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68" r:id="rId2"/>
    <p:sldId id="629" r:id="rId3"/>
    <p:sldId id="618" r:id="rId4"/>
    <p:sldId id="626" r:id="rId5"/>
    <p:sldId id="627" r:id="rId6"/>
    <p:sldId id="620" r:id="rId7"/>
    <p:sldId id="628" r:id="rId8"/>
    <p:sldId id="617" r:id="rId9"/>
    <p:sldId id="633" r:id="rId10"/>
    <p:sldId id="621" r:id="rId11"/>
    <p:sldId id="632" r:id="rId12"/>
    <p:sldId id="602" r:id="rId13"/>
    <p:sldId id="631" r:id="rId14"/>
    <p:sldId id="63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1F7F63-4DAE-E5D3-3872-7D79C2EEEE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5CD5EC2-15DC-45FC-E1C0-239C160FB8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854B0ED-7C89-5798-5B94-6336BE6BFB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FED36D-1F9E-FB1F-EA46-E2AF73BA06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513E6B3-A6D5-3E3F-51B4-AA9A5ADAA5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10904F7-5D8B-AF8C-820D-DFC316485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F61A57-15A9-4822-A3EA-24B857D7F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BAFD6C52-E4E5-AADC-EC52-D4189AB72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4FAC007-B50F-C219-9320-36BD4561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D15B049-E58F-5E63-2D99-85D915211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BB5EA5-6CCC-42D3-9288-D83417E9A69A}" type="slidenum">
              <a:rPr lang="en-US" altLang="en-US" sz="1000" smtClean="0"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6F7ED7BB-DF06-7BE8-53F2-440BC127991D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845FC08E-ED32-A737-3DDF-FCD1EE1DB36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463C2B09-FE81-3E87-787E-6CEB8319E3A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83D0114C-A0DC-0304-922A-46CADCE7C2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1F2F110-5AEB-5C7B-40A6-F8D4CBC53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49032ED0-12DC-9F0D-33AC-A0326FB8B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2E213-A12A-4353-BE10-B5AD82A95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8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063C8E-894F-630E-59C5-9A16D6B25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5795BF-0E6C-29CB-487E-D9C01BF38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A611C-46A7-4181-BD59-37624B687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C52128B-6F25-F203-716C-478CB64757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C56DC00-174E-98CA-F94D-CB47DB6F9E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53A0199-4AFA-7A62-D972-A82469D0E6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0A40-B887-4D02-89A2-43D4B464E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570F16-71DF-AAE3-DE74-5A13C1996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33F48F6-6D2D-CEEB-DB34-AB2617A96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2CD0C13-B95C-BEEA-956C-ADE7CDC151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BCA3B-1101-40B6-A55C-C5E20CD8A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11F8684-387D-79EB-C082-60ED9CC4B6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F0D1BA-527F-8627-04FF-A6CB5003F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B078903-05B7-30A6-0910-DDAA1A6684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25AF4-638C-42AF-9A34-59A821431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10EFB2-4CBB-8096-614B-E80370464D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3BD03D-48ED-D7A9-8448-30AA1907CD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F2359-B0F5-056F-DBA1-8CBDAAA88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E822C-8042-460E-8A0D-999993FB2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64B01A-B150-8FBD-0D0B-0D085C8870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ACB67C-BEAF-E960-46DD-F92C6B7EBB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418D3C4-3A71-E295-EB06-8962BC6299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DE5-79CB-4B3E-AA9A-0ECB949A8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88C9FC5-16ED-C410-0DD8-46E12A93AC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C8D546F-DACC-AC09-6F5B-077E4128A2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5203E27-A2E7-D2E7-3395-5845E0A3A6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9E1FB-3F37-4879-B429-972BE9A5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7374205-5AFB-2718-0C10-B0EAC4C00AB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C2A9E42-62CE-9B3A-88C0-A58565E4F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3C9E98E-1645-F27E-FAFF-609805564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4C4DA-41DF-4170-97FD-028048ACE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735A425-A1BB-2321-7CEC-A0ED4B72E17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99A8751-00D0-F834-42C1-F23FC6D6F2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CBE1EB-371D-B176-0644-C8EA4543AE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7179E-D346-4E14-B32B-9A2B01554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0055B0F-49A9-8612-4405-E057E0A5054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5EF864-F8E4-A1D4-8C59-6F398ECE34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4BC780-3A76-A6E1-65B4-86A325B59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A09B1-3324-4ABB-A3ED-A7FAF695F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EF3E03-38D4-C94F-A39F-896F0D8DB37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03828FD1-E54F-A430-FAAC-1F196983D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3A71557A-446F-146C-3CDA-9BBB6816B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AC0875-D232-56E6-A24F-30F1FF25C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38E0D44B-54AC-0A50-9D74-A1D0B3867E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58BEDE-0536-4C80-8CBA-FF5EEC8BA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06C68011-8941-45FD-00A0-E3D1A9038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5EADFEB-BB4A-C402-640E-AD7F2C1E44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Vectors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02B355-604F-E56E-DEED-FBF17C2842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A70941D9-18AD-485A-862B-E712FDF9A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the better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D7D6219-4867-087F-6201-7593FF655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 Usage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22654C-DA63-BA4B-650E-2FBADFC8E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338" y="1057275"/>
            <a:ext cx="7472362" cy="5521325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 &lt;int&gt; v; // </a:t>
            </a:r>
            <a:r>
              <a:rPr lang="en-US" altLang="en-US" sz="1700"/>
              <a:t>declare vector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…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// </a:t>
            </a:r>
            <a:r>
              <a:rPr lang="en-US" altLang="en-US" sz="1700"/>
              <a:t>declare and initialize iterator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vector&lt;int&gt;::iterator p = v.begin();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p != v.end(); // </a:t>
            </a:r>
            <a:r>
              <a:rPr lang="en-US" altLang="en-US" sz="1700"/>
              <a:t>check if end is not reached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++p    // </a:t>
            </a:r>
            <a:r>
              <a:rPr lang="en-US" altLang="en-US" sz="1700"/>
              <a:t>move iterator to next element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cout &lt;&lt; *p; // </a:t>
            </a:r>
            <a:r>
              <a:rPr lang="en-US" altLang="en-US" sz="1700"/>
              <a:t>manipulate element in loop body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00A4960-026A-D328-E111-88C58EB86C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C8FA32-6B2A-4D0F-9E2E-2CDAD15E698F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E39FDFC-EE89-85C4-4594-C8C569CA7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 Invalidation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3F954E7-6D88-6EDF-C774-97E7A2C63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092200"/>
            <a:ext cx="8023225" cy="5229225"/>
          </a:xfrm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/>
              <a:t>after function modifies vector size: 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insert(), erase(), 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push_back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 </a:t>
            </a:r>
            <a:r>
              <a:rPr lang="en-US" sz="1700" dirty="0"/>
              <a:t>… iterators pointing to vector are </a:t>
            </a:r>
            <a:r>
              <a:rPr lang="en-US" sz="1700" i="1" dirty="0"/>
              <a:t>invalidated</a:t>
            </a:r>
            <a:r>
              <a:rPr lang="en-US" sz="1700" dirty="0"/>
              <a:t>: have to reassign</a:t>
            </a: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invalidated iterator is loose: accessing is run-time error, result unspecified</a:t>
            </a: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reason: dynamic storage allocation inside vector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&gt; v(5);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&gt;::iterator p;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 = 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()+3; // p</a:t>
            </a:r>
            <a:r>
              <a:rPr lang="en-US" sz="1700" dirty="0"/>
              <a:t> points to 4th element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v.erase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()); // </a:t>
            </a:r>
            <a:r>
              <a:rPr lang="en-US" sz="1700" dirty="0"/>
              <a:t>erases first element of the vector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// </a:t>
            </a:r>
            <a:r>
              <a:rPr lang="en-US" sz="1700" dirty="0"/>
              <a:t>this </a:t>
            </a:r>
            <a:r>
              <a:rPr lang="en-US" sz="1700" dirty="0" err="1"/>
              <a:t>invaidates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*p; //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sz="1700" dirty="0">
                <a:solidFill>
                  <a:srgbClr val="FF0000"/>
                </a:solidFill>
              </a:rPr>
              <a:t>is invalidated, result is unspecified, run-time error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09A7581-32A8-2399-F34B-90C35FCE3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7E429-6D65-4672-A909-61579015E315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C5A3DD-11C0-2A2A-EB9C-561528C8B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Iterators Algorithms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EDA13E-C71B-801A-68D2-CEDA2F46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0325" y="1144588"/>
            <a:ext cx="6826250" cy="48450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70000"/>
              </a:spcBef>
              <a:defRPr/>
            </a:pPr>
            <a:r>
              <a:rPr lang="en-US" sz="1700" dirty="0"/>
              <a:t>need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algorithm </a:t>
            </a:r>
            <a:r>
              <a:rPr lang="en-US" sz="1700" dirty="0"/>
              <a:t>header</a:t>
            </a:r>
          </a:p>
          <a:p>
            <a:pPr>
              <a:lnSpc>
                <a:spcPct val="95000"/>
              </a:lnSpc>
              <a:spcBef>
                <a:spcPct val="70000"/>
              </a:spcBef>
              <a:defRPr/>
            </a:pPr>
            <a:r>
              <a:rPr lang="en-GB" sz="1700" dirty="0"/>
              <a:t>use </a:t>
            </a:r>
            <a:r>
              <a:rPr lang="en-GB" sz="1700" i="1" dirty="0"/>
              <a:t>iterator range</a:t>
            </a:r>
            <a:r>
              <a:rPr lang="en-GB" sz="1700" dirty="0"/>
              <a:t> – sequence of elements between two iterators</a:t>
            </a:r>
          </a:p>
          <a:p>
            <a:pPr lvl="1">
              <a:lnSpc>
                <a:spcPct val="95000"/>
              </a:lnSpc>
              <a:spcBef>
                <a:spcPct val="70000"/>
              </a:spcBef>
              <a:defRPr/>
            </a:pPr>
            <a:r>
              <a:rPr lang="en-GB" sz="1700" dirty="0"/>
              <a:t>second iterator element is not included</a:t>
            </a:r>
          </a:p>
          <a:p>
            <a:pPr marL="457200" lvl="1" indent="0">
              <a:lnSpc>
                <a:spcPct val="95000"/>
              </a:lnSpc>
              <a:spcBef>
                <a:spcPct val="70000"/>
              </a:spcBef>
              <a:buFont typeface="Monotype Sorts" pitchFamily="2" charset="2"/>
              <a:buNone/>
              <a:defRPr/>
            </a:pPr>
            <a:endParaRPr lang="en-GB" sz="1700" dirty="0"/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sorting elements 	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sort(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());</a:t>
            </a:r>
          </a:p>
          <a:p>
            <a:pPr>
              <a:lnSpc>
                <a:spcPct val="95000"/>
              </a:lnSpc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1700" dirty="0"/>
              <a:t>finding element containing some value, ex: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55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vector&lt;int&gt;::iterator found;</a:t>
            </a:r>
          </a:p>
          <a:p>
            <a:pPr marL="457200" lvl="1" indent="0">
              <a:lnSpc>
                <a:spcPct val="95000"/>
              </a:lnSpc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found = find(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(), 55);</a:t>
            </a:r>
          </a:p>
          <a:p>
            <a:pPr lvl="1">
              <a:lnSpc>
                <a:spcPct val="95000"/>
              </a:lnSpc>
              <a:defRPr/>
            </a:pPr>
            <a:r>
              <a:rPr lang="en-US" sz="1700" dirty="0">
                <a:ea typeface="+mn-ea"/>
                <a:cs typeface="+mn-cs"/>
              </a:rPr>
              <a:t>returns iterator to first element containing this value,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v.end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en-US" sz="1700" dirty="0">
                <a:ea typeface="+mn-ea"/>
                <a:cs typeface="+mn-cs"/>
              </a:rPr>
              <a:t>if not found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  <a:defRPr/>
            </a:pPr>
            <a:endParaRPr lang="en-GB" sz="1700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56B204E-6E05-0035-B8FC-372308510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153A6-218D-4CB1-A9AD-AAE2E30C1526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26EC5E-3AB7-EAF5-0415-D9045F4FC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430213"/>
            <a:ext cx="7966075" cy="4572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6201CF2-1879-DD29-8EB1-4D86DD71D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725" y="881063"/>
            <a:ext cx="8594725" cy="5665787"/>
          </a:xfrm>
          <a:noFill/>
        </p:spPr>
        <p:txBody>
          <a:bodyPr/>
          <a:lstStyle/>
          <a:p>
            <a:r>
              <a:rPr lang="en-US" altLang="en-US" sz="1700"/>
              <a:t>variable declarations can get long and obscure program meaning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</a:t>
            </a:r>
            <a:r>
              <a:rPr lang="en-US" altLang="en-US" sz="1700"/>
              <a:t>– allows to give names to already defined types and classes</a:t>
            </a:r>
          </a:p>
          <a:p>
            <a:pPr lvl="1"/>
            <a:r>
              <a:rPr lang="en-US" altLang="en-US" sz="1700"/>
              <a:t>note: no new types declared</a:t>
            </a:r>
          </a:p>
          <a:p>
            <a:r>
              <a:rPr lang="en-US" altLang="en-US" sz="1700"/>
              <a:t>benefits: shortens the code, gives more intuitive names, adds portability – can change defined type later if needed</a:t>
            </a:r>
          </a:p>
          <a:p>
            <a:r>
              <a:rPr lang="en-US" altLang="en-US" sz="1700"/>
              <a:t>syntax:  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existingType newType; 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example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vector&lt;int&gt; myVector;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 myVector::iterator myVectorIterator;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myVector v;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(myVectorIterator p=v.begin(); p != v.end(); ++p){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cout &lt;&lt; *p;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do not overdo –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700"/>
              <a:t>s hide original types: give new types intuitive names, do not use for short/understandable types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3E55430-E8B9-0788-D292-DA0E68EBE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DBBB5D-C1C8-4499-8FC3-8DE3017F639F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C68DD70-BB6A-5506-7AAB-E5064C5B9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Vectors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B46F88E-D814-C064-B2E7-880B35371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108075"/>
            <a:ext cx="7458075" cy="5214938"/>
          </a:xfrm>
          <a:noFill/>
        </p:spPr>
        <p:txBody>
          <a:bodyPr/>
          <a:lstStyle/>
          <a:p>
            <a:r>
              <a:rPr lang="en-US" altLang="en-US" sz="1700"/>
              <a:t>why use vectors instead of arrays? what header file is needed to use vectors?</a:t>
            </a:r>
          </a:p>
          <a:p>
            <a:r>
              <a:rPr lang="en-US" altLang="en-US" sz="1700"/>
              <a:t>how is vector declared? how to declare a vector of five integers?</a:t>
            </a:r>
          </a:p>
          <a:p>
            <a:r>
              <a:rPr lang="en-US" altLang="en-US" sz="1700"/>
              <a:t>how can one determine the size of the vector? What is the size of this vector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vector&lt;int&gt; myvector(4);</a:t>
            </a:r>
            <a:endParaRPr lang="en-US" altLang="en-US" sz="1700"/>
          </a:p>
          <a:p>
            <a:r>
              <a:rPr lang="en-US" altLang="en-US" sz="1700"/>
              <a:t>how does one add/remove elements from a vector? </a:t>
            </a:r>
          </a:p>
          <a:p>
            <a:r>
              <a:rPr lang="en-US" altLang="en-US" sz="1700"/>
              <a:t>how does one get the first/last element from a vector?</a:t>
            </a:r>
          </a:p>
          <a:p>
            <a:r>
              <a:rPr lang="en-US" altLang="en-US" sz="1700"/>
              <a:t>can vectors be assigned to each other? What happens to their size? contents? compared with each other? when are they equal? </a:t>
            </a:r>
          </a:p>
          <a:p>
            <a:r>
              <a:rPr lang="en-US" altLang="en-US" sz="1700"/>
              <a:t>can vectors be passed by value? reference? returned? </a:t>
            </a:r>
          </a:p>
          <a:p>
            <a:r>
              <a:rPr lang="en-US" altLang="en-US" sz="1700"/>
              <a:t>can vectors contain objects? </a:t>
            </a:r>
          </a:p>
          <a:p>
            <a:r>
              <a:rPr lang="en-US" altLang="en-US" sz="1700"/>
              <a:t>what is iterator? how is it used? </a:t>
            </a:r>
          </a:p>
          <a:p>
            <a:r>
              <a:rPr lang="en-US" altLang="en-US" sz="1700"/>
              <a:t>what are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begin() </a:t>
            </a:r>
            <a:r>
              <a:rPr lang="en-US" altLang="en-US" sz="1700"/>
              <a:t>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end()</a:t>
            </a:r>
            <a:r>
              <a:rPr lang="en-US" altLang="en-US" sz="1700"/>
              <a:t>?</a:t>
            </a:r>
          </a:p>
          <a:p>
            <a:r>
              <a:rPr lang="en-US" altLang="en-US" sz="1700"/>
              <a:t>how does one add/remove elements in the middle of a vector?</a:t>
            </a:r>
          </a:p>
          <a:p>
            <a:r>
              <a:rPr lang="en-US" altLang="en-US" sz="1700"/>
              <a:t>what is iterator invalidation? why does it happen?</a:t>
            </a:r>
          </a:p>
          <a:p>
            <a:r>
              <a:rPr lang="en-US" altLang="en-US" sz="1700"/>
              <a:t>what is iterator range? what do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sort() </a:t>
            </a:r>
            <a:r>
              <a:rPr lang="en-US" altLang="en-US" sz="1700"/>
              <a:t>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find() </a:t>
            </a:r>
            <a:r>
              <a:rPr lang="en-US" altLang="en-US" sz="1700"/>
              <a:t>do?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700"/>
              <a:t>? how is it used? 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A5B0031-8072-9D1E-1298-E5433F416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0EC7A-7F2B-46B2-B35C-5AD87C255753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B58942F-E188-8C0F-E2DC-A13FE0ABB3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Vectors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745F56-8104-70E7-6895-578E27FDE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393825"/>
            <a:ext cx="7458075" cy="3794125"/>
          </a:xfrm>
          <a:noFill/>
        </p:spPr>
        <p:txBody>
          <a:bodyPr/>
          <a:lstStyle/>
          <a:p>
            <a:r>
              <a:rPr lang="en-US" altLang="en-US" sz="1700"/>
              <a:t>vectors are implemented as a class (a template to be exact)</a:t>
            </a:r>
          </a:p>
          <a:p>
            <a:r>
              <a:rPr lang="en-US" altLang="en-US" sz="1700"/>
              <a:t>they serve the same purpose as arrays but using object oriented mechanisms (such as operator overloading) made more powerful</a:t>
            </a:r>
          </a:p>
          <a:p>
            <a:r>
              <a:rPr lang="en-US" altLang="en-US" sz="1700"/>
              <a:t>vectors can</a:t>
            </a:r>
          </a:p>
          <a:p>
            <a:pPr lvl="1"/>
            <a:r>
              <a:rPr lang="en-US" altLang="en-US" sz="1700"/>
              <a:t>can grow and shrink as needed</a:t>
            </a:r>
          </a:p>
          <a:p>
            <a:pPr lvl="1"/>
            <a:r>
              <a:rPr lang="en-US" altLang="en-US" sz="1700"/>
              <a:t>can be compared, assigned as a whole</a:t>
            </a:r>
          </a:p>
          <a:p>
            <a:pPr lvl="1"/>
            <a:r>
              <a:rPr lang="en-US" altLang="en-US" sz="1700"/>
              <a:t>can be passed by reference/value/returned </a:t>
            </a:r>
          </a:p>
          <a:p>
            <a:pPr lvl="1"/>
            <a:r>
              <a:rPr lang="en-US" altLang="en-US" sz="1700"/>
              <a:t>vector size is always available</a:t>
            </a:r>
          </a:p>
          <a:p>
            <a:pPr lvl="1"/>
            <a:r>
              <a:rPr lang="en-US" altLang="en-US" sz="1700"/>
              <a:t>still more …</a:t>
            </a:r>
          </a:p>
          <a:p>
            <a:r>
              <a:rPr lang="en-US" altLang="en-US" sz="1700"/>
              <a:t>part of so called Standard Template Library (STL)</a:t>
            </a:r>
          </a:p>
          <a:p>
            <a:r>
              <a:rPr lang="en-US" altLang="en-US" sz="1700"/>
              <a:t>once you learned vectors, do not use (raw) arrays</a:t>
            </a:r>
          </a:p>
          <a:p>
            <a:endParaRPr lang="en-US" altLang="en-US" sz="170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97968D8-7F3E-434C-DEF2-75AE685D4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C4AB7F-CFE0-4045-B852-B2FDB36AAB0D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CFBB39-BF13-86B6-648C-81C8C33B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444500"/>
            <a:ext cx="8207375" cy="457200"/>
          </a:xfrm>
          <a:noFill/>
        </p:spPr>
        <p:txBody>
          <a:bodyPr/>
          <a:lstStyle/>
          <a:p>
            <a:r>
              <a:rPr lang="en-US" altLang="en-US"/>
              <a:t>Declaration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F57199E-3331-936E-6F24-CC0671801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90663"/>
            <a:ext cx="8539163" cy="4776787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include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&lt;vector&gt; </a:t>
            </a:r>
            <a:r>
              <a:rPr lang="en-US" sz="1700" dirty="0"/>
              <a:t>header file</a:t>
            </a: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using std::vector;</a:t>
            </a:r>
            <a:r>
              <a:rPr lang="en-US" sz="1700" dirty="0"/>
              <a:t> </a:t>
            </a:r>
          </a:p>
          <a:p>
            <a:pPr>
              <a:defRPr/>
            </a:pPr>
            <a:r>
              <a:rPr lang="en-US" sz="1700" dirty="0"/>
              <a:t>to declare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</a:t>
            </a:r>
            <a:r>
              <a:rPr lang="en-US" sz="1700" dirty="0" err="1"/>
              <a:t>typeParameter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n-US" sz="1700" dirty="0"/>
              <a:t> </a:t>
            </a:r>
            <a:r>
              <a:rPr lang="en-US" sz="1700" dirty="0" err="1"/>
              <a:t>vectorName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where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 err="1"/>
              <a:t>typeParameter</a:t>
            </a:r>
            <a:r>
              <a:rPr lang="en-US" sz="1700" dirty="0"/>
              <a:t> – type/class of vector elements </a:t>
            </a:r>
          </a:p>
          <a:p>
            <a:pPr lvl="2">
              <a:defRPr/>
            </a:pPr>
            <a:r>
              <a:rPr lang="en-US" sz="1700" dirty="0"/>
              <a:t>corresponds to base type of the array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examples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items; // </a:t>
            </a:r>
            <a:r>
              <a:rPr lang="en-US" sz="1700" dirty="0"/>
              <a:t>declares vector with no elements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vector&lt;double&gt; items(5); // </a:t>
            </a:r>
            <a:r>
              <a:rPr lang="en-US" sz="1700" dirty="0"/>
              <a:t>declares vector with 5 elements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myclass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items(5); //</a:t>
            </a:r>
            <a:r>
              <a:rPr lang="en-US" sz="1700" dirty="0"/>
              <a:t> declares a vector of 5 objects of </a:t>
            </a:r>
            <a:r>
              <a:rPr lang="en-US" sz="1700" dirty="0" err="1"/>
              <a:t>myclass</a:t>
            </a:r>
            <a:endParaRPr lang="en-US" sz="17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8D49497-00F7-508D-206C-6CD18EC1D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166E26-55C6-427E-AB83-DA61B9A29F1D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B76952F-6D1F-71EC-4896-93D62C05A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Typical Array Operations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95DBAA-8455-9EA4-1210-3C802691E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1477963"/>
            <a:ext cx="8682037" cy="499745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indexing: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items[3]</a:t>
            </a:r>
          </a:p>
          <a:p>
            <a:pPr lvl="1">
              <a:defRPr/>
            </a:pPr>
            <a:r>
              <a:rPr lang="en-US" sz="1700" dirty="0"/>
              <a:t>sill cannot refer past vector size: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items[6]++; //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out of range error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checking size: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items.size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1700" dirty="0"/>
              <a:t>note this function returns value of type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– </a:t>
            </a:r>
            <a:r>
              <a:rPr lang="en-US" sz="1700" dirty="0"/>
              <a:t>unlike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int </a:t>
            </a:r>
            <a:r>
              <a:rPr lang="en-US" sz="1700" dirty="0"/>
              <a:t>is guaranteed to be large enough to hold max vector size</a:t>
            </a:r>
          </a:p>
          <a:p>
            <a:pPr lvl="2">
              <a:defRPr/>
            </a:pPr>
            <a:r>
              <a:rPr lang="en-US" sz="1700" dirty="0"/>
              <a:t>prefer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/>
              <a:t>to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example: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items.size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();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&lt;&lt; items[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7BCC2EB-3BA4-3B54-938F-0BC2716EF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75FAAE-CC3B-431A-BFAE-EAF51D2B71C0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C0FAA9-CC45-13BD-71F6-2AE7520F2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Atypical Array Operations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0DA5B04-955D-3F34-73FE-CB1D1DB4B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50925"/>
            <a:ext cx="7934325" cy="5554663"/>
          </a:xfrm>
          <a:noFill/>
        </p:spPr>
        <p:txBody>
          <a:bodyPr/>
          <a:lstStyle/>
          <a:p>
            <a:r>
              <a:rPr lang="en-US" altLang="en-US" sz="1700"/>
              <a:t>adding element: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items.push_back(55);</a:t>
            </a:r>
          </a:p>
          <a:p>
            <a:r>
              <a:rPr lang="en-US" altLang="en-US" sz="1700"/>
              <a:t>removing element: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items.pop_back();</a:t>
            </a:r>
          </a:p>
          <a:p>
            <a:r>
              <a:rPr lang="en-US" altLang="en-US" sz="1700"/>
              <a:t>checking if empty: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items.empty();</a:t>
            </a:r>
          </a:p>
          <a:p>
            <a:r>
              <a:rPr lang="en-US" altLang="en-US" sz="1700"/>
              <a:t>accessing first/last element: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items.front(); items.back();</a:t>
            </a:r>
          </a:p>
          <a:p>
            <a:r>
              <a:rPr lang="en-US" altLang="en-US" sz="1700"/>
              <a:t>changing size: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items.resize(newSize);</a:t>
            </a:r>
          </a:p>
          <a:p>
            <a:r>
              <a:rPr lang="en-US" altLang="en-US" sz="1700"/>
              <a:t>emptying: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items.clear();</a:t>
            </a:r>
          </a:p>
          <a:p>
            <a:r>
              <a:rPr lang="en-US" altLang="en-US" sz="17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num=0;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while(num !=0){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items.push_back(num);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while(!items.empty()){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cout &lt;&lt; items.back();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items.pop_back();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70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0C2A497-E125-9557-38F6-D8B52AFF9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EEB8F0-F709-4125-BCD7-0A4EEB946ABC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9BC93F-C529-D3D8-399D-B400E6B2E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" y="1066800"/>
            <a:ext cx="8759825" cy="457200"/>
          </a:xfrm>
          <a:noFill/>
        </p:spPr>
        <p:txBody>
          <a:bodyPr/>
          <a:lstStyle/>
          <a:p>
            <a:r>
              <a:rPr lang="en-US" altLang="en-US"/>
              <a:t>With Functions, </a:t>
            </a:r>
            <a:br>
              <a:rPr lang="en-US" altLang="en-US"/>
            </a:br>
            <a:r>
              <a:rPr lang="en-US" altLang="en-US"/>
              <a:t>Other Aggregate Operations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F6CD63-4CAF-0617-97F2-DF1BBF3E2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4013" y="1825625"/>
            <a:ext cx="6842125" cy="418465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can pass by value/reference, return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&gt;&amp;);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vector&lt;int&gt;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assign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 v;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 = items;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swap:   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items.swap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(v); </a:t>
            </a:r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implemented efficiently. Why?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can compare: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if(v == items) …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318E010-B2A5-EF85-0C58-4A5F61301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AE006-1A74-4F08-9F14-53EE74375680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EDC6DF-0D53-7059-26E9-D42052EA4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44500"/>
            <a:ext cx="7926387" cy="457200"/>
          </a:xfrm>
          <a:noFill/>
        </p:spPr>
        <p:txBody>
          <a:bodyPr/>
          <a:lstStyle/>
          <a:p>
            <a:r>
              <a:rPr lang="en-US" altLang="en-US"/>
              <a:t>With Objects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CEB409-5F0A-A980-BBCD-EEB11B6D0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57313"/>
            <a:ext cx="7996238" cy="47767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intData{   // elementary class definition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void set(int n){data=n;} // simple setter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get() const {return data;} // simple accessor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…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vector&lt;intData&gt; v(5);  // declaring a vector of objects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for(int i=0; i!= v.size(); ++i){  // using vector as array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num;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cin &gt;&gt; num;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v[i].set(num); // invoking a method on vector element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1505AD5-C8F2-D613-036A-DB01F1377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751943-F4C9-42BE-BE44-9E6124358F2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19F3C3-A7EA-A03B-CC38-F6DC3BBFA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CD39DB3-0F36-583A-D65E-A3AD95783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4638" y="1847850"/>
            <a:ext cx="6688137" cy="3924300"/>
          </a:xfrm>
          <a:noFill/>
        </p:spPr>
        <p:txBody>
          <a:bodyPr/>
          <a:lstStyle/>
          <a:p>
            <a:r>
              <a:rPr lang="en-GB" altLang="en-US" sz="1700"/>
              <a:t>iterator</a:t>
            </a:r>
            <a:r>
              <a:rPr lang="en-GB" altLang="en-US" sz="1700" b="1">
                <a:solidFill>
                  <a:srgbClr val="333399"/>
                </a:solidFill>
              </a:rPr>
              <a:t> </a:t>
            </a:r>
            <a:r>
              <a:rPr lang="en-GB" altLang="en-US" sz="1700"/>
              <a:t>is a generalization of pointer</a:t>
            </a:r>
          </a:p>
          <a:p>
            <a:pPr lvl="1"/>
            <a:r>
              <a:rPr lang="en-GB" altLang="en-US" sz="1700"/>
              <a:t>not a pointer but usually implemented using  pointers </a:t>
            </a:r>
          </a:p>
          <a:p>
            <a:pPr lvl="1"/>
            <a:r>
              <a:rPr lang="en-GB" altLang="en-US" sz="1700"/>
              <a:t>further enhances the power of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</a:t>
            </a:r>
            <a:r>
              <a:rPr lang="en-GB" altLang="en-US" sz="1700"/>
              <a:t> </a:t>
            </a:r>
          </a:p>
          <a:p>
            <a:pPr>
              <a:spcBef>
                <a:spcPct val="70000"/>
              </a:spcBef>
            </a:pPr>
            <a:r>
              <a:rPr lang="en-GB" altLang="en-US" sz="1700"/>
              <a:t>declaring iterator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</a:t>
            </a:r>
            <a:r>
              <a:rPr lang="en-US" altLang="en-US" sz="1700"/>
              <a:t>typeParameter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  <a:r>
              <a:rPr lang="en-US" altLang="en-US" sz="1700"/>
              <a:t> iteratorName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where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	typeParameter – type/class of elements</a:t>
            </a:r>
          </a:p>
          <a:p>
            <a:r>
              <a:rPr lang="en-US" altLang="en-US" sz="17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vector&lt;int&gt;::iterator ip;</a:t>
            </a:r>
            <a:endParaRPr lang="en-GB" altLang="en-US" sz="170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61B303A-A9EF-B503-994D-B81210E58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019763-F081-4BEE-928E-14E2D14BB2B8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EC144C-7498-914D-9DF8-9C4C75A43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430213"/>
            <a:ext cx="7818438" cy="457200"/>
          </a:xfrm>
          <a:noFill/>
        </p:spPr>
        <p:txBody>
          <a:bodyPr/>
          <a:lstStyle/>
          <a:p>
            <a:r>
              <a:rPr lang="en-US" altLang="en-US"/>
              <a:t>Iterators Operations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1472F82-4A07-A813-8DFC-46BF688EB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5" y="847725"/>
            <a:ext cx="8594725" cy="55213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z="1700"/>
              <a:t>arithmetic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++</a:t>
            </a:r>
            <a:r>
              <a:rPr lang="en-GB" altLang="en-US" sz="1700"/>
              <a:t> (pre- and postfix) and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-- </a:t>
            </a:r>
            <a:r>
              <a:rPr lang="en-GB" altLang="en-US" sz="1700"/>
              <a:t>to advance to the next (previous) data item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+5  -3  </a:t>
            </a:r>
            <a:r>
              <a:rPr lang="en-GB" altLang="en-US" sz="1700"/>
              <a:t>advance certain number of positions forward/backward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== </a:t>
            </a:r>
            <a:r>
              <a:rPr lang="en-GB" altLang="en-US" sz="1700"/>
              <a:t>and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!=</a:t>
            </a:r>
            <a:r>
              <a:rPr lang="en-GB" altLang="en-US" sz="1700"/>
              <a:t>  operators to test whether two iterators point to the same data item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  &gt; </a:t>
            </a:r>
            <a:r>
              <a:rPr lang="en-GB" altLang="en-US" sz="1700"/>
              <a:t>to compare if two elements are before or after in the vector</a:t>
            </a:r>
          </a:p>
          <a:p>
            <a:pPr lvl="1">
              <a:lnSpc>
                <a:spcPct val="95000"/>
              </a:lnSpc>
            </a:pPr>
            <a:r>
              <a:rPr lang="en-GB" altLang="en-US" sz="1700"/>
              <a:t>subtract one iterator from another: gives distance</a:t>
            </a:r>
          </a:p>
          <a:p>
            <a:pPr lvl="1">
              <a:lnSpc>
                <a:spcPct val="95000"/>
              </a:lnSpc>
            </a:pPr>
            <a:r>
              <a:rPr lang="en-GB" altLang="en-US" sz="1700"/>
              <a:t>dereferencing (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)  provides data item access </a:t>
            </a:r>
          </a:p>
          <a:p>
            <a:pPr>
              <a:lnSpc>
                <a:spcPct val="95000"/>
              </a:lnSpc>
              <a:spcBef>
                <a:spcPct val="70000"/>
              </a:spcBef>
            </a:pPr>
            <a:r>
              <a:rPr lang="en-GB" altLang="en-US" sz="1700"/>
              <a:t>functions 10 55 20 30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v.begin()</a:t>
            </a:r>
            <a:r>
              <a:rPr lang="en-GB" altLang="en-US" sz="1700"/>
              <a:t> returns an iterator pointing to the first element of container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</a:t>
            </a:r>
          </a:p>
          <a:p>
            <a:pPr lvl="1">
              <a:lnSpc>
                <a:spcPct val="95000"/>
              </a:lnSpc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v.end()</a:t>
            </a:r>
            <a:r>
              <a:rPr lang="en-GB" altLang="en-US" sz="1700"/>
              <a:t> returns an iterator pointing </a:t>
            </a:r>
            <a:r>
              <a:rPr lang="en-GB" altLang="en-US" sz="1700" u="sng"/>
              <a:t>past</a:t>
            </a:r>
            <a:r>
              <a:rPr lang="en-GB" altLang="en-US" sz="1700" b="1"/>
              <a:t> </a:t>
            </a:r>
            <a:r>
              <a:rPr lang="en-GB" altLang="en-US" sz="1700"/>
              <a:t>the last element of container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 </a:t>
            </a:r>
            <a:r>
              <a:rPr lang="en-GB" altLang="en-US" sz="1700"/>
              <a:t>useful to compare for end of iteration</a:t>
            </a:r>
          </a:p>
          <a:p>
            <a:pPr>
              <a:lnSpc>
                <a:spcPct val="95000"/>
              </a:lnSpc>
            </a:pPr>
            <a:r>
              <a:rPr lang="en-GB" altLang="en-US" sz="1700"/>
              <a:t>inserting: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v.insert(ip, 22); // inserts one element at</a:t>
            </a:r>
            <a:b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// iterator ip position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GB" altLang="en-US" sz="1700"/>
              <a:t>what does this do?  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v.insert(v.end()-2, 55);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endParaRPr lang="en-GB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sz="1700"/>
              <a:t>erasing:  </a:t>
            </a: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v.erase(ip); // erases one element at </a:t>
            </a:r>
            <a:b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// iterator ip position</a:t>
            </a:r>
          </a:p>
          <a:p>
            <a:pPr>
              <a:lnSpc>
                <a:spcPct val="95000"/>
              </a:lnSpc>
              <a:buFont typeface="Monotype Sorts" pitchFamily="2" charset="2"/>
              <a:buNone/>
            </a:pPr>
            <a:endParaRPr lang="en-GB" altLang="en-US" sz="17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3CAB1EF-5765-0672-75E2-A6D86B1E2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65662-A79D-4783-9C59-0642FBB6BDB5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4838</TotalTime>
  <Words>1384</Words>
  <Application>Microsoft Office PowerPoint</Application>
  <PresentationFormat>On-screen Show (4:3)</PresentationFormat>
  <Paragraphs>190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Monotype Sorts</vt:lpstr>
      <vt:lpstr>Courier New</vt:lpstr>
      <vt:lpstr>green</vt:lpstr>
      <vt:lpstr>Vectors</vt:lpstr>
      <vt:lpstr>Why Vectors</vt:lpstr>
      <vt:lpstr>Declaration</vt:lpstr>
      <vt:lpstr>Typical Array Operations</vt:lpstr>
      <vt:lpstr>Atypical Array Operations</vt:lpstr>
      <vt:lpstr>With Functions,  Other Aggregate Operations </vt:lpstr>
      <vt:lpstr>With Objects</vt:lpstr>
      <vt:lpstr>Iterators</vt:lpstr>
      <vt:lpstr>Iterators Operations</vt:lpstr>
      <vt:lpstr>Iterator Usage Example</vt:lpstr>
      <vt:lpstr>Iterator Invalidation</vt:lpstr>
      <vt:lpstr>Iterators Algorithms</vt:lpstr>
      <vt:lpstr>typedef</vt:lpstr>
      <vt:lpstr>Questions on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347</cp:revision>
  <cp:lastPrinted>2000-11-14T15:19:53Z</cp:lastPrinted>
  <dcterms:created xsi:type="dcterms:W3CDTF">1995-06-02T22:19:30Z</dcterms:created>
  <dcterms:modified xsi:type="dcterms:W3CDTF">2024-04-21T04:21:09Z</dcterms:modified>
</cp:coreProperties>
</file>