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68" r:id="rId2"/>
    <p:sldId id="629" r:id="rId3"/>
    <p:sldId id="632" r:id="rId4"/>
    <p:sldId id="626" r:id="rId5"/>
    <p:sldId id="627" r:id="rId6"/>
    <p:sldId id="631" r:id="rId7"/>
    <p:sldId id="630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 snapToGrid="0"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8CA4580-ECB6-B6C1-4005-3717F285B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A7D126-0850-2B54-3F92-898003B3D0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C262CF7-32FB-1334-F7D0-4E58D9BB235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B93EA1-C9E9-C3FB-F37E-68EA350CCC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8AE211B-79A5-9295-F42C-6809865429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D4E41FD-72B2-A779-193A-F78548707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AF1EFD-8A20-4DA2-8EEE-ABCFE0560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2D5C2AFE-8505-D08F-F6A1-48A765E60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D03F4749-2A0C-D3E7-40CA-ADBA12F3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36C10CB-FE87-8930-5C34-BDCD991C1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2773F-9ADE-4179-B351-A85914F8F760}" type="slidenum">
              <a:rPr lang="en-US" altLang="en-US" sz="1000" smtClean="0">
                <a:latin typeface="Arial" panose="020B0604020202020204" pitchFamily="34" charset="0"/>
              </a:rPr>
              <a:pPr/>
              <a:t>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39D4E1F8-82F6-45AF-A78F-2BAAD910761F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80D6070E-4E59-EA85-36BF-7674A6FCBE9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56018FB3-02E9-75AD-0EB4-70908F11AEB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886258A4-2E65-CEBF-11F1-8771F9AC39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FDFFE309-8D6F-BE5C-A23B-996240121E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E3FC6F5-F67F-2BF8-33E6-4E61E66EA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EBC6C-28D5-445A-8026-0CF1235A3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71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6A31C2E-B066-621F-27C4-A86A76DCE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088EB39-121C-71D8-5903-6F8ACD0D72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DA691-5DC5-4057-BA7F-80ADC3B9E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0A74FB7-806C-BF18-A167-6D11B32E6FA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8A8C1FD-C05B-A5D9-9BFB-A16A9300D9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A4538FB-AB46-62AC-ACD7-FC0133053C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170B-2D99-4A2C-A5BD-365A4C4DB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698AE5-4076-FF43-7AFF-10ABFD28C66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D3309E3-0BF8-EF0B-EEA8-100FC842A8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6B60DAD-7FAA-30F6-33F8-A70618FE62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A5E35-5B79-4895-B143-B0EB0F0BE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543D6E6-3943-EF67-0BFA-5E7CFBBFC43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AC31ECD-327F-EC99-53AB-696C2486D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9AECED6-1EFC-F578-73DE-78E8A71BD2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BCD7B-295E-4D4A-A2CF-9ABC0A1C5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B92F387-B9A7-B795-6566-BBC690C05E3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6E8F091-5B19-3A2F-D2B0-8EFB62E651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EEED6C-D485-0B0F-AFC7-88292D220E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C6217-6920-4D84-B920-AAB1445E2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13B682A-1E62-8EC2-284A-B63A9BA09D7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D32F84-EDD3-7B8C-CEC2-21AF0067AC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1E48860-78B2-FB20-196F-586A3873FD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F993-D36E-4004-8CB3-5B20D34A1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03022EC-DEA4-898F-70F3-029BFFB1B68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80490CF-9119-3952-D73E-C9E16C6E49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6F7C310-CF5F-8673-A2D3-2153464865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F0ED4-D96B-4465-A48D-937D2AD2D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C8BEE80-AA03-F25C-7DEE-6FC6B73DEA1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2785DB2-72BB-98F2-DB66-2F6D2268A2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DD6695D-3140-C36E-B43A-A61ACA8A0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872D9-EEAB-46EF-B8C9-63F408F10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C0ECE72-3B76-94ED-A4DC-06D3CE4235E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A51ABB1-E18F-617B-F3B0-810F7F6405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57B921B-8135-A566-5AF6-C11BDC40AA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C6516-03B0-4463-9E94-95C3FCBFD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A04C5D-5EAB-EA2F-1961-697CB4CC168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D00BF86-CA2B-EAED-3366-2380989A36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01A6A18-00B3-6762-1A56-B24043E703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DB205-E509-4C07-9B53-EE65146FA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7604343-3BB6-877A-0B1F-9C21C3EB4C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BB687874-A6AC-F8C6-9ECB-E757D2B6A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796B60CA-F4F3-5ADF-2742-2AD7B5DF8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4A542414-6A01-6174-FC46-672FF298B5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5E54B545-51A6-692C-4DDA-56A41683C3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395C4C-200C-4CEE-9E84-95666B8A98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CE745F7B-20F8-C2AF-E777-5BE8A61233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9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B1E54A-E597-4A3C-6972-3FE38E611A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Multidimensional Arrays</a:t>
            </a:r>
            <a:br>
              <a:rPr lang="en-US" altLang="en-US"/>
            </a:br>
            <a:r>
              <a:rPr lang="en-US" altLang="en-US"/>
              <a:t>Vectors of Vectors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91295B0-E96D-41F4-E4A5-3E6B3718B9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6916C353-272F-772E-B47A-7C54EA98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There Could Be More than 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0C7FD72-9A6E-AE1C-A572-04876F792B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Two-Dimensional Arrays?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19FDA6F-E64F-ABE7-CC52-EFE7DE4ABF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3190875"/>
            <a:ext cx="7818437" cy="3448050"/>
          </a:xfrm>
        </p:spPr>
        <p:txBody>
          <a:bodyPr/>
          <a:lstStyle/>
          <a:p>
            <a:r>
              <a:rPr lang="en-US" altLang="en-US" sz="1700" i="1"/>
              <a:t>subject area </a:t>
            </a:r>
            <a:r>
              <a:rPr lang="en-US" altLang="en-US" sz="1700"/>
              <a:t>(</a:t>
            </a:r>
            <a:r>
              <a:rPr lang="en-US" altLang="en-US" sz="1700" i="1"/>
              <a:t>matter</a:t>
            </a:r>
            <a:r>
              <a:rPr lang="en-US" altLang="en-US" sz="1700"/>
              <a:t>) – portion of the world being programmed</a:t>
            </a:r>
          </a:p>
          <a:p>
            <a:pPr lvl="1"/>
            <a:r>
              <a:rPr lang="en-US" altLang="en-US" sz="1700" i="1"/>
              <a:t>subject matter expert – </a:t>
            </a:r>
            <a:r>
              <a:rPr lang="en-US" altLang="en-US" sz="1700"/>
              <a:t>person with knowledge of subject matter</a:t>
            </a:r>
            <a:endParaRPr lang="en-US" altLang="en-US" sz="1700" i="1"/>
          </a:p>
          <a:p>
            <a:r>
              <a:rPr lang="en-US" altLang="en-US" sz="1700"/>
              <a:t>matrices, tables and similar information of the subject matter are often naturally represented by a </a:t>
            </a:r>
            <a:r>
              <a:rPr lang="en-US" altLang="en-US" sz="1700" i="1"/>
              <a:t>two-dimensional array</a:t>
            </a:r>
            <a:endParaRPr lang="en-US" altLang="en-US" sz="1700"/>
          </a:p>
          <a:p>
            <a:pPr lvl="1"/>
            <a:r>
              <a:rPr lang="en-US" altLang="en-US" sz="1700"/>
              <a:t>first index – row</a:t>
            </a:r>
          </a:p>
          <a:p>
            <a:pPr lvl="1"/>
            <a:r>
              <a:rPr lang="en-US" altLang="en-US" sz="1700"/>
              <a:t>second index - column</a:t>
            </a:r>
          </a:p>
        </p:txBody>
      </p:sp>
      <p:pic>
        <p:nvPicPr>
          <p:cNvPr id="6148" name="Picture 3" descr="two_dimensional_arrays.jpg">
            <a:extLst>
              <a:ext uri="{FF2B5EF4-FFF2-40B4-BE49-F238E27FC236}">
                <a16:creationId xmlns:a16="http://schemas.microsoft.com/office/drawing/2014/main" id="{EAD2A510-B749-B5E1-2553-A539E109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63650"/>
            <a:ext cx="555942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5E85B0A3-7CE3-C6D4-8DDD-8128A1D7D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DEA74E-A9EF-49E1-B292-18D7CC089B8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611A77-C693-E123-EAE1-62FE1F3876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261938"/>
            <a:ext cx="7848600" cy="1458912"/>
          </a:xfrm>
        </p:spPr>
        <p:txBody>
          <a:bodyPr/>
          <a:lstStyle/>
          <a:p>
            <a:r>
              <a:rPr lang="en-US" altLang="en-US"/>
              <a:t>Two Dimensional Arrays Declaring, Using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D73212D-B62D-AD22-45D0-5BD9C21C42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787525"/>
            <a:ext cx="7818438" cy="4640263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declaration: </a:t>
            </a:r>
            <a:r>
              <a:rPr lang="en-US" sz="1700" dirty="0" err="1">
                <a:solidFill>
                  <a:srgbClr val="FFFF00"/>
                </a:solidFill>
              </a:rPr>
              <a:t>baseType</a:t>
            </a:r>
            <a:r>
              <a:rPr lang="en-US" sz="1700" dirty="0">
                <a:solidFill>
                  <a:srgbClr val="FFFF00"/>
                </a:solidFill>
              </a:rPr>
              <a:t> </a:t>
            </a:r>
            <a:r>
              <a:rPr lang="en-US" sz="1700" dirty="0" err="1">
                <a:solidFill>
                  <a:srgbClr val="FFFF00"/>
                </a:solidFill>
              </a:rPr>
              <a:t>arrayName</a:t>
            </a:r>
            <a:r>
              <a:rPr lang="en-US" sz="1700" dirty="0">
                <a:solidFill>
                  <a:srgbClr val="FFFF00"/>
                </a:solidFill>
              </a:rPr>
              <a:t>[rows][columns];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1700">
                <a:solidFill>
                  <a:srgbClr val="FFFF00"/>
                </a:solidFill>
              </a:rPr>
              <a:t>     </a:t>
            </a:r>
            <a:r>
              <a:rPr lang="en-US" sz="1700" dirty="0">
                <a:solidFill>
                  <a:srgbClr val="FFFF00"/>
                </a:solidFill>
              </a:rPr>
              <a:t> </a:t>
            </a:r>
            <a:r>
              <a:rPr lang="en-US" sz="1700"/>
              <a:t>example</a:t>
            </a:r>
            <a:endParaRPr lang="en-US" sz="1700" dirty="0"/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rgbClr val="FFFF00"/>
                </a:solidFill>
              </a:rPr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int a[3][4];</a:t>
            </a: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2">
              <a:buFontTx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accessing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a[0][1] = 23;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a[1][3]; c[1][3] += 55;</a:t>
            </a:r>
          </a:p>
          <a:p>
            <a:pPr>
              <a:defRPr/>
            </a:pPr>
            <a:r>
              <a:rPr lang="en-US" sz="1700" dirty="0"/>
              <a:t>either index out of range is still an error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ea typeface="+mn-ea"/>
                <a:cs typeface="+mn-cs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a[2][4] = 55; // error </a:t>
            </a:r>
          </a:p>
          <a:p>
            <a:pPr>
              <a:defRPr/>
            </a:pPr>
            <a:r>
              <a:rPr lang="en-US" sz="1700" dirty="0"/>
              <a:t>larger dimensions are possible: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int b[10][100][200];</a:t>
            </a:r>
          </a:p>
          <a:p>
            <a:pPr>
              <a:defRPr/>
            </a:pPr>
            <a:r>
              <a:rPr lang="en-US" altLang="en-US" sz="1700" dirty="0"/>
              <a:t>nested loops are useful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=0;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length; ++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   for (int j=0; j &lt; width; ++j)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a[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][j] &lt;&lt; ” ”; </a:t>
            </a:r>
          </a:p>
          <a:p>
            <a:pPr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7172" name="Picture 3" descr="two_dimensional_arrays.jpg">
            <a:extLst>
              <a:ext uri="{FF2B5EF4-FFF2-40B4-BE49-F238E27FC236}">
                <a16:creationId xmlns:a16="http://schemas.microsoft.com/office/drawing/2014/main" id="{98F80EF6-54FE-84BC-ACFC-46F3A471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2360613"/>
            <a:ext cx="4776787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A9BC4217-8BA0-AE92-1927-5A8129DD4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52787-EC6C-4EEC-8B80-DE665F9B1B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A0EF91D-D5C0-C4C4-33E6-170CB7559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Arrays and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7AFB016-87C0-69C6-827A-521CD93DC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38" y="1225550"/>
            <a:ext cx="8301037" cy="4859338"/>
          </a:xfrm>
        </p:spPr>
        <p:txBody>
          <a:bodyPr/>
          <a:lstStyle/>
          <a:p>
            <a:r>
              <a:rPr lang="en-US" altLang="en-US" sz="1700"/>
              <a:t>if multidimensional array is used as parameters, all but first dimension </a:t>
            </a:r>
            <a:br>
              <a:rPr lang="en-US" altLang="en-US" sz="1700"/>
            </a:br>
            <a:r>
              <a:rPr lang="en-US" altLang="en-US" sz="1700"/>
              <a:t>have to be stated</a:t>
            </a:r>
          </a:p>
          <a:p>
            <a:r>
              <a:rPr lang="en-US" altLang="en-US" sz="1700"/>
              <a:t>the first dimension can be passed as separate parameter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int width=3;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printArray(const int c[][width], int length){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for (int i=0; i &lt; length; ++i)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for (int j=0; j &lt; width; ++j)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	cout &lt;&lt; c[i][j] &lt;&lt; ” ”;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6A28EDB-46BB-F0FD-44DA-E2F1BFBB4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A240C-018A-46DB-89EE-EA1156F6EBF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001DD0A-2D60-8F6F-8C86-CF4FD600C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5863" y="376238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Vectors of Vectors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CBF3A3-C94E-DF01-8402-D38A6475A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887413"/>
            <a:ext cx="8104187" cy="5681662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alternative to multidimensional arrays</a:t>
            </a:r>
          </a:p>
          <a:p>
            <a:pPr>
              <a:defRPr/>
            </a:pPr>
            <a:r>
              <a:rPr lang="en-US" sz="1700" dirty="0"/>
              <a:t>outer vector’s type is declared to be a vector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vector&lt;vector&lt;int&gt;&gt; a;</a:t>
            </a:r>
          </a:p>
          <a:p>
            <a:pPr lvl="1">
              <a:buFont typeface="Monotype Sorts" pitchFamily="2" charset="2"/>
              <a:buNone/>
              <a:defRPr/>
            </a:pPr>
            <a:endParaRPr lang="en-US" sz="1700" dirty="0">
              <a:ea typeface="+mn-ea"/>
              <a:cs typeface="+mn-cs"/>
            </a:endParaRPr>
          </a:p>
          <a:p>
            <a:pPr>
              <a:defRPr/>
            </a:pPr>
            <a:r>
              <a:rPr lang="en-US" sz="1700" dirty="0"/>
              <a:t>inner vectors can then be added to the outer vector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vector&lt;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 row(width);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for(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length;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a.push_back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(row);</a:t>
            </a:r>
          </a:p>
          <a:p>
            <a:pPr>
              <a:buFont typeface="Monotype Sorts" pitchFamily="2" charset="2"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vector elements can be accessed as in multidimensional array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a[1][2] = 55;</a:t>
            </a:r>
          </a:p>
          <a:p>
            <a:pPr>
              <a:buFont typeface="Monotype Sorts" pitchFamily="2" charset="2"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vectors retain all advantages over arrays: have extra functions, carry size, </a:t>
            </a:r>
            <a:br>
              <a:rPr lang="en-US" sz="1700" dirty="0"/>
            </a:br>
            <a:r>
              <a:rPr lang="en-US" sz="1700" dirty="0"/>
              <a:t>can pass by value/return, can change size on demand</a:t>
            </a:r>
          </a:p>
          <a:p>
            <a:pPr lvl="1">
              <a:defRPr/>
            </a:pPr>
            <a:r>
              <a:rPr lang="en-US" sz="1700" dirty="0"/>
              <a:t>example: can use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size() </a:t>
            </a:r>
            <a:r>
              <a:rPr lang="en-US" sz="1700" dirty="0"/>
              <a:t>in a loop iterating over vector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for 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a.size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  for 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size_t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j=0; j &lt; a[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].size(); ++j)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	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a[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][j] &lt;&lt; ” ”;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0185276-42E0-CB90-8081-0DE20FEAB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BFCD14-CDEF-43A7-B98B-5A803E9A62B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4F8C4B2-3E60-81C4-D24C-E3A064E90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Ragged (Jagged) Array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E87821A-BCF0-A5EC-FA1F-E35FC274F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7713" y="914400"/>
            <a:ext cx="8185150" cy="5681663"/>
          </a:xfrm>
        </p:spPr>
        <p:txBody>
          <a:bodyPr/>
          <a:lstStyle/>
          <a:p>
            <a:pPr>
              <a:defRPr/>
            </a:pPr>
            <a:r>
              <a:rPr lang="en-US" sz="1700" i="1" dirty="0"/>
              <a:t>ragged</a:t>
            </a:r>
            <a:r>
              <a:rPr lang="en-US" sz="1700" dirty="0"/>
              <a:t> (</a:t>
            </a:r>
            <a:r>
              <a:rPr lang="en-US" sz="1700" i="1" dirty="0"/>
              <a:t>jagged</a:t>
            </a:r>
            <a:r>
              <a:rPr lang="en-US" sz="1700" dirty="0"/>
              <a:t>) array:  rows can vary in size</a:t>
            </a:r>
          </a:p>
          <a:p>
            <a:pPr lvl="1">
              <a:defRPr/>
            </a:pPr>
            <a:r>
              <a:rPr lang="en-US" sz="1700" dirty="0"/>
              <a:t>example: program seats in a (non-square) auditorium or in airplane</a:t>
            </a:r>
          </a:p>
          <a:p>
            <a:pPr lvl="1"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what does this code do?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vector&lt;int&gt; row;                  0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vector&lt;vector&lt;int&gt;&gt; a;            0 1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for(int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=0;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 4; ++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){         0 1 2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row.push_back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);              0 1 2 3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a.push_back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(row);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}			</a:t>
            </a:r>
          </a:p>
          <a:p>
            <a:pPr lvl="1"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what does this code do?</a:t>
            </a:r>
          </a:p>
          <a:p>
            <a:pPr marL="857250" lvl="2" indent="0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a.erase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a.begin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()+1);</a:t>
            </a:r>
          </a:p>
          <a:p>
            <a:pPr marL="857250" lvl="2" indent="0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a[2].insert(a[2].begin()+1, 55);</a:t>
            </a:r>
          </a:p>
          <a:p>
            <a:pPr lvl="1">
              <a:defRPr/>
            </a:pPr>
            <a:endParaRPr lang="en-US" sz="1700" dirty="0"/>
          </a:p>
          <a:p>
            <a:pPr>
              <a:defRPr/>
            </a:pPr>
            <a:endParaRPr lang="en-US" sz="17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endParaRPr lang="en-US" sz="1800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B3FB96A-8A2A-305D-BECC-4AE17BD93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29F9D6-FADD-4E6C-ADA3-2A8AF573FBD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5" name="Rectangle 1">
            <a:extLst>
              <a:ext uri="{FF2B5EF4-FFF2-40B4-BE49-F238E27FC236}">
                <a16:creationId xmlns:a16="http://schemas.microsoft.com/office/drawing/2014/main" id="{B602E20E-2273-EA65-A007-EB4963EF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 Unicode MS" panose="020B0604020202020204" pitchFamily="34" charset="-128"/>
              </a:rPr>
              <a:t>a.erase(a.begin()+1);</a:t>
            </a:r>
            <a:r>
              <a:rPr lang="en-US" altLang="en-US" sz="400">
                <a:latin typeface="Times New Roman" panose="02020603050405020304" pitchFamily="18" charset="0"/>
              </a:rPr>
              <a:t> 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7F3602DD-08D9-E234-AD21-14FD42244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 Unicode MS" panose="020B0604020202020204" pitchFamily="34" charset="-128"/>
              </a:rPr>
              <a:t>a.erase(a.begin()+1);</a:t>
            </a:r>
            <a:r>
              <a:rPr lang="en-US" altLang="en-US" sz="400">
                <a:latin typeface="Times New Roman" panose="02020603050405020304" pitchFamily="18" charset="0"/>
              </a:rPr>
              <a:t> 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265FE87A-C9CB-7B9E-7591-184AD9BE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 Unicode MS" panose="020B0604020202020204" pitchFamily="34" charset="-128"/>
              </a:rPr>
              <a:t>a.erase(a.begin()+1);</a:t>
            </a:r>
            <a:r>
              <a:rPr lang="en-US" altLang="en-US" sz="400">
                <a:latin typeface="Times New Roman" panose="02020603050405020304" pitchFamily="18" charset="0"/>
              </a:rPr>
              <a:t> 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1B1569-F97E-66C1-3E2A-B371946C9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444500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C676C78-DAC9-2D22-F3F8-D53B20A6A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5288" y="1181100"/>
            <a:ext cx="6532562" cy="5397500"/>
          </a:xfrm>
        </p:spPr>
        <p:txBody>
          <a:bodyPr/>
          <a:lstStyle/>
          <a:p>
            <a:r>
              <a:rPr lang="en-US" altLang="en-US" sz="1700"/>
              <a:t>Why are multidimensional arrays necessary?</a:t>
            </a:r>
          </a:p>
          <a:p>
            <a:r>
              <a:rPr lang="en-US" altLang="en-US" sz="1700"/>
              <a:t>How does one declare a two-dimensional array?</a:t>
            </a:r>
          </a:p>
          <a:p>
            <a:r>
              <a:rPr lang="en-US" altLang="en-US" sz="1700"/>
              <a:t>What is the first index? the second index?</a:t>
            </a:r>
          </a:p>
          <a:p>
            <a:r>
              <a:rPr lang="en-US" altLang="en-US" sz="1700"/>
              <a:t>How does one access an element of multidimensional array?</a:t>
            </a:r>
          </a:p>
          <a:p>
            <a:r>
              <a:rPr lang="en-US" altLang="en-US" sz="1700"/>
              <a:t>Why are nested loops useful with multidimensional arrays?</a:t>
            </a:r>
          </a:p>
          <a:p>
            <a:r>
              <a:rPr lang="en-US" altLang="en-US" sz="1700"/>
              <a:t>How is multidimensional array passed as a parameter to a function?</a:t>
            </a:r>
          </a:p>
          <a:p>
            <a:r>
              <a:rPr lang="en-US" altLang="en-US" sz="1700"/>
              <a:t>What is vector of vectors?</a:t>
            </a:r>
          </a:p>
          <a:p>
            <a:r>
              <a:rPr lang="en-US" altLang="en-US" sz="1700"/>
              <a:t>How does one declare a vector of vectors? Initialize it?</a:t>
            </a:r>
          </a:p>
          <a:p>
            <a:r>
              <a:rPr lang="en-US" altLang="en-US" sz="1700"/>
              <a:t>How are individual elements of a vector of vectors accessed?</a:t>
            </a:r>
          </a:p>
          <a:p>
            <a:r>
              <a:rPr lang="en-US" altLang="en-US" sz="1700"/>
              <a:t>What are the advantages of a vector of vectors over multidimensional array?</a:t>
            </a:r>
          </a:p>
          <a:p>
            <a:r>
              <a:rPr lang="en-US" altLang="en-US" sz="1700"/>
              <a:t>What is ragged/jagged array? How does one determine the size of a row in a ragged array? How does one change the number of rows in a ragged array? How does one change the number of elements in a row in a ragged array?</a:t>
            </a:r>
          </a:p>
          <a:p>
            <a:endParaRPr lang="en-US" altLang="en-US" sz="1700"/>
          </a:p>
          <a:p>
            <a:r>
              <a:rPr lang="en-US" altLang="en-US" sz="1700"/>
              <a:t>typedef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C481115-E521-029F-9878-4181D98A4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500592-82F3-4829-B38B-6D9420D5125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4946</TotalTime>
  <Words>794</Words>
  <Application>Microsoft Office PowerPoint</Application>
  <PresentationFormat>On-screen Show (4:3)</PresentationFormat>
  <Paragraphs>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Arial</vt:lpstr>
      <vt:lpstr>Monotype Sorts</vt:lpstr>
      <vt:lpstr>Courier New</vt:lpstr>
      <vt:lpstr>Arial Unicode MS</vt:lpstr>
      <vt:lpstr>green</vt:lpstr>
      <vt:lpstr>Multidimensional Arrays Vectors of Vectors</vt:lpstr>
      <vt:lpstr>Why Two-Dimensional Arrays?</vt:lpstr>
      <vt:lpstr>Two Dimensional Arrays Declaring, Using </vt:lpstr>
      <vt:lpstr>Arrays and Functions</vt:lpstr>
      <vt:lpstr>Vectors of Vectors</vt:lpstr>
      <vt:lpstr>Ragged (Jagged) Array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368</cp:revision>
  <cp:lastPrinted>2000-11-14T15:19:53Z</cp:lastPrinted>
  <dcterms:created xsi:type="dcterms:W3CDTF">1995-06-02T22:19:30Z</dcterms:created>
  <dcterms:modified xsi:type="dcterms:W3CDTF">2024-04-21T04:21:12Z</dcterms:modified>
</cp:coreProperties>
</file>