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68" r:id="rId2"/>
    <p:sldId id="602" r:id="rId3"/>
    <p:sldId id="616" r:id="rId4"/>
    <p:sldId id="613" r:id="rId5"/>
    <p:sldId id="614" r:id="rId6"/>
    <p:sldId id="615" r:id="rId7"/>
    <p:sldId id="612" r:id="rId8"/>
    <p:sldId id="61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>
      <p:cViewPr varScale="1">
        <p:scale>
          <a:sx n="52" d="100"/>
          <a:sy n="52" d="100"/>
        </p:scale>
        <p:origin x="165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0BCD33A-9FEE-4206-B0E1-F88CEA5E62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5A9ACC-D7CF-4D6F-A197-F643FB2573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F8E26C9-8487-A571-56E0-1CB72F168EB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704AFBD-AAFD-4263-8EC9-4C85CA890D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D660AE7-8A1A-4C7D-B035-D6E2E0092E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123D9B5-7B3F-4D39-8B40-518D5CE96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fld id="{99B17613-310B-4E6E-9188-F4F60FD9ED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55A89161-63EC-418D-DB15-4F0435B18C44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7C6A9693-872B-B94E-C3B2-4D792451DFB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6880A852-5003-98B3-A364-F835D5DEE50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DABA4A2F-D942-B35E-AC97-1BAA53E3F70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48AAF10-CDA0-886D-695A-FD817CCA3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4754233F-E8DD-2068-2776-ECA05F7A91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C7668A-6943-4818-8E1A-07CE9C801A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88AC2E3-8F42-1D5E-22DF-DF5A8E5D60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9024F7B-7D34-9AE1-3260-52D5212FB2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DE0E0-25DA-460B-95FB-EDFD349530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0FEE149-1819-D9F0-2309-0683FCE47E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3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C8B17DC-36FF-5D5A-98C3-D45958D2A9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281E708-BAA1-3BEE-14FF-81F228EAE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E7F5A-7032-4644-A84C-07B3D8E724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3F2FF51-B9AE-F30D-4EEC-9928C3E09A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7A0AFCF-60D7-1381-9BB2-92A7C5B7B4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D7CBC79-FA77-3374-C577-F1B37C8EAC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C0B6D-F69F-40FB-91DA-228198E017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9F84700-46C3-A7CB-7F23-E2A3FD4FFD0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100BEF3-E803-51E1-1B2B-20B571685D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87DB14A-88C7-9BCC-46B1-713974B192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AAAE2-9C30-426C-8FC6-07EE8B541CA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9610E04-6564-CBE3-2DCE-6710A3FABA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9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1C0D6B6-6A26-B1F9-9906-AAEEFA5940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B195E26-8201-72D2-9A16-21B650BD0A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97B53-85FC-4EB5-AFF6-ACEED69482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14B6848-B41B-F438-8B0C-BBA6E69255A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6F982B5-E4F6-6C1B-B58A-E940489F25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2A1C86F-8514-C56E-A210-4CA0034A29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90114-FF25-48EF-9E80-BACC135BAD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D9013EB-FDCB-B9E1-2F35-7539E413138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910FCEA-4035-B109-6927-8768976CC3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AD2BF91-86E3-BF33-7122-0B2C64CF12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9FEF5-0ABB-4F6F-8423-C03D4D25CE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2AF4CFD-1773-C0A6-801B-DD1702FCA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48E9671-52CD-7144-801C-63ABD09241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50ED31E-1F19-E673-6543-679A8AC87F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7965B-C790-4586-83F3-AA6A56594E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647AE9A-42D2-11A3-BDF1-A6C22C2F04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5C160C-B59E-FC84-5384-B24931082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2DC87FE-109C-B07A-30FA-4D8EE2BA09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0FD68-34A9-4CAB-9FD8-F0E4A7DB42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00D95F4-B6C5-1AC7-F2CC-9A051733443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69494F7-0233-B60A-8ECB-87CF5C8571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7D06BC5-7BE6-682D-A38D-87BDF914B0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4788A-A7BB-48C7-AB29-E48A9142E8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4FCE1F5-7EE5-60F9-2641-45AF3507C5F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6E5F9140-E912-AE17-BB4B-A92568C8E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E01968CF-A438-DA8E-533B-2F9E390CD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1245911D-A1CA-4AD7-A7E5-14C4C41225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4A0A0BA8-429B-4961-AFA4-8E246AB224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F4E9D770-1F17-4DF0-AE39-5F806EF79F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92F3D2B8-A612-4C81-80BA-DF1B52E824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9204EC9-869B-4120-4640-E41DBB5728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 Recursion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62F33A8-86D0-8CCD-0254-3EE696B619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D916E600-1FB7-CD84-1C83-D767D15C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to understand recursion</a:t>
            </a:r>
            <a:br>
              <a:rPr lang="en-US" altLang="en-US" sz="3200">
                <a:solidFill>
                  <a:schemeClr val="folHlink"/>
                </a:solidFill>
              </a:rPr>
            </a:br>
            <a:r>
              <a:rPr lang="en-US" altLang="en-US" sz="3200">
                <a:solidFill>
                  <a:schemeClr val="folHlink"/>
                </a:solidFill>
              </a:rPr>
              <a:t> you must understand recursion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BCEF80E-20C5-F9A0-AF45-03D98E9F8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588" y="739775"/>
            <a:ext cx="4779962" cy="457200"/>
          </a:xfrm>
          <a:noFill/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C093962-6474-D879-2FC4-AC230E271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9525" y="2719388"/>
            <a:ext cx="4051300" cy="2052637"/>
          </a:xfrm>
          <a:noFill/>
        </p:spPr>
        <p:txBody>
          <a:bodyPr/>
          <a:lstStyle/>
          <a:p>
            <a:r>
              <a:rPr lang="en-US" altLang="en-US" sz="1800"/>
              <a:t>why using recursion</a:t>
            </a:r>
          </a:p>
          <a:p>
            <a:r>
              <a:rPr lang="en-US" altLang="en-US" sz="1800"/>
              <a:t>recursion example: printing digits</a:t>
            </a:r>
          </a:p>
          <a:p>
            <a:r>
              <a:rPr lang="en-US" altLang="en-US" sz="1800"/>
              <a:t>how recursion works</a:t>
            </a:r>
          </a:p>
          <a:p>
            <a:r>
              <a:rPr lang="en-US" altLang="en-US" sz="1800"/>
              <a:t>how to code recursion</a:t>
            </a:r>
          </a:p>
          <a:p>
            <a:r>
              <a:rPr lang="en-US" altLang="en-US" sz="1800"/>
              <a:t>recursion vs. iteration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5124" name="Picture 5" descr="File:Droste.jpg">
            <a:extLst>
              <a:ext uri="{FF2B5EF4-FFF2-40B4-BE49-F238E27FC236}">
                <a16:creationId xmlns:a16="http://schemas.microsoft.com/office/drawing/2014/main" id="{455EB277-F4E9-3B61-F102-8F8B9FB9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1443038"/>
            <a:ext cx="28003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9C1E4292-890D-EC40-2927-EED183104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7C3F97-4988-4837-B191-F6E052C343F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D3B3696-0164-2E7F-4F57-A602B73B9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Why Recursion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C9CA25-541F-F975-2110-E670F8778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258888"/>
            <a:ext cx="6757987" cy="3794125"/>
          </a:xfrm>
          <a:noFill/>
        </p:spPr>
        <p:txBody>
          <a:bodyPr/>
          <a:lstStyle/>
          <a:p>
            <a:r>
              <a:rPr lang="en-US" altLang="en-US" sz="1800"/>
              <a:t>in top-down design one of the major techniques is to break the task into subtasks and code the tasks separately</a:t>
            </a:r>
          </a:p>
          <a:p>
            <a:r>
              <a:rPr lang="en-US" altLang="en-US" sz="1800"/>
              <a:t>it may turn out that one of the subtasks is a smaller version of the larger task</a:t>
            </a:r>
          </a:p>
          <a:p>
            <a:r>
              <a:rPr lang="en-US" altLang="en-US" sz="1800"/>
              <a:t>example: to search an array you split it into halves, searching each half is similar to searching the whole array</a:t>
            </a:r>
          </a:p>
          <a:p>
            <a:r>
              <a:rPr lang="en-US" altLang="en-US" sz="1800"/>
              <a:t>can be solved with recursion</a:t>
            </a:r>
          </a:p>
          <a:p>
            <a:r>
              <a:rPr lang="en-US" altLang="en-US" sz="1800" i="1"/>
              <a:t>recursive function definition</a:t>
            </a:r>
            <a:r>
              <a:rPr lang="en-US" altLang="en-US" sz="1800"/>
              <a:t> – the definition contains calls to itself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4AD80F-F3C4-86C4-B83A-AD949CD4B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1F477F-D091-4E32-9D55-28BD02D171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057E7A5-F9C0-2BD5-C6F3-88F91B2FC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25" y="376238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Example: Printing Numbers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21C9F33-EDBF-42AB-22C4-040F76FE4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974725"/>
            <a:ext cx="8123237" cy="1866900"/>
          </a:xfrm>
          <a:noFill/>
        </p:spPr>
        <p:txBody>
          <a:bodyPr/>
          <a:lstStyle/>
          <a:p>
            <a:pPr marL="381000" indent="-381000">
              <a:spcBef>
                <a:spcPct val="10000"/>
              </a:spcBef>
            </a:pPr>
            <a:r>
              <a:rPr lang="en-US" altLang="en-US" sz="1800"/>
              <a:t>need to write a function that vertically prints digits of the number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sz="1800"/>
              <a:t> on the screen</a:t>
            </a:r>
          </a:p>
          <a:p>
            <a:pPr marL="381000" indent="-381000">
              <a:spcBef>
                <a:spcPct val="10000"/>
              </a:spcBef>
            </a:pPr>
            <a:r>
              <a:rPr lang="en-US" altLang="en-US" sz="1800"/>
              <a:t>subtasks:</a:t>
            </a:r>
          </a:p>
          <a:p>
            <a:pPr marL="838200" lvl="1" indent="-381000">
              <a:spcBef>
                <a:spcPct val="10000"/>
              </a:spcBef>
              <a:buFont typeface="Monotype Sorts" pitchFamily="2" charset="2"/>
              <a:buAutoNum type="arabicPeriod"/>
            </a:pPr>
            <a:r>
              <a:rPr lang="en-US" altLang="en-US" sz="1800"/>
              <a:t>output all digits but last </a:t>
            </a:r>
            <a:r>
              <a:rPr lang="en-US" altLang="en-US" sz="1800">
                <a:sym typeface="Wingdings" panose="05000000000000000000" pitchFamily="2" charset="2"/>
              </a:rPr>
              <a:t> resembles original task</a:t>
            </a:r>
            <a:endParaRPr lang="en-US" altLang="en-US" sz="1800"/>
          </a:p>
          <a:p>
            <a:pPr marL="838200" lvl="1" indent="-381000">
              <a:spcBef>
                <a:spcPct val="10000"/>
              </a:spcBef>
              <a:buFont typeface="Monotype Sorts" pitchFamily="2" charset="2"/>
              <a:buAutoNum type="arabicPeriod"/>
            </a:pPr>
            <a:r>
              <a:rPr lang="en-US" altLang="en-US" sz="1800"/>
              <a:t>output the last digit </a:t>
            </a:r>
          </a:p>
          <a:p>
            <a:pPr marL="381000" indent="-381000">
              <a:spcBef>
                <a:spcPct val="10000"/>
              </a:spcBef>
              <a:buFont typeface="Monotype Sorts" pitchFamily="2" charset="2"/>
              <a:buChar char="n"/>
            </a:pPr>
            <a:r>
              <a:rPr lang="en-US" altLang="en-US" sz="1800"/>
              <a:t>cases</a:t>
            </a:r>
          </a:p>
          <a:p>
            <a:pPr marL="838200" lvl="1" indent="-381000">
              <a:spcBef>
                <a:spcPct val="10000"/>
              </a:spcBef>
            </a:pPr>
            <a:r>
              <a:rPr lang="en-US" altLang="en-US" sz="1800"/>
              <a:t>n &lt; 10 is trivial</a:t>
            </a:r>
          </a:p>
          <a:p>
            <a:pPr marL="838200" lvl="1" indent="-381000">
              <a:spcBef>
                <a:spcPct val="10000"/>
              </a:spcBef>
            </a:pPr>
            <a:r>
              <a:rPr lang="en-US" altLang="en-US" sz="1800"/>
              <a:t>n &gt; 10 – we invoke the same function and then print the last digit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107EABE-42CF-DA13-C40F-39D9463A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3741738"/>
            <a:ext cx="7208837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void write_vertical(int n)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if (n &lt; 10)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  cout &lt;&lt; n &lt;&lt; endl; // n is one digit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} else{ // n is two or more digits long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  write_vertical(n/10);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  cout &lt;&lt; (n%10)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54D19486-9BB1-F258-BEDC-2D8AF982D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02B97E-DCDE-4530-A837-16BCCD78F5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496BA88B-70E7-4EC1-A2AE-4F5317962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3213" y="204788"/>
            <a:ext cx="6408737" cy="573087"/>
          </a:xfrm>
          <a:noFill/>
        </p:spPr>
        <p:txBody>
          <a:bodyPr/>
          <a:lstStyle/>
          <a:p>
            <a:pPr>
              <a:lnSpc>
                <a:spcPct val="65000"/>
              </a:lnSpc>
            </a:pPr>
            <a:r>
              <a:rPr lang="en-US" altLang="en-US"/>
              <a:t>How Recursion Works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8202D815-8F35-67D4-E976-907694188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1042988"/>
            <a:ext cx="8751887" cy="3221037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800"/>
              <a:t>recursive function call is the same as ordinary function call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caller function is suspended until callee is done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even though the two functions have the same name their </a:t>
            </a:r>
            <a:r>
              <a:rPr lang="en-US" altLang="en-US" sz="1800" u="sng"/>
              <a:t>invocations</a:t>
            </a:r>
            <a:r>
              <a:rPr lang="en-US" altLang="en-US" sz="1800"/>
              <a:t> are different (they operate on different parameters and use different memory space</a:t>
            </a:r>
          </a:p>
          <a:p>
            <a:pPr lvl="1">
              <a:spcBef>
                <a:spcPct val="10000"/>
              </a:spcBef>
            </a:pPr>
            <a:r>
              <a:rPr lang="en-US" altLang="en-US" sz="1800"/>
              <a:t>in particular each invocation has separate local variables and arguments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multiple recursive calls produce multiple invocations</a:t>
            </a:r>
          </a:p>
          <a:p>
            <a:pPr>
              <a:spcBef>
                <a:spcPct val="10000"/>
              </a:spcBef>
            </a:pPr>
            <a:r>
              <a:rPr lang="en-US" altLang="en-US" sz="1800" i="1"/>
              <a:t>stack</a:t>
            </a:r>
            <a:r>
              <a:rPr lang="en-US" altLang="en-US" sz="1800"/>
              <a:t> – structure where computer stores info on function invocations</a:t>
            </a:r>
          </a:p>
          <a:p>
            <a:pPr lvl="1">
              <a:spcBef>
                <a:spcPct val="10000"/>
              </a:spcBef>
            </a:pPr>
            <a:r>
              <a:rPr lang="en-US" altLang="en-US" sz="1800"/>
              <a:t>allows insertions and deletions from one end only</a:t>
            </a:r>
          </a:p>
          <a:p>
            <a:pPr lvl="1">
              <a:spcBef>
                <a:spcPct val="10000"/>
              </a:spcBef>
            </a:pPr>
            <a:r>
              <a:rPr lang="en-US" altLang="en-US" sz="1800"/>
              <a:t>LIFO – last in first out</a:t>
            </a:r>
          </a:p>
        </p:txBody>
      </p:sp>
      <p:pic>
        <p:nvPicPr>
          <p:cNvPr id="8196" name="Picture 1028" descr="C:\WINDOWS\TEMP\~AUT0015.bmp">
            <a:extLst>
              <a:ext uri="{FF2B5EF4-FFF2-40B4-BE49-F238E27FC236}">
                <a16:creationId xmlns:a16="http://schemas.microsoft.com/office/drawing/2014/main" id="{13342C1B-5C2E-357B-E660-72D3FD69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/>
          <a:stretch>
            <a:fillRect/>
          </a:stretch>
        </p:blipFill>
        <p:spPr bwMode="auto">
          <a:xfrm>
            <a:off x="4552950" y="4719638"/>
            <a:ext cx="459105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197" name="Picture 1030" descr="C:\WINDOWS\TEMP\~AUT0000.bmp">
            <a:extLst>
              <a:ext uri="{FF2B5EF4-FFF2-40B4-BE49-F238E27FC236}">
                <a16:creationId xmlns:a16="http://schemas.microsoft.com/office/drawing/2014/main" id="{0D6E77E6-F15C-C137-3A2B-7C748B0D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3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9925"/>
            <a:ext cx="45577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198" name="Slide Number Placeholder 5">
            <a:extLst>
              <a:ext uri="{FF2B5EF4-FFF2-40B4-BE49-F238E27FC236}">
                <a16:creationId xmlns:a16="http://schemas.microsoft.com/office/drawing/2014/main" id="{B84C9A25-E38D-9676-1A20-9C126CBF4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A031A-0B07-44C4-9E45-E32D69D2A15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330E4F-632F-CA59-0DA5-8B9943D59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4025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How to Code Recursion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276888E-19E7-7A18-E9A4-DE7CBF2E6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925513"/>
            <a:ext cx="8320087" cy="3794125"/>
          </a:xfrm>
          <a:noFill/>
        </p:spPr>
        <p:txBody>
          <a:bodyPr/>
          <a:lstStyle/>
          <a:p>
            <a:r>
              <a:rPr lang="en-US" altLang="en-US" sz="1800" i="1"/>
              <a:t>base or stopping case</a:t>
            </a:r>
            <a:r>
              <a:rPr lang="en-US" altLang="en-US" sz="1800"/>
              <a:t> – situation where a function does not make recursive call</a:t>
            </a:r>
          </a:p>
          <a:p>
            <a:r>
              <a:rPr lang="en-US" altLang="en-US" sz="1800"/>
              <a:t>each recursive program run needs to execute a stopping case</a:t>
            </a:r>
          </a:p>
          <a:p>
            <a:r>
              <a:rPr lang="en-US" altLang="en-US" sz="1800"/>
              <a:t>easiest way – some (positive) quantity is decreased with each recursive invocation</a:t>
            </a:r>
          </a:p>
          <a:p>
            <a:pPr lvl="1"/>
            <a:r>
              <a:rPr lang="en-US" altLang="en-US" sz="1800"/>
              <a:t>stopping case – the quantity is zero</a:t>
            </a:r>
          </a:p>
          <a:p>
            <a:r>
              <a:rPr lang="en-US" altLang="en-US" sz="1800"/>
              <a:t>what quantity decreases in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write_vertical</a:t>
            </a:r>
            <a:r>
              <a:rPr lang="en-US" altLang="en-US" sz="1800"/>
              <a:t>?</a:t>
            </a:r>
          </a:p>
          <a:p>
            <a:r>
              <a:rPr lang="en-US" altLang="en-US" sz="1800"/>
              <a:t>what happens when there is a run with no stopping case?</a:t>
            </a:r>
          </a:p>
          <a:p>
            <a:r>
              <a:rPr lang="en-US" altLang="en-US" sz="1800" i="1"/>
              <a:t>infinite recursion</a:t>
            </a:r>
            <a:r>
              <a:rPr lang="en-US" altLang="en-US" sz="1800"/>
              <a:t> – run time error where recursion lacks stopping case. What happens when a program with infinite recursion is run</a:t>
            </a:r>
          </a:p>
          <a:p>
            <a:r>
              <a:rPr lang="en-US" altLang="en-US" sz="1800" i="1"/>
              <a:t>stack overflow</a:t>
            </a:r>
            <a:r>
              <a:rPr lang="en-US" altLang="en-US" sz="1800"/>
              <a:t> – program uses up all stack space and terminates abnormally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8E6A45A-B0B8-6701-FC86-C32095E0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851400"/>
            <a:ext cx="7208838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// infinite recursion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void wrong_write_vertical(int n)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wrong_write_vertical(n/10);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 cout &lt;&lt; (n%10) &lt;&lt; endl;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5BF1056-901C-6E68-6EEB-D7989273F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A5ABEC-205A-459A-ADB2-68726CAC8CB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DCF1168-B350-C122-762D-7BB25EA26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Recursion vs. Iteration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B34FDD1-B6D7-835D-67DF-ED6FA43CF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258888"/>
            <a:ext cx="6757987" cy="3794125"/>
          </a:xfrm>
          <a:noFill/>
        </p:spPr>
        <p:txBody>
          <a:bodyPr/>
          <a:lstStyle/>
          <a:p>
            <a:r>
              <a:rPr lang="en-US" altLang="en-US" sz="1800"/>
              <a:t>every task that can be coded recursively can be coded using </a:t>
            </a:r>
            <a:r>
              <a:rPr lang="en-US" altLang="en-US" sz="1800" i="1"/>
              <a:t> iteration – </a:t>
            </a:r>
            <a:r>
              <a:rPr lang="en-US" altLang="en-US" sz="1800"/>
              <a:t>using explicit looping constructs</a:t>
            </a:r>
          </a:p>
          <a:p>
            <a:r>
              <a:rPr lang="en-US" altLang="en-US" sz="1800"/>
              <a:t>recursion – usually simpler </a:t>
            </a:r>
          </a:p>
          <a:p>
            <a:r>
              <a:rPr lang="en-US" altLang="en-US" sz="1800"/>
              <a:t>iteration</a:t>
            </a:r>
          </a:p>
          <a:p>
            <a:pPr lvl="1"/>
            <a:r>
              <a:rPr lang="en-US" altLang="en-US" sz="1800"/>
              <a:t>usually (but not always) more complex – have to explicitly track the number of subtasks and their instances </a:t>
            </a:r>
          </a:p>
          <a:p>
            <a:pPr lvl="1"/>
            <a:r>
              <a:rPr lang="en-US" altLang="en-US" sz="1800"/>
              <a:t>usually faster – no procedure call</a:t>
            </a:r>
          </a:p>
          <a:p>
            <a:pPr lvl="1"/>
            <a:r>
              <a:rPr lang="en-US" altLang="en-US" sz="1800"/>
              <a:t>no danger of stack overflow</a:t>
            </a:r>
          </a:p>
          <a:p>
            <a:pPr lvl="2"/>
            <a:r>
              <a:rPr lang="en-US" altLang="en-US" sz="1800"/>
              <a:t>may have infinite iteratation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7FBD01A-A78A-55C7-761F-B955C8EC9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C0A83C-3F59-4662-89CE-A2EEB7E5C0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F191577-3EE3-E6FD-F200-78E0A1271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Questions on Recursion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7E718FD-5473-87AD-34B5-4F054B172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258888"/>
            <a:ext cx="6757987" cy="3794125"/>
          </a:xfrm>
          <a:noFill/>
        </p:spPr>
        <p:txBody>
          <a:bodyPr/>
          <a:lstStyle/>
          <a:p>
            <a:r>
              <a:rPr lang="en-US" altLang="en-US" sz="1800"/>
              <a:t>what is  recursion? recursive function definition?</a:t>
            </a:r>
          </a:p>
          <a:p>
            <a:r>
              <a:rPr lang="en-US" altLang="en-US" sz="1800"/>
              <a:t>what is function invocation? how is function invocation related to function definition? What is special about invocation of a recursive function?</a:t>
            </a:r>
          </a:p>
          <a:p>
            <a:r>
              <a:rPr lang="en-US" altLang="en-US" sz="1800"/>
              <a:t>what is program stack? stack (function) frame? what happens with stack if recursive function is invoked multiple times? What is the scope of automatic variables in a recursive function invocation?</a:t>
            </a:r>
          </a:p>
          <a:p>
            <a:r>
              <a:rPr lang="en-US" altLang="en-US" sz="1800"/>
              <a:t>what is stopping case? stack overflow? infinite recursion?</a:t>
            </a:r>
          </a:p>
          <a:p>
            <a:r>
              <a:rPr lang="en-US" altLang="en-US" sz="1800"/>
              <a:t>how is recursion related to iteration?</a:t>
            </a:r>
          </a:p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D69394CF-53DC-4FFD-117B-6C2983B41D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1D9550-26C1-4538-8BB0-FD1DC51132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2816</TotalTime>
  <Words>611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Monotype Sorts</vt:lpstr>
      <vt:lpstr>Courier New</vt:lpstr>
      <vt:lpstr>Wingdings</vt:lpstr>
      <vt:lpstr>green</vt:lpstr>
      <vt:lpstr>Function Recursion</vt:lpstr>
      <vt:lpstr>Outline</vt:lpstr>
      <vt:lpstr>Why Recursion</vt:lpstr>
      <vt:lpstr>Example: Printing Numbers</vt:lpstr>
      <vt:lpstr>How Recursion Works</vt:lpstr>
      <vt:lpstr>How to Code Recursion</vt:lpstr>
      <vt:lpstr>Recursion vs. Iteration</vt:lpstr>
      <vt:lpstr>Questions on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146</cp:revision>
  <cp:lastPrinted>2000-11-14T15:19:53Z</cp:lastPrinted>
  <dcterms:created xsi:type="dcterms:W3CDTF">1995-06-02T22:19:30Z</dcterms:created>
  <dcterms:modified xsi:type="dcterms:W3CDTF">2024-04-21T04:21:14Z</dcterms:modified>
</cp:coreProperties>
</file>