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268" r:id="rId2"/>
    <p:sldId id="602" r:id="rId3"/>
    <p:sldId id="612" r:id="rId4"/>
    <p:sldId id="615" r:id="rId5"/>
    <p:sldId id="603" r:id="rId6"/>
    <p:sldId id="604" r:id="rId7"/>
    <p:sldId id="605" r:id="rId8"/>
    <p:sldId id="620" r:id="rId9"/>
    <p:sldId id="607" r:id="rId10"/>
    <p:sldId id="610" r:id="rId11"/>
    <p:sldId id="611" r:id="rId12"/>
    <p:sldId id="618" r:id="rId13"/>
    <p:sldId id="613" r:id="rId14"/>
    <p:sldId id="621" r:id="rId15"/>
    <p:sldId id="608" r:id="rId16"/>
    <p:sldId id="609" r:id="rId17"/>
    <p:sldId id="614" r:id="rId18"/>
    <p:sldId id="619" r:id="rId19"/>
    <p:sldId id="616" r:id="rId20"/>
    <p:sldId id="617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60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20FB6AA-220C-5309-B39F-6E7341CF61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4" tIns="0" rIns="19094" bIns="0" numCol="1" anchor="t" anchorCtr="0" compatLnSpc="1">
            <a:prstTxWarp prst="textNoShape">
              <a:avLst/>
            </a:prstTxWarp>
          </a:bodyPr>
          <a:lstStyle>
            <a:lvl1pPr defTabSz="95112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70724DF-2618-EE23-486D-74C42D21C4B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4" tIns="0" rIns="19094" bIns="0" numCol="1" anchor="t" anchorCtr="0" compatLnSpc="1">
            <a:prstTxWarp prst="textNoShape">
              <a:avLst/>
            </a:prstTxWarp>
          </a:bodyPr>
          <a:lstStyle>
            <a:lvl1pPr algn="r" defTabSz="95112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845DB0F-4054-568B-72D6-B5BB793EECD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7450" y="703263"/>
            <a:ext cx="4633913" cy="3475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A898677-88F6-ADE2-C909-C91867CB9B5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9" tIns="47737" rIns="93879" bIns="477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F2FCDFF-0145-ADF5-19B0-2F90A0199E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4" tIns="0" rIns="19094" bIns="0" numCol="1" anchor="b" anchorCtr="0" compatLnSpc="1">
            <a:prstTxWarp prst="textNoShape">
              <a:avLst/>
            </a:prstTxWarp>
          </a:bodyPr>
          <a:lstStyle>
            <a:lvl1pPr defTabSz="95112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38CB19C-E39F-10C6-6E6A-B73BD28F4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285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94" tIns="0" rIns="19094" bIns="0" numCol="1" anchor="b" anchorCtr="0" compatLnSpc="1">
            <a:prstTxWarp prst="textNoShape">
              <a:avLst/>
            </a:prstTxWarp>
          </a:bodyPr>
          <a:lstStyle>
            <a:lvl1pPr algn="r" defTabSz="949918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09EC9F9-B2BC-453B-9B8D-E3799C92B9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7C72A9D2-F100-96F0-E3B6-7CEF810382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5750" defTabSz="949325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4588" indent="-228600" defTabSz="949325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3375" indent="-228600" defTabSz="949325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0575" indent="-228600" defTabSz="949325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7775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4975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32175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9375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397275-4CE8-4C1F-8E49-051C6AAF20F6}" type="slidenum">
              <a:rPr lang="en-US" altLang="en-US" sz="1000" smtClean="0">
                <a:latin typeface="Arial" panose="020B0604020202020204" pitchFamily="34" charset="0"/>
              </a:rPr>
              <a:pPr/>
              <a:t>6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78623A7-99DF-3DEE-F885-EFAF768B9F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85863" y="704850"/>
            <a:ext cx="4640262" cy="3473450"/>
          </a:xfrm>
          <a:ln cap="flat"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F21A738-0AF1-140F-491F-FF7D3ED8A0D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183" tIns="49092" rIns="98183" bIns="49092"/>
          <a:lstStyle/>
          <a:p>
            <a:pPr defTabSz="1036638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6F659C50-18A2-B57C-87E0-EB9843089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061CB36D-EB4D-607F-2BC1-A3A8F01E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need to add forks/joins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EDE68DB7-73D8-28BE-682B-36AAB481A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5750" defTabSz="949325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4588" indent="-228600" defTabSz="949325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3375" indent="-228600" defTabSz="949325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60575" indent="-228600" defTabSz="949325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7775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4975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32175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9375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217001-5BE6-4C6C-BFAF-97FDEB2780F4}" type="slidenum">
              <a:rPr lang="en-US" altLang="en-US" sz="1200" smtClean="0">
                <a:latin typeface="Arial" panose="020B0604020202020204" pitchFamily="34" charset="0"/>
              </a:rPr>
              <a:pPr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1">
            <a:extLst>
              <a:ext uri="{FF2B5EF4-FFF2-40B4-BE49-F238E27FC236}">
                <a16:creationId xmlns:a16="http://schemas.microsoft.com/office/drawing/2014/main" id="{CF6FE360-67B3-2D7E-CD7E-52EAFE6719BE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1032">
              <a:extLst>
                <a:ext uri="{FF2B5EF4-FFF2-40B4-BE49-F238E27FC236}">
                  <a16:creationId xmlns:a16="http://schemas.microsoft.com/office/drawing/2014/main" id="{8AEF59F6-2EA0-4F19-7B1D-89ED2BDCF89B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Rectangle 1033">
              <a:extLst>
                <a:ext uri="{FF2B5EF4-FFF2-40B4-BE49-F238E27FC236}">
                  <a16:creationId xmlns:a16="http://schemas.microsoft.com/office/drawing/2014/main" id="{16D6884B-D60B-11DA-9D44-B38D19754CE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434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1340B214-98B8-1988-A1A4-29786FC36A5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0373E627-59A8-7A09-E9FD-45F7E264D6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B595292A-BC42-C6C9-7C0A-5275693F9A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97F18-4B28-4CE5-8B9D-6162BE6A58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9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6C418D9-E02D-9AB9-5DEE-A382B64AFE7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DDBDB73-F370-1697-E48C-C33939403F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4E97D-460A-4A85-934A-42957556F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F1D8B14-1EAC-F4A9-68B6-B0E9441237F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0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2C73F67-86D2-1CE1-2440-C6F87FBC6D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D8D8A76-FBDF-334F-4A64-77D7C716E6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7DA25-B363-4E99-992F-91B015F3C4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97CC634-F560-EAB8-6AE5-6097A5FF0D8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3F1F07-B2AD-DD62-5EF3-2A33A4700EE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20A3C36-1209-029D-9774-680C7C58B4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E3DE1-0779-49D8-BAC7-D05EA6377B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A888AE5-DDFE-82F8-EC6D-CEFC2589690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9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ED982D8-23A5-2248-F326-13CE75DB07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9910C24-5A80-6562-5683-92B20BE91D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DCAFC-2112-49E6-824B-EB35116B6D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B1CA8D6-C119-908D-700C-CC84CC893BF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5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89FA483-E62E-4772-414F-83D40F39E6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8623E81-92CC-CDD8-2BD8-214DFE509A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DD4E4-FDB6-4127-9253-1E999AF11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FF2C31D-D8BE-1408-01DD-F61DAA734D7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2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700045F-5191-CC73-9E31-F145A46CD2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CFAACD4-BB5B-C03C-6D99-CD6B641A31D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5B65A-C8F6-4A50-B8CE-9B5205E98F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A766B0BE-E42D-1A5D-0708-F87D9915A03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5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CDB68EF-5756-940D-F12E-0A41E16343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B659E44-578A-2B86-1FFC-C3E1569CAB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921C7-DB20-45EA-931F-07404AED0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5C4ABCA-3E03-2C21-26B1-5CDB6DAF0D6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0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9C1EA99-B1B3-71BD-7A71-1447D900164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ABD9AAB-7F02-5AE1-A040-A862DA925F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B1D06-611D-4AC2-B2EC-6696911931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B6D9B3D-8B6A-D95B-3751-2466AA78D10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83410B0-1D8E-084A-41DA-8A5E96794E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E2CA4C0-EEAF-1047-A980-0CEEB6BDA1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17263-74FF-452D-B645-894F07084E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FC891CE-D8CB-2454-1650-82E6B32C275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3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0424D08-98F3-DE8D-A12F-2B22F86B39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ADD99B-C96F-AF99-258E-74AD764626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4A9-61F3-41AE-BC6F-B56B87A853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D7ABC90-9729-91C4-E47F-47782F18C7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A0C56A07-8E93-3D62-0BB4-78519D42E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28805C14-FC5E-B98D-7230-D479CFD70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289A3D9-05D5-5C8F-A066-AA6F5231C6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2E20D9C1-369D-7F70-19C8-AD02D37E16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56886CA-6A1A-400A-B453-2DE6AD1CF4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F368235B-77F9-7F0A-C5F5-15AD70AD04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9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9F62607-9AE5-5631-AF1E-FB85A8208C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Using Diagrams to Represent Program Structure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2876A8E-82C1-2D58-233D-1575282B85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 OMT and UML</a:t>
            </a:r>
          </a:p>
          <a:p>
            <a:r>
              <a:rPr lang="en-US" altLang="en-US" sz="1800">
                <a:solidFill>
                  <a:schemeClr val="folHlink"/>
                </a:solidFill>
              </a:rPr>
              <a:t>Some pictures and material are from </a:t>
            </a:r>
            <a:br>
              <a:rPr lang="en-US" altLang="en-US" sz="1800">
                <a:solidFill>
                  <a:schemeClr val="folHlink"/>
                </a:solidFill>
              </a:rPr>
            </a:br>
            <a:r>
              <a:rPr lang="en-US" altLang="en-US" sz="1800">
                <a:solidFill>
                  <a:schemeClr val="folHlink"/>
                </a:solidFill>
              </a:rPr>
              <a:t>“Design Patterns” by Gamma et 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5779F1F0-3DBD-3C67-CDAD-7386CFAA26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Example Class Diagram 2</a:t>
            </a:r>
          </a:p>
        </p:txBody>
      </p:sp>
      <p:pic>
        <p:nvPicPr>
          <p:cNvPr id="14339" name="Picture 1029" descr="~AUT0001">
            <a:extLst>
              <a:ext uri="{FF2B5EF4-FFF2-40B4-BE49-F238E27FC236}">
                <a16:creationId xmlns:a16="http://schemas.microsoft.com/office/drawing/2014/main" id="{5C7AA869-4D1A-F0C1-ADE1-CF17EF28E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44000" contras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657350"/>
            <a:ext cx="8888413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455B8C08-8B73-4577-11C8-45ADD455D7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1CE23E-706B-4FE1-A668-DEC2BB550CC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>
            <a:extLst>
              <a:ext uri="{FF2B5EF4-FFF2-40B4-BE49-F238E27FC236}">
                <a16:creationId xmlns:a16="http://schemas.microsoft.com/office/drawing/2014/main" id="{3399B3F4-6F15-5FBE-895B-BE0716E8C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2788" y="307975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Example Class Diagram 3</a:t>
            </a:r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7D98454D-B0E2-2997-16AE-17A221F6F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28988" y="1219200"/>
            <a:ext cx="4900612" cy="4038600"/>
          </a:xfrm>
          <a:noFill/>
        </p:spPr>
        <p:txBody>
          <a:bodyPr/>
          <a:lstStyle/>
          <a:p>
            <a:r>
              <a:rPr lang="en-US" altLang="en-US"/>
              <a:t>blah</a:t>
            </a:r>
          </a:p>
        </p:txBody>
      </p:sp>
      <p:pic>
        <p:nvPicPr>
          <p:cNvPr id="15364" name="Picture 1029" descr="~AUT0000">
            <a:extLst>
              <a:ext uri="{FF2B5EF4-FFF2-40B4-BE49-F238E27FC236}">
                <a16:creationId xmlns:a16="http://schemas.microsoft.com/office/drawing/2014/main" id="{A2957E6A-A90D-DA29-CAD2-54989494E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48000" contras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t="3925" r="-7205" b="-7104"/>
          <a:stretch>
            <a:fillRect/>
          </a:stretch>
        </p:blipFill>
        <p:spPr bwMode="auto">
          <a:xfrm>
            <a:off x="127000" y="1033463"/>
            <a:ext cx="9486900" cy="615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5365" name="Slide Number Placeholder 4">
            <a:extLst>
              <a:ext uri="{FF2B5EF4-FFF2-40B4-BE49-F238E27FC236}">
                <a16:creationId xmlns:a16="http://schemas.microsoft.com/office/drawing/2014/main" id="{864F9724-401D-CC19-5E63-B213DCA6EF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74AF2A-882E-4D7A-BE59-DDF2064D6A9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954CDD8-4C13-81D3-77FD-04A61D59C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Object Diagram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6E81E9A-B031-B9BE-968E-AF186A648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0200" y="1377950"/>
            <a:ext cx="8253413" cy="862013"/>
          </a:xfrm>
          <a:noFill/>
        </p:spPr>
        <p:txBody>
          <a:bodyPr/>
          <a:lstStyle/>
          <a:p>
            <a:r>
              <a:rPr lang="en-US" altLang="en-US" sz="1700"/>
              <a:t>shows objects and references as the program is executed</a:t>
            </a:r>
          </a:p>
          <a:p>
            <a:r>
              <a:rPr lang="en-US" altLang="en-US" sz="1700"/>
              <a:t>what would be a class and an object diagram for an object with dynamically allocated members?</a:t>
            </a:r>
          </a:p>
        </p:txBody>
      </p:sp>
      <p:pic>
        <p:nvPicPr>
          <p:cNvPr id="16388" name="Picture 5" descr="objectdiag">
            <a:extLst>
              <a:ext uri="{FF2B5EF4-FFF2-40B4-BE49-F238E27FC236}">
                <a16:creationId xmlns:a16="http://schemas.microsoft.com/office/drawing/2014/main" id="{D832A70E-0C41-A6F4-FC4B-C37B85009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44000" contras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2811463"/>
            <a:ext cx="5153025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BA1B59AE-F527-A629-1717-4CC25EE3E2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E6D4AE-8F81-44A3-B3FB-74D78BCABF7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C87B7BB-1D9D-8327-E1FA-BA48540C0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Use Case Diagrams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6A524DF-95FF-608C-142E-5338EAFDE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5313" y="1533525"/>
            <a:ext cx="3430587" cy="3951288"/>
          </a:xfrm>
          <a:noFill/>
        </p:spPr>
        <p:txBody>
          <a:bodyPr/>
          <a:lstStyle/>
          <a:p>
            <a:r>
              <a:rPr lang="en-US" altLang="en-US" sz="1700"/>
              <a:t>written description of the system’s behavior regarding tasks or requirements</a:t>
            </a:r>
          </a:p>
          <a:p>
            <a:endParaRPr lang="en-US" altLang="en-US" sz="1700"/>
          </a:p>
          <a:p>
            <a:r>
              <a:rPr lang="en-US" altLang="en-US" sz="1700"/>
              <a:t>captures interactions between </a:t>
            </a:r>
            <a:r>
              <a:rPr lang="en-US" altLang="en-US" sz="1700" i="1"/>
              <a:t>actors</a:t>
            </a:r>
            <a:r>
              <a:rPr lang="en-US" altLang="en-US" sz="1700"/>
              <a:t> (outside entities) and the system through </a:t>
            </a:r>
            <a:r>
              <a:rPr lang="en-US" altLang="en-US" sz="1700" i="1"/>
              <a:t>use cases</a:t>
            </a:r>
            <a:endParaRPr lang="en-US" altLang="en-US" sz="1700"/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endParaRPr lang="en-US" altLang="en-US"/>
          </a:p>
        </p:txBody>
      </p:sp>
      <p:grpSp>
        <p:nvGrpSpPr>
          <p:cNvPr id="17412" name="Group 6">
            <a:extLst>
              <a:ext uri="{FF2B5EF4-FFF2-40B4-BE49-F238E27FC236}">
                <a16:creationId xmlns:a16="http://schemas.microsoft.com/office/drawing/2014/main" id="{478478BE-ED79-0A37-1A65-0E63A59E42F5}"/>
              </a:ext>
            </a:extLst>
          </p:cNvPr>
          <p:cNvGrpSpPr>
            <a:grpSpLocks/>
          </p:cNvGrpSpPr>
          <p:nvPr/>
        </p:nvGrpSpPr>
        <p:grpSpPr bwMode="auto">
          <a:xfrm>
            <a:off x="4402138" y="1220788"/>
            <a:ext cx="4298950" cy="3979862"/>
            <a:chOff x="2895" y="717"/>
            <a:chExt cx="2708" cy="2507"/>
          </a:xfrm>
        </p:grpSpPr>
        <p:sp>
          <p:nvSpPr>
            <p:cNvPr id="17418" name="Rectangle 5">
              <a:extLst>
                <a:ext uri="{FF2B5EF4-FFF2-40B4-BE49-F238E27FC236}">
                  <a16:creationId xmlns:a16="http://schemas.microsoft.com/office/drawing/2014/main" id="{D24FFECE-6D8D-3B38-46A3-5517FD866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717"/>
              <a:ext cx="2708" cy="25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pic>
          <p:nvPicPr>
            <p:cNvPr id="17419" name="Picture 4" descr="Restaurant-UML-UC">
              <a:extLst>
                <a:ext uri="{FF2B5EF4-FFF2-40B4-BE49-F238E27FC236}">
                  <a16:creationId xmlns:a16="http://schemas.microsoft.com/office/drawing/2014/main" id="{DF26090C-5A87-0F61-6B60-E7D671E64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" y="815"/>
              <a:ext cx="2460" cy="2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3" name="Line 7">
            <a:extLst>
              <a:ext uri="{FF2B5EF4-FFF2-40B4-BE49-F238E27FC236}">
                <a16:creationId xmlns:a16="http://schemas.microsoft.com/office/drawing/2014/main" id="{10FDEA9A-E89D-E0A1-1611-D450174CD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4614863"/>
            <a:ext cx="488950" cy="94615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triangl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4" name="Text Box 8">
            <a:extLst>
              <a:ext uri="{FF2B5EF4-FFF2-40B4-BE49-F238E27FC236}">
                <a16:creationId xmlns:a16="http://schemas.microsoft.com/office/drawing/2014/main" id="{FFA21113-EB7A-B1E6-0829-76D102C2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3" y="547687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use case</a:t>
            </a:r>
          </a:p>
        </p:txBody>
      </p:sp>
      <p:sp>
        <p:nvSpPr>
          <p:cNvPr id="17415" name="Text Box 9">
            <a:extLst>
              <a:ext uri="{FF2B5EF4-FFF2-40B4-BE49-F238E27FC236}">
                <a16:creationId xmlns:a16="http://schemas.microsoft.com/office/drawing/2014/main" id="{5D2CA3F9-5635-E9E1-1F74-8ABA5FA9E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863" y="56530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actor</a:t>
            </a:r>
          </a:p>
        </p:txBody>
      </p:sp>
      <p:sp>
        <p:nvSpPr>
          <p:cNvPr id="17416" name="Line 10">
            <a:extLst>
              <a:ext uri="{FF2B5EF4-FFF2-40B4-BE49-F238E27FC236}">
                <a16:creationId xmlns:a16="http://schemas.microsoft.com/office/drawing/2014/main" id="{86FE5DB0-4C0C-BE43-C105-90E7BBD3F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3463" y="5064125"/>
            <a:ext cx="31750" cy="617538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triangl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7" name="Slide Number Placeholder 10">
            <a:extLst>
              <a:ext uri="{FF2B5EF4-FFF2-40B4-BE49-F238E27FC236}">
                <a16:creationId xmlns:a16="http://schemas.microsoft.com/office/drawing/2014/main" id="{8DDBD873-CEF7-BE4E-DCDA-FD0668147E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1FDFAA-7761-47D2-86AA-29DE8A92A30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731A9D7B-10A5-1AF1-D280-E4D72C881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1219200"/>
            <a:ext cx="2987675" cy="4233863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latin typeface="Times New Roman" panose="02020603050405020304" pitchFamily="18" charset="0"/>
            </a:endParaRPr>
          </a:p>
        </p:txBody>
      </p:sp>
      <p:sp>
        <p:nvSpPr>
          <p:cNvPr id="18435" name="Title 1">
            <a:extLst>
              <a:ext uri="{FF2B5EF4-FFF2-40B4-BE49-F238E27FC236}">
                <a16:creationId xmlns:a16="http://schemas.microsoft.com/office/drawing/2014/main" id="{57F5DB99-533D-0757-07F2-7961F1A5D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715963"/>
          </a:xfrm>
        </p:spPr>
        <p:txBody>
          <a:bodyPr/>
          <a:lstStyle/>
          <a:p>
            <a:pPr eaLnBrk="1" hangingPunct="1"/>
            <a:r>
              <a:rPr lang="en-US" altLang="en-US"/>
              <a:t>State Diagram</a:t>
            </a:r>
          </a:p>
        </p:txBody>
      </p:sp>
      <p:sp>
        <p:nvSpPr>
          <p:cNvPr id="18436" name="Content Placeholder 2">
            <a:extLst>
              <a:ext uri="{FF2B5EF4-FFF2-40B4-BE49-F238E27FC236}">
                <a16:creationId xmlns:a16="http://schemas.microsoft.com/office/drawing/2014/main" id="{A09251CC-A6B5-A58D-4754-8AB2BADCDB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4716463" cy="5410200"/>
          </a:xfrm>
        </p:spPr>
        <p:txBody>
          <a:bodyPr/>
          <a:lstStyle/>
          <a:p>
            <a:pPr eaLnBrk="1" hangingPunct="1"/>
            <a:r>
              <a:rPr lang="en-US" altLang="en-US" sz="1700"/>
              <a:t>depicts an object transitions through states</a:t>
            </a:r>
          </a:p>
          <a:p>
            <a:pPr lvl="1" eaLnBrk="1" hangingPunct="1"/>
            <a:r>
              <a:rPr lang="en-US" altLang="en-US" sz="1700"/>
              <a:t>what is object state again?</a:t>
            </a:r>
          </a:p>
          <a:p>
            <a:pPr eaLnBrk="1" hangingPunct="1"/>
            <a:r>
              <a:rPr lang="en-US" altLang="en-US" sz="1700"/>
              <a:t>notation</a:t>
            </a:r>
          </a:p>
          <a:p>
            <a:pPr lvl="1" eaLnBrk="1" hangingPunct="1"/>
            <a:r>
              <a:rPr lang="en-US" altLang="en-US" sz="1700"/>
              <a:t>filled circle – initial state</a:t>
            </a:r>
          </a:p>
          <a:p>
            <a:pPr lvl="1" eaLnBrk="1" hangingPunct="1"/>
            <a:r>
              <a:rPr lang="en-US" altLang="en-US" sz="1700"/>
              <a:t>hollow/filled circle – final state</a:t>
            </a:r>
          </a:p>
          <a:p>
            <a:pPr lvl="1" eaLnBrk="1" hangingPunct="1"/>
            <a:r>
              <a:rPr lang="en-US" altLang="en-US" sz="1700"/>
              <a:t>rounded rectangle – state</a:t>
            </a:r>
          </a:p>
          <a:p>
            <a:pPr lvl="2" eaLnBrk="1" hangingPunct="1"/>
            <a:r>
              <a:rPr lang="en-US" altLang="en-US" sz="1700"/>
              <a:t>top: name of state</a:t>
            </a:r>
          </a:p>
          <a:p>
            <a:pPr lvl="2" eaLnBrk="1" hangingPunct="1"/>
            <a:r>
              <a:rPr lang="en-US" altLang="en-US" sz="1700"/>
              <a:t>bottom: activities done in this state</a:t>
            </a:r>
          </a:p>
          <a:p>
            <a:pPr lvl="1" eaLnBrk="1" hangingPunct="1"/>
            <a:r>
              <a:rPr lang="en-US" altLang="en-US" sz="1700"/>
              <a:t>arrow – transition</a:t>
            </a:r>
          </a:p>
          <a:p>
            <a:pPr lvl="2" eaLnBrk="1" hangingPunct="1"/>
            <a:r>
              <a:rPr lang="en-US" altLang="en-US" sz="1700"/>
              <a:t>label in square brackets – name of the event causing transition</a:t>
            </a:r>
          </a:p>
        </p:txBody>
      </p:sp>
      <p:sp>
        <p:nvSpPr>
          <p:cNvPr id="18437" name="Slide Number Placeholder 3">
            <a:extLst>
              <a:ext uri="{FF2B5EF4-FFF2-40B4-BE49-F238E27FC236}">
                <a16:creationId xmlns:a16="http://schemas.microsoft.com/office/drawing/2014/main" id="{BD70BEE0-5250-3999-096F-36D43310FC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31D863E8-0796-414A-A40F-86F976089EEC}" type="slidenum">
              <a:rPr lang="en-US" altLang="en-US" sz="1400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pic>
        <p:nvPicPr>
          <p:cNvPr id="18438" name="Picture 2" descr="C:\Users\Administrator\Desktop\UML_State_diagram.svg.png">
            <a:extLst>
              <a:ext uri="{FF2B5EF4-FFF2-40B4-BE49-F238E27FC236}">
                <a16:creationId xmlns:a16="http://schemas.microsoft.com/office/drawing/2014/main" id="{7BB06876-08DF-CE20-1684-110DD4D7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81113"/>
            <a:ext cx="28575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ACFFD9B-1268-821D-D193-F9C69929A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Questions on Diagrams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2B7B74E-D115-EEF7-5FCC-81C150D2E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8000" y="1377950"/>
            <a:ext cx="8075613" cy="3282950"/>
          </a:xfrm>
          <a:noFill/>
        </p:spPr>
        <p:txBody>
          <a:bodyPr/>
          <a:lstStyle/>
          <a:p>
            <a:r>
              <a:rPr lang="en-US" altLang="en-US" sz="1800"/>
              <a:t>What is the purpose for the use of diagrams</a:t>
            </a:r>
          </a:p>
          <a:p>
            <a:r>
              <a:rPr lang="en-US" altLang="en-US" sz="1800"/>
              <a:t>What is the difference between structure and behavior diagrams?</a:t>
            </a:r>
          </a:p>
          <a:p>
            <a:r>
              <a:rPr lang="en-US" altLang="en-US" sz="1800"/>
              <a:t>What types of structure diagrams we have studied? Behavior diagrams?</a:t>
            </a:r>
          </a:p>
          <a:p>
            <a:r>
              <a:rPr lang="en-US" altLang="en-US" sz="1800"/>
              <a:t>How is class denoted on a structure diagram? </a:t>
            </a:r>
          </a:p>
          <a:p>
            <a:r>
              <a:rPr lang="en-US" altLang="en-US" sz="1800"/>
              <a:t>What is aggregator/agregatee? How is their relationship denoted?</a:t>
            </a:r>
          </a:p>
          <a:p>
            <a:r>
              <a:rPr lang="en-US" altLang="en-US" sz="1800"/>
              <a:t>What is multiplicity and how is it denoted?</a:t>
            </a:r>
          </a:p>
          <a:p>
            <a:r>
              <a:rPr lang="en-US" altLang="en-US" sz="1800"/>
              <a:t>What is visibility and how is it denoted?</a:t>
            </a:r>
          </a:p>
          <a:p>
            <a:r>
              <a:rPr lang="en-US" altLang="en-US" sz="1800"/>
              <a:t>How are objects denoted on a structure diagram?</a:t>
            </a:r>
          </a:p>
          <a:p>
            <a:r>
              <a:rPr lang="en-US" altLang="en-US" sz="1800"/>
              <a:t>What diagram uses </a:t>
            </a:r>
            <a:r>
              <a:rPr lang="en-US" altLang="en-US" sz="1800" i="1"/>
              <a:t>use cases</a:t>
            </a:r>
            <a:r>
              <a:rPr lang="en-US" altLang="en-US" sz="1800"/>
              <a:t>, </a:t>
            </a:r>
            <a:r>
              <a:rPr lang="en-US" altLang="en-US" sz="1800" i="1"/>
              <a:t>actors</a:t>
            </a:r>
            <a:r>
              <a:rPr lang="en-US" altLang="en-US" sz="1800"/>
              <a:t>? What is </a:t>
            </a:r>
            <a:r>
              <a:rPr lang="en-US" altLang="en-US" sz="1800" i="1"/>
              <a:t>system boundary</a:t>
            </a:r>
            <a:r>
              <a:rPr lang="en-US" altLang="en-US" sz="1800"/>
              <a:t>?</a:t>
            </a:r>
          </a:p>
          <a:p>
            <a:r>
              <a:rPr lang="en-US" altLang="en-US" sz="1800"/>
              <a:t>What does filled, hollow/filled circle, rectangle, arrows represent in a state diagram?  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0B62E5A7-15C6-0FEB-3E06-6B069D8F1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474D7B-882B-4E8B-B7C3-37D2215A386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>
            <a:extLst>
              <a:ext uri="{FF2B5EF4-FFF2-40B4-BE49-F238E27FC236}">
                <a16:creationId xmlns:a16="http://schemas.microsoft.com/office/drawing/2014/main" id="{86CC894E-A15E-2AF2-ED1E-53D11564C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5763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Interaction (Sequence) Diagram</a:t>
            </a:r>
          </a:p>
        </p:txBody>
      </p:sp>
      <p:sp>
        <p:nvSpPr>
          <p:cNvPr id="21507" name="Rectangle 1027">
            <a:extLst>
              <a:ext uri="{FF2B5EF4-FFF2-40B4-BE49-F238E27FC236}">
                <a16:creationId xmlns:a16="http://schemas.microsoft.com/office/drawing/2014/main" id="{F1F0AE29-95D9-F896-F56C-78AF2E2C7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363" y="885825"/>
            <a:ext cx="8135937" cy="814388"/>
          </a:xfrm>
          <a:noFill/>
        </p:spPr>
        <p:txBody>
          <a:bodyPr/>
          <a:lstStyle/>
          <a:p>
            <a:r>
              <a:rPr lang="en-US" altLang="en-US" sz="1800"/>
              <a:t>shows order in which requests (methods) between objects are executed  - </a:t>
            </a:r>
            <a:r>
              <a:rPr lang="en-US" altLang="en-US" sz="1800" i="1"/>
              <a:t>scenario</a:t>
            </a:r>
            <a:r>
              <a:rPr lang="en-US" altLang="en-US" sz="1800"/>
              <a:t>, typically within a single use case</a:t>
            </a:r>
            <a:endParaRPr lang="en-US" altLang="en-US" sz="1800" i="1"/>
          </a:p>
          <a:p>
            <a:pPr lvl="1"/>
            <a:r>
              <a:rPr lang="en-US" altLang="en-US" sz="1800" i="1"/>
              <a:t>boxes</a:t>
            </a:r>
            <a:r>
              <a:rPr lang="en-US" altLang="en-US" sz="1800"/>
              <a:t> – processes (function invocation) in each object</a:t>
            </a:r>
          </a:p>
          <a:p>
            <a:pPr lvl="1"/>
            <a:r>
              <a:rPr lang="en-US" altLang="en-US" sz="1800" i="1"/>
              <a:t>lines</a:t>
            </a:r>
            <a:r>
              <a:rPr lang="en-US" altLang="en-US" sz="1800"/>
              <a:t> – messages (interaction) between objects</a:t>
            </a:r>
          </a:p>
          <a:p>
            <a:pPr lvl="1"/>
            <a:r>
              <a:rPr lang="en-US" altLang="en-US" sz="1800"/>
              <a:t>lifeline – vertical dashed line represents objects’ existence </a:t>
            </a:r>
          </a:p>
        </p:txBody>
      </p:sp>
      <p:pic>
        <p:nvPicPr>
          <p:cNvPr id="21508" name="Picture 5" descr="Y:\Tmp\inter044.gif">
            <a:extLst>
              <a:ext uri="{FF2B5EF4-FFF2-40B4-BE49-F238E27FC236}">
                <a16:creationId xmlns:a16="http://schemas.microsoft.com/office/drawing/2014/main" id="{127B1F1C-E827-7B43-04EA-47FC457C1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840038"/>
            <a:ext cx="5805488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60788574-8F43-9171-D515-0F1487BE8D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4A5A24-9C6F-4042-9524-897F7793BB9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>
            <a:extLst>
              <a:ext uri="{FF2B5EF4-FFF2-40B4-BE49-F238E27FC236}">
                <a16:creationId xmlns:a16="http://schemas.microsoft.com/office/drawing/2014/main" id="{B0258A6B-5D58-98ED-8A1B-95D5EB087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1219200"/>
            <a:ext cx="4346575" cy="42354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88F2EE6-AC3A-AA1F-BBB6-5C44375A7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5763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Interaction Diagram Examples</a:t>
            </a:r>
          </a:p>
        </p:txBody>
      </p:sp>
      <p:pic>
        <p:nvPicPr>
          <p:cNvPr id="22532" name="Picture 5" descr="Restaurant-UML-SEQ">
            <a:extLst>
              <a:ext uri="{FF2B5EF4-FFF2-40B4-BE49-F238E27FC236}">
                <a16:creationId xmlns:a16="http://schemas.microsoft.com/office/drawing/2014/main" id="{DB6E3E83-E6C6-6808-BB84-324B1CAAA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211263"/>
            <a:ext cx="4167188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6">
            <a:extLst>
              <a:ext uri="{FF2B5EF4-FFF2-40B4-BE49-F238E27FC236}">
                <a16:creationId xmlns:a16="http://schemas.microsoft.com/office/drawing/2014/main" id="{3A63E38B-ABA5-768A-F000-B292F692A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8950" y="6113463"/>
            <a:ext cx="7848600" cy="512762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22534" name="Picture 7" descr="CheckEmail">
            <a:extLst>
              <a:ext uri="{FF2B5EF4-FFF2-40B4-BE49-F238E27FC236}">
                <a16:creationId xmlns:a16="http://schemas.microsoft.com/office/drawing/2014/main" id="{677B0051-8161-7D49-762A-0E9E53621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1328738"/>
            <a:ext cx="4064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Slide Number Placeholder 6">
            <a:extLst>
              <a:ext uri="{FF2B5EF4-FFF2-40B4-BE49-F238E27FC236}">
                <a16:creationId xmlns:a16="http://schemas.microsoft.com/office/drawing/2014/main" id="{ADA0E163-B0C1-3235-F66D-B215F8C260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C7AE5E-30E0-410C-9959-8C2A77CC5C8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2536" name="Rectangle 7">
            <a:extLst>
              <a:ext uri="{FF2B5EF4-FFF2-40B4-BE49-F238E27FC236}">
                <a16:creationId xmlns:a16="http://schemas.microsoft.com/office/drawing/2014/main" id="{AA0E5306-6AE8-FF07-C3E7-744405C26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4813300"/>
            <a:ext cx="103188" cy="604838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1B5BD8C-F577-B528-A4DA-0181F2A54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5763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Interaction Diagram Examples 2</a:t>
            </a:r>
          </a:p>
        </p:txBody>
      </p:sp>
      <p:sp>
        <p:nvSpPr>
          <p:cNvPr id="23555" name="Rectangle 6">
            <a:extLst>
              <a:ext uri="{FF2B5EF4-FFF2-40B4-BE49-F238E27FC236}">
                <a16:creationId xmlns:a16="http://schemas.microsoft.com/office/drawing/2014/main" id="{EC7AE5A7-8DBC-FB6D-3CF6-78565A3E7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8950" y="6113463"/>
            <a:ext cx="7848600" cy="512762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6">
            <a:extLst>
              <a:ext uri="{FF2B5EF4-FFF2-40B4-BE49-F238E27FC236}">
                <a16:creationId xmlns:a16="http://schemas.microsoft.com/office/drawing/2014/main" id="{BFA5EF18-24F1-E355-12D9-41662E997C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F02A9-787F-4B7E-9497-61C5D3D85FA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pic>
        <p:nvPicPr>
          <p:cNvPr id="23557" name="Picture 2" descr="C:\Users\Administrator\Desktop\example english.png">
            <a:extLst>
              <a:ext uri="{FF2B5EF4-FFF2-40B4-BE49-F238E27FC236}">
                <a16:creationId xmlns:a16="http://schemas.microsoft.com/office/drawing/2014/main" id="{86AAA125-BDA5-389D-0D24-9D47DEDB9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790575"/>
            <a:ext cx="8108950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B4FD5B87-F2BD-BEB0-6837-4612DD16A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8" y="649288"/>
            <a:ext cx="2890837" cy="3582987"/>
          </a:xfrm>
        </p:spPr>
        <p:txBody>
          <a:bodyPr/>
          <a:lstStyle/>
          <a:p>
            <a:r>
              <a:rPr lang="en-US" altLang="en-US"/>
              <a:t>Battleship</a:t>
            </a:r>
            <a:br>
              <a:rPr lang="en-US" altLang="en-US"/>
            </a:br>
            <a:r>
              <a:rPr lang="en-US" altLang="en-US"/>
              <a:t>Class and Object Diagrams</a:t>
            </a:r>
          </a:p>
        </p:txBody>
      </p:sp>
      <p:pic>
        <p:nvPicPr>
          <p:cNvPr id="24579" name="Content Placeholder 5" descr="uml1 001.png">
            <a:extLst>
              <a:ext uri="{FF2B5EF4-FFF2-40B4-BE49-F238E27FC236}">
                <a16:creationId xmlns:a16="http://schemas.microsoft.com/office/drawing/2014/main" id="{162A9C62-C013-6F9C-9481-9ED134CAC8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2913" y="211138"/>
            <a:ext cx="5076825" cy="6457950"/>
          </a:xfrm>
        </p:spPr>
      </p:pic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0AF717FD-5474-05F4-F413-7B4CB03309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87FA31-94BA-47BC-A76F-8D016781BF6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E9BDC15-E5E2-20C2-BBFA-D92A5F496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68E1EEE-227B-A67A-E8E2-2B3C6401F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76563" y="1258888"/>
            <a:ext cx="3944937" cy="4038600"/>
          </a:xfrm>
          <a:noFill/>
        </p:spPr>
        <p:txBody>
          <a:bodyPr/>
          <a:lstStyle/>
          <a:p>
            <a:r>
              <a:rPr lang="en-US" altLang="en-US" sz="1700"/>
              <a:t>why diagrams</a:t>
            </a:r>
          </a:p>
          <a:p>
            <a:r>
              <a:rPr lang="en-US" altLang="en-US" sz="1700"/>
              <a:t>diagram types</a:t>
            </a:r>
          </a:p>
          <a:p>
            <a:r>
              <a:rPr lang="en-US" altLang="en-US" sz="1700"/>
              <a:t>class diagram elements</a:t>
            </a:r>
          </a:p>
          <a:p>
            <a:pPr lvl="1"/>
            <a:r>
              <a:rPr lang="en-US" altLang="en-US" sz="1700"/>
              <a:t>class</a:t>
            </a:r>
          </a:p>
          <a:p>
            <a:pPr lvl="1"/>
            <a:r>
              <a:rPr lang="en-US" altLang="en-US" sz="1700"/>
              <a:t>aggregation</a:t>
            </a:r>
          </a:p>
          <a:p>
            <a:pPr lvl="1"/>
            <a:r>
              <a:rPr lang="en-US" altLang="en-US" sz="1700"/>
              <a:t>inheritance</a:t>
            </a:r>
          </a:p>
          <a:p>
            <a:pPr lvl="1"/>
            <a:r>
              <a:rPr lang="en-US" altLang="en-US" sz="1700"/>
              <a:t>instantiation</a:t>
            </a:r>
          </a:p>
          <a:p>
            <a:r>
              <a:rPr lang="en-US" altLang="en-US" sz="1700"/>
              <a:t>class diagram examples</a:t>
            </a:r>
          </a:p>
          <a:p>
            <a:r>
              <a:rPr lang="en-US" altLang="en-US" sz="1700"/>
              <a:t>object diagram</a:t>
            </a:r>
          </a:p>
          <a:p>
            <a:r>
              <a:rPr lang="en-US" altLang="en-US" sz="1700"/>
              <a:t>use case diagram</a:t>
            </a:r>
          </a:p>
          <a:p>
            <a:r>
              <a:rPr lang="en-US" altLang="en-US" sz="1700"/>
              <a:t>state diagram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0D58E848-18D5-5D1B-B08B-B0DFBEBDF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C31E7E-30E6-4235-8F96-A0D770801E5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3950FA8-BD02-BB42-69A2-9995F748A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8" y="649288"/>
            <a:ext cx="2890837" cy="3582987"/>
          </a:xfrm>
        </p:spPr>
        <p:txBody>
          <a:bodyPr/>
          <a:lstStyle/>
          <a:p>
            <a:r>
              <a:rPr lang="en-US" altLang="en-US"/>
              <a:t>Battleship</a:t>
            </a:r>
            <a:br>
              <a:rPr lang="en-US" altLang="en-US"/>
            </a:br>
            <a:r>
              <a:rPr lang="en-US" altLang="en-US"/>
              <a:t>Use Case</a:t>
            </a:r>
            <a:br>
              <a:rPr lang="en-US" altLang="en-US"/>
            </a:br>
            <a:r>
              <a:rPr lang="en-US" altLang="en-US"/>
              <a:t>and</a:t>
            </a:r>
            <a:br>
              <a:rPr lang="en-US" altLang="en-US"/>
            </a:br>
            <a:r>
              <a:rPr lang="en-US" altLang="en-US"/>
              <a:t>Interaction</a:t>
            </a:r>
            <a:br>
              <a:rPr lang="en-US" altLang="en-US"/>
            </a:br>
            <a:r>
              <a:rPr lang="en-US" altLang="en-US"/>
              <a:t>Diagrams</a:t>
            </a:r>
          </a:p>
        </p:txBody>
      </p:sp>
      <p:pic>
        <p:nvPicPr>
          <p:cNvPr id="25603" name="Content Placeholder 7" descr="uml2 001.png">
            <a:extLst>
              <a:ext uri="{FF2B5EF4-FFF2-40B4-BE49-F238E27FC236}">
                <a16:creationId xmlns:a16="http://schemas.microsoft.com/office/drawing/2014/main" id="{890A4FE1-CCF5-E19B-83C6-C47136D19B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2438" y="241300"/>
            <a:ext cx="3981450" cy="6580188"/>
          </a:xfrm>
        </p:spPr>
      </p:pic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26457A11-7EBF-7F55-33A8-46306F3EF0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55E438-52F2-48E5-9B5F-D452180DA2E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3FB8E2D-D683-136C-D201-3B3F7F2A6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Why Diagrams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31048F8-DD37-57A2-796A-892AB40C28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258888"/>
            <a:ext cx="7392987" cy="4392612"/>
          </a:xfrm>
          <a:noFill/>
        </p:spPr>
        <p:txBody>
          <a:bodyPr/>
          <a:lstStyle/>
          <a:p>
            <a:r>
              <a:rPr lang="en-US" altLang="en-US" sz="1700"/>
              <a:t>diagrams is a way to capture the essential aspects of the program</a:t>
            </a:r>
          </a:p>
          <a:p>
            <a:pPr lvl="1"/>
            <a:r>
              <a:rPr lang="en-US" altLang="en-US" sz="1700"/>
              <a:t>have an overview of the whole program</a:t>
            </a:r>
          </a:p>
          <a:p>
            <a:pPr lvl="1"/>
            <a:r>
              <a:rPr lang="en-US" altLang="en-US" sz="1700"/>
              <a:t>see the important relationships between elements of program</a:t>
            </a:r>
          </a:p>
          <a:p>
            <a:pPr lvl="1"/>
            <a:r>
              <a:rPr lang="en-US" altLang="en-US" sz="1700"/>
              <a:t>get the picture of the program before it is coded</a:t>
            </a:r>
          </a:p>
          <a:p>
            <a:r>
              <a:rPr lang="en-US" altLang="en-US" sz="1700"/>
              <a:t>standardized as part of </a:t>
            </a:r>
          </a:p>
          <a:p>
            <a:pPr lvl="1"/>
            <a:r>
              <a:rPr lang="en-US" altLang="en-US" sz="1700"/>
              <a:t>object modeling technique (OMT) – Rumbaugh, Blaha, et al 1991</a:t>
            </a:r>
          </a:p>
          <a:p>
            <a:pPr lvl="1"/>
            <a:r>
              <a:rPr lang="en-US" altLang="en-US" sz="1700"/>
              <a:t>universal modeling language (UML) – Rational Rose Inc. and other companies</a:t>
            </a:r>
          </a:p>
          <a:p>
            <a:r>
              <a:rPr lang="en-US" altLang="en-US" sz="1700"/>
              <a:t>used in program planning, development and documentation</a:t>
            </a:r>
          </a:p>
          <a:p>
            <a:r>
              <a:rPr lang="en-US" altLang="en-US" sz="1700"/>
              <a:t>language independent (not necessarily C++)</a:t>
            </a:r>
          </a:p>
          <a:p>
            <a:pPr>
              <a:buFont typeface="Monotype Sorts" pitchFamily="2" charset="2"/>
              <a:buNone/>
            </a:pPr>
            <a:endParaRPr lang="en-US" altLang="en-US" sz="1700"/>
          </a:p>
          <a:p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BD3CBDF-60D7-0439-45E1-06A9DA9CB6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8CED76-2051-492D-859D-1BBE8C27BD9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09C1954-1980-5CFC-2F02-1A97E74A6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Diagram Types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1466AB6-14D0-BC50-7C73-A3FFE179A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2838" y="1258888"/>
            <a:ext cx="6564312" cy="4392612"/>
          </a:xfrm>
        </p:spPr>
        <p:txBody>
          <a:bodyPr/>
          <a:lstStyle/>
          <a:p>
            <a:pPr>
              <a:defRPr/>
            </a:pPr>
            <a:r>
              <a:rPr lang="en-US" altLang="en-US" sz="1700" i="1" dirty="0"/>
              <a:t>structure diagram </a:t>
            </a:r>
            <a:r>
              <a:rPr lang="en-US" altLang="en-US" sz="1700" dirty="0"/>
              <a:t>– emphasizes what constructs must be present in the modeled system</a:t>
            </a:r>
          </a:p>
          <a:p>
            <a:pPr lvl="1">
              <a:defRPr/>
            </a:pPr>
            <a:r>
              <a:rPr lang="en-US" altLang="en-US" sz="1700" i="1" dirty="0"/>
              <a:t>class diagram </a:t>
            </a:r>
            <a:r>
              <a:rPr lang="en-US" altLang="en-US" sz="1700" dirty="0"/>
              <a:t>– the system classes, attributes, their relationships</a:t>
            </a:r>
          </a:p>
          <a:p>
            <a:pPr lvl="1">
              <a:defRPr/>
            </a:pPr>
            <a:r>
              <a:rPr lang="en-US" altLang="en-US" sz="1700" i="1" dirty="0"/>
              <a:t>object diagram </a:t>
            </a:r>
            <a:r>
              <a:rPr lang="en-US" altLang="en-US" sz="1700" dirty="0"/>
              <a:t>–  a view of the modeled system at a specific moment of execution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700" i="1" dirty="0"/>
              <a:t>behavior diagram </a:t>
            </a:r>
            <a:r>
              <a:rPr lang="en-US" altLang="en-US" sz="1700" dirty="0"/>
              <a:t>– emphasizes what actions must happen in the system</a:t>
            </a:r>
          </a:p>
          <a:p>
            <a:pPr lvl="1">
              <a:defRPr/>
            </a:pPr>
            <a:r>
              <a:rPr lang="en-US" altLang="en-US" sz="1700" i="1" dirty="0"/>
              <a:t>use-case diagram </a:t>
            </a:r>
            <a:r>
              <a:rPr lang="en-US" altLang="en-US" sz="1700" dirty="0"/>
              <a:t>– system functionality in terms of interaction with outside actors</a:t>
            </a:r>
          </a:p>
          <a:p>
            <a:pPr lvl="1">
              <a:defRPr/>
            </a:pPr>
            <a:r>
              <a:rPr lang="en-US" altLang="en-US" sz="1700" i="1" dirty="0"/>
              <a:t>state diagram </a:t>
            </a:r>
            <a:r>
              <a:rPr lang="en-US" altLang="en-US" sz="1700" dirty="0"/>
              <a:t>– program state transitions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FA9C67FE-5C1C-1FFF-B183-CDA1E3EAD1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3F12A8-6CB1-46C8-BCBB-B71766947AD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>
            <a:extLst>
              <a:ext uri="{FF2B5EF4-FFF2-40B4-BE49-F238E27FC236}">
                <a16:creationId xmlns:a16="http://schemas.microsoft.com/office/drawing/2014/main" id="{1CB48166-056E-3A40-7B04-F39CAC271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67213" y="228600"/>
            <a:ext cx="4090987" cy="669925"/>
          </a:xfrm>
        </p:spPr>
        <p:txBody>
          <a:bodyPr/>
          <a:lstStyle/>
          <a:p>
            <a:r>
              <a:rPr lang="en-US" altLang="en-US"/>
              <a:t>Classes</a:t>
            </a:r>
          </a:p>
        </p:txBody>
      </p:sp>
      <p:sp>
        <p:nvSpPr>
          <p:cNvPr id="8195" name="Rectangle 10">
            <a:extLst>
              <a:ext uri="{FF2B5EF4-FFF2-40B4-BE49-F238E27FC236}">
                <a16:creationId xmlns:a16="http://schemas.microsoft.com/office/drawing/2014/main" id="{42542F23-0190-1E45-3322-81FF47C04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94163" y="863600"/>
            <a:ext cx="4537075" cy="1120775"/>
          </a:xfrm>
        </p:spPr>
        <p:txBody>
          <a:bodyPr/>
          <a:lstStyle/>
          <a:p>
            <a:r>
              <a:rPr lang="en-US" altLang="en-US" sz="1700" i="1"/>
              <a:t>operations</a:t>
            </a:r>
            <a:r>
              <a:rPr lang="en-US" altLang="en-US" sz="1700"/>
              <a:t> – member functions/methods</a:t>
            </a:r>
          </a:p>
          <a:p>
            <a:r>
              <a:rPr lang="en-US" altLang="en-US" sz="1700" i="1"/>
              <a:t>instance variables</a:t>
            </a:r>
            <a:r>
              <a:rPr lang="en-US" altLang="en-US" sz="1700"/>
              <a:t> – member variables/attributes</a:t>
            </a:r>
          </a:p>
          <a:p>
            <a:pPr>
              <a:buFont typeface="Monotype Sorts" pitchFamily="2" charset="2"/>
              <a:buNone/>
            </a:pPr>
            <a:endParaRPr lang="en-US" altLang="en-US" sz="1700"/>
          </a:p>
        </p:txBody>
      </p:sp>
      <p:sp>
        <p:nvSpPr>
          <p:cNvPr id="8196" name="Rectangle 11">
            <a:extLst>
              <a:ext uri="{FF2B5EF4-FFF2-40B4-BE49-F238E27FC236}">
                <a16:creationId xmlns:a16="http://schemas.microsoft.com/office/drawing/2014/main" id="{A2FE53B5-3C3C-2522-5D89-745CF1413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1933575"/>
            <a:ext cx="34671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class Example{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void showchar();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string getstring();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char c;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string str;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</p:txBody>
      </p:sp>
      <p:pic>
        <p:nvPicPr>
          <p:cNvPr id="8197" name="Picture 10" descr="Y:\Tmp\BankAccount1.svg.png">
            <a:extLst>
              <a:ext uri="{FF2B5EF4-FFF2-40B4-BE49-F238E27FC236}">
                <a16:creationId xmlns:a16="http://schemas.microsoft.com/office/drawing/2014/main" id="{772DFD66-DD78-BDDF-A821-7A2D7DE23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8" y="4795838"/>
            <a:ext cx="3206750" cy="17145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11">
            <a:extLst>
              <a:ext uri="{FF2B5EF4-FFF2-40B4-BE49-F238E27FC236}">
                <a16:creationId xmlns:a16="http://schemas.microsoft.com/office/drawing/2014/main" id="{458C0661-69B9-7386-3F38-35B5998AF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4321175"/>
            <a:ext cx="5459412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class BankAccount{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void deposit(dollars amount);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void withdrawal(dollars amount);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string owner; </a:t>
            </a:r>
            <a:b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dollars balance;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</p:txBody>
      </p:sp>
      <p:grpSp>
        <p:nvGrpSpPr>
          <p:cNvPr id="8199" name="Group 12">
            <a:extLst>
              <a:ext uri="{FF2B5EF4-FFF2-40B4-BE49-F238E27FC236}">
                <a16:creationId xmlns:a16="http://schemas.microsoft.com/office/drawing/2014/main" id="{2765F76E-0C20-1A46-C5A1-7D0D0EC15705}"/>
              </a:ext>
            </a:extLst>
          </p:cNvPr>
          <p:cNvGrpSpPr>
            <a:grpSpLocks/>
          </p:cNvGrpSpPr>
          <p:nvPr/>
        </p:nvGrpSpPr>
        <p:grpSpPr bwMode="auto">
          <a:xfrm>
            <a:off x="2751138" y="2424113"/>
            <a:ext cx="3124200" cy="1793875"/>
            <a:chOff x="2555925" y="2373122"/>
            <a:chExt cx="3059158" cy="1812612"/>
          </a:xfrm>
        </p:grpSpPr>
        <p:sp>
          <p:nvSpPr>
            <p:cNvPr id="8205" name="Rectangle 12">
              <a:extLst>
                <a:ext uri="{FF2B5EF4-FFF2-40B4-BE49-F238E27FC236}">
                  <a16:creationId xmlns:a16="http://schemas.microsoft.com/office/drawing/2014/main" id="{59123011-6EBF-D10F-7522-2DFE97A08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925" y="2373122"/>
              <a:ext cx="3059158" cy="39211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2"/>
                  </a:solidFill>
                  <a:latin typeface="Courier New" panose="02070309020205020404" pitchFamily="49" charset="0"/>
                </a:rPr>
                <a:t>Example</a:t>
              </a:r>
            </a:p>
          </p:txBody>
        </p:sp>
        <p:sp>
          <p:nvSpPr>
            <p:cNvPr id="8206" name="Rectangle 13">
              <a:extLst>
                <a:ext uri="{FF2B5EF4-FFF2-40B4-BE49-F238E27FC236}">
                  <a16:creationId xmlns:a16="http://schemas.microsoft.com/office/drawing/2014/main" id="{348A1B5E-BE32-CD6D-0046-16E30805F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925" y="3480884"/>
              <a:ext cx="3050612" cy="70485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bg2"/>
                  </a:solidFill>
                  <a:latin typeface="Courier New" panose="02070309020205020404" pitchFamily="49" charset="0"/>
                </a:rPr>
                <a:t>showchar(): void</a:t>
              </a:r>
              <a:br>
                <a:rPr lang="en-US" altLang="en-US">
                  <a:solidFill>
                    <a:schemeClr val="bg2"/>
                  </a:solidFill>
                  <a:latin typeface="Courier New" panose="02070309020205020404" pitchFamily="49" charset="0"/>
                </a:rPr>
              </a:br>
              <a:r>
                <a:rPr lang="en-US" altLang="en-US">
                  <a:solidFill>
                    <a:schemeClr val="bg2"/>
                  </a:solidFill>
                  <a:latin typeface="Courier New" panose="02070309020205020404" pitchFamily="49" charset="0"/>
                </a:rPr>
                <a:t>getstring(): string</a:t>
              </a:r>
            </a:p>
          </p:txBody>
        </p:sp>
        <p:sp>
          <p:nvSpPr>
            <p:cNvPr id="8207" name="Rectangle 13">
              <a:extLst>
                <a:ext uri="{FF2B5EF4-FFF2-40B4-BE49-F238E27FC236}">
                  <a16:creationId xmlns:a16="http://schemas.microsoft.com/office/drawing/2014/main" id="{04C65CA5-B9A0-CA9B-5759-AD7AD2F76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925" y="2753068"/>
              <a:ext cx="3059158" cy="70485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bg2"/>
                  </a:solidFill>
                  <a:latin typeface="Courier New" panose="02070309020205020404" pitchFamily="49" charset="0"/>
                </a:rPr>
                <a:t>c: char</a:t>
              </a:r>
              <a:br>
                <a:rPr lang="en-US" altLang="en-US">
                  <a:solidFill>
                    <a:schemeClr val="bg2"/>
                  </a:solidFill>
                  <a:latin typeface="Courier New" panose="02070309020205020404" pitchFamily="49" charset="0"/>
                </a:rPr>
              </a:br>
              <a:r>
                <a:rPr lang="en-US" altLang="en-US">
                  <a:solidFill>
                    <a:schemeClr val="bg2"/>
                  </a:solidFill>
                  <a:latin typeface="Courier New" panose="02070309020205020404" pitchFamily="49" charset="0"/>
                </a:rPr>
                <a:t>str: string</a:t>
              </a:r>
            </a:p>
          </p:txBody>
        </p:sp>
      </p:grpSp>
      <p:grpSp>
        <p:nvGrpSpPr>
          <p:cNvPr id="8200" name="Group 12">
            <a:extLst>
              <a:ext uri="{FF2B5EF4-FFF2-40B4-BE49-F238E27FC236}">
                <a16:creationId xmlns:a16="http://schemas.microsoft.com/office/drawing/2014/main" id="{3857E414-FEEB-2A89-8AF5-F8BEA1A3C03F}"/>
              </a:ext>
            </a:extLst>
          </p:cNvPr>
          <p:cNvGrpSpPr>
            <a:grpSpLocks/>
          </p:cNvGrpSpPr>
          <p:nvPr/>
        </p:nvGrpSpPr>
        <p:grpSpPr bwMode="auto">
          <a:xfrm>
            <a:off x="119063" y="373063"/>
            <a:ext cx="3914775" cy="1770062"/>
            <a:chOff x="2709253" y="2074996"/>
            <a:chExt cx="3032680" cy="1769892"/>
          </a:xfrm>
        </p:grpSpPr>
        <p:sp>
          <p:nvSpPr>
            <p:cNvPr id="8202" name="Rectangle 12">
              <a:extLst>
                <a:ext uri="{FF2B5EF4-FFF2-40B4-BE49-F238E27FC236}">
                  <a16:creationId xmlns:a16="http://schemas.microsoft.com/office/drawing/2014/main" id="{E5FE053F-F142-A9AA-DAFA-2D55A15B8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253" y="2074996"/>
              <a:ext cx="3032558" cy="39211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solidFill>
                    <a:schemeClr val="bg2"/>
                  </a:solidFill>
                  <a:latin typeface="Courier New" panose="02070309020205020404" pitchFamily="49" charset="0"/>
                </a:rPr>
                <a:t>ClassName</a:t>
              </a:r>
            </a:p>
          </p:txBody>
        </p:sp>
        <p:sp>
          <p:nvSpPr>
            <p:cNvPr id="8203" name="Rectangle 13">
              <a:extLst>
                <a:ext uri="{FF2B5EF4-FFF2-40B4-BE49-F238E27FC236}">
                  <a16:creationId xmlns:a16="http://schemas.microsoft.com/office/drawing/2014/main" id="{E1EC9419-A8E3-1CEC-1CEE-C3C8751CC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253" y="3140038"/>
              <a:ext cx="3032558" cy="70485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bg2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bg2"/>
                  </a:solidFill>
                  <a:latin typeface="Courier New" panose="02070309020205020404" pitchFamily="49" charset="0"/>
                </a:rPr>
                <a:t>oper2(): returnType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bg2"/>
                  </a:solidFill>
                  <a:latin typeface="Courier New" panose="02070309020205020404" pitchFamily="49" charset="0"/>
                </a:rPr>
                <a:t>oper1(parName: parType): rType</a:t>
              </a:r>
              <a:br>
                <a:rPr lang="en-US" altLang="en-US" sz="1600">
                  <a:solidFill>
                    <a:schemeClr val="bg2"/>
                  </a:solidFill>
                  <a:latin typeface="Courier New" panose="02070309020205020404" pitchFamily="49" charset="0"/>
                </a:rPr>
              </a:br>
              <a:endParaRPr lang="en-US" altLang="en-US" sz="1600">
                <a:solidFill>
                  <a:schemeClr val="bg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204" name="Rectangle 13">
              <a:extLst>
                <a:ext uri="{FF2B5EF4-FFF2-40B4-BE49-F238E27FC236}">
                  <a16:creationId xmlns:a16="http://schemas.microsoft.com/office/drawing/2014/main" id="{D70ADD45-242A-ECDB-2655-5504DCEE0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872" y="2429310"/>
              <a:ext cx="3026061" cy="70485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bg2"/>
                  </a:solidFill>
                  <a:latin typeface="Courier New" panose="02070309020205020404" pitchFamily="49" charset="0"/>
                </a:rPr>
                <a:t>instVar1: Type</a:t>
              </a:r>
              <a:br>
                <a:rPr lang="en-US" altLang="en-US" sz="1600">
                  <a:solidFill>
                    <a:schemeClr val="bg2"/>
                  </a:solidFill>
                  <a:latin typeface="Courier New" panose="02070309020205020404" pitchFamily="49" charset="0"/>
                </a:rPr>
              </a:br>
              <a:r>
                <a:rPr lang="en-US" altLang="en-US" sz="1600">
                  <a:solidFill>
                    <a:schemeClr val="bg2"/>
                  </a:solidFill>
                  <a:latin typeface="Courier New" panose="02070309020205020404" pitchFamily="49" charset="0"/>
                </a:rPr>
                <a:t>instVar2: Type</a:t>
              </a:r>
            </a:p>
          </p:txBody>
        </p:sp>
      </p:grpSp>
      <p:sp>
        <p:nvSpPr>
          <p:cNvPr id="8201" name="Slide Number Placeholder 14">
            <a:extLst>
              <a:ext uri="{FF2B5EF4-FFF2-40B4-BE49-F238E27FC236}">
                <a16:creationId xmlns:a16="http://schemas.microsoft.com/office/drawing/2014/main" id="{366A8C40-6327-40ED-8F3D-8DE71EFD03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B6FC9C-AA2D-435E-ABD6-7A6346F81EE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338993C6-CD7B-7929-9C7E-8DDE613A4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92150"/>
          </a:xfrm>
        </p:spPr>
        <p:txBody>
          <a:bodyPr/>
          <a:lstStyle/>
          <a:p>
            <a:r>
              <a:rPr lang="en-US" altLang="en-US"/>
              <a:t>Aggregation</a:t>
            </a:r>
          </a:p>
        </p:txBody>
      </p:sp>
      <p:sp>
        <p:nvSpPr>
          <p:cNvPr id="9219" name="Rectangle 6">
            <a:extLst>
              <a:ext uri="{FF2B5EF4-FFF2-40B4-BE49-F238E27FC236}">
                <a16:creationId xmlns:a16="http://schemas.microsoft.com/office/drawing/2014/main" id="{64A05B74-51AF-E25D-42F7-C0E92D974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04925" y="1014413"/>
            <a:ext cx="6413500" cy="692150"/>
          </a:xfrm>
        </p:spPr>
        <p:txBody>
          <a:bodyPr/>
          <a:lstStyle/>
          <a:p>
            <a:r>
              <a:rPr lang="en-US" altLang="en-US" sz="1700"/>
              <a:t>if class contains instances (objects) of other classes the class </a:t>
            </a:r>
            <a:r>
              <a:rPr lang="en-US" altLang="en-US" sz="1700" i="1"/>
              <a:t>aggregates</a:t>
            </a:r>
            <a:r>
              <a:rPr lang="en-US" altLang="en-US" sz="1700"/>
              <a:t> them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2965D4C-5CF3-BDBB-4D41-BBE80248C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6553200"/>
            <a:ext cx="2149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latin typeface="Times New Roman" panose="02020603050405020304" pitchFamily="18" charset="0"/>
            </a:endParaRPr>
          </a:p>
        </p:txBody>
      </p:sp>
      <p:pic>
        <p:nvPicPr>
          <p:cNvPr id="9221" name="Picture 7" descr="aggregation">
            <a:extLst>
              <a:ext uri="{FF2B5EF4-FFF2-40B4-BE49-F238E27FC236}">
                <a16:creationId xmlns:a16="http://schemas.microsoft.com/office/drawing/2014/main" id="{CFF9C889-583A-DC52-3B42-DDCA7E3EC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40000" contras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1830388"/>
            <a:ext cx="6161088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8" descr="aggregationOne2many">
            <a:extLst>
              <a:ext uri="{FF2B5EF4-FFF2-40B4-BE49-F238E27FC236}">
                <a16:creationId xmlns:a16="http://schemas.microsoft.com/office/drawing/2014/main" id="{B378C697-12A6-6B4A-10F0-5F5079AA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56000" contras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3756025"/>
            <a:ext cx="5988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9">
            <a:extLst>
              <a:ext uri="{FF2B5EF4-FFF2-40B4-BE49-F238E27FC236}">
                <a16:creationId xmlns:a16="http://schemas.microsoft.com/office/drawing/2014/main" id="{D08C3621-263D-ADA0-2972-2C3ACAA17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2995613"/>
            <a:ext cx="6413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/>
              <a:t>if class aggregates more than one instance of the same class it is shown diagramatically </a:t>
            </a:r>
          </a:p>
        </p:txBody>
      </p:sp>
      <p:pic>
        <p:nvPicPr>
          <p:cNvPr id="9224" name="Picture 11">
            <a:extLst>
              <a:ext uri="{FF2B5EF4-FFF2-40B4-BE49-F238E27FC236}">
                <a16:creationId xmlns:a16="http://schemas.microsoft.com/office/drawing/2014/main" id="{53074B68-9002-ABCD-3781-0A8589708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5665788"/>
            <a:ext cx="5580063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225" name="Rectangle 9">
            <a:extLst>
              <a:ext uri="{FF2B5EF4-FFF2-40B4-BE49-F238E27FC236}">
                <a16:creationId xmlns:a16="http://schemas.microsoft.com/office/drawing/2014/main" id="{FE87FA7A-D530-226F-B123-593737714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5114925"/>
            <a:ext cx="75501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 i="1"/>
              <a:t>multiplicity - </a:t>
            </a:r>
            <a:r>
              <a:rPr lang="en-US" altLang="en-US" sz="1700"/>
              <a:t> shows how many instances of objects on each side</a:t>
            </a:r>
            <a:endParaRPr lang="en-US" altLang="en-US" sz="1700" i="1"/>
          </a:p>
        </p:txBody>
      </p:sp>
      <p:sp>
        <p:nvSpPr>
          <p:cNvPr id="9226" name="Slide Number Placeholder 9">
            <a:extLst>
              <a:ext uri="{FF2B5EF4-FFF2-40B4-BE49-F238E27FC236}">
                <a16:creationId xmlns:a16="http://schemas.microsoft.com/office/drawing/2014/main" id="{434C6997-805F-2AFD-7AF4-19B651368F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E1B29D-962E-4691-975C-93E7898E76E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D5CE43C6-561E-FDEB-4A64-61DBF0BEDB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325" y="820738"/>
            <a:ext cx="4292600" cy="11430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en-US"/>
              <a:t>Inheritance, Reference  and Instantiation</a:t>
            </a: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8060626D-5828-96D6-EF2E-646797DB9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64238" y="306388"/>
            <a:ext cx="2274887" cy="573087"/>
          </a:xfrm>
        </p:spPr>
        <p:txBody>
          <a:bodyPr/>
          <a:lstStyle/>
          <a:p>
            <a:pPr>
              <a:defRPr/>
            </a:pPr>
            <a:r>
              <a:rPr lang="en-US" altLang="en-US" sz="1700" kern="1200" dirty="0"/>
              <a:t>Class inheritance</a:t>
            </a:r>
          </a:p>
        </p:txBody>
      </p:sp>
      <p:pic>
        <p:nvPicPr>
          <p:cNvPr id="11268" name="Picture 7" descr="inhertiance">
            <a:extLst>
              <a:ext uri="{FF2B5EF4-FFF2-40B4-BE49-F238E27FC236}">
                <a16:creationId xmlns:a16="http://schemas.microsoft.com/office/drawing/2014/main" id="{23409117-E15F-5D2F-B9E9-7BAA584B6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42000" contras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3" r="13454" b="8109"/>
          <a:stretch>
            <a:fillRect/>
          </a:stretch>
        </p:blipFill>
        <p:spPr bwMode="auto">
          <a:xfrm>
            <a:off x="6283325" y="785813"/>
            <a:ext cx="1760538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 descr="classdiagexample">
            <a:extLst>
              <a:ext uri="{FF2B5EF4-FFF2-40B4-BE49-F238E27FC236}">
                <a16:creationId xmlns:a16="http://schemas.microsoft.com/office/drawing/2014/main" id="{BCDD3502-26F5-D879-6F42-9C932E907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38000" contras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11" t="64383" b="5647"/>
          <a:stretch>
            <a:fillRect/>
          </a:stretch>
        </p:blipFill>
        <p:spPr bwMode="auto">
          <a:xfrm>
            <a:off x="804863" y="2976563"/>
            <a:ext cx="454818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9">
            <a:extLst>
              <a:ext uri="{FF2B5EF4-FFF2-40B4-BE49-F238E27FC236}">
                <a16:creationId xmlns:a16="http://schemas.microsoft.com/office/drawing/2014/main" id="{AB018E65-BEE3-42BB-E81A-E6512EEF4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2422525"/>
            <a:ext cx="5529262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/>
              <a:t>class contains a reference to another</a:t>
            </a:r>
          </a:p>
        </p:txBody>
      </p:sp>
      <p:pic>
        <p:nvPicPr>
          <p:cNvPr id="11271" name="Picture 10" descr="instantiation">
            <a:extLst>
              <a:ext uri="{FF2B5EF4-FFF2-40B4-BE49-F238E27FC236}">
                <a16:creationId xmlns:a16="http://schemas.microsoft.com/office/drawing/2014/main" id="{AE5BD208-A414-9FE5-5B13-6E8F5B763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40000" contras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5041900"/>
            <a:ext cx="534828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Rectangle 11">
            <a:extLst>
              <a:ext uri="{FF2B5EF4-FFF2-40B4-BE49-F238E27FC236}">
                <a16:creationId xmlns:a16="http://schemas.microsoft.com/office/drawing/2014/main" id="{0494EE0E-42C8-5B02-02F4-434927852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4357688"/>
            <a:ext cx="469582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/>
              <a:t>object creation (class instantiation) is done by a method of another class</a:t>
            </a:r>
          </a:p>
        </p:txBody>
      </p:sp>
      <p:pic>
        <p:nvPicPr>
          <p:cNvPr id="11273" name="Picture 12" descr="~AUT0000">
            <a:extLst>
              <a:ext uri="{FF2B5EF4-FFF2-40B4-BE49-F238E27FC236}">
                <a16:creationId xmlns:a16="http://schemas.microsoft.com/office/drawing/2014/main" id="{8BB9B05C-ACD8-4501-535B-DCC83F6F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-48000" contras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t="35490" r="66307" b="26216"/>
          <a:stretch>
            <a:fillRect/>
          </a:stretch>
        </p:blipFill>
        <p:spPr bwMode="auto">
          <a:xfrm>
            <a:off x="6089650" y="4235450"/>
            <a:ext cx="28209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1274" name="Rectangle 13">
            <a:extLst>
              <a:ext uri="{FF2B5EF4-FFF2-40B4-BE49-F238E27FC236}">
                <a16:creationId xmlns:a16="http://schemas.microsoft.com/office/drawing/2014/main" id="{43DF7882-D40C-D8CE-FDAA-2B428556F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3676650"/>
            <a:ext cx="263366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/>
              <a:t>Additional comments </a:t>
            </a:r>
          </a:p>
        </p:txBody>
      </p:sp>
      <p:sp>
        <p:nvSpPr>
          <p:cNvPr id="11275" name="Slide Number Placeholder 10">
            <a:extLst>
              <a:ext uri="{FF2B5EF4-FFF2-40B4-BE49-F238E27FC236}">
                <a16:creationId xmlns:a16="http://schemas.microsoft.com/office/drawing/2014/main" id="{E88A9A80-B561-EC70-E968-F4B3A3C9C4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F6C19F-ACD9-473D-85FB-3A1A084F537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ED59C757-19B3-B314-9DDE-143C8CA90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501650"/>
            <a:ext cx="4292600" cy="10080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Visibility</a:t>
            </a:r>
          </a:p>
        </p:txBody>
      </p:sp>
      <p:sp>
        <p:nvSpPr>
          <p:cNvPr id="12291" name="Rectangle 9">
            <a:extLst>
              <a:ext uri="{FF2B5EF4-FFF2-40B4-BE49-F238E27FC236}">
                <a16:creationId xmlns:a16="http://schemas.microsoft.com/office/drawing/2014/main" id="{5CF7FAEC-3C59-A172-1DF5-09F126FBC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2422525"/>
            <a:ext cx="207645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700"/>
              <a:t>-  private member</a:t>
            </a:r>
          </a:p>
          <a:p>
            <a:pPr>
              <a:buFontTx/>
              <a:buNone/>
            </a:pPr>
            <a:r>
              <a:rPr lang="en-US" altLang="en-US" sz="1700"/>
              <a:t>+ public member</a:t>
            </a:r>
          </a:p>
        </p:txBody>
      </p:sp>
      <p:sp>
        <p:nvSpPr>
          <p:cNvPr id="12292" name="Slide Number Placeholder 10">
            <a:extLst>
              <a:ext uri="{FF2B5EF4-FFF2-40B4-BE49-F238E27FC236}">
                <a16:creationId xmlns:a16="http://schemas.microsoft.com/office/drawing/2014/main" id="{51F1F16C-4D6D-1514-B3EB-19F93C8981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42C47C-5952-46C2-AC78-3760B81DAEC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pic>
        <p:nvPicPr>
          <p:cNvPr id="12293" name="Picture 2" descr="C:\Users\Administrator\Desktop\ExerciseOOP_Book.png">
            <a:extLst>
              <a:ext uri="{FF2B5EF4-FFF2-40B4-BE49-F238E27FC236}">
                <a16:creationId xmlns:a16="http://schemas.microsoft.com/office/drawing/2014/main" id="{364B056F-AC09-7331-D296-49FCBC46B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906588"/>
            <a:ext cx="5670550" cy="349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EB3B548-A11C-646D-B6FC-E66F092637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Example Class Diagram 1</a:t>
            </a:r>
          </a:p>
        </p:txBody>
      </p:sp>
      <p:pic>
        <p:nvPicPr>
          <p:cNvPr id="13315" name="Picture 5" descr="classdiagexample">
            <a:extLst>
              <a:ext uri="{FF2B5EF4-FFF2-40B4-BE49-F238E27FC236}">
                <a16:creationId xmlns:a16="http://schemas.microsoft.com/office/drawing/2014/main" id="{10919282-DDBD-C601-87F3-EC0E3C975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38000" contras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819275"/>
            <a:ext cx="76454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Slide Number Placeholder 4">
            <a:extLst>
              <a:ext uri="{FF2B5EF4-FFF2-40B4-BE49-F238E27FC236}">
                <a16:creationId xmlns:a16="http://schemas.microsoft.com/office/drawing/2014/main" id="{4FCCC541-D18D-D07F-FB0F-DDC6ABAAA6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D0A89A-C758-42CB-940C-D8EFE9FF60B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een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3788</TotalTime>
  <Words>730</Words>
  <Application>Microsoft Office PowerPoint</Application>
  <PresentationFormat>On-screen Show (4:3)</PresentationFormat>
  <Paragraphs>137</Paragraphs>
  <Slides>20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Times New Roman</vt:lpstr>
      <vt:lpstr>Arial</vt:lpstr>
      <vt:lpstr>Monotype Sorts</vt:lpstr>
      <vt:lpstr>Courier New</vt:lpstr>
      <vt:lpstr>green</vt:lpstr>
      <vt:lpstr>Using Diagrams to Represent Program Structure</vt:lpstr>
      <vt:lpstr>Outline</vt:lpstr>
      <vt:lpstr>Why Diagrams</vt:lpstr>
      <vt:lpstr>Diagram Types</vt:lpstr>
      <vt:lpstr>Classes</vt:lpstr>
      <vt:lpstr>Aggregation</vt:lpstr>
      <vt:lpstr>Inheritance, Reference  and Instantiation</vt:lpstr>
      <vt:lpstr>Visibility</vt:lpstr>
      <vt:lpstr>Example Class Diagram 1</vt:lpstr>
      <vt:lpstr>Example Class Diagram 2</vt:lpstr>
      <vt:lpstr>Example Class Diagram 3</vt:lpstr>
      <vt:lpstr>Object Diagram</vt:lpstr>
      <vt:lpstr>Use Case Diagrams</vt:lpstr>
      <vt:lpstr>State Diagram</vt:lpstr>
      <vt:lpstr>Questions on Diagrams</vt:lpstr>
      <vt:lpstr>Interaction (Sequence) Diagram</vt:lpstr>
      <vt:lpstr>Interaction Diagram Examples</vt:lpstr>
      <vt:lpstr>Interaction Diagram Examples 2</vt:lpstr>
      <vt:lpstr>Battleship Class and Object Diagrams</vt:lpstr>
      <vt:lpstr>Battleship Use Case and Interaction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J. Cohoon</dc:creator>
  <cp:lastModifiedBy>Patel, Yug</cp:lastModifiedBy>
  <cp:revision>210</cp:revision>
  <cp:lastPrinted>2021-12-07T17:24:06Z</cp:lastPrinted>
  <dcterms:created xsi:type="dcterms:W3CDTF">1995-06-02T22:19:30Z</dcterms:created>
  <dcterms:modified xsi:type="dcterms:W3CDTF">2024-04-21T04:21:17Z</dcterms:modified>
</cp:coreProperties>
</file>