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28"/>
  </p:notesMasterIdLst>
  <p:handoutMasterIdLst>
    <p:handoutMasterId r:id="rId29"/>
  </p:handoutMasterIdLst>
  <p:sldIdLst>
    <p:sldId id="320" r:id="rId2"/>
    <p:sldId id="334" r:id="rId3"/>
    <p:sldId id="256" r:id="rId4"/>
    <p:sldId id="319" r:id="rId5"/>
    <p:sldId id="274" r:id="rId6"/>
    <p:sldId id="275" r:id="rId7"/>
    <p:sldId id="277" r:id="rId8"/>
    <p:sldId id="279" r:id="rId9"/>
    <p:sldId id="280" r:id="rId10"/>
    <p:sldId id="281" r:id="rId11"/>
    <p:sldId id="266" r:id="rId12"/>
    <p:sldId id="318" r:id="rId13"/>
    <p:sldId id="267" r:id="rId14"/>
    <p:sldId id="317" r:id="rId15"/>
    <p:sldId id="332" r:id="rId16"/>
    <p:sldId id="268" r:id="rId17"/>
    <p:sldId id="312" r:id="rId18"/>
    <p:sldId id="321" r:id="rId19"/>
    <p:sldId id="335" r:id="rId20"/>
    <p:sldId id="338" r:id="rId21"/>
    <p:sldId id="327" r:id="rId22"/>
    <p:sldId id="328" r:id="rId23"/>
    <p:sldId id="329" r:id="rId24"/>
    <p:sldId id="337" r:id="rId25"/>
    <p:sldId id="330" r:id="rId26"/>
    <p:sldId id="339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00E4"/>
    <a:srgbClr val="9234DB"/>
    <a:srgbClr val="A2C1FE"/>
    <a:srgbClr val="114FFB"/>
    <a:srgbClr val="618FFD"/>
    <a:srgbClr val="063DE8"/>
    <a:srgbClr val="3365F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D882146-F525-9C5C-C631-B52F83C4D81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5C005C6-5D2B-15DA-BB49-B4E0A01BDD4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97BF73C2-5C95-48D4-4A44-F535C7FF69C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604F0DBE-596D-FC91-0A5D-D118CE44621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2F4A5B4-DC5E-46ED-3A90-D1587A6445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A95F3CA-C9BA-2931-B89C-76F9E818BCB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0B75E1D-39AC-BF3D-4CEF-D988F5E5F26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9A6B5C77-52BC-3112-635F-C3DBF9088F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D4DA2F7-5783-4E28-A45D-80E3427F17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20130003-48C9-DC30-ADA6-2B4C079111B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844" rIns="92126" bIns="468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5085866F-B9F8-7331-CB3F-C39174755CFB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651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318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97000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589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>
            <a:extLst>
              <a:ext uri="{FF2B5EF4-FFF2-40B4-BE49-F238E27FC236}">
                <a16:creationId xmlns:a16="http://schemas.microsoft.com/office/drawing/2014/main" id="{28A7972A-02A5-E9CD-3D1E-1F3151794A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8C42A6-26D6-42F3-A377-7D90C42AD35B}" type="slidenum">
              <a:rPr lang="en-US" altLang="en-US" sz="1000" smtClean="0">
                <a:latin typeface="Times New Roman" panose="02020603050405020304" pitchFamily="18" charset="0"/>
              </a:rPr>
              <a:pPr/>
              <a:t>3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03C5F771-ADBA-7A3E-D828-330E4E094AD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096DCA9F-4928-FF95-D21A-9FEAEB6CEE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4BCB998E-3FD4-B7B5-3EFC-412A62F44F45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3" name="Rectangle 8">
              <a:extLst>
                <a:ext uri="{FF2B5EF4-FFF2-40B4-BE49-F238E27FC236}">
                  <a16:creationId xmlns:a16="http://schemas.microsoft.com/office/drawing/2014/main" id="{370DA0E5-1321-0CEE-747D-F02C502212E2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25E33496-368E-2BD3-BF8A-6CC91DB96951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5222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3B36C-3EDD-977D-2053-8B456015A54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98FC4-FDE5-3B8B-19AE-5C0C7A7EA3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9B04A-E0DF-E6BE-80AC-4DFE95E2C1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73ADA2-DFEF-465D-9DBC-5ACCAE249D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534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D3C6ED2-0342-F18A-BEA5-DC80AC39A81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B6B064D-7680-8EFC-0A35-FEE54D966D3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337805-39B3-424C-B8B6-3A686151EF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BE6BA02-32BB-500A-FCBF-1ACC572E747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6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FBF5C27-8226-76BC-73F0-B2625EA3824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8168D0F-6590-9E17-8DD1-CF597585CC8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B78D40-18E8-4E01-AE9A-122E2B75B8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ADBAA14-682F-62C7-C20E-3EB76CC883E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68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48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DE4E907-1AAE-9378-C8DE-A31A281A3EB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3CD6FA5-0143-E4BE-D5A8-1B40DB7F73F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8331C-182B-49FE-8E8C-9052FAEB6D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90EBA5AA-007F-3A01-356D-C74B6C7418F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1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2B97182-5252-9846-3EC8-D0A61CFEA6C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A579FDF-FDAE-1D51-B964-3C2F1B329AC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3CCE1-AA65-400A-B691-65CEE55216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E9C0BD0-2BC0-E056-6DA6-4C8DC9BA2A8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8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E1C3E8E-09A2-4B1B-9AB0-F67F4B0F857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AED3C26-4025-8865-C742-80B855C3023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F59D4-6F58-4340-B4AE-9BC14E907A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0B9D83E-8F86-D9B5-42C6-7AF2F1D70DE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7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6FA590B-14D1-5C7B-9394-BE8BB8638C5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F9DCE39-0A1A-C524-8336-32D213A0695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88A1E-3D8E-4758-8A29-F7E7515836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4A1BDCB-0B5B-8C4D-24CA-4037038359B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0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60852C6-E98A-7E21-1805-1F5BD6C2120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38C43411-BF06-F15D-6AC6-9214C9AAA88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BB7EF-5866-4CA0-B1FA-F966D89B37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2EC362F4-CC4E-F408-D7B6-F7E4DCD3201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8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578CB6E6-0F87-8A17-DD7C-801B3D82A7C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658430F2-B810-D680-E67F-93BFCF9697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90003-FE13-47A4-B5AC-F8CD0442B3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C5920CD1-386C-7EFD-E9ED-9429D3574CE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6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1F4389B3-A8DE-DABB-5F42-915EE2B9AD7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828C0411-8CE5-F326-35EE-A39F81D71C2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D8CE47-4244-4E35-9E43-48BC0D7BFF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620F38BF-E136-D789-FFA5-1CBF4A388BE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5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8590683-B7C1-D05C-CF43-3AE8591304B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070B2F2-BA77-88AE-07F7-3619836DC64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DB177-F60F-4F7B-86BC-F09A45AD47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17708C2B-712F-305B-1B50-C0D48743101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5F67E1E-0B3D-C03D-771C-65368C008C1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4173DDE8-2709-B5AA-CE83-87095255E5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ED213-0F77-4412-91FC-118B06A522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B22B2BFC-F508-666A-8078-24DF8BB4872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9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0C983EE2-DF82-DF3A-14AF-71691F7166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6B94D104-A293-EC88-702F-002EBD916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9915531A-EA18-BA7B-32D0-00AFA82F4B2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8" name="Rectangle 8">
            <a:extLst>
              <a:ext uri="{FF2B5EF4-FFF2-40B4-BE49-F238E27FC236}">
                <a16:creationId xmlns:a16="http://schemas.microsoft.com/office/drawing/2014/main" id="{DAF1E8F1-6386-24D9-032C-B988A1D947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BB552D2-BA77-4127-B144-F6FC862C0C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1210" name="Rectangle 10">
            <a:extLst>
              <a:ext uri="{FF2B5EF4-FFF2-40B4-BE49-F238E27FC236}">
                <a16:creationId xmlns:a16="http://schemas.microsoft.com/office/drawing/2014/main" id="{7F72CCF7-EC18-E4E6-0CE3-81335639D6C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520" r:id="rId1"/>
    <p:sldLayoutId id="2147484509" r:id="rId2"/>
    <p:sldLayoutId id="2147484510" r:id="rId3"/>
    <p:sldLayoutId id="2147484511" r:id="rId4"/>
    <p:sldLayoutId id="2147484512" r:id="rId5"/>
    <p:sldLayoutId id="2147484513" r:id="rId6"/>
    <p:sldLayoutId id="2147484514" r:id="rId7"/>
    <p:sldLayoutId id="2147484515" r:id="rId8"/>
    <p:sldLayoutId id="2147484516" r:id="rId9"/>
    <p:sldLayoutId id="2147484517" r:id="rId10"/>
    <p:sldLayoutId id="2147484518" r:id="rId11"/>
    <p:sldLayoutId id="214748451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>
            <a:extLst>
              <a:ext uri="{FF2B5EF4-FFF2-40B4-BE49-F238E27FC236}">
                <a16:creationId xmlns:a16="http://schemas.microsoft.com/office/drawing/2014/main" id="{084E1BE0-D5A1-E99F-2BC6-7596DBF66A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848600" cy="685800"/>
          </a:xfrm>
          <a:noFill/>
        </p:spPr>
        <p:txBody>
          <a:bodyPr/>
          <a:lstStyle/>
          <a:p>
            <a:r>
              <a:rPr lang="en-US" altLang="en-US"/>
              <a:t>Constants and Variables Review</a:t>
            </a:r>
          </a:p>
        </p:txBody>
      </p:sp>
      <p:sp>
        <p:nvSpPr>
          <p:cNvPr id="5123" name="Rectangle 1027">
            <a:extLst>
              <a:ext uri="{FF2B5EF4-FFF2-40B4-BE49-F238E27FC236}">
                <a16:creationId xmlns:a16="http://schemas.microsoft.com/office/drawing/2014/main" id="{9A3B5085-25F4-FC16-92B3-D31FCAED11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848600" cy="5562600"/>
          </a:xfrm>
        </p:spPr>
        <p:txBody>
          <a:bodyPr/>
          <a:lstStyle/>
          <a:p>
            <a:pPr>
              <a:defRPr/>
            </a:pPr>
            <a:r>
              <a:rPr lang="en-US" altLang="en-US" sz="1700" dirty="0"/>
              <a:t>are these constants legal? what is the term for these constants?</a:t>
            </a:r>
          </a:p>
          <a:p>
            <a:pPr lvl="1"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77 	.5  	5. </a:t>
            </a:r>
            <a:r>
              <a:rPr lang="en-US" altLang="en-US" sz="1700" dirty="0"/>
              <a:t>	</a:t>
            </a:r>
            <a:endParaRPr lang="en-US" altLang="en-US" sz="17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’a’</a:t>
            </a:r>
            <a:r>
              <a:rPr lang="en-US" altLang="en-US" sz="1700" dirty="0"/>
              <a:t>	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’5’</a:t>
            </a:r>
            <a:r>
              <a:rPr lang="en-US" altLang="en-US" sz="1700" dirty="0"/>
              <a:t>	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’Ab’</a:t>
            </a:r>
            <a:r>
              <a:rPr lang="en-US" altLang="en-US" sz="1700" dirty="0"/>
              <a:t>	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”Ab”   true</a:t>
            </a:r>
          </a:p>
          <a:p>
            <a:pPr>
              <a:defRPr/>
            </a:pP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what is a named constant? how is it declared? is it better than literal constant? variable?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1700" dirty="0"/>
          </a:p>
          <a:p>
            <a:pPr>
              <a:defRPr/>
            </a:pPr>
            <a:r>
              <a:rPr lang="en-US" altLang="en-US" sz="1600" dirty="0"/>
              <a:t>what is </a:t>
            </a:r>
          </a:p>
          <a:p>
            <a:pPr lvl="1">
              <a:defRPr/>
            </a:pPr>
            <a:r>
              <a:rPr lang="en-US" altLang="en-US" sz="1600" dirty="0"/>
              <a:t>an expression? expression evaluation? simple? complex?</a:t>
            </a:r>
          </a:p>
          <a:p>
            <a:pPr lvl="1">
              <a:defRPr/>
            </a:pPr>
            <a:r>
              <a:rPr lang="en-US" altLang="en-US" sz="1600" dirty="0"/>
              <a:t>operand? operator? arity? unary/binary/ternary? </a:t>
            </a:r>
          </a:p>
          <a:p>
            <a:pPr lvl="1">
              <a:defRPr/>
            </a:pPr>
            <a:r>
              <a:rPr lang="en-US" altLang="en-US" sz="1600" dirty="0"/>
              <a:t>precedence? compound assignment?</a:t>
            </a:r>
          </a:p>
          <a:p>
            <a:pPr lvl="1">
              <a:defRPr/>
            </a:pPr>
            <a:r>
              <a:rPr lang="en-US" altLang="en-US" sz="1600" dirty="0"/>
              <a:t>increment? decrement? suffix/prefix form?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what does this mean?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mytotal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=0;		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yourtotal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(1);</a:t>
            </a:r>
          </a:p>
          <a:p>
            <a:pPr lvl="1">
              <a:buFont typeface="Monotype Sorts" pitchFamily="2" charset="2"/>
              <a:buNone/>
              <a:defRPr/>
            </a:pPr>
            <a:endParaRPr lang="en-US" altLang="en-US" sz="17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>
              <a:buFont typeface="Monotype Sorts" pitchFamily="2" charset="2"/>
              <a:buNone/>
              <a:defRPr/>
            </a:pPr>
            <a:endParaRPr lang="en-US" altLang="en-US" sz="17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defRPr/>
            </a:pPr>
            <a:endParaRPr lang="en-US" altLang="en-US" sz="1700" dirty="0"/>
          </a:p>
          <a:p>
            <a:pPr>
              <a:defRPr/>
            </a:pPr>
            <a:endParaRPr lang="en-US" altLang="en-US" sz="1700" dirty="0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2D742246-4CEB-700C-29AD-E992123B2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DD9B37-507A-4F77-89C2-D4A14D5C01B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CF509EB-C689-5F35-EC16-FA0B824B38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Relational Operators: Ordering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2B2D8F2-83EF-2E6D-B639-727C83D7AD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828800"/>
            <a:ext cx="5867400" cy="4114800"/>
          </a:xfrm>
          <a:noFill/>
        </p:spPr>
        <p:txBody>
          <a:bodyPr/>
          <a:lstStyle/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&lt;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&gt;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&gt;=	(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)</a:t>
            </a:r>
            <a:endParaRPr lang="en-US" altLang="en-US" sz="1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&lt;=	(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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)</a:t>
            </a:r>
          </a:p>
          <a:p>
            <a:pPr lvl="1">
              <a:buFont typeface="Monotype Sorts" pitchFamily="2" charset="2"/>
              <a:buNone/>
            </a:pPr>
            <a:endParaRPr lang="en-US" altLang="en-US" sz="1800">
              <a:solidFill>
                <a:schemeClr val="accent2"/>
              </a:solidFill>
            </a:endParaRPr>
          </a:p>
          <a:p>
            <a:r>
              <a:rPr lang="en-US" altLang="en-US" sz="1800"/>
              <a:t>examples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int i = 5;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int k = 12;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bool p = i &lt; 10;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bool q = k &gt; i;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bool r = i &gt;= k;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bool s = k &lt;= 12;</a:t>
            </a:r>
            <a:endParaRPr lang="en-US" altLang="en-US" sz="1800">
              <a:solidFill>
                <a:schemeClr val="accent2"/>
              </a:solidFill>
              <a:latin typeface="Courier" pitchFamily="49" charset="0"/>
            </a:endParaRP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2CBF373A-1F4A-CBD2-C0B8-2541B35336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302AC4-8F2D-4B72-8DBD-173A9B39186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5235A16B-04DE-7C5A-BEC2-F46D9EEEED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Operator Precedence Expanded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03B1CBE-87C1-C929-27F4-A226B1DB7E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981200"/>
            <a:ext cx="5867400" cy="41148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sz="1800" dirty="0"/>
              <a:t>precedence of operators (from highest to lowest)</a:t>
            </a:r>
          </a:p>
          <a:p>
            <a:pPr lvl="3">
              <a:buFont typeface="Monotype Sorts" pitchFamily="2" charset="2"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()</a:t>
            </a:r>
          </a:p>
          <a:p>
            <a:pPr lvl="3">
              <a:buFont typeface="Monotype Sorts" pitchFamily="2" charset="2"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++ --</a:t>
            </a:r>
          </a:p>
          <a:p>
            <a:pPr lvl="3">
              <a:buFont typeface="Monotype Sorts" pitchFamily="2" charset="2"/>
              <a:buNone/>
              <a:defRPr/>
            </a:pPr>
            <a:r>
              <a:rPr lang="en-US" altLang="en-US" sz="1800" dirty="0">
                <a:ea typeface="+mn-ea"/>
                <a:cs typeface="+mn-cs"/>
              </a:rPr>
              <a:t>unary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 +  -</a:t>
            </a:r>
          </a:p>
          <a:p>
            <a:pPr lvl="3">
              <a:buFont typeface="Monotype Sorts" pitchFamily="2" charset="2"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* / %</a:t>
            </a:r>
          </a:p>
          <a:p>
            <a:pPr lvl="3">
              <a:buFont typeface="Monotype Sorts" pitchFamily="2" charset="2"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+ -</a:t>
            </a:r>
          </a:p>
          <a:p>
            <a:pPr lvl="3">
              <a:buFont typeface="Monotype Sorts" pitchFamily="2" charset="2"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&gt;   &lt;   &gt;=   &lt;=   !=</a:t>
            </a:r>
          </a:p>
          <a:p>
            <a:pPr lvl="3">
              <a:buFont typeface="Monotype Sorts" pitchFamily="2" charset="2"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==</a:t>
            </a:r>
          </a:p>
          <a:p>
            <a:pPr lvl="3">
              <a:buFont typeface="Monotype Sorts" pitchFamily="2" charset="2"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&amp;&amp;</a:t>
            </a:r>
          </a:p>
          <a:p>
            <a:pPr lvl="3">
              <a:buFont typeface="Monotype Sorts" pitchFamily="2" charset="2"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|| !</a:t>
            </a:r>
          </a:p>
          <a:p>
            <a:pPr lvl="3">
              <a:buFont typeface="Monotype Sorts" pitchFamily="2" charset="2"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= </a:t>
            </a:r>
            <a:r>
              <a:rPr lang="en-US" altLang="en-US" sz="1800" dirty="0">
                <a:ea typeface="+mn-ea"/>
                <a:cs typeface="+mn-cs"/>
              </a:rPr>
              <a:t>compound assignment</a:t>
            </a: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F067569D-7C70-1D81-B229-4790EC5E8E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876082-19C3-410E-992E-68E33ACDDD2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>
            <a:extLst>
              <a:ext uri="{FF2B5EF4-FFF2-40B4-BE49-F238E27FC236}">
                <a16:creationId xmlns:a16="http://schemas.microsoft.com/office/drawing/2014/main" id="{ECA52C97-C818-5A62-0182-C1299632F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1813" y="495300"/>
            <a:ext cx="7848600" cy="533400"/>
          </a:xfrm>
          <a:noFill/>
        </p:spPr>
        <p:txBody>
          <a:bodyPr/>
          <a:lstStyle/>
          <a:p>
            <a:r>
              <a:rPr lang="en-US" altLang="en-US"/>
              <a:t>Examples of Relational Operators</a:t>
            </a:r>
          </a:p>
        </p:txBody>
      </p:sp>
      <p:sp>
        <p:nvSpPr>
          <p:cNvPr id="17411" name="Rectangle 1027">
            <a:extLst>
              <a:ext uri="{FF2B5EF4-FFF2-40B4-BE49-F238E27FC236}">
                <a16:creationId xmlns:a16="http://schemas.microsoft.com/office/drawing/2014/main" id="{51EF96EB-35E7-4A64-F2D6-06D2BDC1B0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371600"/>
            <a:ext cx="7543800" cy="4724400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int a = 5,    b = 10,   c = 20;</a:t>
            </a:r>
          </a:p>
          <a:p>
            <a:pPr>
              <a:buFont typeface="Monotype Sorts" pitchFamily="2" charset="2"/>
              <a:buNone/>
            </a:pPr>
            <a:endParaRPr lang="en-US" altLang="en-US" sz="1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bool d = a &lt; b;		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bool e = a &gt; b;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bool f = (a &gt; b) || (b &lt; c 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bool g = (a &gt; b) &amp;&amp; (b &lt; c)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bool h = !(a &lt; b);	bool i = !(a==b);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bool j = 2*a == b;	bool k = (a+b) &gt;= c;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bool l = !((a+b) != c);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bool m = (a+b) == (c-a);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bool n = (a+b) &gt;= (c-a);</a:t>
            </a:r>
            <a:endParaRPr lang="en-US" altLang="en-US" sz="1800">
              <a:latin typeface="Courier" pitchFamily="49" charset="0"/>
            </a:endParaRPr>
          </a:p>
          <a:p>
            <a:endParaRPr lang="en-US" altLang="en-US" sz="1800">
              <a:latin typeface="Courier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int o=a;		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int p=o=b;</a:t>
            </a:r>
            <a:r>
              <a:rPr lang="en-US" altLang="en-US" sz="1800">
                <a:latin typeface="Courier" pitchFamily="49" charset="0"/>
              </a:rPr>
              <a:t> // </a:t>
            </a:r>
            <a:r>
              <a:rPr lang="en-US" altLang="en-US" sz="1800"/>
              <a:t>what is the outcome of this statement?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bool q=true;	q = d = false;</a:t>
            </a:r>
            <a:endParaRPr lang="en-US" altLang="en-US" sz="1800">
              <a:latin typeface="Courier" pitchFamily="49" charset="0"/>
            </a:endParaRP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428694DF-EAC9-3AC9-031E-89632AA2A7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7FFBD6-4D60-4178-A0A4-7F052336173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06BEE74-51AB-DCC1-5210-473D62BCAF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Operator Precedence Revisited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E854284C-EEC2-8C78-AFFC-90B1B654E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848600" cy="4495800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1800"/>
              <a:t>same or different?</a:t>
            </a:r>
          </a:p>
          <a:p>
            <a:pPr>
              <a:buFont typeface="Monotype Sorts" pitchFamily="2" charset="2"/>
              <a:buNone/>
            </a:pPr>
            <a:endParaRPr lang="en-US" altLang="en-US" sz="1800">
              <a:solidFill>
                <a:schemeClr val="accent2"/>
              </a:solidFill>
              <a:latin typeface="Courier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" pitchFamily="49" charset="0"/>
              </a:rPr>
              <a:t>	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(a*b)+c				a*b + c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a*(b+c)				a*b + c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(a+b) &gt; c				a + b &gt; c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a+(b&gt;c)				a + b &gt; c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(a &gt; b) == (b &gt; c)		a &gt; b == b &gt; c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(a == b) &gt; (b == c)		a == b &gt; b == c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(a != b) &amp;&amp; (c &lt;= d)		a != b &amp;&amp; c &lt;= d 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 (a &gt; b) &amp;&amp; (c || d)		a  &gt; b &amp;&amp; c || d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(a = b) &amp;&amp; c			a = b &amp;&amp; c</a:t>
            </a:r>
            <a:endParaRPr lang="en-US" altLang="en-US" sz="1800">
              <a:latin typeface="Courier" pitchFamily="49" charset="0"/>
            </a:endParaRP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BB38EA57-3245-7D20-3E60-61B0F40DB5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A8507D-670C-49AD-A812-05AA67EAC91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1FA66A6-1F06-8F95-2C64-8BA2A31701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Conditional Constructs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77B2124-86AB-3516-9E2B-DDB0449D17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1981200"/>
            <a:ext cx="6781800" cy="4114800"/>
          </a:xfrm>
          <a:noFill/>
        </p:spPr>
        <p:txBody>
          <a:bodyPr/>
          <a:lstStyle/>
          <a:p>
            <a:r>
              <a:rPr lang="en-US" altLang="en-US" sz="1800"/>
              <a:t>provide ability to alter the order of statement execution</a:t>
            </a:r>
          </a:p>
          <a:p>
            <a:r>
              <a:rPr lang="en-US" altLang="en-US" sz="1800"/>
              <a:t>constructs</a:t>
            </a:r>
          </a:p>
          <a:p>
            <a:pPr lvl="1"/>
            <a:r>
              <a:rPr lang="en-US" altLang="en-US" sz="1800"/>
              <a:t>branching</a:t>
            </a:r>
          </a:p>
          <a:p>
            <a:pPr lvl="2"/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/>
              <a:t>-statement</a:t>
            </a:r>
          </a:p>
          <a:p>
            <a:pPr lvl="3"/>
            <a:r>
              <a:rPr lang="en-US" altLang="en-US" sz="1800"/>
              <a:t>basic if</a:t>
            </a:r>
          </a:p>
          <a:p>
            <a:pPr lvl="3"/>
            <a:r>
              <a:rPr lang="en-US" altLang="en-US" sz="1800"/>
              <a:t>if-else</a:t>
            </a:r>
          </a:p>
          <a:p>
            <a:pPr lvl="1"/>
            <a:r>
              <a:rPr lang="en-US" altLang="en-US" sz="1800"/>
              <a:t>selection</a:t>
            </a:r>
          </a:p>
          <a:p>
            <a:pPr lvl="2"/>
            <a:r>
              <a:rPr lang="en-US" altLang="en-US" sz="1800"/>
              <a:t>multiway if</a:t>
            </a:r>
          </a:p>
          <a:p>
            <a:pPr lvl="2"/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switch</a:t>
            </a:r>
            <a:r>
              <a:rPr lang="en-US" altLang="en-US" sz="1800"/>
              <a:t>-statement</a:t>
            </a: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DCDB23CA-C0F7-4D9E-4F39-D9376747A5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4C6FB3-841E-4837-BEB4-C51CB7D1151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4029B45-0313-0562-5C17-B6E0C09B84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838200"/>
          </a:xfrm>
          <a:noFill/>
        </p:spPr>
        <p:txBody>
          <a:bodyPr/>
          <a:lstStyle/>
          <a:p>
            <a:r>
              <a:rPr lang="en-US" altLang="en-US"/>
              <a:t>Blocks and Local Variables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17AC56B-22CB-C711-46C2-9DF0CAB804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3988" y="1066800"/>
            <a:ext cx="8761412" cy="5181600"/>
          </a:xfrm>
          <a:noFill/>
        </p:spPr>
        <p:txBody>
          <a:bodyPr/>
          <a:lstStyle/>
          <a:p>
            <a:r>
              <a:rPr lang="en-US" altLang="en-US" sz="1700" i="1"/>
              <a:t>block (compound statement) – </a:t>
            </a:r>
            <a:r>
              <a:rPr lang="en-US" altLang="en-US" sz="1700"/>
              <a:t>a  sequence of statements enclosed in curly brackets </a:t>
            </a:r>
          </a:p>
          <a:p>
            <a:r>
              <a:rPr lang="en-US" altLang="en-US" sz="1700"/>
              <a:t>block may be placed anywhere a statement can be placed (note curly bracket position):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if ((saleType == ’W’) || (saleType == ’w’)) {</a:t>
            </a:r>
            <a:b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total = price * number;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 </a:t>
            </a:r>
          </a:p>
          <a:p>
            <a:pPr lvl="1">
              <a:buFont typeface="Monotype Sorts" pitchFamily="2" charset="2"/>
              <a:buNone/>
            </a:pP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r>
              <a:rPr lang="en-US" altLang="en-US" sz="1700"/>
              <a:t>a variable can be declared and used within block, such variable is </a:t>
            </a:r>
            <a:r>
              <a:rPr lang="en-US" altLang="en-US" sz="1700" i="1"/>
              <a:t>local</a:t>
            </a:r>
            <a:r>
              <a:rPr lang="en-US" altLang="en-US" sz="1700"/>
              <a:t> to the block and does not exist outside of it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else if ((saleType == ’R’) || (saleType == ’r’)){</a:t>
            </a:r>
            <a:b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double subtotal;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 subtotal = price * number; 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	total = subtotal + subtotal * taxRate;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Monotype Sorts" pitchFamily="2" charset="2"/>
              <a:buNone/>
            </a:pPr>
            <a:endParaRPr lang="en-US" altLang="en-US" sz="1700" i="1"/>
          </a:p>
          <a:p>
            <a:pPr>
              <a:buFont typeface="Monotype Sorts" pitchFamily="2" charset="2"/>
              <a:buNone/>
            </a:pPr>
            <a:r>
              <a:rPr lang="en-US" altLang="en-US" sz="1700" i="1"/>
              <a:t>variable scope – </a:t>
            </a:r>
            <a:r>
              <a:rPr lang="en-US" altLang="en-US" sz="1700"/>
              <a:t>area in program where a variable can be used</a:t>
            </a:r>
          </a:p>
          <a:p>
            <a:r>
              <a:rPr lang="en-US" altLang="en-US" sz="1700"/>
              <a:t>what’s the scope of a variable local to a block?</a:t>
            </a: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r>
              <a:rPr lang="en-US" altLang="en-US" sz="1700"/>
              <a:t>accessing such variable outside the block is an error</a:t>
            </a: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1EFCCAE8-7AB4-BE80-7F5C-5D3CF71D23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18A15A-810A-41CF-B137-F9BE411498A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A4BE003-C98F-05D4-AF3F-F12804E76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609600"/>
          </a:xfrm>
          <a:noFill/>
        </p:spPr>
        <p:txBody>
          <a:bodyPr/>
          <a:lstStyle/>
          <a:p>
            <a:r>
              <a:rPr lang="en-US" altLang="en-US"/>
              <a:t>Basic If-Statement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7D994F8-BCB4-1EDF-D248-3499E04E17A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219200"/>
            <a:ext cx="5029200" cy="5029200"/>
          </a:xfrm>
          <a:noFill/>
        </p:spPr>
        <p:txBody>
          <a:bodyPr/>
          <a:lstStyle/>
          <a:p>
            <a:r>
              <a:rPr lang="en-US" altLang="en-US" sz="1800"/>
              <a:t>syntax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/>
              <a:t>		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>
                <a:solidFill>
                  <a:schemeClr val="accent2"/>
                </a:solidFill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800">
                <a:solidFill>
                  <a:schemeClr val="accent2"/>
                </a:solidFill>
              </a:rPr>
              <a:t>expression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1800">
                <a:solidFill>
                  <a:schemeClr val="accent2"/>
                </a:solidFill>
              </a:rPr>
              <a:t>  body</a:t>
            </a:r>
          </a:p>
          <a:p>
            <a:r>
              <a:rPr lang="en-US" altLang="en-US" sz="1800"/>
              <a:t>semantics: if the </a:t>
            </a:r>
            <a:r>
              <a:rPr lang="en-US" altLang="en-US" sz="1800">
                <a:solidFill>
                  <a:schemeClr val="accent2"/>
                </a:solidFill>
              </a:rPr>
              <a:t>expression</a:t>
            </a:r>
            <a:r>
              <a:rPr lang="en-US" altLang="en-US" sz="1800"/>
              <a:t> is true then execute </a:t>
            </a:r>
            <a:r>
              <a:rPr lang="en-US" altLang="en-US" sz="1800">
                <a:solidFill>
                  <a:schemeClr val="accent2"/>
                </a:solidFill>
              </a:rPr>
              <a:t>body</a:t>
            </a:r>
          </a:p>
          <a:p>
            <a:r>
              <a:rPr lang="en-US" altLang="en-US" sz="1800">
                <a:solidFill>
                  <a:schemeClr val="accent2"/>
                </a:solidFill>
              </a:rPr>
              <a:t>body</a:t>
            </a:r>
            <a:r>
              <a:rPr lang="en-US" altLang="en-US" sz="1800"/>
              <a:t> is either a single statement or a block</a:t>
            </a:r>
          </a:p>
          <a:p>
            <a:r>
              <a:rPr lang="en-US" altLang="en-US" sz="1800"/>
              <a:t>example 1:</a:t>
            </a:r>
            <a:br>
              <a:rPr lang="en-US" altLang="en-US" sz="1800"/>
            </a:br>
            <a:r>
              <a:rPr lang="en-US" altLang="en-US" sz="1800"/>
              <a:t>	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if (v &gt; 0) v = 0;</a:t>
            </a:r>
            <a:r>
              <a:rPr lang="en-US" altLang="en-US" sz="1800"/>
              <a:t> </a:t>
            </a:r>
          </a:p>
          <a:p>
            <a:endParaRPr lang="en-US" altLang="en-US" sz="1800"/>
          </a:p>
          <a:p>
            <a:r>
              <a:rPr lang="en-US" altLang="en-US" sz="1800"/>
              <a:t>example 2: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/>
              <a:t>		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if (v &lt; 0){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       v = -v;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	   i += 1;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	}</a:t>
            </a:r>
            <a:endParaRPr lang="en-US" altLang="en-US" sz="1800">
              <a:latin typeface="Courier" pitchFamily="49" charset="0"/>
            </a:endParaRPr>
          </a:p>
        </p:txBody>
      </p:sp>
      <p:grpSp>
        <p:nvGrpSpPr>
          <p:cNvPr id="21508" name="Group 14">
            <a:extLst>
              <a:ext uri="{FF2B5EF4-FFF2-40B4-BE49-F238E27FC236}">
                <a16:creationId xmlns:a16="http://schemas.microsoft.com/office/drawing/2014/main" id="{B198E064-6C2C-CA8D-A21B-F1399651EB7F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1828800"/>
            <a:ext cx="2959100" cy="4191000"/>
            <a:chOff x="3128" y="1200"/>
            <a:chExt cx="1864" cy="2640"/>
          </a:xfrm>
        </p:grpSpPr>
        <p:sp>
          <p:nvSpPr>
            <p:cNvPr id="21510" name="Line 4">
              <a:extLst>
                <a:ext uri="{FF2B5EF4-FFF2-40B4-BE49-F238E27FC236}">
                  <a16:creationId xmlns:a16="http://schemas.microsoft.com/office/drawing/2014/main" id="{3EDF6B44-4262-4BDD-9851-261DEE4C2B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200"/>
              <a:ext cx="0" cy="43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11" name="AutoShape 5">
              <a:extLst>
                <a:ext uri="{FF2B5EF4-FFF2-40B4-BE49-F238E27FC236}">
                  <a16:creationId xmlns:a16="http://schemas.microsoft.com/office/drawing/2014/main" id="{1A6A78DB-6F13-0ABD-211D-4C0D27567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8" y="1640"/>
              <a:ext cx="1520" cy="608"/>
            </a:xfrm>
            <a:prstGeom prst="diamond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expression</a:t>
              </a:r>
              <a:endParaRPr lang="en-US" altLang="en-US">
                <a:solidFill>
                  <a:schemeClr val="tx2"/>
                </a:solidFill>
              </a:endParaRPr>
            </a:p>
          </p:txBody>
        </p:sp>
        <p:sp>
          <p:nvSpPr>
            <p:cNvPr id="21512" name="Line 6">
              <a:extLst>
                <a:ext uri="{FF2B5EF4-FFF2-40B4-BE49-F238E27FC236}">
                  <a16:creationId xmlns:a16="http://schemas.microsoft.com/office/drawing/2014/main" id="{3CFBE055-99B7-308D-BB65-A44E131439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256"/>
              <a:ext cx="0" cy="57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13" name="Rectangle 7">
              <a:extLst>
                <a:ext uri="{FF2B5EF4-FFF2-40B4-BE49-F238E27FC236}">
                  <a16:creationId xmlns:a16="http://schemas.microsoft.com/office/drawing/2014/main" id="{D1A6A572-3F1F-5595-C742-8820DF460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6" y="2840"/>
              <a:ext cx="1424" cy="512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body</a:t>
              </a:r>
              <a:endParaRPr lang="en-US" altLang="en-US">
                <a:solidFill>
                  <a:schemeClr val="tx2"/>
                </a:solidFill>
              </a:endParaRPr>
            </a:p>
          </p:txBody>
        </p:sp>
        <p:sp>
          <p:nvSpPr>
            <p:cNvPr id="21514" name="Rectangle 8">
              <a:extLst>
                <a:ext uri="{FF2B5EF4-FFF2-40B4-BE49-F238E27FC236}">
                  <a16:creationId xmlns:a16="http://schemas.microsoft.com/office/drawing/2014/main" id="{EBE707FB-36EC-752B-0AEB-3453E3738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0" y="2419"/>
              <a:ext cx="3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true</a:t>
              </a:r>
              <a:endParaRPr lang="en-US" altLang="en-US">
                <a:solidFill>
                  <a:schemeClr val="tx2"/>
                </a:solidFill>
              </a:endParaRPr>
            </a:p>
          </p:txBody>
        </p:sp>
        <p:sp>
          <p:nvSpPr>
            <p:cNvPr id="21515" name="Line 9">
              <a:extLst>
                <a:ext uri="{FF2B5EF4-FFF2-40B4-BE49-F238E27FC236}">
                  <a16:creationId xmlns:a16="http://schemas.microsoft.com/office/drawing/2014/main" id="{D6DAB128-FE4E-4912-549B-33C8F02E03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360"/>
              <a:ext cx="0" cy="48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16" name="Line 10">
              <a:extLst>
                <a:ext uri="{FF2B5EF4-FFF2-40B4-BE49-F238E27FC236}">
                  <a16:creationId xmlns:a16="http://schemas.microsoft.com/office/drawing/2014/main" id="{1B90BA86-E01B-BC19-1B69-FB8443355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3600"/>
              <a:ext cx="1104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17" name="Line 11">
              <a:extLst>
                <a:ext uri="{FF2B5EF4-FFF2-40B4-BE49-F238E27FC236}">
                  <a16:creationId xmlns:a16="http://schemas.microsoft.com/office/drawing/2014/main" id="{8C6486A1-388B-1F7C-7A67-3860ED6836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2" y="1968"/>
              <a:ext cx="0" cy="163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18" name="Line 12">
              <a:extLst>
                <a:ext uri="{FF2B5EF4-FFF2-40B4-BE49-F238E27FC236}">
                  <a16:creationId xmlns:a16="http://schemas.microsoft.com/office/drawing/2014/main" id="{8EAE00B1-CE32-1EE7-D280-32E714494D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56" y="1968"/>
              <a:ext cx="336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19" name="Rectangle 13">
              <a:extLst>
                <a:ext uri="{FF2B5EF4-FFF2-40B4-BE49-F238E27FC236}">
                  <a16:creationId xmlns:a16="http://schemas.microsoft.com/office/drawing/2014/main" id="{4F1F0EB1-CEFA-CEDF-C54A-E1A358C46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419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</a:rPr>
                <a:t>false</a:t>
              </a:r>
              <a:endParaRPr lang="en-US" altLang="en-US">
                <a:solidFill>
                  <a:schemeClr val="tx2"/>
                </a:solidFill>
              </a:endParaRPr>
            </a:p>
          </p:txBody>
        </p:sp>
      </p:grpSp>
      <p:sp>
        <p:nvSpPr>
          <p:cNvPr id="21509" name="Slide Number Placeholder 14">
            <a:extLst>
              <a:ext uri="{FF2B5EF4-FFF2-40B4-BE49-F238E27FC236}">
                <a16:creationId xmlns:a16="http://schemas.microsoft.com/office/drawing/2014/main" id="{99E319F2-6BD8-C52E-E934-37A3073813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B76ACA-0C8A-4817-A266-42EC3119537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EE9F694-D704-173D-EFC4-7FE8A7D22B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762000"/>
          </a:xfrm>
          <a:noFill/>
        </p:spPr>
        <p:txBody>
          <a:bodyPr/>
          <a:lstStyle/>
          <a:p>
            <a:r>
              <a:rPr lang="en-US" altLang="en-US"/>
              <a:t>Sorting Two Numbers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0F9E944-7794-5FE4-A611-01D6708D0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7467600" cy="4953000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cout &lt;&lt; "Enter two integers: ";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int cup, glass;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cin &gt;&gt; cup &gt;&gt; glass;</a:t>
            </a:r>
          </a:p>
          <a:p>
            <a:pPr>
              <a:buFont typeface="Monotype Sorts" pitchFamily="2" charset="2"/>
              <a:buNone/>
            </a:pPr>
            <a:endParaRPr lang="en-US" altLang="en-US" sz="1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if (cup &gt; glass)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const int mug = glass;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glass = cup;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cup = mug;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Monotype Sorts" pitchFamily="2" charset="2"/>
              <a:buNone/>
            </a:pPr>
            <a:endParaRPr lang="en-US" altLang="en-US" sz="1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cout &lt;&lt; "Numbers in order: " 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    &lt;&lt; cup &lt;&lt; " " &lt;&lt; glass &lt;&lt; endl;</a:t>
            </a:r>
          </a:p>
          <a:p>
            <a:pPr>
              <a:buFont typeface="Monotype Sorts" pitchFamily="2" charset="2"/>
              <a:buNone/>
            </a:pPr>
            <a:endParaRPr lang="en-US" altLang="en-US" sz="1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i="1"/>
              <a:t>programming idiom</a:t>
            </a:r>
            <a:r>
              <a:rPr lang="en-US" altLang="en-US" sz="1800" i="1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/>
              <a:t>– a common way of accomplishing a simple task 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/>
              <a:t>swapping values of two variables with a third is an idiom</a:t>
            </a: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3D459697-F974-6009-FDC7-E98F36C48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616FF9-EC19-489C-93E9-BCE646B6682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40FDC5E-D1F7-2FC0-CB41-F1747B303A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If-Else Statement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711C90E-25EC-3E9D-1714-4D53C9923C2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73113" y="1609725"/>
            <a:ext cx="5486400" cy="4495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/>
              <a:t>syntax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/>
              <a:t>		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if (</a:t>
            </a:r>
            <a:r>
              <a:rPr lang="en-US" altLang="en-US" sz="1800">
                <a:solidFill>
                  <a:schemeClr val="accent2"/>
                </a:solidFill>
              </a:rPr>
              <a:t>expression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</a:rPr>
              <a:t>		     body1</a:t>
            </a:r>
            <a:br>
              <a:rPr lang="en-US" altLang="en-US" sz="1800">
                <a:solidFill>
                  <a:schemeClr val="accent2"/>
                </a:solidFill>
              </a:rPr>
            </a:br>
            <a:r>
              <a:rPr lang="en-US" altLang="en-US" sz="1800">
                <a:solidFill>
                  <a:schemeClr val="accent2"/>
                </a:solidFill>
              </a:rPr>
              <a:t>	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else</a:t>
            </a:r>
            <a:br>
              <a:rPr lang="en-US" altLang="en-US" sz="1800">
                <a:solidFill>
                  <a:schemeClr val="accent2"/>
                </a:solidFill>
              </a:rPr>
            </a:br>
            <a:r>
              <a:rPr lang="en-US" altLang="en-US" sz="1800">
                <a:solidFill>
                  <a:schemeClr val="accent2"/>
                </a:solidFill>
              </a:rPr>
              <a:t>	     body2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18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1800"/>
              <a:t>semantics</a:t>
            </a:r>
          </a:p>
          <a:p>
            <a:pPr marL="457200" lvl="1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/>
              <a:t>if </a:t>
            </a:r>
            <a:r>
              <a:rPr lang="en-US" altLang="en-US" sz="1800">
                <a:solidFill>
                  <a:schemeClr val="accent2"/>
                </a:solidFill>
              </a:rPr>
              <a:t>expression</a:t>
            </a:r>
            <a:r>
              <a:rPr lang="en-US" altLang="en-US" sz="1800"/>
              <a:t> is true then</a:t>
            </a:r>
            <a:br>
              <a:rPr lang="en-US" altLang="en-US" sz="1800"/>
            </a:br>
            <a:r>
              <a:rPr lang="en-US" altLang="en-US" sz="1800"/>
              <a:t>execute </a:t>
            </a:r>
            <a:r>
              <a:rPr lang="en-US" altLang="en-US" sz="1800">
                <a:solidFill>
                  <a:schemeClr val="accent2"/>
                </a:solidFill>
              </a:rPr>
              <a:t>body1</a:t>
            </a:r>
            <a:r>
              <a:rPr lang="en-US" altLang="en-US" sz="1800" i="1"/>
              <a:t> </a:t>
            </a:r>
            <a:r>
              <a:rPr lang="en-US" altLang="en-US" sz="1800"/>
              <a:t>otherwise</a:t>
            </a:r>
            <a:br>
              <a:rPr lang="en-US" altLang="en-US" sz="1800"/>
            </a:br>
            <a:r>
              <a:rPr lang="en-US" altLang="en-US" sz="1800"/>
              <a:t>execute </a:t>
            </a:r>
            <a:r>
              <a:rPr lang="en-US" altLang="en-US" sz="1800">
                <a:solidFill>
                  <a:schemeClr val="accent2"/>
                </a:solidFill>
              </a:rPr>
              <a:t>body2</a:t>
            </a:r>
          </a:p>
          <a:p>
            <a:pPr>
              <a:lnSpc>
                <a:spcPct val="90000"/>
              </a:lnSpc>
            </a:pPr>
            <a:endParaRPr lang="en-US" altLang="en-US" sz="18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1800"/>
              <a:t>example </a:t>
            </a:r>
            <a:endParaRPr lang="en-US" altLang="en-US" sz="18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/>
              <a:t>	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if (v == 0)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     cout &lt;&lt; "v is 0";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  else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     cout &lt;&lt; "v is not 0";</a:t>
            </a:r>
            <a:endParaRPr lang="en-US" altLang="en-US" sz="1800">
              <a:latin typeface="Courier" pitchFamily="49" charset="0"/>
            </a:endParaRPr>
          </a:p>
        </p:txBody>
      </p:sp>
      <p:sp>
        <p:nvSpPr>
          <p:cNvPr id="23556" name="Line 4">
            <a:extLst>
              <a:ext uri="{FF2B5EF4-FFF2-40B4-BE49-F238E27FC236}">
                <a16:creationId xmlns:a16="http://schemas.microsoft.com/office/drawing/2014/main" id="{78C278FB-F2AD-73FB-ECD9-4B9A2A27FD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6700" y="1609725"/>
            <a:ext cx="0" cy="609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57" name="AutoShape 5">
            <a:extLst>
              <a:ext uri="{FF2B5EF4-FFF2-40B4-BE49-F238E27FC236}">
                <a16:creationId xmlns:a16="http://schemas.microsoft.com/office/drawing/2014/main" id="{85CF1AD3-DE06-C0D5-79CF-88BE39A98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209800"/>
            <a:ext cx="2413000" cy="965200"/>
          </a:xfrm>
          <a:prstGeom prst="diamond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expression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3BFBC273-9012-F265-1CED-6FBE70B1D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924300"/>
            <a:ext cx="1498600" cy="6604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body1</a:t>
            </a:r>
            <a:endParaRPr lang="en-US" altLang="en-US" sz="3200" baseline="-25000">
              <a:solidFill>
                <a:schemeClr val="tx2"/>
              </a:solidFill>
            </a:endParaRPr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C84972B4-7550-051E-0B0F-CAFDFC978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924300"/>
            <a:ext cx="1498600" cy="6604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body2</a:t>
            </a:r>
            <a:endParaRPr lang="en-US" altLang="en-US" sz="3200" baseline="-25000">
              <a:solidFill>
                <a:schemeClr val="tx2"/>
              </a:solidFill>
            </a:endParaRPr>
          </a:p>
        </p:txBody>
      </p:sp>
      <p:sp>
        <p:nvSpPr>
          <p:cNvPr id="23560" name="Freeform 8">
            <a:extLst>
              <a:ext uri="{FF2B5EF4-FFF2-40B4-BE49-F238E27FC236}">
                <a16:creationId xmlns:a16="http://schemas.microsoft.com/office/drawing/2014/main" id="{B44B1A83-553C-9282-1F6C-F375F545F9D1}"/>
              </a:ext>
            </a:extLst>
          </p:cNvPr>
          <p:cNvSpPr>
            <a:spLocks/>
          </p:cNvSpPr>
          <p:nvPr/>
        </p:nvSpPr>
        <p:spPr bwMode="auto">
          <a:xfrm>
            <a:off x="5168900" y="2692400"/>
            <a:ext cx="306388" cy="1220788"/>
          </a:xfrm>
          <a:custGeom>
            <a:avLst/>
            <a:gdLst>
              <a:gd name="T0" fmla="*/ 2147483646 w 193"/>
              <a:gd name="T1" fmla="*/ 0 h 769"/>
              <a:gd name="T2" fmla="*/ 0 w 193"/>
              <a:gd name="T3" fmla="*/ 0 h 769"/>
              <a:gd name="T4" fmla="*/ 0 w 193"/>
              <a:gd name="T5" fmla="*/ 2147483646 h 769"/>
              <a:gd name="T6" fmla="*/ 0 60000 65536"/>
              <a:gd name="T7" fmla="*/ 0 60000 65536"/>
              <a:gd name="T8" fmla="*/ 0 60000 65536"/>
              <a:gd name="T9" fmla="*/ 0 w 193"/>
              <a:gd name="T10" fmla="*/ 0 h 769"/>
              <a:gd name="T11" fmla="*/ 193 w 193"/>
              <a:gd name="T12" fmla="*/ 769 h 7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769">
                <a:moveTo>
                  <a:pt x="192" y="0"/>
                </a:moveTo>
                <a:lnTo>
                  <a:pt x="0" y="0"/>
                </a:lnTo>
                <a:lnTo>
                  <a:pt x="0" y="768"/>
                </a:lnTo>
              </a:path>
            </a:pathLst>
          </a:custGeom>
          <a:noFill/>
          <a:ln w="25400" cap="rnd">
            <a:solidFill>
              <a:schemeClr val="accent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61" name="Rectangle 9">
            <a:extLst>
              <a:ext uri="{FF2B5EF4-FFF2-40B4-BE49-F238E27FC236}">
                <a16:creationId xmlns:a16="http://schemas.microsoft.com/office/drawing/2014/main" id="{084DDD41-2E61-06C2-046C-184E77E43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225" y="3255963"/>
            <a:ext cx="620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true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3562" name="Rectangle 10">
            <a:extLst>
              <a:ext uri="{FF2B5EF4-FFF2-40B4-BE49-F238E27FC236}">
                <a16:creationId xmlns:a16="http://schemas.microsoft.com/office/drawing/2014/main" id="{C4C0B152-BBD2-AC90-1DC7-8DBDD569A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9025" y="3179763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false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3563" name="Freeform 11">
            <a:extLst>
              <a:ext uri="{FF2B5EF4-FFF2-40B4-BE49-F238E27FC236}">
                <a16:creationId xmlns:a16="http://schemas.microsoft.com/office/drawing/2014/main" id="{8792EC35-1EDB-1329-A69A-7393BC00C19D}"/>
              </a:ext>
            </a:extLst>
          </p:cNvPr>
          <p:cNvSpPr>
            <a:spLocks/>
          </p:cNvSpPr>
          <p:nvPr/>
        </p:nvSpPr>
        <p:spPr bwMode="auto">
          <a:xfrm>
            <a:off x="5092700" y="4597400"/>
            <a:ext cx="3125788" cy="611188"/>
          </a:xfrm>
          <a:custGeom>
            <a:avLst/>
            <a:gdLst>
              <a:gd name="T0" fmla="*/ 0 w 1969"/>
              <a:gd name="T1" fmla="*/ 0 h 385"/>
              <a:gd name="T2" fmla="*/ 0 w 1969"/>
              <a:gd name="T3" fmla="*/ 2147483646 h 385"/>
              <a:gd name="T4" fmla="*/ 2147483646 w 1969"/>
              <a:gd name="T5" fmla="*/ 2147483646 h 385"/>
              <a:gd name="T6" fmla="*/ 2147483646 w 1969"/>
              <a:gd name="T7" fmla="*/ 0 h 385"/>
              <a:gd name="T8" fmla="*/ 0 60000 65536"/>
              <a:gd name="T9" fmla="*/ 0 60000 65536"/>
              <a:gd name="T10" fmla="*/ 0 60000 65536"/>
              <a:gd name="T11" fmla="*/ 0 60000 65536"/>
              <a:gd name="T12" fmla="*/ 0 w 1969"/>
              <a:gd name="T13" fmla="*/ 0 h 385"/>
              <a:gd name="T14" fmla="*/ 1969 w 1969"/>
              <a:gd name="T15" fmla="*/ 385 h 3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9" h="385">
                <a:moveTo>
                  <a:pt x="0" y="0"/>
                </a:moveTo>
                <a:lnTo>
                  <a:pt x="0" y="384"/>
                </a:lnTo>
                <a:lnTo>
                  <a:pt x="1968" y="384"/>
                </a:lnTo>
                <a:lnTo>
                  <a:pt x="1968" y="0"/>
                </a:lnTo>
              </a:path>
            </a:pathLst>
          </a:custGeom>
          <a:noFill/>
          <a:ln w="25400" cap="rnd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64" name="Line 12">
            <a:extLst>
              <a:ext uri="{FF2B5EF4-FFF2-40B4-BE49-F238E27FC236}">
                <a16:creationId xmlns:a16="http://schemas.microsoft.com/office/drawing/2014/main" id="{1AB5C4AA-2FB9-5F05-BF8E-B5D81B3F31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6700" y="5207000"/>
            <a:ext cx="0" cy="457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5" name="Freeform 13">
            <a:extLst>
              <a:ext uri="{FF2B5EF4-FFF2-40B4-BE49-F238E27FC236}">
                <a16:creationId xmlns:a16="http://schemas.microsoft.com/office/drawing/2014/main" id="{9CC03892-4389-D0A0-3DD8-A086273597FB}"/>
              </a:ext>
            </a:extLst>
          </p:cNvPr>
          <p:cNvSpPr>
            <a:spLocks/>
          </p:cNvSpPr>
          <p:nvPr/>
        </p:nvSpPr>
        <p:spPr bwMode="auto">
          <a:xfrm>
            <a:off x="7835900" y="2692400"/>
            <a:ext cx="458788" cy="1220788"/>
          </a:xfrm>
          <a:custGeom>
            <a:avLst/>
            <a:gdLst>
              <a:gd name="T0" fmla="*/ 0 w 289"/>
              <a:gd name="T1" fmla="*/ 0 h 769"/>
              <a:gd name="T2" fmla="*/ 2147483646 w 289"/>
              <a:gd name="T3" fmla="*/ 0 h 769"/>
              <a:gd name="T4" fmla="*/ 2147483646 w 289"/>
              <a:gd name="T5" fmla="*/ 2147483646 h 769"/>
              <a:gd name="T6" fmla="*/ 0 60000 65536"/>
              <a:gd name="T7" fmla="*/ 0 60000 65536"/>
              <a:gd name="T8" fmla="*/ 0 60000 65536"/>
              <a:gd name="T9" fmla="*/ 0 w 289"/>
              <a:gd name="T10" fmla="*/ 0 h 769"/>
              <a:gd name="T11" fmla="*/ 289 w 289"/>
              <a:gd name="T12" fmla="*/ 769 h 7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9" h="769">
                <a:moveTo>
                  <a:pt x="0" y="0"/>
                </a:moveTo>
                <a:lnTo>
                  <a:pt x="288" y="0"/>
                </a:lnTo>
                <a:lnTo>
                  <a:pt x="288" y="768"/>
                </a:lnTo>
              </a:path>
            </a:pathLst>
          </a:custGeom>
          <a:noFill/>
          <a:ln w="25400" cap="rnd">
            <a:solidFill>
              <a:schemeClr val="accent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66" name="Slide Number Placeholder 13">
            <a:extLst>
              <a:ext uri="{FF2B5EF4-FFF2-40B4-BE49-F238E27FC236}">
                <a16:creationId xmlns:a16="http://schemas.microsoft.com/office/drawing/2014/main" id="{EAC99F25-9922-33B2-650B-DB5B4AAA44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352B31-0BF2-41B3-9F84-E342BFDCC50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3BB65ED-CAB0-9D7A-0DEA-6057852FD8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838200"/>
          </a:xfrm>
          <a:noFill/>
        </p:spPr>
        <p:txBody>
          <a:bodyPr/>
          <a:lstStyle/>
          <a:p>
            <a:r>
              <a:rPr lang="en-US" altLang="en-US"/>
              <a:t>Arity and Conditional Operator 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57F21D6-528E-E6B1-0F13-8228F52523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5105400"/>
          </a:xfrm>
        </p:spPr>
        <p:txBody>
          <a:bodyPr/>
          <a:lstStyle/>
          <a:p>
            <a:pPr>
              <a:defRPr/>
            </a:pPr>
            <a:r>
              <a:rPr lang="en-US" sz="1700" i="1" dirty="0"/>
              <a:t>ternary operator – </a:t>
            </a:r>
            <a:r>
              <a:rPr lang="en-US" sz="1700" dirty="0"/>
              <a:t>operator accepting three operands</a:t>
            </a:r>
            <a:endParaRPr lang="en-US" sz="1700" i="1" dirty="0"/>
          </a:p>
          <a:p>
            <a:pPr>
              <a:defRPr/>
            </a:pPr>
            <a:r>
              <a:rPr lang="en-US" sz="1700" i="1" dirty="0"/>
              <a:t>conditional operator </a:t>
            </a:r>
            <a:r>
              <a:rPr lang="en-US" sz="1700" dirty="0"/>
              <a:t>is used as an abbreviated form of branching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 err="1">
                <a:solidFill>
                  <a:schemeClr val="accent2"/>
                </a:solidFill>
              </a:rPr>
              <a:t>boolean</a:t>
            </a:r>
            <a:r>
              <a:rPr lang="en-US" sz="1700" dirty="0">
                <a:solidFill>
                  <a:schemeClr val="accent2"/>
                </a:solidFill>
              </a:rPr>
              <a:t>-expression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?</a:t>
            </a:r>
            <a:r>
              <a:rPr lang="en-US" sz="1700" dirty="0">
                <a:solidFill>
                  <a:schemeClr val="accent2"/>
                </a:solidFill>
              </a:rPr>
              <a:t> true-expression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:</a:t>
            </a:r>
            <a:r>
              <a:rPr lang="en-US" sz="1700" dirty="0">
                <a:solidFill>
                  <a:schemeClr val="accent2"/>
                </a:solidFill>
              </a:rPr>
              <a:t> false-expression</a:t>
            </a:r>
            <a:endParaRPr lang="en-US" sz="170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1700" dirty="0"/>
              <a:t>if </a:t>
            </a:r>
            <a:r>
              <a:rPr lang="en-US" sz="1700" dirty="0" err="1">
                <a:solidFill>
                  <a:schemeClr val="accent2"/>
                </a:solidFill>
              </a:rPr>
              <a:t>boolean</a:t>
            </a:r>
            <a:r>
              <a:rPr lang="en-US" sz="1700" dirty="0">
                <a:solidFill>
                  <a:schemeClr val="accent2"/>
                </a:solidFill>
              </a:rPr>
              <a:t>-expression </a:t>
            </a:r>
            <a:r>
              <a:rPr lang="en-US" sz="1700" dirty="0"/>
              <a:t>is true,</a:t>
            </a:r>
            <a:r>
              <a:rPr lang="en-US" sz="1700" dirty="0">
                <a:solidFill>
                  <a:schemeClr val="accent2"/>
                </a:solidFill>
              </a:rPr>
              <a:t> </a:t>
            </a:r>
            <a:r>
              <a:rPr lang="en-US" sz="1700" dirty="0"/>
              <a:t>then the value of whole expression is </a:t>
            </a:r>
            <a:r>
              <a:rPr lang="en-US" sz="1700" dirty="0">
                <a:solidFill>
                  <a:schemeClr val="accent2"/>
                </a:solidFill>
              </a:rPr>
              <a:t>true-expression, </a:t>
            </a:r>
            <a:r>
              <a:rPr lang="en-US" sz="1700" dirty="0"/>
              <a:t>or</a:t>
            </a:r>
            <a:r>
              <a:rPr lang="en-US" sz="1700" dirty="0">
                <a:solidFill>
                  <a:schemeClr val="accent2"/>
                </a:solidFill>
              </a:rPr>
              <a:t> false-expression </a:t>
            </a:r>
            <a:r>
              <a:rPr lang="en-US" sz="1700" dirty="0"/>
              <a:t>otherwise </a:t>
            </a:r>
          </a:p>
          <a:p>
            <a:pPr>
              <a:defRPr/>
            </a:pPr>
            <a:r>
              <a:rPr lang="en-US" sz="1700" i="1" dirty="0"/>
              <a:t>conditional assignment </a:t>
            </a:r>
            <a:r>
              <a:rPr lang="en-US" sz="1700" dirty="0"/>
              <a:t>statement</a:t>
            </a:r>
            <a:r>
              <a:rPr lang="en-US" sz="1700" i="1" dirty="0"/>
              <a:t> – </a:t>
            </a:r>
            <a:r>
              <a:rPr lang="en-US" sz="1700" dirty="0"/>
              <a:t>conditional operator is used to assign value to variable</a:t>
            </a:r>
          </a:p>
          <a:p>
            <a:pPr lvl="1">
              <a:defRPr/>
            </a:pPr>
            <a:r>
              <a:rPr lang="en-US" sz="1700" dirty="0"/>
              <a:t>what branching construct is this assignment  statement equivalent to?</a:t>
            </a:r>
          </a:p>
          <a:p>
            <a:pPr lvl="2">
              <a:buFontTx/>
              <a:buNone/>
              <a:defRPr/>
            </a:pP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= j&gt;0 ? j : -j;</a:t>
            </a:r>
            <a:r>
              <a:rPr lang="en-US" sz="1700" dirty="0"/>
              <a:t> </a:t>
            </a:r>
          </a:p>
          <a:p>
            <a:pPr>
              <a:defRPr/>
            </a:pPr>
            <a:r>
              <a:rPr lang="en-US" sz="1700" dirty="0"/>
              <a:t>program that calculates the larger number (of two)</a:t>
            </a:r>
          </a:p>
          <a:p>
            <a:pPr lvl="1">
              <a:spcBef>
                <a:spcPct val="10000"/>
              </a:spcBef>
              <a:buFont typeface="Monotype Sorts" pitchFamily="2" charset="2"/>
              <a:buNone/>
              <a:defRPr/>
            </a:pP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main() {</a:t>
            </a:r>
          </a:p>
          <a:p>
            <a:pPr lvl="1">
              <a:spcBef>
                <a:spcPct val="10000"/>
              </a:spcBef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 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n1, n2;</a:t>
            </a:r>
          </a:p>
          <a:p>
            <a:pPr lvl="1">
              <a:spcBef>
                <a:spcPct val="10000"/>
              </a:spcBef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 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cin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&gt;&gt; n1 &gt;&gt; n2;</a:t>
            </a:r>
          </a:p>
          <a:p>
            <a:pPr lvl="1">
              <a:spcBef>
                <a:spcPct val="10000"/>
              </a:spcBef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  const int max = n1 &gt; n2 ? n1 : n2;</a:t>
            </a:r>
          </a:p>
          <a:p>
            <a:pPr lvl="1">
              <a:spcBef>
                <a:spcPct val="10000"/>
              </a:spcBef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 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cout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&lt;&lt; ”maximum is ” &lt;&lt; max &lt;&lt;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endl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pPr lvl="1">
              <a:spcBef>
                <a:spcPct val="10000"/>
              </a:spcBef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}</a:t>
            </a:r>
            <a:endParaRPr lang="en-US" sz="1700" dirty="0">
              <a:ea typeface="+mn-ea"/>
              <a:cs typeface="+mn-cs"/>
            </a:endParaRPr>
          </a:p>
          <a:p>
            <a:pPr>
              <a:spcBef>
                <a:spcPct val="10000"/>
              </a:spcBef>
              <a:defRPr/>
            </a:pPr>
            <a:r>
              <a:rPr lang="en-US" sz="1700" i="1" dirty="0" err="1"/>
              <a:t>arity</a:t>
            </a:r>
            <a:r>
              <a:rPr lang="en-US" sz="1700" dirty="0"/>
              <a:t> (again) – number of operands an operator accepts. What </a:t>
            </a:r>
            <a:r>
              <a:rPr lang="en-US" sz="1700" dirty="0" err="1"/>
              <a:t>arities</a:t>
            </a:r>
            <a:r>
              <a:rPr lang="en-US" sz="1700" dirty="0"/>
              <a:t> have we studied?</a:t>
            </a: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05D23C77-322D-99F8-E06A-7EFC2C7780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068C33-BE01-42B7-9691-625C7E00EE2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>
            <a:extLst>
              <a:ext uri="{FF2B5EF4-FFF2-40B4-BE49-F238E27FC236}">
                <a16:creationId xmlns:a16="http://schemas.microsoft.com/office/drawing/2014/main" id="{DFD73A57-A278-A200-04ED-CD39E1B316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762000"/>
          </a:xfrm>
          <a:noFill/>
        </p:spPr>
        <p:txBody>
          <a:bodyPr/>
          <a:lstStyle/>
          <a:p>
            <a:r>
              <a:rPr lang="en-US" altLang="en-US"/>
              <a:t>Expression Review</a:t>
            </a:r>
          </a:p>
        </p:txBody>
      </p:sp>
      <p:sp>
        <p:nvSpPr>
          <p:cNvPr id="6147" name="Rectangle 1027">
            <a:extLst>
              <a:ext uri="{FF2B5EF4-FFF2-40B4-BE49-F238E27FC236}">
                <a16:creationId xmlns:a16="http://schemas.microsoft.com/office/drawing/2014/main" id="{CE9F6E05-9044-74B4-BAF6-FB210DA276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8600" cy="3733800"/>
          </a:xfrm>
        </p:spPr>
        <p:txBody>
          <a:bodyPr/>
          <a:lstStyle/>
          <a:p>
            <a:pPr marL="400050" lvl="1" indent="0">
              <a:buFont typeface="Monotype Sorts" pitchFamily="2" charset="2"/>
              <a:buNone/>
            </a:pPr>
            <a:r>
              <a:rPr lang="en-US" altLang="en-US" sz="1800"/>
              <a:t>what is the value and type of these expressions?</a:t>
            </a:r>
          </a:p>
          <a:p>
            <a:pPr marL="400050" lvl="1" indent="0">
              <a:buFont typeface="Monotype Sorts" pitchFamily="2" charset="2"/>
              <a:buNone/>
            </a:pPr>
            <a:endParaRPr lang="en-US" altLang="en-US" sz="1800"/>
          </a:p>
          <a:p>
            <a:pPr marL="400050" lvl="1" indent="0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int x=2, y=15;	double  u=2.0, v=15.0;</a:t>
            </a:r>
            <a:b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b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-x		x+y		x-y</a:t>
            </a:r>
          </a:p>
          <a:p>
            <a:pPr marL="0" indent="0">
              <a:buFont typeface="Monotype Sorts" pitchFamily="2" charset="2"/>
              <a:buNone/>
            </a:pPr>
            <a:b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x*v		y / x		x/y	y%x	x%y</a:t>
            </a:r>
            <a:b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endParaRPr lang="en-US" altLang="en-US" sz="1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u*v		u/v		v/u	u%v</a:t>
            </a:r>
            <a:b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endParaRPr lang="en-US" altLang="en-US" sz="1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x*u		(x+y)*u	u /(x-x)</a:t>
            </a:r>
            <a:r>
              <a:rPr lang="en-US" altLang="en-US" sz="1800"/>
              <a:t>	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1E217A2E-2BC9-D2B6-3686-F37190E714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D4F432-F47E-482E-82A3-F546434E8D7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11F311E-D792-5E05-EE04-C11203F995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762000"/>
          </a:xfrm>
          <a:noFill/>
        </p:spPr>
        <p:txBody>
          <a:bodyPr/>
          <a:lstStyle/>
          <a:p>
            <a:r>
              <a:rPr lang="en-US" altLang="en-US"/>
              <a:t>Nested Ifs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CAF3CED-CEA1-8B2F-8E4B-5F276075C4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696200" cy="5029200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1800" i="1"/>
              <a:t>nested if  - </a:t>
            </a:r>
            <a:r>
              <a:rPr lang="en-US" altLang="en-US" sz="1800"/>
              <a:t>one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/>
              <a:t> is the body or inside the block of another</a:t>
            </a:r>
          </a:p>
          <a:p>
            <a:r>
              <a:rPr lang="en-US" altLang="en-US" sz="1800" i="1"/>
              <a:t>outer if</a:t>
            </a:r>
            <a:r>
              <a:rPr lang="en-US" altLang="en-US" sz="1800"/>
              <a:t> – enclosing if</a:t>
            </a:r>
          </a:p>
          <a:p>
            <a:r>
              <a:rPr lang="en-US" altLang="en-US" sz="1800" i="1"/>
              <a:t>inner If – </a:t>
            </a:r>
            <a:r>
              <a:rPr lang="en-US" altLang="en-US" sz="1800"/>
              <a:t>enclosed if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if (n1 &gt; n2)  // outer if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if (n2 &gt; n3)  // inner if is the body of outer if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     cout &lt;&lt; n3; // no need for curly brackets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if (n1 &gt; n2) { // outer if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i++;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if (n2 &gt; n3) // inner if inside block of outer if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	cout &lt;&lt; n3;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Monotype Sorts" pitchFamily="2" charset="2"/>
              <a:buNone/>
            </a:pPr>
            <a:endParaRPr lang="en-US" altLang="en-US" sz="1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/>
              <a:t>nesting may be more than two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/>
              <a:t>-s deep</a:t>
            </a: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A66668D3-5938-5902-9310-07FF7BCAEE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F1DA60-421D-4A1F-9D84-DFF1EBFB5F3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20A1D56-BAD0-46E9-673D-72414D6A79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Selection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6858FEDB-1519-BA08-71AB-CAE8C2ADCD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z="1800"/>
              <a:t>want to carry out actions depending on the value of an expression</a:t>
            </a:r>
          </a:p>
          <a:p>
            <a:r>
              <a:rPr lang="en-US" altLang="en-US" sz="1800"/>
              <a:t>two major ways to do this</a:t>
            </a:r>
          </a:p>
          <a:p>
            <a:pPr lvl="1"/>
            <a:r>
              <a:rPr lang="en-US" altLang="en-US" sz="1800"/>
              <a:t>multiway if-statement</a:t>
            </a:r>
          </a:p>
          <a:p>
            <a:pPr lvl="2"/>
            <a:r>
              <a:rPr lang="en-US" altLang="en-US" sz="1800"/>
              <a:t>if-else statements “glued” together</a:t>
            </a:r>
          </a:p>
          <a:p>
            <a:pPr lvl="1"/>
            <a:r>
              <a:rPr lang="en-US" altLang="en-US" sz="1800"/>
              <a:t>switch statement</a:t>
            </a: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9CC476BE-C065-AF61-F824-DD6C705B83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A83A1B-B2F6-47E3-9EC9-644D5FF2731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51191C9-35B6-ADA2-2CAD-04F91E742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Multiway If-Statement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EE589F1-C118-DC31-46B3-B5743E64F8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98625" y="1676400"/>
            <a:ext cx="6096000" cy="43434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  <a:defRPr/>
            </a:pPr>
            <a:r>
              <a:rPr lang="en-US" altLang="en-US" dirty="0"/>
              <a:t>example</a:t>
            </a:r>
          </a:p>
          <a:p>
            <a:pPr>
              <a:buFont typeface="Monotype Sorts" pitchFamily="2" charset="2"/>
              <a:buNone/>
              <a:defRPr/>
            </a:pPr>
            <a:endParaRPr lang="en-US" altLang="en-US" sz="17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int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vclass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&lt;&lt; "Enter the vehicle class: ";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&gt;&gt;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vclass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Monotype Sorts" pitchFamily="2" charset="2"/>
              <a:buNone/>
              <a:defRPr/>
            </a:pPr>
            <a:endParaRPr lang="en-US" altLang="en-US" sz="17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if (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vclass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== 1)</a:t>
            </a:r>
            <a:b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&lt;&lt; ”Passenger car”;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else if (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vclass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== 2)</a:t>
            </a:r>
            <a:b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&lt;&lt; ”Bus”;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else if (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vclass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== 3)</a:t>
            </a:r>
            <a:b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&lt;&lt; ”Truck”;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else</a:t>
            </a:r>
            <a:b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&lt;&lt; ”Unknown vehicle class!”;</a:t>
            </a:r>
            <a:endParaRPr lang="en-US" altLang="en-US" sz="1700" dirty="0">
              <a:solidFill>
                <a:schemeClr val="accent2"/>
              </a:solidFill>
              <a:latin typeface="Courier" pitchFamily="49" charset="0"/>
            </a:endParaRP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4B8BF7FE-237D-93F4-D98D-30F1EDA626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7FC84A-055E-424E-BDEB-C4C4E51AC6B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D6791B7-4B7C-49C4-843F-91CA6B9288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838200"/>
          </a:xfrm>
          <a:noFill/>
        </p:spPr>
        <p:txBody>
          <a:bodyPr/>
          <a:lstStyle/>
          <a:p>
            <a:r>
              <a:rPr lang="en-US" altLang="en-US"/>
              <a:t>Switch Statement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1B55149-7BD0-84D5-30B7-DDE52412B6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001000" cy="4876800"/>
          </a:xfrm>
          <a:noFill/>
        </p:spPr>
        <p:txBody>
          <a:bodyPr/>
          <a:lstStyle/>
          <a:p>
            <a:r>
              <a:rPr lang="en-US" altLang="en-US" sz="1800"/>
              <a:t>syntax</a:t>
            </a:r>
            <a:endParaRPr lang="en-US" altLang="en-US" sz="1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switch (</a:t>
            </a:r>
            <a:r>
              <a:rPr lang="en-US" altLang="en-US" sz="1800">
                <a:solidFill>
                  <a:schemeClr val="accent2"/>
                </a:solidFill>
              </a:rPr>
              <a:t>expression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){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case </a:t>
            </a:r>
            <a:r>
              <a:rPr lang="en-US" altLang="en-US" sz="1800">
                <a:solidFill>
                  <a:schemeClr val="accent2"/>
                </a:solidFill>
              </a:rPr>
              <a:t>constant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chemeClr val="accent2"/>
                </a:solidFill>
              </a:rPr>
              <a:t>statements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	break;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case </a:t>
            </a:r>
            <a:r>
              <a:rPr lang="en-US" altLang="en-US" sz="1800">
                <a:solidFill>
                  <a:schemeClr val="accent2"/>
                </a:solidFill>
              </a:rPr>
              <a:t>constant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chemeClr val="accent2"/>
                </a:solidFill>
              </a:rPr>
              <a:t>statements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default:</a:t>
            </a:r>
            <a:b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chemeClr val="accent2"/>
                </a:solidFill>
              </a:rPr>
              <a:t>statements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altLang="en-US" sz="1800"/>
              <a:t>semantics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altLang="en-US" sz="1800">
                <a:solidFill>
                  <a:schemeClr val="accent2"/>
                </a:solidFill>
              </a:rPr>
              <a:t>expression</a:t>
            </a:r>
            <a:r>
              <a:rPr lang="en-US" altLang="en-US" sz="1800"/>
              <a:t> is evaluated, execution continues in first matching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case</a:t>
            </a:r>
          </a:p>
          <a:p>
            <a:pPr lvl="1"/>
            <a:r>
              <a:rPr lang="en-US" altLang="en-US" sz="1800"/>
              <a:t>(optional)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default </a:t>
            </a:r>
            <a:r>
              <a:rPr lang="en-US" altLang="en-US" sz="1800"/>
              <a:t>matches any expression value</a:t>
            </a:r>
          </a:p>
          <a:p>
            <a:pPr lvl="1"/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 sz="1800"/>
              <a:t>-statement terminates the switch statement, execution continues with a statement following switch-block</a:t>
            </a:r>
          </a:p>
          <a:p>
            <a:pPr lvl="1"/>
            <a:r>
              <a:rPr lang="en-US" altLang="en-US" sz="1800"/>
              <a:t>if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z="1800"/>
              <a:t> does not end with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 sz="1800"/>
              <a:t>, execution continues to next case </a:t>
            </a: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45FFDAF3-3BB0-E4CA-3027-F397D9C4AE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FF1C6D-008B-4C12-89FF-0A00D8D48F9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28677" name="TextBox 4">
            <a:extLst>
              <a:ext uri="{FF2B5EF4-FFF2-40B4-BE49-F238E27FC236}">
                <a16:creationId xmlns:a16="http://schemas.microsoft.com/office/drawing/2014/main" id="{515B027A-8713-84C0-12E3-014AB4B83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514600"/>
            <a:ext cx="3657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chemeClr val="accent2"/>
                </a:solidFill>
              </a:rPr>
              <a:t>  expression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/>
              <a:t>of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/>
              <a:t>any “countable”</a:t>
            </a:r>
            <a:br>
              <a:rPr lang="en-US" altLang="en-US" sz="1800"/>
            </a:br>
            <a:r>
              <a:rPr lang="en-US" altLang="en-US" sz="1800"/>
              <a:t>   type (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int, char</a:t>
            </a:r>
            <a:r>
              <a:rPr lang="en-US" altLang="en-US" sz="1800"/>
              <a:t>)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/>
              <a:t>  literal or named </a:t>
            </a:r>
            <a:r>
              <a:rPr lang="en-US" altLang="en-US" sz="1800">
                <a:solidFill>
                  <a:schemeClr val="accent2"/>
                </a:solidFill>
              </a:rPr>
              <a:t>constant</a:t>
            </a:r>
            <a:r>
              <a:rPr lang="en-US" altLang="en-US" sz="1800"/>
              <a:t> of</a:t>
            </a:r>
            <a:br>
              <a:rPr lang="en-US" altLang="en-US" sz="1800"/>
            </a:br>
            <a:r>
              <a:rPr lang="en-US" altLang="en-US" sz="1800"/>
              <a:t>   same type as </a:t>
            </a:r>
            <a:r>
              <a:rPr lang="en-US" altLang="en-US" sz="1800">
                <a:solidFill>
                  <a:schemeClr val="accent2"/>
                </a:solidFill>
              </a:rPr>
              <a:t>expression</a:t>
            </a:r>
            <a:r>
              <a:rPr lang="en-US" altLang="en-US" sz="1800"/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48117D1-1205-FF41-FD6B-9149238C4F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914400"/>
          </a:xfrm>
          <a:noFill/>
        </p:spPr>
        <p:txBody>
          <a:bodyPr/>
          <a:lstStyle/>
          <a:p>
            <a:r>
              <a:rPr lang="en-US" altLang="en-US"/>
              <a:t>Switch Example 1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A2B6099-0ECA-6F05-0389-B57A2C588F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03338"/>
            <a:ext cx="7772400" cy="4800600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int vclass;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cout &lt;&lt; "Enter the vehicle class: ";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cin &gt;&gt; vclass;</a:t>
            </a:r>
          </a:p>
          <a:p>
            <a:pPr>
              <a:buFont typeface="Monotype Sorts" pitchFamily="2" charset="2"/>
              <a:buNone/>
            </a:pP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switch (vclass){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case 1: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cout &lt;&lt; "Passenger car";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break;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case 2: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cout &lt;&lt; "Bus";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break;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default: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cout &lt;&lt; "Unknown vehicle class! ";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 break;  // unnecessary but used for consistency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E1106354-3603-9793-7B1B-CA239CA076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CC4E2D-C7DD-4CD2-9C77-AAEB60931E7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61514C2-7AFB-2237-1FF8-B1C72F2B86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848600" cy="5181600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cout &lt;&lt; "Enter simple expression: ";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int Left;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int Right;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char Operator;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cin &gt;&gt; Left &gt;&gt; Operator &gt;&gt; Right;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cout &lt;&lt; Left &lt;&lt; " " &lt;&lt; Operator &lt;&lt; " " &lt;&lt; Right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&lt;&lt; " = ";</a:t>
            </a:r>
          </a:p>
          <a:p>
            <a:pPr>
              <a:buFont typeface="Monotype Sorts" pitchFamily="2" charset="2"/>
              <a:buNone/>
            </a:pP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switch (Operator)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case '+' : cout &lt;&lt; Left + Right &lt;&lt; endl; break;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case '-' : cout &lt;&lt; Left - Right &lt;&lt; endl; break;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case '*' : cout &lt;&lt; Left * Right &lt;&lt; endl; break;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case '/' : cout &lt;&lt; Left / Right &lt;&lt; endl; break;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default: cout &lt;&lt; "Illegal operation" &lt;&lt; endl;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  <a:endParaRPr lang="en-US" altLang="en-US" sz="1700">
              <a:solidFill>
                <a:schemeClr val="accent2"/>
              </a:solidFill>
              <a:latin typeface="Courier" pitchFamily="49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B18C9324-240C-8357-6FBC-21D82C6E91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914400"/>
          </a:xfrm>
          <a:noFill/>
        </p:spPr>
        <p:txBody>
          <a:bodyPr/>
          <a:lstStyle/>
          <a:p>
            <a:r>
              <a:rPr lang="en-US" altLang="en-US"/>
              <a:t>Switch Example 2</a:t>
            </a: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16AF1CD0-8FD9-9872-83A4-DB7409192D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CB6186-69ED-4970-85C9-4CB90B5BD57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D573228-8742-1E96-7261-A4DDEA1EFB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848600" cy="1143000"/>
          </a:xfrm>
          <a:noFill/>
        </p:spPr>
        <p:txBody>
          <a:bodyPr/>
          <a:lstStyle/>
          <a:p>
            <a:r>
              <a:rPr lang="en-US" altLang="en-US"/>
              <a:t>Selection</a:t>
            </a:r>
            <a:br>
              <a:rPr lang="en-US" altLang="en-US"/>
            </a:br>
            <a:r>
              <a:rPr lang="en-US" altLang="en-US"/>
              <a:t>multiway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vs.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D97D268E-0474-419C-24A7-98614A9305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9913" y="1866900"/>
            <a:ext cx="7848600" cy="41148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  <a:defRPr/>
            </a:pPr>
            <a:r>
              <a:rPr lang="en-US" altLang="en-US" sz="1800" dirty="0"/>
              <a:t>switch</a:t>
            </a:r>
          </a:p>
          <a:p>
            <a:pPr>
              <a:defRPr/>
            </a:pPr>
            <a:r>
              <a:rPr lang="en-US" altLang="en-US" sz="1800" dirty="0"/>
              <a:t>only integers, characters, etc. for options</a:t>
            </a:r>
          </a:p>
          <a:p>
            <a:pPr>
              <a:defRPr/>
            </a:pPr>
            <a:r>
              <a:rPr lang="en-US" altLang="en-US" sz="1800" dirty="0"/>
              <a:t>easier to read: specific for selection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1800" dirty="0"/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en-US" sz="1800" dirty="0"/>
              <a:t>multiway if</a:t>
            </a:r>
          </a:p>
          <a:p>
            <a:pPr>
              <a:defRPr/>
            </a:pPr>
            <a:r>
              <a:rPr lang="en-US" altLang="en-US" sz="1800" dirty="0"/>
              <a:t>more general (not just integers for options)</a:t>
            </a:r>
          </a:p>
          <a:p>
            <a:pPr lvl="1">
              <a:defRPr/>
            </a:pPr>
            <a:r>
              <a:rPr lang="en-US" altLang="en-US" sz="1800" dirty="0"/>
              <a:t>ex: grade &gt; 90 or grade &gt; 80, or grade &gt; 70, etc.</a:t>
            </a:r>
          </a:p>
          <a:p>
            <a:pPr lvl="1">
              <a:defRPr/>
            </a:pPr>
            <a:r>
              <a:rPr lang="en-US" altLang="en-US" sz="1800" dirty="0"/>
              <a:t>switch can be recoded as multiway if, reverse not always true</a:t>
            </a:r>
          </a:p>
          <a:p>
            <a:pPr>
              <a:defRPr/>
            </a:pPr>
            <a:r>
              <a:rPr lang="en-US" altLang="en-US" sz="1800" dirty="0"/>
              <a:t>harder to read, use switch if possible</a:t>
            </a:r>
          </a:p>
          <a:p>
            <a:pPr>
              <a:defRPr/>
            </a:pPr>
            <a:endParaRPr lang="en-US" altLang="en-US" sz="1800" dirty="0"/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en-US" sz="1800" dirty="0"/>
              <a:t>note, unlike regular nested if, multiway if shows options of the same selection</a:t>
            </a:r>
          </a:p>
          <a:p>
            <a:pPr marL="400050" lvl="1" indent="0">
              <a:buFont typeface="Monotype Sorts" pitchFamily="2" charset="2"/>
              <a:buNone/>
              <a:defRPr/>
            </a:pPr>
            <a:r>
              <a:rPr lang="en-US" altLang="en-US" sz="1800" dirty="0"/>
              <a:t>specific indentation style</a:t>
            </a: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455C7754-A8CB-6F34-55C9-CB51A2FD52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D4C882-240D-4DD3-BCDE-0A66A60C97B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CF20924-E41A-509E-EE6B-C0475EE2B0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en-US"/>
              <a:t>Logical Expressions, IF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FDF75C0-28F5-0C4A-92A4-478EA0AA7C8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z="32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050">
            <a:extLst>
              <a:ext uri="{FF2B5EF4-FFF2-40B4-BE49-F238E27FC236}">
                <a16:creationId xmlns:a16="http://schemas.microsoft.com/office/drawing/2014/main" id="{A126B529-CD7B-A354-A5F8-5EEEAE74CA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Boolean Algebra</a:t>
            </a:r>
          </a:p>
        </p:txBody>
      </p:sp>
      <p:sp>
        <p:nvSpPr>
          <p:cNvPr id="9219" name="Rectangle 2051">
            <a:extLst>
              <a:ext uri="{FF2B5EF4-FFF2-40B4-BE49-F238E27FC236}">
                <a16:creationId xmlns:a16="http://schemas.microsoft.com/office/drawing/2014/main" id="{A343164D-1B7B-88EC-E912-A5DB5647E5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696200" cy="4648200"/>
          </a:xfrm>
          <a:noFill/>
        </p:spPr>
        <p:txBody>
          <a:bodyPr/>
          <a:lstStyle/>
          <a:p>
            <a:r>
              <a:rPr lang="en-US" altLang="en-US" sz="1800"/>
              <a:t>Boolean (logical) expressions can have two values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true</a:t>
            </a:r>
            <a:r>
              <a:rPr lang="en-US" altLang="en-US" sz="1800"/>
              <a:t> or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false</a:t>
            </a:r>
          </a:p>
          <a:p>
            <a:r>
              <a:rPr lang="en-US" altLang="en-US" sz="1800"/>
              <a:t>branch of mathematics that deals with this type of logic is called Boolean algebra</a:t>
            </a:r>
          </a:p>
          <a:p>
            <a:pPr lvl="1"/>
            <a:r>
              <a:rPr lang="en-US" altLang="en-US" sz="1800"/>
              <a:t>developed by British mathematician George Boole in the 19th century</a:t>
            </a:r>
          </a:p>
          <a:p>
            <a:r>
              <a:rPr lang="en-US" altLang="en-US" sz="1800"/>
              <a:t>logical operators in C++</a:t>
            </a:r>
          </a:p>
          <a:p>
            <a:pPr lvl="1"/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&amp;&amp;</a:t>
            </a:r>
            <a:r>
              <a:rPr lang="en-US" altLang="en-US" sz="1800"/>
              <a:t>   	- logical “and”, binary</a:t>
            </a:r>
          </a:p>
          <a:p>
            <a:pPr lvl="1"/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||</a:t>
            </a:r>
            <a:r>
              <a:rPr lang="en-US" altLang="en-US" sz="1800" i="1">
                <a:latin typeface="Courier New" panose="02070309020205020404" pitchFamily="49" charset="0"/>
              </a:rPr>
              <a:t>	</a:t>
            </a:r>
            <a:r>
              <a:rPr lang="en-US" altLang="en-US" sz="1800" i="1"/>
              <a:t>- </a:t>
            </a:r>
            <a:r>
              <a:rPr lang="en-US" altLang="en-US" sz="1800"/>
              <a:t>logical “or”, binary</a:t>
            </a:r>
          </a:p>
          <a:p>
            <a:pPr lvl="1"/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!	</a:t>
            </a:r>
            <a:r>
              <a:rPr lang="en-US" altLang="en-US" sz="1800">
                <a:latin typeface="Courier New" panose="02070309020205020404" pitchFamily="49" charset="0"/>
              </a:rPr>
              <a:t>	</a:t>
            </a:r>
            <a:r>
              <a:rPr lang="en-US" altLang="en-US" sz="1800">
                <a:latin typeface="Times New Roman" panose="02020603050405020304" pitchFamily="18" charset="0"/>
              </a:rPr>
              <a:t>- </a:t>
            </a:r>
            <a:r>
              <a:rPr lang="en-US" altLang="en-US" sz="1800"/>
              <a:t>logical “not”, unary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E9587060-EEE1-D9F6-BFE5-6385F27133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D75DDB-01D3-4DB2-A61D-F29F9562335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>
            <a:extLst>
              <a:ext uri="{FF2B5EF4-FFF2-40B4-BE49-F238E27FC236}">
                <a16:creationId xmlns:a16="http://schemas.microsoft.com/office/drawing/2014/main" id="{B78A5A77-C8D1-DC60-0C0E-C9B5A55FFB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8382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Truth Table for </a:t>
            </a:r>
            <a:r>
              <a:rPr lang="en-US" altLang="en-US" dirty="0">
                <a:solidFill>
                  <a:schemeClr val="accent2"/>
                </a:solidFill>
                <a:latin typeface="+mn-lt"/>
              </a:rPr>
              <a:t>&amp;&amp;</a:t>
            </a:r>
          </a:p>
        </p:txBody>
      </p:sp>
      <p:sp>
        <p:nvSpPr>
          <p:cNvPr id="7171" name="Rectangle 1027">
            <a:extLst>
              <a:ext uri="{FF2B5EF4-FFF2-40B4-BE49-F238E27FC236}">
                <a16:creationId xmlns:a16="http://schemas.microsoft.com/office/drawing/2014/main" id="{93DDC5DC-5DB9-A81D-9029-5CA020BEF2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848600" cy="4648200"/>
          </a:xfrm>
        </p:spPr>
        <p:txBody>
          <a:bodyPr/>
          <a:lstStyle/>
          <a:p>
            <a:pPr>
              <a:defRPr/>
            </a:pPr>
            <a:r>
              <a:rPr lang="en-US" sz="1800" i="1" dirty="0"/>
              <a:t>truth table </a:t>
            </a:r>
            <a:r>
              <a:rPr lang="en-US" sz="1800" dirty="0"/>
              <a:t>- lists all combinations of operand values and the value of the expression for each combination</a:t>
            </a:r>
          </a:p>
          <a:p>
            <a:pPr>
              <a:defRPr/>
            </a:pPr>
            <a:r>
              <a:rPr lang="en-US" sz="1800" dirty="0"/>
              <a:t>truth table for </a:t>
            </a:r>
            <a:r>
              <a:rPr lang="en-US" sz="1800" kern="1200" dirty="0">
                <a:solidFill>
                  <a:schemeClr val="accent2"/>
                </a:solidFill>
                <a:latin typeface="Courier New" pitchFamily="49" charset="0"/>
              </a:rPr>
              <a:t>&amp;&amp;</a:t>
            </a:r>
            <a:r>
              <a:rPr lang="en-US" sz="1800" dirty="0"/>
              <a:t> (logical “and’)</a:t>
            </a:r>
          </a:p>
          <a:p>
            <a:pPr>
              <a:defRPr/>
            </a:pPr>
            <a:endParaRPr lang="en-US" sz="18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endParaRPr lang="en-US" dirty="0"/>
          </a:p>
        </p:txBody>
      </p:sp>
      <p:grpSp>
        <p:nvGrpSpPr>
          <p:cNvPr id="10244" name="Group 1033">
            <a:extLst>
              <a:ext uri="{FF2B5EF4-FFF2-40B4-BE49-F238E27FC236}">
                <a16:creationId xmlns:a16="http://schemas.microsoft.com/office/drawing/2014/main" id="{7A8D8ED5-D499-2D4B-B5B8-BAE0818FE4F7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3048000"/>
            <a:ext cx="3902075" cy="2057400"/>
            <a:chOff x="1670" y="2256"/>
            <a:chExt cx="2458" cy="1296"/>
          </a:xfrm>
        </p:grpSpPr>
        <p:sp>
          <p:nvSpPr>
            <p:cNvPr id="10246" name="Line 1028">
              <a:extLst>
                <a:ext uri="{FF2B5EF4-FFF2-40B4-BE49-F238E27FC236}">
                  <a16:creationId xmlns:a16="http://schemas.microsoft.com/office/drawing/2014/main" id="{706A38FB-5180-341F-D298-E8EE4159B8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544"/>
              <a:ext cx="23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47" name="Rectangle 1029">
              <a:extLst>
                <a:ext uri="{FF2B5EF4-FFF2-40B4-BE49-F238E27FC236}">
                  <a16:creationId xmlns:a16="http://schemas.microsoft.com/office/drawing/2014/main" id="{549299FB-DE64-A8C4-464F-38C839003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2275"/>
              <a:ext cx="206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accent2"/>
                  </a:solidFill>
                  <a:latin typeface="Courier New" panose="02070309020205020404" pitchFamily="49" charset="0"/>
                </a:rPr>
                <a:t>p</a:t>
              </a:r>
              <a:r>
                <a:rPr lang="en-US" altLang="en-US"/>
                <a:t>	</a:t>
              </a:r>
              <a:r>
                <a:rPr lang="en-US" altLang="en-US" sz="1800">
                  <a:solidFill>
                    <a:schemeClr val="accent2"/>
                  </a:solidFill>
                  <a:latin typeface="Courier New" panose="02070309020205020404" pitchFamily="49" charset="0"/>
                </a:rPr>
                <a:t>q</a:t>
              </a:r>
              <a:r>
                <a:rPr lang="en-US" altLang="en-US"/>
                <a:t>	     </a:t>
              </a:r>
              <a:r>
                <a:rPr lang="en-US" altLang="en-US" sz="1800">
                  <a:solidFill>
                    <a:schemeClr val="accent2"/>
                  </a:solidFill>
                  <a:latin typeface="Courier New" panose="02070309020205020404" pitchFamily="49" charset="0"/>
                </a:rPr>
                <a:t>p</a:t>
              </a:r>
              <a:r>
                <a:rPr lang="en-US" altLang="en-US"/>
                <a:t> </a:t>
              </a: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&amp;&amp; </a:t>
              </a:r>
              <a:r>
                <a:rPr lang="en-US" altLang="en-US" sz="1800">
                  <a:solidFill>
                    <a:schemeClr val="accent2"/>
                  </a:solidFill>
                  <a:latin typeface="Courier New" panose="02070309020205020404" pitchFamily="49" charset="0"/>
                </a:rPr>
                <a:t>q</a:t>
              </a:r>
            </a:p>
          </p:txBody>
        </p:sp>
        <p:sp>
          <p:nvSpPr>
            <p:cNvPr id="10248" name="Line 1030">
              <a:extLst>
                <a:ext uri="{FF2B5EF4-FFF2-40B4-BE49-F238E27FC236}">
                  <a16:creationId xmlns:a16="http://schemas.microsoft.com/office/drawing/2014/main" id="{7C34AB0C-424C-AFC5-5826-5B8B5B4777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256"/>
              <a:ext cx="0" cy="1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49" name="Rectangle 1031">
              <a:extLst>
                <a:ext uri="{FF2B5EF4-FFF2-40B4-BE49-F238E27FC236}">
                  <a16:creationId xmlns:a16="http://schemas.microsoft.com/office/drawing/2014/main" id="{C046416D-CFDB-5AFD-ADA2-A90D0C9EC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" y="2659"/>
              <a:ext cx="2296" cy="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accent2"/>
                  </a:solidFill>
                  <a:latin typeface="Courier New" panose="02070309020205020404" pitchFamily="49" charset="0"/>
                </a:rPr>
                <a:t>false	  false	false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accent2"/>
                  </a:solidFill>
                  <a:latin typeface="Courier New" panose="02070309020205020404" pitchFamily="49" charset="0"/>
                </a:rPr>
                <a:t>false	  true		false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accent2"/>
                  </a:solidFill>
                  <a:latin typeface="Courier New" panose="02070309020205020404" pitchFamily="49" charset="0"/>
                </a:rPr>
                <a:t>true	  false	false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accent2"/>
                  </a:solidFill>
                  <a:latin typeface="Courier New" panose="02070309020205020404" pitchFamily="49" charset="0"/>
                </a:rPr>
                <a:t>true	  true		true</a:t>
              </a:r>
            </a:p>
          </p:txBody>
        </p:sp>
        <p:sp>
          <p:nvSpPr>
            <p:cNvPr id="10250" name="Line 1032">
              <a:extLst>
                <a:ext uri="{FF2B5EF4-FFF2-40B4-BE49-F238E27FC236}">
                  <a16:creationId xmlns:a16="http://schemas.microsoft.com/office/drawing/2014/main" id="{D810F6A5-4D30-86C4-AE33-F4A007114C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304"/>
              <a:ext cx="0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0245" name="Slide Number Placeholder 9">
            <a:extLst>
              <a:ext uri="{FF2B5EF4-FFF2-40B4-BE49-F238E27FC236}">
                <a16:creationId xmlns:a16="http://schemas.microsoft.com/office/drawing/2014/main" id="{C35E34EB-56EA-FFB1-4A72-B092F5BD7E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971AEC-218C-4558-B98A-FEEB6DDBE8E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C0E61D2-A05F-1AFD-4A09-4F47C46FEA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Truth Tables for </a:t>
            </a:r>
            <a:r>
              <a:rPr lang="en-US" altLang="en-US">
                <a:solidFill>
                  <a:srgbClr val="FFFF66"/>
                </a:solidFill>
                <a:latin typeface="Arial" panose="020B0604020202020204" pitchFamily="34" charset="0"/>
              </a:rPr>
              <a:t>II  </a:t>
            </a:r>
            <a:r>
              <a:rPr lang="en-US" altLang="en-US"/>
              <a:t>and</a:t>
            </a:r>
            <a:r>
              <a:rPr lang="en-US" altLang="en-US">
                <a:solidFill>
                  <a:srgbClr val="FFFF66"/>
                </a:solidFill>
                <a:latin typeface="Arial" panose="020B0604020202020204" pitchFamily="34" charset="0"/>
              </a:rPr>
              <a:t> !</a:t>
            </a:r>
            <a:endParaRPr lang="en-US" altLang="en-US"/>
          </a:p>
        </p:txBody>
      </p:sp>
      <p:grpSp>
        <p:nvGrpSpPr>
          <p:cNvPr id="11267" name="Group 9">
            <a:extLst>
              <a:ext uri="{FF2B5EF4-FFF2-40B4-BE49-F238E27FC236}">
                <a16:creationId xmlns:a16="http://schemas.microsoft.com/office/drawing/2014/main" id="{91F74688-656C-D1F6-1312-4513C714B763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2784475"/>
            <a:ext cx="3725863" cy="2057400"/>
            <a:chOff x="1718" y="1728"/>
            <a:chExt cx="2347" cy="1296"/>
          </a:xfrm>
        </p:grpSpPr>
        <p:sp>
          <p:nvSpPr>
            <p:cNvPr id="11273" name="Line 4">
              <a:extLst>
                <a:ext uri="{FF2B5EF4-FFF2-40B4-BE49-F238E27FC236}">
                  <a16:creationId xmlns:a16="http://schemas.microsoft.com/office/drawing/2014/main" id="{0D3C80AD-CF9F-9317-41C8-D34F89EE7C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016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274" name="Rectangle 5">
              <a:extLst>
                <a:ext uri="{FF2B5EF4-FFF2-40B4-BE49-F238E27FC236}">
                  <a16:creationId xmlns:a16="http://schemas.microsoft.com/office/drawing/2014/main" id="{46B8E192-7FD6-5D5F-7D9B-83BDE229F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" y="1747"/>
              <a:ext cx="20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accent2"/>
                  </a:solidFill>
                  <a:latin typeface="Courier New" panose="02070309020205020404" pitchFamily="49" charset="0"/>
                </a:rPr>
                <a:t>p</a:t>
              </a:r>
              <a:r>
                <a:rPr lang="en-US" altLang="en-US"/>
                <a:t>	</a:t>
              </a:r>
              <a:r>
                <a:rPr lang="en-US" altLang="en-US" sz="1800">
                  <a:solidFill>
                    <a:schemeClr val="accent2"/>
                  </a:solidFill>
                  <a:latin typeface="Courier New" panose="02070309020205020404" pitchFamily="49" charset="0"/>
                </a:rPr>
                <a:t>q</a:t>
              </a:r>
              <a:r>
                <a:rPr lang="en-US" altLang="en-US"/>
                <a:t>	     </a:t>
              </a:r>
              <a:r>
                <a:rPr lang="en-US" altLang="en-US" sz="1800">
                  <a:solidFill>
                    <a:schemeClr val="accent2"/>
                  </a:solidFill>
                  <a:latin typeface="Courier New" panose="02070309020205020404" pitchFamily="49" charset="0"/>
                </a:rPr>
                <a:t>p</a:t>
              </a:r>
              <a:r>
                <a:rPr lang="en-US" altLang="en-US"/>
                <a:t> </a:t>
              </a: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|| </a:t>
              </a:r>
              <a:r>
                <a:rPr lang="en-US" altLang="en-US" sz="1800">
                  <a:solidFill>
                    <a:schemeClr val="accent2"/>
                  </a:solidFill>
                  <a:latin typeface="Courier New" panose="02070309020205020404" pitchFamily="49" charset="0"/>
                </a:rPr>
                <a:t>q</a:t>
              </a:r>
            </a:p>
          </p:txBody>
        </p:sp>
        <p:sp>
          <p:nvSpPr>
            <p:cNvPr id="11275" name="Line 6">
              <a:extLst>
                <a:ext uri="{FF2B5EF4-FFF2-40B4-BE49-F238E27FC236}">
                  <a16:creationId xmlns:a16="http://schemas.microsoft.com/office/drawing/2014/main" id="{74D4769D-D356-B418-66AC-98C461CB1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728"/>
              <a:ext cx="0" cy="1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276" name="Rectangle 7">
              <a:extLst>
                <a:ext uri="{FF2B5EF4-FFF2-40B4-BE49-F238E27FC236}">
                  <a16:creationId xmlns:a16="http://schemas.microsoft.com/office/drawing/2014/main" id="{34AFB641-A8B1-30B7-9C90-0362529EB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2131"/>
              <a:ext cx="2347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false	  false	false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false	  true	true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true	  false	true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true	  true	true</a:t>
              </a:r>
            </a:p>
          </p:txBody>
        </p:sp>
        <p:sp>
          <p:nvSpPr>
            <p:cNvPr id="11277" name="Line 8">
              <a:extLst>
                <a:ext uri="{FF2B5EF4-FFF2-40B4-BE49-F238E27FC236}">
                  <a16:creationId xmlns:a16="http://schemas.microsoft.com/office/drawing/2014/main" id="{E7257E42-9315-BAB4-4E74-C0A5992167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776"/>
              <a:ext cx="0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1268" name="Slide Number Placeholder 9">
            <a:extLst>
              <a:ext uri="{FF2B5EF4-FFF2-40B4-BE49-F238E27FC236}">
                <a16:creationId xmlns:a16="http://schemas.microsoft.com/office/drawing/2014/main" id="{3B4C9B3E-AE3F-3804-47C9-27FBFBFFE4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92188A-ADCB-4AEC-A733-4940EC48535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1269" name="Line 4">
            <a:extLst>
              <a:ext uri="{FF2B5EF4-FFF2-40B4-BE49-F238E27FC236}">
                <a16:creationId xmlns:a16="http://schemas.microsoft.com/office/drawing/2014/main" id="{57DE001D-08A4-C704-D83E-472D902FE2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9950" y="3251200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0" name="Rectangle 5">
            <a:extLst>
              <a:ext uri="{FF2B5EF4-FFF2-40B4-BE49-F238E27FC236}">
                <a16:creationId xmlns:a16="http://schemas.microsoft.com/office/drawing/2014/main" id="{E17BA205-A47A-D969-8F4C-EC387F755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475" y="2778125"/>
            <a:ext cx="2371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p</a:t>
            </a:r>
            <a:r>
              <a:rPr lang="en-US" altLang="en-US"/>
              <a:t>	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!p</a:t>
            </a:r>
            <a:r>
              <a:rPr lang="en-US" altLang="en-US" sz="2400"/>
              <a:t>	    </a:t>
            </a:r>
          </a:p>
        </p:txBody>
      </p:sp>
      <p:sp>
        <p:nvSpPr>
          <p:cNvPr id="11271" name="Line 6">
            <a:extLst>
              <a:ext uri="{FF2B5EF4-FFF2-40B4-BE49-F238E27FC236}">
                <a16:creationId xmlns:a16="http://schemas.microsoft.com/office/drawing/2014/main" id="{951955FD-592F-EFD7-6683-5E59DB3891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1950" y="279400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2" name="Rectangle 7">
            <a:extLst>
              <a:ext uri="{FF2B5EF4-FFF2-40B4-BE49-F238E27FC236}">
                <a16:creationId xmlns:a16="http://schemas.microsoft.com/office/drawing/2014/main" id="{19FB8A73-BEF5-C818-9A04-FBA0BBB8B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675" y="3433763"/>
            <a:ext cx="203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false	 true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true	 false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F2EE0AC-1B1D-C7A0-6F4D-81421B1ACC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Complex Boolean Expressions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490FC40-B44C-86A8-2B2D-A0750638A3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495800"/>
          </a:xfrm>
        </p:spPr>
        <p:txBody>
          <a:bodyPr/>
          <a:lstStyle/>
          <a:p>
            <a:pPr>
              <a:defRPr/>
            </a:pPr>
            <a:r>
              <a:rPr lang="en-US" altLang="en-US" sz="1800" dirty="0"/>
              <a:t>can create complex logical expressions by combining subexpressions</a:t>
            </a:r>
          </a:p>
          <a:p>
            <a:pPr>
              <a:defRPr/>
            </a:pPr>
            <a:r>
              <a:rPr lang="en-US" altLang="en-US" sz="1800" dirty="0"/>
              <a:t>example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r>
              <a:rPr lang="en-US" altLang="en-US" kern="12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! (p &amp;&amp; q)</a:t>
            </a:r>
          </a:p>
          <a:p>
            <a:pPr>
              <a:defRPr/>
            </a:pPr>
            <a:r>
              <a:rPr lang="en-US" altLang="en-US" sz="1800" dirty="0"/>
              <a:t>a truth table can be used to determine when a logical expression is true</a:t>
            </a:r>
          </a:p>
          <a:p>
            <a:pPr>
              <a:defRPr/>
            </a:pPr>
            <a:endParaRPr lang="en-US" altLang="en-US" sz="1800" dirty="0"/>
          </a:p>
          <a:p>
            <a:pPr>
              <a:defRPr/>
            </a:pPr>
            <a:endParaRPr lang="en-US" altLang="en-US" kern="120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defRPr/>
            </a:pPr>
            <a:endParaRPr lang="en-US" altLang="en-US" sz="1800" dirty="0"/>
          </a:p>
          <a:p>
            <a:pPr>
              <a:defRPr/>
            </a:pPr>
            <a:endParaRPr lang="en-US" altLang="en-US" sz="1800" dirty="0"/>
          </a:p>
          <a:p>
            <a:pPr>
              <a:defRPr/>
            </a:pPr>
            <a:endParaRPr lang="en-US" altLang="en-US" sz="1800" dirty="0"/>
          </a:p>
          <a:p>
            <a:pPr>
              <a:defRPr/>
            </a:pPr>
            <a:endParaRPr lang="en-US" altLang="en-US" sz="1800" dirty="0"/>
          </a:p>
          <a:p>
            <a:pPr>
              <a:defRPr/>
            </a:pPr>
            <a:endParaRPr lang="en-US" altLang="en-US" sz="1800" dirty="0"/>
          </a:p>
          <a:p>
            <a:pPr>
              <a:defRPr/>
            </a:pPr>
            <a:endParaRPr lang="en-US" altLang="en-US" sz="1800" dirty="0"/>
          </a:p>
          <a:p>
            <a:pPr>
              <a:defRPr/>
            </a:pPr>
            <a:r>
              <a:rPr lang="en-US" altLang="en-US" sz="1800" dirty="0"/>
              <a:t>note that </a:t>
            </a:r>
            <a:r>
              <a:rPr lang="en-US" altLang="en-US" sz="1800" dirty="0">
                <a:solidFill>
                  <a:schemeClr val="accent2"/>
                </a:solidFill>
                <a:latin typeface="Courier New" pitchFamily="49" charset="0"/>
              </a:rPr>
              <a:t>&amp;</a:t>
            </a:r>
            <a:r>
              <a:rPr lang="en-US" altLang="en-US" sz="1800" dirty="0"/>
              <a:t> and </a:t>
            </a:r>
            <a:r>
              <a:rPr lang="en-US" altLang="en-US" sz="1800" dirty="0">
                <a:solidFill>
                  <a:schemeClr val="accent2"/>
                </a:solidFill>
                <a:latin typeface="Courier New" pitchFamily="49" charset="0"/>
              </a:rPr>
              <a:t>|</a:t>
            </a:r>
            <a:r>
              <a:rPr lang="en-US" altLang="en-US" sz="1800" dirty="0"/>
              <a:t> are also legal operators, make sure to use correct ones</a:t>
            </a:r>
          </a:p>
          <a:p>
            <a:pPr>
              <a:defRPr/>
            </a:pPr>
            <a:endParaRPr lang="en-US" altLang="en-US" sz="1800" dirty="0"/>
          </a:p>
        </p:txBody>
      </p:sp>
      <p:sp>
        <p:nvSpPr>
          <p:cNvPr id="12292" name="Line 4">
            <a:extLst>
              <a:ext uri="{FF2B5EF4-FFF2-40B4-BE49-F238E27FC236}">
                <a16:creationId xmlns:a16="http://schemas.microsoft.com/office/drawing/2014/main" id="{65CD536C-2AE3-FC83-3016-35E7744524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657600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F77C2F3E-677D-6DA6-A417-33D3FDC81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5" y="3216275"/>
            <a:ext cx="5726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p	q	   p &amp;&amp; q	  !(p &amp;&amp; q)</a:t>
            </a:r>
            <a:r>
              <a:rPr lang="en-US" altLang="en-US"/>
              <a:t>	</a:t>
            </a:r>
          </a:p>
        </p:txBody>
      </p:sp>
      <p:sp>
        <p:nvSpPr>
          <p:cNvPr id="12294" name="Line 6">
            <a:extLst>
              <a:ext uri="{FF2B5EF4-FFF2-40B4-BE49-F238E27FC236}">
                <a16:creationId xmlns:a16="http://schemas.microsoft.com/office/drawing/2014/main" id="{6BE9C7DA-0371-16CC-102C-11EB3BE5A4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186113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82D1F129-808D-3ADD-D3B6-6C5762E3D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25" y="3825875"/>
            <a:ext cx="55721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false	 false	false		true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false	 true		false		true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true	 false	false		true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true	 true		true		false</a:t>
            </a:r>
          </a:p>
        </p:txBody>
      </p:sp>
      <p:sp>
        <p:nvSpPr>
          <p:cNvPr id="12296" name="Line 8">
            <a:extLst>
              <a:ext uri="{FF2B5EF4-FFF2-40B4-BE49-F238E27FC236}">
                <a16:creationId xmlns:a16="http://schemas.microsoft.com/office/drawing/2014/main" id="{29EBEBBF-A11C-DF9E-1A68-B383B41E73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262313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7" name="Line 9">
            <a:extLst>
              <a:ext uri="{FF2B5EF4-FFF2-40B4-BE49-F238E27FC236}">
                <a16:creationId xmlns:a16="http://schemas.microsoft.com/office/drawing/2014/main" id="{8C4C9AB5-80DE-9C98-4D86-B286B6813D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262313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8" name="Slide Number Placeholder 9">
            <a:extLst>
              <a:ext uri="{FF2B5EF4-FFF2-40B4-BE49-F238E27FC236}">
                <a16:creationId xmlns:a16="http://schemas.microsoft.com/office/drawing/2014/main" id="{447E73C8-9FAC-3EAF-4EB9-DC6C82C61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55C424-2CCE-4A91-8FBB-ABAD0CF1312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5E2FC53-05E3-A707-5EDC-5CD960561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Example Boolean Expressions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B317289-E60E-B69A-4330-8DEDD4AC58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1752600"/>
            <a:ext cx="5486400" cy="4724400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/>
              <a:t>	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bool p = true;</a:t>
            </a:r>
            <a:b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bool q = false;</a:t>
            </a:r>
            <a:b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bool r = true;</a:t>
            </a:r>
            <a:b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bool s = p &amp;&amp; q;</a:t>
            </a:r>
          </a:p>
          <a:p>
            <a:pPr>
              <a:buFont typeface="Monotype Sorts" pitchFamily="2" charset="2"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	bool t = p &amp;&amp; !q</a:t>
            </a:r>
          </a:p>
          <a:p>
            <a:pPr>
              <a:buFont typeface="Monotype Sorts" pitchFamily="2" charset="2"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	bool u = !q || r;</a:t>
            </a:r>
          </a:p>
          <a:p>
            <a:pPr>
              <a:buFont typeface="Monotype Sorts" pitchFamily="2" charset="2"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	bool v = p || !q || !r;</a:t>
            </a:r>
          </a:p>
          <a:p>
            <a:pPr>
              <a:buFont typeface="Monotype Sorts" pitchFamily="2" charset="2"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	bool w = p &amp;&amp; q &amp;&amp; !r;</a:t>
            </a:r>
          </a:p>
          <a:p>
            <a:pPr>
              <a:buFont typeface="Monotype Sorts" pitchFamily="2" charset="2"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	bool x = q || (p &amp;&amp; r);</a:t>
            </a:r>
          </a:p>
          <a:p>
            <a:pPr>
              <a:buFont typeface="Monotype Sorts" pitchFamily="2" charset="2"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	bool y = !(r &amp;&amp; !q);</a:t>
            </a:r>
            <a:b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bool z = !(p &amp;&amp; q &amp;&amp; r);</a:t>
            </a:r>
            <a:endParaRPr lang="en-US" altLang="en-US">
              <a:solidFill>
                <a:schemeClr val="accent2"/>
              </a:solidFill>
              <a:latin typeface="Courier" pitchFamily="49" charset="0"/>
            </a:endParaRP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772E2604-A0B7-E492-8096-5A195547B4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D883DE-2FAF-4249-BF7E-742787E3889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A598BBA-F366-9EA1-20C2-F97248D90C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Relational Operators: Equality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9ED6C7D0-C76D-D20A-F797-574F621BF9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905000"/>
            <a:ext cx="5257800" cy="4114800"/>
          </a:xfrm>
        </p:spPr>
        <p:txBody>
          <a:bodyPr/>
          <a:lstStyle/>
          <a:p>
            <a:pPr>
              <a:defRPr/>
            </a:pPr>
            <a:r>
              <a:rPr lang="en-US" sz="1800" dirty="0"/>
              <a:t>relational operators take two operands of any type, the expression type is </a:t>
            </a:r>
            <a:r>
              <a:rPr lang="en-US" sz="1800" dirty="0" err="1"/>
              <a:t>boolean</a:t>
            </a:r>
            <a:r>
              <a:rPr lang="en-US" sz="1800" dirty="0"/>
              <a:t> </a:t>
            </a:r>
          </a:p>
          <a:p>
            <a:pPr>
              <a:defRPr/>
            </a:pPr>
            <a:r>
              <a:rPr lang="en-US" sz="1800" dirty="0"/>
              <a:t>equality operators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==  </a:t>
            </a:r>
            <a:r>
              <a:rPr lang="en-US" sz="1800" dirty="0">
                <a:ea typeface="+mn-ea"/>
                <a:cs typeface="+mn-cs"/>
              </a:rPr>
              <a:t>note the two equal signs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!=</a:t>
            </a:r>
            <a:endParaRPr lang="en-US" sz="1800" dirty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sz="1800" dirty="0"/>
              <a:t>examples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 = 32;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 k = 45;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</a:rPr>
              <a:t>bool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 q =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 == k;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</a:rPr>
              <a:t>bool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 r =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 != k;</a:t>
            </a:r>
            <a:endParaRPr lang="en-US" sz="1800" dirty="0">
              <a:solidFill>
                <a:schemeClr val="accent2"/>
              </a:solidFill>
              <a:latin typeface="Courier" pitchFamily="49" charset="0"/>
            </a:endParaRP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5F6761A7-A4E1-DCE4-3473-AFBB1194E4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FB1863-664B-49DA-B2B6-1C5911BF142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">
  <a:themeElements>
    <a:clrScheme name="">
      <a:dk1>
        <a:srgbClr val="000000"/>
      </a:dk1>
      <a:lt1>
        <a:srgbClr val="FFFFFF"/>
      </a:lt1>
      <a:dk2>
        <a:srgbClr val="1F7B2E"/>
      </a:dk2>
      <a:lt2>
        <a:srgbClr val="B9F9C8"/>
      </a:lt2>
      <a:accent1>
        <a:srgbClr val="D60093"/>
      </a:accent1>
      <a:accent2>
        <a:srgbClr val="FFFF66"/>
      </a:accent2>
      <a:accent3>
        <a:srgbClr val="ABBFAD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66FFFF"/>
      </a:folHlink>
    </a:clrScheme>
    <a:fontScheme name="green.po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reen.pot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.pot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.pot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I:\slides\02-Edition\green.pot</Template>
  <TotalTime>570</TotalTime>
  <Pages>22</Pages>
  <Words>2255</Words>
  <Application>Microsoft Office PowerPoint</Application>
  <PresentationFormat>On-screen Show (4:3)</PresentationFormat>
  <Paragraphs>359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Times New Roman</vt:lpstr>
      <vt:lpstr>Monotype Sorts</vt:lpstr>
      <vt:lpstr>Courier New</vt:lpstr>
      <vt:lpstr>Courier</vt:lpstr>
      <vt:lpstr>Symbol</vt:lpstr>
      <vt:lpstr>green</vt:lpstr>
      <vt:lpstr>Constants and Variables Review</vt:lpstr>
      <vt:lpstr>Expression Review</vt:lpstr>
      <vt:lpstr>Logical Expressions, IF</vt:lpstr>
      <vt:lpstr>Boolean Algebra</vt:lpstr>
      <vt:lpstr>Truth Table for &amp;&amp;</vt:lpstr>
      <vt:lpstr>Truth Tables for II  and !</vt:lpstr>
      <vt:lpstr>Complex Boolean Expressions</vt:lpstr>
      <vt:lpstr>Example Boolean Expressions</vt:lpstr>
      <vt:lpstr>Relational Operators: Equality</vt:lpstr>
      <vt:lpstr>Relational Operators: Ordering</vt:lpstr>
      <vt:lpstr>Operator Precedence Expanded</vt:lpstr>
      <vt:lpstr>Examples of Relational Operators</vt:lpstr>
      <vt:lpstr>Operator Precedence Revisited</vt:lpstr>
      <vt:lpstr>Conditional Constructs</vt:lpstr>
      <vt:lpstr>Blocks and Local Variables</vt:lpstr>
      <vt:lpstr>Basic If-Statement</vt:lpstr>
      <vt:lpstr>Sorting Two Numbers</vt:lpstr>
      <vt:lpstr>If-Else Statement</vt:lpstr>
      <vt:lpstr>Arity and Conditional Operator </vt:lpstr>
      <vt:lpstr>Nested Ifs</vt:lpstr>
      <vt:lpstr>Selection</vt:lpstr>
      <vt:lpstr>Multiway If-Statement</vt:lpstr>
      <vt:lpstr>Switch Statement</vt:lpstr>
      <vt:lpstr>Switch Example 1</vt:lpstr>
      <vt:lpstr>Switch Example 2</vt:lpstr>
      <vt:lpstr>Selection multiway if vs. switch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Fundamentals</dc:title>
  <dc:subject>Chapter2</dc:subject>
  <dc:creator>Devon Lockwood</dc:creator>
  <cp:keywords/>
  <dc:description/>
  <cp:lastModifiedBy>Patel, Yug</cp:lastModifiedBy>
  <cp:revision>431</cp:revision>
  <cp:lastPrinted>2001-02-06T15:00:47Z</cp:lastPrinted>
  <dcterms:created xsi:type="dcterms:W3CDTF">1996-06-25T16:22:20Z</dcterms:created>
  <dcterms:modified xsi:type="dcterms:W3CDTF">2024-04-21T03:54:06Z</dcterms:modified>
</cp:coreProperties>
</file>