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20" r:id="rId2"/>
    <p:sldId id="256" r:id="rId3"/>
    <p:sldId id="278" r:id="rId4"/>
    <p:sldId id="279" r:id="rId5"/>
    <p:sldId id="276" r:id="rId6"/>
    <p:sldId id="333" r:id="rId7"/>
    <p:sldId id="323" r:id="rId8"/>
    <p:sldId id="324" r:id="rId9"/>
    <p:sldId id="325" r:id="rId10"/>
    <p:sldId id="338" r:id="rId11"/>
    <p:sldId id="336" r:id="rId12"/>
    <p:sldId id="337" r:id="rId13"/>
    <p:sldId id="33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ACFC0FB-FF1E-87A2-4A26-F14E003150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5FE238B-BFC7-92F9-DBB7-6DCC30E00A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37A2704-327D-708F-6920-5EC6B750EC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1464EAC-C762-5E66-A127-BCEDFDAF8B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333C0CC-0C23-5E4C-99C1-B65439122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F45D3C6-0589-8823-9132-570CE3AA54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624678-1BF6-72D0-0DCD-B35169C570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6BD10CE-2021-9F7C-A0FA-B98C672B2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0FDAFD-4E0D-4FC6-B606-20C9B176C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A7E761C-6CC5-7D08-0AFA-A35F8BB71C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FF8D1C9-3679-6242-8953-679DF2AE431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E740E8A8-6F2B-1C8E-7174-0DF10F955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35B69F-604A-4F25-8764-AD8A2D45BE67}" type="slidenum">
              <a:rPr lang="en-US" altLang="en-US" sz="10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F02306C-4642-D0FE-7E18-C5013996A1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9932CA5-4D8E-355A-3470-14CE38921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7BAD3FF-133D-CED3-19BA-A4CAB5617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fld id="{85B72C74-3BF6-4954-86C7-AB16BC0D3B96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000000"/>
                </a:buClr>
              </a:pPr>
              <a:t>3</a:t>
            </a:fld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BBCAC03F-8397-DADF-3C24-E8EDBD5F84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2FFC0E62-4901-8095-EA1A-12C274B293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76BDF899-78C9-8C15-86A9-80FA6A8A6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fld id="{0AB0C8E6-5603-47AA-8BA2-AC3EFA9C5A12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000000"/>
                </a:buClr>
              </a:pPr>
              <a:t>4</a:t>
            </a:fld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DA73F6D3-6C32-7089-1525-980783A309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26A7653-D23F-835C-5A6C-69B46546861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4526398-A800-9B95-2BC7-83EE54639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fld id="{1CF49550-903A-44FD-BB0C-720151BE1416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000000"/>
                </a:buClr>
              </a:pPr>
              <a:t>5</a:t>
            </a:fld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1C8D7F53-EEB0-9A0F-B32B-6222D21903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40A6225-1D0F-6BCF-B365-C75AE44DB9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FC030A37-3DC7-B94A-E5E0-9F4C21CE12DF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F6A422E3-9959-00F5-ECCC-F0089ADAD4C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7C82E59E-268C-664E-2F31-746F750F973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B5F20-9974-1B8C-7D54-890D51A0A34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8E144-3527-4BA8-DF5B-2496A0182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C7BE-C3B2-2648-802F-58CB6C7678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FF02F-B00A-4A6B-9A75-893AB85DE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9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6C801C-A976-0DEF-8FB6-8E3D35AA28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9E5E679-2B63-25AD-D442-267319CCD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A8B9F-76F1-417A-82DE-9DC0E3347B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3AAACB2-C95D-2ED1-59C6-3E4E76E28A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DC35AFB-452A-EB14-497B-A67B42A822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257DE0-0966-6504-9E72-E99B0792AB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BA52D-77BB-4E95-8E21-0A60BDC04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B58DAF5-EB0A-A341-6A88-0B0F08201C4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2CE45A-8823-7FE1-A88A-3F9F21EE29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91C13FE-2B1C-DD3A-9841-FF0EC58DB9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A0D52-1D9B-4A83-AE1C-327427951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191C36-E63F-6692-8911-DDF6A7E0BFA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9938A49-E1C8-F212-C920-9D407B1C9B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307C97C-0335-28FD-BBAA-1E2A926B40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B2EC-5750-4337-B968-660F168E49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D8009D3-B480-102C-240D-DCA7E2738EA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EF7647-372C-E19B-8B7B-4F821EB45C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0E48E12-287F-B492-1744-A0A43BB105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741D-8B08-48B6-A820-245CDB2EE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27C7F57-54E4-2D0A-B3B5-2C0086F7E9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F4E679-2823-A05F-4E2B-F9B853C531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1E8D80D-FB85-66E0-C424-D648B45664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246EF-F5F7-4967-AB07-7820F5F0A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EFC57E-1C49-F5A5-013D-7644EF1A09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59AFF51-5FAC-1551-F32D-9E27CFA300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A6F2378-E037-601A-8CEF-0DFE24A48C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A78C-B98E-41F8-80FC-A4ED2B1E3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4034FBF-93DC-9773-9ED6-D96BEA06A24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2989512-0726-8CF6-828E-4EB0EBB555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EAB9709-9A2E-1CFF-F979-B5E980CF86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BE7DE-60B2-48D8-A17F-44799080C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BEAE52A-EEA1-510D-2C12-44F387E221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7C5AA75-1FB3-DA23-A4BD-E649FF70F4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6955827-9BDC-11C5-DD0A-10B0F35648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454C5-A011-4A58-9E6B-EBE1D0CA4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CA3B4CA-A2BD-8AFA-C0E2-FB2C030BD30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D5AB9C6-A125-6988-CCDF-9D62B94D51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7A16F08-DC47-123D-D783-9DF9E32F73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AC023-565E-426F-A76B-2AE52AA3C3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8B9E7D9-05C3-A5B0-97CE-1241E126E7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1115FB-CBB8-B4AD-F103-0F35DBD5FB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BC20BD5-A67B-A808-4461-D32A46000B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CCA2-1550-42F6-8F56-737F8FCF9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FDE440B-93E7-1BE5-DF2D-8AB220D8DEE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7E1150FE-4EE8-E8B4-00C8-0413C18A1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52FEEB60-8E78-2EB4-E700-F78905397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4EC30DA7-48EA-54BB-0C3B-87B51EB3ED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0AD549C1-7FCE-6902-22E3-EB086BF4D4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F3F7C40-82B7-482B-B565-70255D721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B785DEF2-44EC-BC0E-4E93-63101E99C0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7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66CCA0-60BC-B1FD-4C35-64573F116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Conditinall Constructs Review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880967-B9F1-B4EC-4E5B-AFC63F873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4724400"/>
          </a:xfrm>
          <a:noFill/>
        </p:spPr>
        <p:txBody>
          <a:bodyPr/>
          <a:lstStyle/>
          <a:p>
            <a:r>
              <a:rPr lang="en-US" altLang="en-US" sz="1700"/>
              <a:t>what is a block? what is special about declaring a variable inside a block? what is a scope of a variable? </a:t>
            </a:r>
          </a:p>
          <a:p>
            <a:r>
              <a:rPr lang="en-US" altLang="en-US" sz="1700"/>
              <a:t>what are conditional constructs? what type of conditional constructs have we studied?</a:t>
            </a:r>
          </a:p>
          <a:p>
            <a:r>
              <a:rPr lang="en-US" altLang="en-US" sz="1700"/>
              <a:t>what is nested if?</a:t>
            </a:r>
          </a:p>
          <a:p>
            <a:r>
              <a:rPr lang="en-US" altLang="en-US" sz="1700"/>
              <a:t>what is multiway-if? How does multiway-if relate to nested if?</a:t>
            </a:r>
          </a:p>
          <a:p>
            <a:r>
              <a:rPr lang="en-US" altLang="en-US" sz="1700"/>
              <a:t>what is a switch statement? is it better than multiway-if?</a:t>
            </a:r>
          </a:p>
          <a:p>
            <a:r>
              <a:rPr lang="en-US" altLang="en-US" sz="1700"/>
              <a:t>what does break inside switch do?</a:t>
            </a:r>
          </a:p>
          <a:p>
            <a:r>
              <a:rPr lang="en-US" altLang="en-US" sz="1700"/>
              <a:t>what is conditional operator? conditional assignment? what construct can be used instead?</a:t>
            </a:r>
          </a:p>
          <a:p>
            <a:r>
              <a:rPr lang="en-US" altLang="en-US" sz="1700"/>
              <a:t>what is programming idiom?</a:t>
            </a:r>
          </a:p>
          <a:p>
            <a:r>
              <a:rPr lang="en-US" altLang="en-US" sz="1700"/>
              <a:t>what is a unary, binary, ternary operator?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EAFE65A-C272-ABF1-E9B6-8E5460B58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B0A3A-696C-4D61-8EA5-CFB05863CDA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5DEC154-965A-9F04-FE0E-C47783E7F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Iterate and Keep Track Idiom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141CE7-B100-E636-E048-7C3005423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914400"/>
            <a:ext cx="8394700" cy="5562600"/>
          </a:xfrm>
          <a:noFill/>
        </p:spPr>
        <p:txBody>
          <a:bodyPr/>
          <a:lstStyle/>
          <a:p>
            <a:r>
              <a:rPr lang="en-US" altLang="en-US" sz="1700"/>
              <a:t>what is idiom again?</a:t>
            </a:r>
          </a:p>
          <a:p>
            <a:r>
              <a:rPr lang="en-US" altLang="en-US" sz="1700"/>
              <a:t>often need to iterate while keep track of some value across iterations – maximum value found, sum, if all positive, etc.</a:t>
            </a:r>
          </a:p>
          <a:p>
            <a:r>
              <a:rPr lang="en-US" altLang="en-US" sz="1700"/>
              <a:t>idiom</a:t>
            </a:r>
          </a:p>
          <a:p>
            <a:pPr lvl="1"/>
            <a:r>
              <a:rPr lang="en-US" altLang="en-US" sz="1700"/>
              <a:t>before loop, declare </a:t>
            </a:r>
            <a:r>
              <a:rPr lang="en-US" altLang="en-US" sz="1700" i="1"/>
              <a:t>tracking </a:t>
            </a:r>
            <a:r>
              <a:rPr lang="en-US" altLang="en-US" sz="1700"/>
              <a:t>variable to keep track, initialize it</a:t>
            </a:r>
          </a:p>
          <a:p>
            <a:pPr lvl="2"/>
            <a:r>
              <a:rPr lang="en-US" altLang="en-US" sz="1700"/>
              <a:t>what is initialization again?</a:t>
            </a:r>
          </a:p>
          <a:p>
            <a:pPr lvl="1"/>
            <a:r>
              <a:rPr lang="en-US" altLang="en-US" sz="1700"/>
              <a:t>inside loop, update tracking variable, use branching if necessary to examine</a:t>
            </a:r>
          </a:p>
          <a:p>
            <a:pPr lvl="1"/>
            <a:r>
              <a:rPr lang="en-US" altLang="en-US" sz="1700"/>
              <a:t>after loop, use the tracking variable that accumulated the result</a:t>
            </a:r>
          </a:p>
          <a:p>
            <a:pPr lvl="1"/>
            <a:r>
              <a:rPr lang="en-US" altLang="en-US" sz="1700"/>
              <a:t>example: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"Input number [0 to quit]: ";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max, n;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n; max = n;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while (n != 0) {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cin &gt;&gt; n;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if (n &gt; max) max = n;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”Maximum number: ” &lt;&lt; max &lt;&lt; endl;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0C863EE-85AC-7941-A01B-01C7C439B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46D6EA-C2A0-4233-B834-FF983153F2E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6D0C77-7805-8318-5879-BBAA23775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848600" cy="8382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Break and Continue with </a:t>
            </a:r>
            <a:br>
              <a:rPr lang="en-US" altLang="en-US"/>
            </a:br>
            <a:r>
              <a:rPr lang="en-US" altLang="en-US"/>
              <a:t>Iterative Constructs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FD4FFE3-5BD3-9CEF-7B18-CAC70C13B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285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700" dirty="0"/>
              <a:t> - exits innermost  loop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sum=0;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while(sum &lt; 100)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if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0)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 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”found negative number\n”;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break;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sum +=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 }</a:t>
            </a:r>
          </a:p>
          <a:p>
            <a:pPr marL="457200" lvl="1" indent="0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/>
              <a:t>avoid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break </a:t>
            </a:r>
            <a:r>
              <a:rPr lang="en-US" altLang="en-US" sz="1700" dirty="0"/>
              <a:t>with loops as they make code less readable (makes regular loop exit unnecessary): first try to code loop without it</a:t>
            </a:r>
          </a:p>
          <a:p>
            <a:pPr marL="457200" lvl="1" indent="0"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en-US" sz="1700" dirty="0"/>
              <a:t> - skip the remaining statements and start a new iteration (evaluate expression)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sum=0;</a:t>
            </a:r>
            <a:endParaRPr lang="en-US" altLang="en-US" sz="1700" dirty="0"/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20; ++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 {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if(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0)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	continue;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sum +=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1E875E6-D161-E426-4647-C08315D21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A615DC-B1BF-4493-843A-76661FF25FC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69EEAA0-9EED-AD5B-1329-2276112A5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848600" cy="8382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Nesting of Iterative Constructs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D840489-E496-575E-90B8-128244DE4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8006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iterative constructs can be </a:t>
            </a:r>
            <a:r>
              <a:rPr lang="en-US" sz="1800" i="1" dirty="0"/>
              <a:t>nested</a:t>
            </a:r>
            <a:r>
              <a:rPr lang="en-US" sz="1800" dirty="0"/>
              <a:t>: one iterative construct may be inside the body of another</a:t>
            </a:r>
          </a:p>
          <a:p>
            <a:pPr>
              <a:defRPr/>
            </a:pPr>
            <a:r>
              <a:rPr lang="en-US" sz="1800" dirty="0"/>
              <a:t>example: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for 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= 0;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 10; ++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 // outer loop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for 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j = 0; j &lt; 10; ++j) // inner loop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	   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j &lt;&lt;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endl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; </a:t>
            </a:r>
            <a:br>
              <a:rPr lang="en-US" sz="1800" dirty="0"/>
            </a:br>
            <a:endParaRPr lang="en-US" sz="1800" dirty="0"/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dirty="0"/>
              <a:t>what would this code output?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dirty="0"/>
              <a:t>note, no need for curly brackets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dirty="0"/>
          </a:p>
          <a:p>
            <a:pPr marL="274320">
              <a:spcBef>
                <a:spcPct val="0"/>
              </a:spcBef>
              <a:defRPr/>
            </a:pPr>
            <a:r>
              <a:rPr lang="en-US" sz="1800" dirty="0"/>
              <a:t>nesting may be more than two loops deep</a:t>
            </a:r>
          </a:p>
          <a:p>
            <a:pPr>
              <a:spcBef>
                <a:spcPct val="0"/>
              </a:spcBef>
              <a:defRPr/>
            </a:pPr>
            <a:r>
              <a:rPr lang="en-US" sz="1800" dirty="0"/>
              <a:t>for/while/do-while can be mixed in nesting</a:t>
            </a:r>
          </a:p>
          <a:p>
            <a:pPr>
              <a:spcBef>
                <a:spcPct val="0"/>
              </a:spcBef>
              <a:defRPr/>
            </a:pPr>
            <a:r>
              <a:rPr lang="en-US" sz="1800" dirty="0"/>
              <a:t>besides nested loops, loop body may contain other code</a:t>
            </a:r>
          </a:p>
          <a:p>
            <a:pPr lvl="1">
              <a:spcBef>
                <a:spcPct val="0"/>
              </a:spcBef>
              <a:defRPr/>
            </a:pPr>
            <a:r>
              <a:rPr lang="en-US" sz="1800" dirty="0"/>
              <a:t>including branching constructs: a branching construct nested in the loop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9BFC9B9-8A81-AC16-FAE1-40DB94AAC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F64A36-0069-4D2D-96DE-28977114669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0C5235-E418-8C29-05BB-61910F978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Iteration Key Points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A952204-D948-491D-EC65-EDCEB7925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1800"/>
              <a:t>make sure there is a statement that will eventually falsify the looping construct expression (i.e., the loop must stop)</a:t>
            </a:r>
          </a:p>
          <a:p>
            <a:r>
              <a:rPr lang="en-US" altLang="en-US" sz="1800"/>
              <a:t>make sure that all counters and tracking variables are initialized</a:t>
            </a:r>
          </a:p>
          <a:p>
            <a:r>
              <a:rPr lang="en-US" altLang="en-US" sz="1800"/>
              <a:t>have a clear purpose for the loop</a:t>
            </a:r>
          </a:p>
          <a:p>
            <a:pPr lvl="1"/>
            <a:r>
              <a:rPr lang="en-US" altLang="en-US" sz="1800"/>
              <a:t>good way to know if you do: can write clear comments above loop 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1F8378D3-5EFD-FDEF-C376-B93E81B68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537D6-578C-4F50-A694-5EE536CE65D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C0F982-E083-DF40-7E7C-C796F1831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Iterative Constructs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D677C6-3BBF-93C5-ABAC-E29516713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while, for, do-while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3CD188E-6A09-1033-29D9-A0AA837018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7848600" cy="769938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Increment and Decrement Intro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BDD6E76-0549-2D7F-3F4B-0FA58CA9A5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524000"/>
            <a:ext cx="7086600" cy="3935413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increment – </a:t>
            </a:r>
            <a:r>
              <a:rPr lang="en-GB" altLang="en-US" sz="1700" dirty="0"/>
              <a:t>increase value by one, unary operator: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++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decrement – </a:t>
            </a:r>
            <a:r>
              <a:rPr lang="en-GB" altLang="en-US" sz="1700" dirty="0"/>
              <a:t>decrease value by one, unary operator: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--</a:t>
            </a:r>
          </a:p>
          <a:p>
            <a:pPr marL="0" indent="0"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700" dirty="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can be used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as a standalone statement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++k; </a:t>
            </a:r>
            <a:r>
              <a:rPr lang="en-GB" altLang="en-US" sz="1700" dirty="0"/>
              <a:t>or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 --k;</a:t>
            </a:r>
            <a:endParaRPr lang="en-GB" altLang="en-US" sz="170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in an expression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a = ++k + 5; </a:t>
            </a:r>
            <a:r>
              <a:rPr lang="en-GB" altLang="en-US" sz="1700" dirty="0"/>
              <a:t>or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a = --k + 5;</a:t>
            </a:r>
          </a:p>
          <a:p>
            <a:pPr marL="457200" lvl="1" indent="0"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7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side effect: </a:t>
            </a:r>
            <a:r>
              <a:rPr lang="en-GB" altLang="en-US" sz="1700" dirty="0"/>
              <a:t>using construct for purpose other than primary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usually undesirable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using increment/decrement in an expression creates a side effect of updating variable value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tolerated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D1DBB84-38D9-88B4-35F5-D283666B8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1ADB7F44-CC46-48F9-BE6E-B3916706FF26}" type="slidenum">
              <a:rPr lang="en-GB" altLang="en-US" sz="1400" smtClean="0">
                <a:solidFill>
                  <a:srgbClr val="FFFFFF"/>
                </a:solidFill>
                <a:ea typeface="Luxi Sans"/>
                <a:cs typeface="Luxi Sans"/>
              </a:rPr>
              <a:pPr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3</a:t>
            </a:fld>
            <a:endParaRPr lang="en-GB" altLang="en-US" sz="1400">
              <a:solidFill>
                <a:srgbClr val="FFFFFF"/>
              </a:solidFill>
              <a:ea typeface="Luxi Sans"/>
              <a:cs typeface="Luxi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41879BF3-6AF2-ADFA-D29B-035E9ED339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7848600" cy="14478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Increment and Decrement </a:t>
            </a:r>
            <a:br>
              <a:rPr lang="en-GB" altLang="en-US"/>
            </a:br>
            <a:r>
              <a:rPr lang="en-GB" altLang="en-US"/>
              <a:t>Prefix/Postfix Forms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178F887-B5CC-FBD7-94F3-D0C9464FDC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077200" cy="4605338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two forms: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prefix</a:t>
            </a:r>
            <a:r>
              <a:rPr lang="en-GB" altLang="en-US" sz="1700"/>
              <a:t> – preceding operand       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++k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postfix/suffix</a:t>
            </a:r>
            <a:r>
              <a:rPr lang="en-GB" altLang="en-US" sz="1700"/>
              <a:t> – following operand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k++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both forms can be used in standalone statements and expressions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no difference in standalone statements (stylistic preference)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expressions,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prefix form, the operation applies </a:t>
            </a:r>
            <a:r>
              <a:rPr lang="en-GB" altLang="en-US" sz="1700" u="sng"/>
              <a:t>before</a:t>
            </a:r>
            <a:r>
              <a:rPr lang="en-GB" altLang="en-US" sz="1700"/>
              <a:t> value used in expression</a:t>
            </a:r>
          </a:p>
          <a:p>
            <a:pPr lvl="2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k=5;</a:t>
            </a:r>
          </a:p>
          <a:p>
            <a:pPr lvl="2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a = ++k+5; // a is 11, k is 6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suffix form, the operation applies </a:t>
            </a:r>
            <a:r>
              <a:rPr lang="en-GB" altLang="en-US" sz="1700" u="sng"/>
              <a:t>after</a:t>
            </a:r>
            <a:r>
              <a:rPr lang="en-GB" altLang="en-US" sz="1700" i="1"/>
              <a:t> </a:t>
            </a:r>
            <a:r>
              <a:rPr lang="en-GB" altLang="en-US" sz="1700"/>
              <a:t>value is used in expression</a:t>
            </a:r>
          </a:p>
          <a:p>
            <a:pPr lvl="2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k=5;</a:t>
            </a:r>
          </a:p>
          <a:p>
            <a:pPr lvl="2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a = k++ +5; // a is 10, k is 6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modern style: avoid postfix form (may be inefficient for complex types)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9BC3321-339B-8E88-A319-CCF15335F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DCC11B6A-3312-4E4D-A8BB-744E5AA64CC7}" type="slidenum">
              <a:rPr lang="en-GB" altLang="en-US" sz="1400" smtClean="0">
                <a:solidFill>
                  <a:srgbClr val="FFFFFF"/>
                </a:solidFill>
                <a:ea typeface="Luxi Sans"/>
                <a:cs typeface="Luxi Sans"/>
              </a:rPr>
              <a:pPr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4</a:t>
            </a:fld>
            <a:endParaRPr lang="en-GB" altLang="en-US" sz="1400">
              <a:solidFill>
                <a:srgbClr val="FFFFFF"/>
              </a:solidFill>
              <a:ea typeface="Luxi Sans"/>
              <a:cs typeface="Luxi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7331FEE7-C4D3-6C59-B872-F74A432EB3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838200"/>
            <a:ext cx="8991600" cy="14478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Increment and Decrement </a:t>
            </a:r>
            <a:br>
              <a:rPr lang="en-GB" altLang="en-US"/>
            </a:br>
            <a:r>
              <a:rPr lang="en-GB" altLang="en-US"/>
              <a:t>Examples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38CE1A6-8619-AF66-A944-E1F6B10B72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2514600"/>
            <a:ext cx="8001000" cy="2693988"/>
          </a:xfrm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k; k=4;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++k;                      // k is 5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k++;                      // k is 6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i; i= k++;            // i is 6, k is 7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j; j= ++k;            // j is 8, k is 8</a:t>
            </a:r>
            <a:br>
              <a:rPr lang="en-GB" altLang="en-US" sz="1800" i="1">
                <a:solidFill>
                  <a:srgbClr val="FFFF66"/>
                </a:solidFill>
                <a:latin typeface="Courier New" panose="02070309020205020404" pitchFamily="49" charset="0"/>
              </a:rPr>
            </a:br>
            <a:endParaRPr lang="en-GB" altLang="en-US" sz="1800" i="1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m;  m = k--;          // what is the value of m, k ?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FF66"/>
                </a:solidFill>
                <a:latin typeface="Courier New" panose="02070309020205020404" pitchFamily="49" charset="0"/>
              </a:rPr>
              <a:t>int n;  n = --k; 	      // what is the value of m, k 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8227470-E10F-ADB9-34CD-803752822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594AF25F-F2C0-44A4-A432-910C102F0954}" type="slidenum">
              <a:rPr lang="en-GB" altLang="en-US" sz="1400" smtClean="0">
                <a:solidFill>
                  <a:srgbClr val="FFFFFF"/>
                </a:solidFill>
                <a:ea typeface="Luxi Sans"/>
                <a:cs typeface="Luxi Sans"/>
              </a:rPr>
              <a:pPr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5</a:t>
            </a:fld>
            <a:endParaRPr lang="en-GB" altLang="en-US" sz="1400">
              <a:solidFill>
                <a:srgbClr val="FFFFFF"/>
              </a:solidFill>
              <a:ea typeface="Luxi Sans"/>
              <a:cs typeface="Luxi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67D9BB17-4ABB-9C7E-45D0-0A1A03456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Iterative Constructs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04CCCF80-748A-7F19-7344-F039AE7B0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6019800" cy="4114800"/>
          </a:xfrm>
          <a:noFill/>
        </p:spPr>
        <p:txBody>
          <a:bodyPr/>
          <a:lstStyle/>
          <a:p>
            <a:r>
              <a:rPr lang="en-US" altLang="en-US" sz="1800"/>
              <a:t>provide</a:t>
            </a:r>
          </a:p>
          <a:p>
            <a:pPr lvl="1"/>
            <a:r>
              <a:rPr lang="en-US" altLang="en-US" sz="1800"/>
              <a:t>ability to execute the same code multiple times</a:t>
            </a:r>
          </a:p>
          <a:p>
            <a:r>
              <a:rPr lang="en-US" altLang="en-US" sz="1800"/>
              <a:t>three constructs</a:t>
            </a:r>
          </a:p>
          <a:p>
            <a:pPr lvl="1"/>
            <a:r>
              <a:rPr lang="en-US" altLang="en-US" sz="1800"/>
              <a:t>while statement</a:t>
            </a:r>
          </a:p>
          <a:p>
            <a:pPr lvl="1"/>
            <a:r>
              <a:rPr lang="en-US" altLang="en-US" sz="1800"/>
              <a:t>do-while statement</a:t>
            </a:r>
          </a:p>
          <a:p>
            <a:pPr lvl="1"/>
            <a:r>
              <a:rPr lang="en-US" altLang="en-US" sz="1800"/>
              <a:t>for statement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A7AF6A2-BDB6-E0C3-71EC-86D9F3E280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69B222-FDE6-4200-BEC9-972549CCCF0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E16AB1-1754-7659-20B5-0A85AA443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while</a:t>
            </a:r>
            <a:r>
              <a:rPr lang="en-US" dirty="0"/>
              <a:t> Statement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88F9D37-D038-6A06-C407-5461A36915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4918075" cy="5257800"/>
          </a:xfrm>
          <a:noFill/>
        </p:spPr>
        <p:txBody>
          <a:bodyPr/>
          <a:lstStyle/>
          <a:p>
            <a:r>
              <a:rPr lang="en-US" altLang="en-US" sz="1800"/>
              <a:t>syntax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	   body</a:t>
            </a:r>
          </a:p>
          <a:p>
            <a:r>
              <a:rPr lang="en-US" altLang="en-US" sz="1800"/>
              <a:t>semantics</a:t>
            </a:r>
          </a:p>
          <a:p>
            <a:pPr lvl="1"/>
            <a:r>
              <a:rPr lang="en-US" altLang="en-US" sz="1800"/>
              <a:t>if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true then execute </a:t>
            </a:r>
            <a:r>
              <a:rPr lang="en-US" altLang="en-US" sz="1800">
                <a:solidFill>
                  <a:schemeClr val="accent2"/>
                </a:solidFill>
              </a:rPr>
              <a:t>body</a:t>
            </a:r>
          </a:p>
          <a:p>
            <a:pPr lvl="2"/>
            <a:r>
              <a:rPr lang="en-US" altLang="en-US" sz="1800">
                <a:solidFill>
                  <a:schemeClr val="accent2"/>
                </a:solidFill>
              </a:rPr>
              <a:t>body </a:t>
            </a:r>
            <a:r>
              <a:rPr lang="en-US" altLang="en-US" sz="1800"/>
              <a:t>is either a single statement or a block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/>
            <a:r>
              <a:rPr lang="en-US" altLang="en-US" sz="1800" i="1"/>
              <a:t>iteration</a:t>
            </a:r>
            <a:r>
              <a:rPr lang="en-US" altLang="en-US" sz="1800"/>
              <a:t>:</a:t>
            </a:r>
            <a:r>
              <a:rPr lang="en-US" altLang="en-US" sz="1800" i="1"/>
              <a:t> </a:t>
            </a:r>
            <a:r>
              <a:rPr lang="en-US" altLang="en-US" sz="1800"/>
              <a:t>single execution of body </a:t>
            </a:r>
          </a:p>
          <a:p>
            <a:pPr lvl="1"/>
            <a:r>
              <a:rPr lang="en-US" altLang="en-US" sz="1800"/>
              <a:t>iterate until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evaluates to false</a:t>
            </a:r>
          </a:p>
          <a:p>
            <a:r>
              <a:rPr lang="en-US" altLang="en-US" sz="1800"/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 (n != 0) { </a:t>
            </a:r>
            <a:b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cin &gt;&gt; n; </a:t>
            </a:r>
            <a:b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(n &gt; max) max = n; </a:t>
            </a:r>
          </a:p>
          <a:p>
            <a:pPr lvl="1">
              <a:buFont typeface="Monotype Sorts" pitchFamily="2" charset="2"/>
              <a:buNone/>
            </a:pPr>
            <a:r>
              <a:rPr lang="pt-BR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 lvl="1"/>
            <a:endParaRPr lang="en-US" altLang="en-US" sz="1800"/>
          </a:p>
        </p:txBody>
      </p:sp>
      <p:grpSp>
        <p:nvGrpSpPr>
          <p:cNvPr id="15364" name="Group 19">
            <a:extLst>
              <a:ext uri="{FF2B5EF4-FFF2-40B4-BE49-F238E27FC236}">
                <a16:creationId xmlns:a16="http://schemas.microsoft.com/office/drawing/2014/main" id="{BFA514D2-B2FD-4B24-90D1-A089F9989131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392238"/>
            <a:ext cx="3276600" cy="4191000"/>
            <a:chOff x="3312" y="960"/>
            <a:chExt cx="2064" cy="2640"/>
          </a:xfrm>
        </p:grpSpPr>
        <p:sp>
          <p:nvSpPr>
            <p:cNvPr id="15366" name="Line 4">
              <a:extLst>
                <a:ext uri="{FF2B5EF4-FFF2-40B4-BE49-F238E27FC236}">
                  <a16:creationId xmlns:a16="http://schemas.microsoft.com/office/drawing/2014/main" id="{155641EC-4357-EE8E-4F39-27B18F24D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960"/>
              <a:ext cx="0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7" name="AutoShape 5">
              <a:extLst>
                <a:ext uri="{FF2B5EF4-FFF2-40B4-BE49-F238E27FC236}">
                  <a16:creationId xmlns:a16="http://schemas.microsoft.com/office/drawing/2014/main" id="{6C4712F6-E60C-5094-FBD7-114307C8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400"/>
              <a:ext cx="1520" cy="608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expression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5368" name="Line 6">
              <a:extLst>
                <a:ext uri="{FF2B5EF4-FFF2-40B4-BE49-F238E27FC236}">
                  <a16:creationId xmlns:a16="http://schemas.microsoft.com/office/drawing/2014/main" id="{1723707C-55CE-E47C-E541-01428F862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Rectangle 7">
              <a:extLst>
                <a:ext uri="{FF2B5EF4-FFF2-40B4-BE49-F238E27FC236}">
                  <a16:creationId xmlns:a16="http://schemas.microsoft.com/office/drawing/2014/main" id="{A845A0AC-2F1C-0B2F-F9AD-59462DC77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600"/>
              <a:ext cx="1424" cy="51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body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5370" name="Rectangle 8">
              <a:extLst>
                <a:ext uri="{FF2B5EF4-FFF2-40B4-BE49-F238E27FC236}">
                  <a16:creationId xmlns:a16="http://schemas.microsoft.com/office/drawing/2014/main" id="{7537CEC8-7A1F-5023-73F3-42AEF5F25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true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5371" name="Line 9">
              <a:extLst>
                <a:ext uri="{FF2B5EF4-FFF2-40B4-BE49-F238E27FC236}">
                  <a16:creationId xmlns:a16="http://schemas.microsoft.com/office/drawing/2014/main" id="{1AEB5869-363D-8780-726F-FB4693FFF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60"/>
              <a:ext cx="110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2" name="Line 10">
              <a:extLst>
                <a:ext uri="{FF2B5EF4-FFF2-40B4-BE49-F238E27FC236}">
                  <a16:creationId xmlns:a16="http://schemas.microsoft.com/office/drawing/2014/main" id="{3B7FC6E7-CCE3-17B8-4F1E-3E58CE967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72" y="1696"/>
              <a:ext cx="4" cy="166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3" name="Line 11">
              <a:extLst>
                <a:ext uri="{FF2B5EF4-FFF2-40B4-BE49-F238E27FC236}">
                  <a16:creationId xmlns:a16="http://schemas.microsoft.com/office/drawing/2014/main" id="{4448FF2B-7232-3806-0464-6AB39F419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704"/>
              <a:ext cx="3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4" name="Rectangle 12">
              <a:extLst>
                <a:ext uri="{FF2B5EF4-FFF2-40B4-BE49-F238E27FC236}">
                  <a16:creationId xmlns:a16="http://schemas.microsoft.com/office/drawing/2014/main" id="{16516CA9-3E30-4A8E-2282-DE9A85D94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false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263F193F-8022-7605-9ADC-D34F6BA8C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880"/>
              <a:ext cx="24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7661B76C-A3E0-D09D-69C6-ABFFB8459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152"/>
              <a:ext cx="0" cy="17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EEA8370F-ED70-8D86-7E0D-7B475032D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9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DD3033E5-263D-7803-E48E-77D041F80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60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65" name="Slide Number Placeholder 17">
            <a:extLst>
              <a:ext uri="{FF2B5EF4-FFF2-40B4-BE49-F238E27FC236}">
                <a16:creationId xmlns:a16="http://schemas.microsoft.com/office/drawing/2014/main" id="{DCDA2EB5-668E-7D51-C665-1013F9410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12691-A068-46D7-8609-7E4074FA933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A3C0DEC-7F12-7CF1-864F-04B1999FE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22263"/>
            <a:ext cx="7848600" cy="960437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do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while</a:t>
            </a:r>
            <a:r>
              <a:rPr lang="en-US" dirty="0"/>
              <a:t>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894961-04A8-2CAE-9649-C085871078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0675" y="1295400"/>
            <a:ext cx="5108575" cy="4800600"/>
          </a:xfrm>
          <a:noFill/>
        </p:spPr>
        <p:txBody>
          <a:bodyPr/>
          <a:lstStyle/>
          <a:p>
            <a:r>
              <a:rPr lang="en-US" altLang="en-US" sz="1800"/>
              <a:t>syntax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	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	body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1800"/>
              <a:t>semantics</a:t>
            </a:r>
          </a:p>
          <a:p>
            <a:pPr lvl="1"/>
            <a:r>
              <a:rPr lang="en-US" altLang="en-US" sz="1800"/>
              <a:t>execute </a:t>
            </a:r>
            <a:r>
              <a:rPr lang="en-US" altLang="en-US" sz="1800">
                <a:solidFill>
                  <a:schemeClr val="accent2"/>
                </a:solidFill>
              </a:rPr>
              <a:t>body</a:t>
            </a:r>
          </a:p>
          <a:p>
            <a:pPr lvl="1"/>
            <a:r>
              <a:rPr lang="en-US" altLang="en-US" sz="1800"/>
              <a:t>if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true then iterate again</a:t>
            </a:r>
            <a:endParaRPr lang="en-US" altLang="en-US" sz="1800" i="1"/>
          </a:p>
          <a:p>
            <a:pPr lvl="1"/>
            <a:r>
              <a:rPr lang="en-US" altLang="en-US" sz="1800"/>
              <a:t>iterate until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evaluates to false</a:t>
            </a:r>
          </a:p>
          <a:p>
            <a:r>
              <a:rPr lang="en-US" altLang="en-US" sz="1800"/>
              <a:t>example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max=0, n;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 {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cin &gt;&gt; n; 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if (n &gt; max) max = n; 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 while (n != 0);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EA8405C1-0CF7-7267-7763-D1BC5BF7F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167163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D5BA6E4F-3462-AB0C-B667-1C5458334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3271838"/>
            <a:ext cx="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46131A5A-D632-1D04-C1CF-9B93E613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446338"/>
            <a:ext cx="2260600" cy="812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body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89CBC3D-D240-9097-1C38-28EBAFD2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186238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true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BC265C3C-3815-3186-EFD4-814A4D638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675188"/>
            <a:ext cx="685800" cy="63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ED8DE1F3-3DBC-11CF-5CC9-626AD8EEB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52530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false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57420BF9-3218-F38C-E281-3663C25D0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4550" y="1951038"/>
            <a:ext cx="0" cy="27241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43735207-2D4B-DCC0-4A9D-23085AE5A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1976438"/>
            <a:ext cx="1905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F109E28F-FE50-7C55-61DC-165A239EB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5176838"/>
            <a:ext cx="0" cy="685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F3029123-83C4-66C5-554F-73CE7E73B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4198938"/>
            <a:ext cx="2413000" cy="965200"/>
          </a:xfrm>
          <a:prstGeom prst="diamond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expression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98" name="Slide Number Placeholder 13">
            <a:extLst>
              <a:ext uri="{FF2B5EF4-FFF2-40B4-BE49-F238E27FC236}">
                <a16:creationId xmlns:a16="http://schemas.microsoft.com/office/drawing/2014/main" id="{55EB385C-6DA6-F620-7BDD-BD2F6AB3B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B5A493-EC65-428A-AA5F-774214D541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DD4FEAB0-D8C5-714D-1917-B0A3DE9B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 Unicode MS" panose="020B0604020202020204" pitchFamily="34" charset="-128"/>
              </a:rPr>
              <a:t>while (n != 0 ) { cin &gt;&gt; n; if (n &gt; max) max = n; }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27410-E4DB-D93E-EEE1-EFFC5E0E2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4864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for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38C1AB8-2890-AA96-2CCE-D44CC5D81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562600"/>
          </a:xfrm>
          <a:noFill/>
        </p:spPr>
        <p:txBody>
          <a:bodyPr/>
          <a:lstStyle/>
          <a:p>
            <a:r>
              <a:rPr lang="en-US" altLang="en-US" sz="1700"/>
              <a:t>syntax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for(</a:t>
            </a:r>
            <a:r>
              <a:rPr lang="en-US" altLang="en-US" sz="1700">
                <a:solidFill>
                  <a:schemeClr val="accent2"/>
                </a:solidFill>
              </a:rPr>
              <a:t>initStatement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700"/>
              <a:t> </a:t>
            </a:r>
            <a:br>
              <a:rPr lang="en-US" altLang="en-US" sz="1700"/>
            </a:br>
            <a:r>
              <a:rPr lang="en-US" altLang="en-US" sz="1700"/>
              <a:t>       </a:t>
            </a:r>
            <a:r>
              <a:rPr lang="en-US" altLang="en-US" sz="1700">
                <a:solidFill>
                  <a:schemeClr val="accent2"/>
                </a:solidFill>
              </a:rPr>
              <a:t>expression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</a:rPr>
              <a:t>postStatement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/>
              <a:t>		   </a:t>
            </a:r>
            <a:r>
              <a:rPr lang="en-US" altLang="en-US" sz="1700">
                <a:solidFill>
                  <a:schemeClr val="accent2"/>
                </a:solidFill>
              </a:rPr>
              <a:t>body</a:t>
            </a:r>
          </a:p>
          <a:p>
            <a:r>
              <a:rPr lang="en-US" altLang="en-US" sz="1700"/>
              <a:t>semantics</a:t>
            </a:r>
          </a:p>
          <a:p>
            <a:pPr lvl="1"/>
            <a:r>
              <a:rPr lang="en-US" altLang="en-US" sz="1700"/>
              <a:t>execute </a:t>
            </a:r>
            <a:r>
              <a:rPr lang="en-US" altLang="en-US" sz="1700">
                <a:solidFill>
                  <a:schemeClr val="accent2"/>
                </a:solidFill>
              </a:rPr>
              <a:t>initStatement</a:t>
            </a:r>
            <a:endParaRPr lang="en-US" altLang="en-US" sz="1700"/>
          </a:p>
          <a:p>
            <a:pPr lvl="1"/>
            <a:r>
              <a:rPr lang="en-US" altLang="en-US" sz="1700"/>
              <a:t>evaluate </a:t>
            </a:r>
            <a:r>
              <a:rPr lang="en-US" altLang="en-US" sz="1700">
                <a:solidFill>
                  <a:schemeClr val="accent2"/>
                </a:solidFill>
              </a:rPr>
              <a:t>expression,</a:t>
            </a:r>
            <a:r>
              <a:rPr lang="en-US" altLang="en-US" sz="1700"/>
              <a:t> if true: iterate</a:t>
            </a:r>
          </a:p>
          <a:p>
            <a:pPr lvl="1"/>
            <a:r>
              <a:rPr lang="en-US" altLang="en-US" sz="1700"/>
              <a:t>iteration:</a:t>
            </a:r>
          </a:p>
          <a:p>
            <a:pPr lvl="2"/>
            <a:r>
              <a:rPr lang="en-US" altLang="en-US" sz="1700"/>
              <a:t>execute </a:t>
            </a:r>
            <a:r>
              <a:rPr lang="en-US" altLang="en-US" sz="1700">
                <a:solidFill>
                  <a:schemeClr val="accent2"/>
                </a:solidFill>
              </a:rPr>
              <a:t>body</a:t>
            </a:r>
            <a:endParaRPr lang="en-US" altLang="en-US" sz="1700" i="1"/>
          </a:p>
          <a:p>
            <a:pPr lvl="2"/>
            <a:r>
              <a:rPr lang="en-US" altLang="en-US" sz="1700"/>
              <a:t>execute </a:t>
            </a:r>
            <a:r>
              <a:rPr lang="en-US" altLang="en-US" sz="1700">
                <a:solidFill>
                  <a:schemeClr val="accent2"/>
                </a:solidFill>
              </a:rPr>
              <a:t>postStatement</a:t>
            </a:r>
          </a:p>
          <a:p>
            <a:pPr lvl="2"/>
            <a:r>
              <a:rPr lang="en-US" altLang="en-US" sz="1700"/>
              <a:t>repeat expression evaluation</a:t>
            </a:r>
          </a:p>
          <a:p>
            <a:r>
              <a:rPr lang="en-US" altLang="en-US" sz="1700"/>
              <a:t>example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/>
              <a:t>	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 (int i=0; i&lt;20; ++i)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  cout &lt;&lt; "i is " &lt;&lt; i &lt;&lt; endl;</a:t>
            </a:r>
          </a:p>
          <a:p>
            <a:r>
              <a:rPr lang="en-US" altLang="en-US" sz="1700" i="1"/>
              <a:t>loop variable - </a:t>
            </a:r>
            <a:r>
              <a:rPr lang="en-US" altLang="en-US" sz="1700"/>
              <a:t>declared inside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</a:p>
          <a:p>
            <a:pPr lvl="1"/>
            <a:r>
              <a:rPr lang="en-US" altLang="en-US" sz="1700"/>
              <a:t>its scope is body of the loop</a:t>
            </a:r>
          </a:p>
          <a:p>
            <a:pPr lvl="1"/>
            <a:r>
              <a:rPr lang="en-US" altLang="en-US" sz="1700"/>
              <a:t>modifying loop variable inside body is poor style, use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700"/>
              <a:t> instead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7412" name="Group 16">
            <a:extLst>
              <a:ext uri="{FF2B5EF4-FFF2-40B4-BE49-F238E27FC236}">
                <a16:creationId xmlns:a16="http://schemas.microsoft.com/office/drawing/2014/main" id="{386AD608-E784-FDBD-FC4F-844936A6DDF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57200"/>
            <a:ext cx="3768725" cy="4800600"/>
            <a:chOff x="2880" y="96"/>
            <a:chExt cx="2374" cy="3024"/>
          </a:xfrm>
        </p:grpSpPr>
        <p:sp>
          <p:nvSpPr>
            <p:cNvPr id="17414" name="Line 5">
              <a:extLst>
                <a:ext uri="{FF2B5EF4-FFF2-40B4-BE49-F238E27FC236}">
                  <a16:creationId xmlns:a16="http://schemas.microsoft.com/office/drawing/2014/main" id="{12DB20E4-D373-6ED0-9F49-BD8C6587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464"/>
              <a:ext cx="0" cy="42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5" name="AutoShape 6">
              <a:extLst>
                <a:ext uri="{FF2B5EF4-FFF2-40B4-BE49-F238E27FC236}">
                  <a16:creationId xmlns:a16="http://schemas.microsoft.com/office/drawing/2014/main" id="{BECAEB51-18CE-B6E2-BA10-FFB9B23B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894"/>
              <a:ext cx="1444" cy="594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expression</a:t>
              </a:r>
            </a:p>
          </p:txBody>
        </p:sp>
        <p:sp>
          <p:nvSpPr>
            <p:cNvPr id="17416" name="Line 7">
              <a:extLst>
                <a:ext uri="{FF2B5EF4-FFF2-40B4-BE49-F238E27FC236}">
                  <a16:creationId xmlns:a16="http://schemas.microsoft.com/office/drawing/2014/main" id="{10F0CC61-64EF-4FD8-55C4-5F0F6EDF6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1496"/>
              <a:ext cx="0" cy="23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7" name="Rectangle 8">
              <a:extLst>
                <a:ext uri="{FF2B5EF4-FFF2-40B4-BE49-F238E27FC236}">
                  <a16:creationId xmlns:a16="http://schemas.microsoft.com/office/drawing/2014/main" id="{7EDAC12B-72F2-2667-289A-D80E91CB6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1739"/>
              <a:ext cx="1354" cy="40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body</a:t>
              </a:r>
            </a:p>
          </p:txBody>
        </p:sp>
        <p:sp>
          <p:nvSpPr>
            <p:cNvPr id="17418" name="Rectangle 9">
              <a:extLst>
                <a:ext uri="{FF2B5EF4-FFF2-40B4-BE49-F238E27FC236}">
                  <a16:creationId xmlns:a16="http://schemas.microsoft.com/office/drawing/2014/main" id="{2E8F5B5D-ABB7-938C-B24D-A38D6763C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515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true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43F0765B-A8EA-3DEB-E7E0-4DAEAAAD2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91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false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7420" name="Rectangle 11">
              <a:extLst>
                <a:ext uri="{FF2B5EF4-FFF2-40B4-BE49-F238E27FC236}">
                  <a16:creationId xmlns:a16="http://schemas.microsoft.com/office/drawing/2014/main" id="{091C9668-EAC4-7A15-4316-BEE83BBA9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96"/>
              <a:ext cx="1170" cy="36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initStatement</a:t>
              </a:r>
            </a:p>
          </p:txBody>
        </p:sp>
        <p:sp>
          <p:nvSpPr>
            <p:cNvPr id="17421" name="Rectangle 12">
              <a:extLst>
                <a:ext uri="{FF2B5EF4-FFF2-40B4-BE49-F238E27FC236}">
                  <a16:creationId xmlns:a16="http://schemas.microsoft.com/office/drawing/2014/main" id="{1C59175E-D1AA-E3A3-C59A-09FF681D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2396"/>
              <a:ext cx="1354" cy="40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postStatement</a:t>
              </a:r>
            </a:p>
          </p:txBody>
        </p:sp>
        <p:sp>
          <p:nvSpPr>
            <p:cNvPr id="17422" name="Line 13">
              <a:extLst>
                <a:ext uri="{FF2B5EF4-FFF2-40B4-BE49-F238E27FC236}">
                  <a16:creationId xmlns:a16="http://schemas.microsoft.com/office/drawing/2014/main" id="{1DD56EF4-386B-F1D7-7C92-4A69AE75C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2153"/>
              <a:ext cx="0" cy="23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3" name="Freeform 14">
              <a:extLst>
                <a:ext uri="{FF2B5EF4-FFF2-40B4-BE49-F238E27FC236}">
                  <a16:creationId xmlns:a16="http://schemas.microsoft.com/office/drawing/2014/main" id="{EC76634D-5E7E-3492-79E1-CC3D8B33D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195"/>
              <a:ext cx="1004" cy="1925"/>
            </a:xfrm>
            <a:custGeom>
              <a:avLst/>
              <a:gdLst>
                <a:gd name="T0" fmla="*/ 124 w 1057"/>
                <a:gd name="T1" fmla="*/ 0 h 1969"/>
                <a:gd name="T2" fmla="*/ 184 w 1057"/>
                <a:gd name="T3" fmla="*/ 0 h 1969"/>
                <a:gd name="T4" fmla="*/ 184 w 1057"/>
                <a:gd name="T5" fmla="*/ 822 h 1969"/>
                <a:gd name="T6" fmla="*/ 0 w 1057"/>
                <a:gd name="T7" fmla="*/ 822 h 1969"/>
                <a:gd name="T8" fmla="*/ 0 w 1057"/>
                <a:gd name="T9" fmla="*/ 913 h 19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7"/>
                <a:gd name="T16" fmla="*/ 0 h 1969"/>
                <a:gd name="T17" fmla="*/ 1057 w 1057"/>
                <a:gd name="T18" fmla="*/ 1969 h 19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7" h="1969">
                  <a:moveTo>
                    <a:pt x="720" y="0"/>
                  </a:moveTo>
                  <a:lnTo>
                    <a:pt x="1056" y="0"/>
                  </a:lnTo>
                  <a:lnTo>
                    <a:pt x="1056" y="1776"/>
                  </a:lnTo>
                  <a:lnTo>
                    <a:pt x="0" y="1776"/>
                  </a:lnTo>
                  <a:lnTo>
                    <a:pt x="0" y="1968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4" name="Freeform 15">
              <a:extLst>
                <a:ext uri="{FF2B5EF4-FFF2-40B4-BE49-F238E27FC236}">
                  <a16:creationId xmlns:a16="http://schemas.microsoft.com/office/drawing/2014/main" id="{44AA923A-AC9B-8E2D-8396-3989CABE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698"/>
              <a:ext cx="1187" cy="1878"/>
            </a:xfrm>
            <a:custGeom>
              <a:avLst/>
              <a:gdLst>
                <a:gd name="T0" fmla="*/ 94 w 1249"/>
                <a:gd name="T1" fmla="*/ 889 h 1921"/>
                <a:gd name="T2" fmla="*/ 0 w 1249"/>
                <a:gd name="T3" fmla="*/ 889 h 1921"/>
                <a:gd name="T4" fmla="*/ 0 w 1249"/>
                <a:gd name="T5" fmla="*/ 0 h 1921"/>
                <a:gd name="T6" fmla="*/ 221 w 1249"/>
                <a:gd name="T7" fmla="*/ 0 h 1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9"/>
                <a:gd name="T13" fmla="*/ 0 h 1921"/>
                <a:gd name="T14" fmla="*/ 1249 w 1249"/>
                <a:gd name="T15" fmla="*/ 1921 h 1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9" h="1921">
                  <a:moveTo>
                    <a:pt x="528" y="1920"/>
                  </a:moveTo>
                  <a:lnTo>
                    <a:pt x="0" y="1920"/>
                  </a:lnTo>
                  <a:lnTo>
                    <a:pt x="0" y="0"/>
                  </a:lnTo>
                  <a:lnTo>
                    <a:pt x="1248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13" name="Slide Number Placeholder 15">
            <a:extLst>
              <a:ext uri="{FF2B5EF4-FFF2-40B4-BE49-F238E27FC236}">
                <a16:creationId xmlns:a16="http://schemas.microsoft.com/office/drawing/2014/main" id="{190C744F-A7B3-3EF4-1B80-ECA3931D0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2FAC32-F895-4D12-A7CC-0DFA91E949E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402</TotalTime>
  <Pages>22</Pages>
  <Words>1197</Words>
  <Application>Microsoft Office PowerPoint</Application>
  <PresentationFormat>On-screen Show (4:3)</PresentationFormat>
  <Paragraphs>182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Monotype Sorts</vt:lpstr>
      <vt:lpstr>Courier New</vt:lpstr>
      <vt:lpstr>Luxi Sans</vt:lpstr>
      <vt:lpstr>Arial Unicode MS</vt:lpstr>
      <vt:lpstr>green</vt:lpstr>
      <vt:lpstr>Conditinall Constructs Review</vt:lpstr>
      <vt:lpstr>Iterative Constructs</vt:lpstr>
      <vt:lpstr>Increment and Decrement Intro</vt:lpstr>
      <vt:lpstr>Increment and Decrement  Prefix/Postfix Forms</vt:lpstr>
      <vt:lpstr>Increment and Decrement  Examples</vt:lpstr>
      <vt:lpstr>Iterative Constructs</vt:lpstr>
      <vt:lpstr>The while Statement</vt:lpstr>
      <vt:lpstr>The do-while Statement</vt:lpstr>
      <vt:lpstr>The for Statement</vt:lpstr>
      <vt:lpstr>Iterate and Keep Track Idiom</vt:lpstr>
      <vt:lpstr>Break and Continue with  Iterative Constructs</vt:lpstr>
      <vt:lpstr>Nesting of Iterative Constructs</vt:lpstr>
      <vt:lpstr>Iteration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Fundamentals</dc:title>
  <dc:subject>Chapter2</dc:subject>
  <dc:creator>Devon Lockwood</dc:creator>
  <cp:keywords/>
  <dc:description/>
  <cp:lastModifiedBy>Patel, Yug</cp:lastModifiedBy>
  <cp:revision>342</cp:revision>
  <cp:lastPrinted>2001-02-06T15:00:47Z</cp:lastPrinted>
  <dcterms:created xsi:type="dcterms:W3CDTF">1996-06-25T16:22:20Z</dcterms:created>
  <dcterms:modified xsi:type="dcterms:W3CDTF">2024-04-21T03:54:33Z</dcterms:modified>
</cp:coreProperties>
</file>