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317" r:id="rId2"/>
    <p:sldId id="256" r:id="rId3"/>
    <p:sldId id="324" r:id="rId4"/>
    <p:sldId id="319" r:id="rId5"/>
    <p:sldId id="322" r:id="rId6"/>
    <p:sldId id="325" r:id="rId7"/>
    <p:sldId id="320" r:id="rId8"/>
    <p:sldId id="32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518B9C6-2798-2472-54FD-3AA7323E21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932E643-E335-006B-600A-EE788C0A57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C812BB8-BD6D-A6D9-ABB7-3F84297BCC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EC28879-CB5F-4E37-FEC5-E82899C881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9045AEE-3BFE-E85F-DA99-2C76F9997C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B6DF2EB-D32D-3350-F67F-2C0E8BA060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BF4976B-8C60-76C3-754A-792AA1553C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AF2CAAE-9941-FD4A-95F2-7E47D4657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487F416-787B-458A-8F31-4C5D5B86BD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C4C2206-3591-F9B9-8223-FDA805491A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B055865-F948-5D92-D3D3-D19FBE5F301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D85967FE-88C7-23C2-B506-ABDAD7A3A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54D130-369F-4AEF-B7AD-AC8AB5A56CE0}" type="slidenum">
              <a:rPr lang="en-US" altLang="en-US" sz="10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4CB3DD1-EB3B-B9DC-D705-6691ADBE7F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77DFEF1-CD42-A2F2-4B68-01FE5D851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DBD9FF9C-8EC2-B73A-0C9C-8837D7FF9DAD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A7799DE3-5FE9-AF2A-D950-C00B370278CC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3F3C8C41-F407-2F75-EC46-DCFB5A5C457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2226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5B43AE36-ADA7-86C2-9EB2-1256A83A35D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E1ABFD0B-755F-56C8-5B6B-EAE779EF53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0ABA9CBA-D6AC-1587-CA3C-BC4063D54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51803-0006-42AD-9F52-E3C3637C0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46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92B64F6-B3D1-C28C-F233-ECCA131143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0A8CFE0-7A32-306C-AC8E-A6B6BF2B0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1926-0636-4297-82E4-1F5C0E7D85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047B8F7-BEE0-CF48-69A3-936D0944B74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65B187F-8259-4F11-8541-BD314CE420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BC3CC83-3886-EFBE-43FA-950DE644A0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B7C25-D471-4A00-B45C-A8952F0F91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11AB9A6-B1D2-C97D-AAE2-B29BB3C823B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8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5547DA8-F329-3BD6-5B11-4E78982E76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40AE927-7D4D-8B13-1D96-B75CCA3132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49E2B-5E00-4F88-95BB-ACEF2486A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668E35E-1219-6508-5DA7-84C4AE068C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4F7DC1-3DE8-7483-A2C7-A341451D68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D65F950-DEA8-EB0C-9724-FBAB968E4C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CE95-503F-4DE6-B250-83870E6F5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0E87CB2-F4C7-FD10-C384-22E1D41209F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03CE38F-6AE6-30F2-F1E9-231A2ABCCA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B9E70FE-5EC4-87DF-5EDD-64311E4E3D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5E7F9-BCC1-47B8-AC4C-93F887487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5575D7A-F231-0278-5450-39F8B2A423C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F83CE7-FCA6-2A46-3575-E9229CA17F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09A6090-7570-819C-924B-06EFEEEA41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C315A-4E53-4F11-85CA-A77E8BF425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22F62A4-FEC3-8B5C-DDC8-D1BA884248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870FD92-563A-1948-A108-26B5D43711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7EF6924-85ED-B225-7259-9E3114B45A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C94EC-61C8-45AF-A273-34F28C3D97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CB3C44B-9337-C545-1BB3-91EE44316A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2CA9D2D-CF87-39A0-276B-3055FEE1FF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163A8AA-5243-8E7A-6838-5820153512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B32F1-8633-4E97-A452-01A88E9320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FA09351-2B39-A29A-9F46-4EBEBA16E03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642681C-31E5-D8DB-0C8D-474A1AC27A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E68C3B3-BC01-BCD7-6E1E-0FEAA3813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DEC35-6CBD-49F7-9B38-2F761FDDC8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02D9660-78C7-3AEF-6A87-1E886BD0156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230ECAC-AEFE-EB38-0C8E-3A6A1F2D11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F7F9270-C10E-243D-2145-B12553185C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17EEB-3503-4291-BB55-649A783E5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8DFA63A-5F8E-ECB7-7F9D-9D063648E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3B908C33-4053-D64F-2ED8-E3F838C3C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A720A83B-6E2C-24E4-BC10-E61E3EB56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7ED5D83A-96FA-E838-E937-EE44470E44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6D81AA75-10AF-BA59-C436-E56873DAB3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A57C7B-8BDA-4CDE-A156-68695B2B9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1F1120C4-95DD-B91B-5E15-CAE12634E5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33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CAA3A6A-75FE-77A6-39A7-C3672AE9C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762000"/>
          </a:xfrm>
          <a:noFill/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en-US"/>
              <a:t>Increment and Iterative Constructs Review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F5ABF21-DD96-02BE-2E60-D179E2E4E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77200" cy="4572000"/>
          </a:xfrm>
          <a:noFill/>
        </p:spPr>
        <p:txBody>
          <a:bodyPr/>
          <a:lstStyle/>
          <a:p>
            <a:r>
              <a:rPr lang="en-US" altLang="en-US" sz="1800"/>
              <a:t>differentiate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x++;		++u;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      u =  --x;	u = x--;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      u += x;		v -= ++x;	</a:t>
            </a:r>
            <a:endParaRPr lang="en-US" altLang="en-US" sz="1800"/>
          </a:p>
          <a:p>
            <a:r>
              <a:rPr lang="en-US" altLang="en-US" sz="1800"/>
              <a:t>what is a block? what is special about declaring a variable inside a block?</a:t>
            </a:r>
          </a:p>
          <a:p>
            <a:r>
              <a:rPr lang="en-US" altLang="en-US" sz="1800"/>
              <a:t>what is the difference between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do-while</a:t>
            </a:r>
            <a:r>
              <a:rPr lang="en-US" altLang="en-US" sz="1800"/>
              <a:t>? Can one replace the other?</a:t>
            </a:r>
          </a:p>
          <a:p>
            <a:r>
              <a:rPr lang="en-US" altLang="en-US" sz="1800"/>
              <a:t>what does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/>
              <a:t> do? Why is it needed? what is </a:t>
            </a:r>
            <a:r>
              <a:rPr lang="en-US" altLang="en-US" sz="1800" i="1"/>
              <a:t>init-statement</a:t>
            </a:r>
            <a:r>
              <a:rPr lang="en-US" altLang="en-US" sz="1800"/>
              <a:t>, </a:t>
            </a:r>
            <a:r>
              <a:rPr lang="en-US" altLang="en-US" sz="1800" i="1"/>
              <a:t>expression</a:t>
            </a:r>
            <a:r>
              <a:rPr lang="en-US" altLang="en-US" sz="1800"/>
              <a:t>, </a:t>
            </a:r>
            <a:r>
              <a:rPr lang="en-US" altLang="en-US" sz="1800" i="1"/>
              <a:t>post-statement </a:t>
            </a:r>
            <a:r>
              <a:rPr lang="en-US" altLang="en-US" sz="1800"/>
              <a:t>in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/>
              <a:t>? Can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/>
              <a:t> replace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while/do-while</a:t>
            </a:r>
            <a:r>
              <a:rPr lang="en-US" altLang="en-US" sz="1800"/>
              <a:t>? is reverse possible? </a:t>
            </a:r>
          </a:p>
          <a:p>
            <a:r>
              <a:rPr lang="en-US" altLang="en-US" sz="1800"/>
              <a:t>what is loop variable? Where is it declared in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/>
              <a:t>? What is its scope?</a:t>
            </a:r>
          </a:p>
          <a:p>
            <a:r>
              <a:rPr lang="en-US" altLang="en-US" sz="1800"/>
              <a:t>how is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800"/>
              <a:t> used inside an iterative construct?</a:t>
            </a:r>
          </a:p>
          <a:p>
            <a:r>
              <a:rPr lang="en-US" altLang="en-US" sz="1800"/>
              <a:t>what is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continue</a:t>
            </a:r>
            <a:r>
              <a:rPr lang="en-US" altLang="en-US" sz="1800"/>
              <a:t>? how is it used?</a:t>
            </a:r>
          </a:p>
          <a:p>
            <a:r>
              <a:rPr lang="en-US" altLang="en-US" sz="1800"/>
              <a:t>what is iterate-and-keep-track</a:t>
            </a:r>
            <a:r>
              <a:rPr lang="en-US" altLang="en-US" sz="1800" i="1"/>
              <a:t> </a:t>
            </a:r>
            <a:r>
              <a:rPr lang="en-US" altLang="en-US" sz="1800"/>
              <a:t>idiom? what is tracking variable?</a:t>
            </a:r>
          </a:p>
          <a:p>
            <a:r>
              <a:rPr lang="en-US" altLang="en-US" sz="1800"/>
              <a:t>what’s a nested iterative construct? what is inner/outer loop? How many loops can be nested in C++?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8F29881-9117-2E73-2C41-A9BC6D63E1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BD7F7E-450A-4BDC-9E3E-C4C12B4FFE5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56A2C19-A13D-8ADE-B86B-59CF517D16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Predefined Functions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A0067C0-9122-2137-6FB4-4E8FCB8732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library code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8C16DE1-1A4C-FB37-1180-E8421DB65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3" y="3048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Name, Return Value, Argument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AD3D506-F411-C48B-57E0-ADE153CC0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1813" y="1295400"/>
            <a:ext cx="8078787" cy="5091113"/>
          </a:xfrm>
        </p:spPr>
        <p:txBody>
          <a:bodyPr/>
          <a:lstStyle/>
          <a:p>
            <a:pPr>
              <a:defRPr/>
            </a:pPr>
            <a:r>
              <a:rPr lang="en-US" altLang="en-US" sz="1700" i="1" dirty="0"/>
              <a:t>function </a:t>
            </a:r>
            <a:r>
              <a:rPr lang="en-US" altLang="en-US" sz="1700" dirty="0"/>
              <a:t>– named group of statements carrying out a particular task that accepts values and computes the result</a:t>
            </a:r>
          </a:p>
          <a:p>
            <a:pPr lvl="1">
              <a:defRPr/>
            </a:pPr>
            <a:r>
              <a:rPr lang="en-US" altLang="en-US" sz="1700" i="1" dirty="0"/>
              <a:t>function name</a:t>
            </a:r>
            <a:r>
              <a:rPr lang="en-US" altLang="en-US" sz="1700" dirty="0"/>
              <a:t> – identifier distinguishing the function from others</a:t>
            </a:r>
          </a:p>
          <a:p>
            <a:pPr lvl="2">
              <a:defRPr/>
            </a:pPr>
            <a:r>
              <a:rPr lang="en-US" altLang="en-US" sz="1700" dirty="0"/>
              <a:t>example – square root function: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sqrt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i="1" dirty="0"/>
              <a:t>argument </a:t>
            </a:r>
            <a:r>
              <a:rPr lang="en-US" altLang="en-US" sz="1700" dirty="0"/>
              <a:t>– the value provided to the function to carry out </a:t>
            </a:r>
            <a:r>
              <a:rPr lang="en-US" altLang="en-US" sz="1700"/>
              <a:t>its task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i="1" dirty="0"/>
              <a:t>return value</a:t>
            </a:r>
            <a:r>
              <a:rPr lang="en-US" altLang="en-US" sz="1700" dirty="0"/>
              <a:t> - value computed by the function</a:t>
            </a:r>
            <a:endParaRPr lang="en-US" altLang="en-US" sz="1700" i="1" dirty="0"/>
          </a:p>
          <a:p>
            <a:pPr>
              <a:defRPr/>
            </a:pPr>
            <a:r>
              <a:rPr lang="en-US" altLang="en-US" sz="1700" dirty="0"/>
              <a:t>function accepts arguments of certain type and returns the value of certain type</a:t>
            </a:r>
          </a:p>
          <a:p>
            <a:pPr lvl="1"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sqrt</a:t>
            </a:r>
            <a:r>
              <a:rPr lang="en-US" altLang="en-US" sz="1700" dirty="0"/>
              <a:t> accepts and returns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double</a:t>
            </a:r>
          </a:p>
          <a:p>
            <a:pPr>
              <a:defRPr/>
            </a:pPr>
            <a:r>
              <a:rPr lang="en-US" altLang="en-US" sz="1700" dirty="0"/>
              <a:t>C++ comes with libraries of code that can be reused in your programs. The code comes in the form of </a:t>
            </a:r>
            <a:r>
              <a:rPr lang="en-US" altLang="en-US" sz="1700" i="1" dirty="0"/>
              <a:t>pre-defined functions</a:t>
            </a:r>
          </a:p>
          <a:p>
            <a:pPr lvl="1">
              <a:defRPr/>
            </a:pPr>
            <a:r>
              <a:rPr lang="en-US" altLang="en-US" sz="1700" dirty="0"/>
              <a:t>what is the program that adds pre-defined functions to your code to produce executable?</a:t>
            </a:r>
          </a:p>
          <a:p>
            <a:pPr lvl="1"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sqrt </a:t>
            </a:r>
            <a:r>
              <a:rPr lang="en-US" altLang="en-US" sz="1700" dirty="0"/>
              <a:t>is a predefined function</a:t>
            </a:r>
          </a:p>
          <a:p>
            <a:pPr>
              <a:defRPr/>
            </a:pPr>
            <a:r>
              <a:rPr lang="en-US" altLang="en-US" sz="1600" dirty="0"/>
              <a:t>to use a function, need to specify particular include directive:</a:t>
            </a:r>
          </a:p>
          <a:p>
            <a:pPr lvl="1">
              <a:defRPr/>
            </a:pPr>
            <a:r>
              <a:rPr lang="en-US" altLang="en-US" sz="1600" dirty="0"/>
              <a:t>to use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sqrt</a:t>
            </a:r>
            <a:r>
              <a:rPr lang="en-US" altLang="en-US" sz="1600" dirty="0"/>
              <a:t>	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cmath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endParaRPr lang="en-US" altLang="en-US" sz="1700" dirty="0"/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endParaRPr lang="en-US" altLang="en-US" sz="160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0AB17CE6-A7D6-F5EE-1166-6808216ED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1571DF-FCAA-43AF-91B2-2C2A6A73C6C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15673DE-FFB4-C12D-6A79-C3D75584A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Invocation, Argument Variants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DE8CEE8-83F4-B749-6D52-748A1FC2C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7613" cy="5500688"/>
          </a:xfrm>
        </p:spPr>
        <p:txBody>
          <a:bodyPr/>
          <a:lstStyle/>
          <a:p>
            <a:pPr>
              <a:defRPr/>
            </a:pPr>
            <a:r>
              <a:rPr lang="en-US" altLang="en-US" sz="1700" i="1" dirty="0"/>
              <a:t>function call</a:t>
            </a:r>
            <a:r>
              <a:rPr lang="en-US" altLang="en-US" sz="1700" dirty="0"/>
              <a:t> (</a:t>
            </a:r>
            <a:r>
              <a:rPr lang="en-US" altLang="en-US" sz="1700" i="1" dirty="0"/>
              <a:t>function invocation</a:t>
            </a:r>
            <a:r>
              <a:rPr lang="en-US" altLang="en-US" sz="1700" dirty="0"/>
              <a:t>) – executing function code from elsewhere in program</a:t>
            </a:r>
          </a:p>
          <a:p>
            <a:pPr lvl="1">
              <a:defRPr/>
            </a:pPr>
            <a:r>
              <a:rPr lang="en-US" altLang="en-US" sz="1700" dirty="0"/>
              <a:t>syntax:  expression consisting of function name followed by arguments in parentheses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result = sqrt(9.0);</a:t>
            </a:r>
          </a:p>
          <a:p>
            <a:pPr lvl="1">
              <a:defRPr/>
            </a:pPr>
            <a:r>
              <a:rPr lang="en-US" altLang="en-US" sz="1700" dirty="0"/>
              <a:t>semantics: argument is evaluated, function is executed, return value replaces function invocation</a:t>
            </a:r>
          </a:p>
          <a:p>
            <a:pPr>
              <a:defRPr/>
            </a:pPr>
            <a:r>
              <a:rPr lang="en-US" altLang="en-US" sz="1700" dirty="0"/>
              <a:t>invocation forms</a:t>
            </a:r>
          </a:p>
          <a:p>
            <a:pPr lvl="1">
              <a:defRPr/>
            </a:pPr>
            <a:r>
              <a:rPr lang="en-US" altLang="en-US" sz="1700" i="1" dirty="0">
                <a:ea typeface="+mn-ea"/>
                <a:cs typeface="+mn-cs"/>
              </a:rPr>
              <a:t>in expression </a:t>
            </a:r>
            <a:r>
              <a:rPr lang="en-US" altLang="en-US" sz="1700" dirty="0">
                <a:ea typeface="+mn-ea"/>
                <a:cs typeface="+mn-cs"/>
              </a:rPr>
              <a:t>– return value replaces invocation in expression evaluation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result =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sqrt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(9.0) –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*5;</a:t>
            </a:r>
          </a:p>
          <a:p>
            <a:pPr lvl="1">
              <a:defRPr/>
            </a:pPr>
            <a:r>
              <a:rPr lang="en-US" altLang="en-US" sz="1700" i="1" dirty="0">
                <a:ea typeface="+mn-ea"/>
                <a:cs typeface="+mn-cs"/>
              </a:rPr>
              <a:t>standalone </a:t>
            </a:r>
            <a:r>
              <a:rPr lang="en-US" altLang="en-US" sz="1700" dirty="0">
                <a:ea typeface="+mn-ea"/>
                <a:cs typeface="+mn-cs"/>
              </a:rPr>
              <a:t>– return value is ignored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srand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(55);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argument variants</a:t>
            </a:r>
          </a:p>
          <a:p>
            <a:pPr lvl="1">
              <a:defRPr/>
            </a:pPr>
            <a:r>
              <a:rPr lang="en-US" altLang="en-US" sz="1700" dirty="0"/>
              <a:t>function may have more than one argument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result = pow(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, 55); </a:t>
            </a:r>
          </a:p>
          <a:p>
            <a:pPr lvl="1">
              <a:defRPr/>
            </a:pPr>
            <a:r>
              <a:rPr lang="en-US" altLang="en-US" sz="1700" dirty="0"/>
              <a:t>an argument is an (arbitrary) expression 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result =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sqrt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*2 + 9.0);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i="1" dirty="0"/>
              <a:t>nested function call: </a:t>
            </a:r>
            <a:r>
              <a:rPr lang="en-US" altLang="en-US" sz="1700" dirty="0"/>
              <a:t> use of one function call as argument to another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result =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sqrt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(abs(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));</a:t>
            </a:r>
            <a:endParaRPr lang="en-US" altLang="en-US" sz="17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292FC0A8-E53B-A124-4476-0DD124ED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D94C92-198A-4658-95BA-FD280A17ECE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9C479F-D997-D895-4B6F-9EFDE6C4C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Explicit/Implicit Constructs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81D0DAD-4F2D-2A20-0318-3DAD13EBF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010400" cy="1752600"/>
          </a:xfrm>
        </p:spPr>
        <p:txBody>
          <a:bodyPr/>
          <a:lstStyle/>
          <a:p>
            <a:r>
              <a:rPr lang="en-US" altLang="en-US" sz="1700" i="1"/>
              <a:t>implicit  – </a:t>
            </a:r>
            <a:r>
              <a:rPr lang="en-US" altLang="en-US" sz="1700"/>
              <a:t>the meaning of a construct is determined by compiler or computer</a:t>
            </a:r>
          </a:p>
          <a:p>
            <a:r>
              <a:rPr lang="en-US" altLang="en-US" sz="1700" i="1"/>
              <a:t>explicit  – </a:t>
            </a:r>
            <a:r>
              <a:rPr lang="en-US" altLang="en-US" sz="1700"/>
              <a:t>the meaning of a construct is stated by the programmer</a:t>
            </a:r>
            <a:endParaRPr lang="en-US" altLang="en-US" sz="1700" i="1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A52E5F6C-2B2C-1516-76E7-AE1002250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9FD13A-8E27-4547-85FB-2D083DF3837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1503B9B-BF67-629C-ADC9-C3CAAE24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</p:spPr>
        <p:txBody>
          <a:bodyPr/>
          <a:lstStyle/>
          <a:p>
            <a:r>
              <a:rPr lang="en-US" altLang="en-US"/>
              <a:t>Type Changing Functions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EB608EE-C762-097A-5A42-F6DFDD052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8001000" cy="50292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is there a problem with this code?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a=9, b=2;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double c=a/b</a:t>
            </a:r>
            <a:r>
              <a:rPr lang="en-US" sz="1700" dirty="0"/>
              <a:t>;</a:t>
            </a:r>
            <a:endParaRPr lang="en-US" sz="1700" i="1" dirty="0"/>
          </a:p>
          <a:p>
            <a:pPr>
              <a:defRPr/>
            </a:pPr>
            <a:r>
              <a:rPr lang="en-US" sz="1700" i="1" dirty="0"/>
              <a:t>casting – </a:t>
            </a:r>
            <a:r>
              <a:rPr lang="en-US" sz="1700" dirty="0"/>
              <a:t>explicit type conversion</a:t>
            </a:r>
            <a:endParaRPr lang="en-US" sz="1700" i="1" dirty="0"/>
          </a:p>
          <a:p>
            <a:pPr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static_cast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en-US" sz="1700" dirty="0">
                <a:solidFill>
                  <a:srgbClr val="FFFF00"/>
                </a:solidFill>
              </a:rPr>
              <a:t>type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&gt;(</a:t>
            </a:r>
            <a:r>
              <a:rPr lang="en-US" sz="1700" dirty="0">
                <a:solidFill>
                  <a:srgbClr val="FFFF00"/>
                </a:solidFill>
              </a:rPr>
              <a:t>expression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   </a:t>
            </a:r>
            <a:r>
              <a:rPr lang="en-US" sz="1700" dirty="0"/>
              <a:t>converts </a:t>
            </a:r>
            <a:r>
              <a:rPr lang="en-US" sz="1700" dirty="0">
                <a:solidFill>
                  <a:srgbClr val="FFFF00"/>
                </a:solidFill>
              </a:rPr>
              <a:t>expression</a:t>
            </a:r>
            <a:r>
              <a:rPr lang="en-US" sz="1700" dirty="0"/>
              <a:t> to </a:t>
            </a:r>
            <a:r>
              <a:rPr lang="en-US" sz="1700" dirty="0">
                <a:solidFill>
                  <a:srgbClr val="FFFF00"/>
                </a:solidFill>
              </a:rPr>
              <a:t>type</a:t>
            </a:r>
          </a:p>
          <a:p>
            <a:pPr lvl="1">
              <a:defRPr/>
            </a:pPr>
            <a:r>
              <a:rPr lang="en-US" sz="1700" dirty="0"/>
              <a:t>example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: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a=9, b=2;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double c=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static_cast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&lt;double&gt;(a)/b</a:t>
            </a:r>
            <a:r>
              <a:rPr lang="en-US" sz="1700" dirty="0"/>
              <a:t>;</a:t>
            </a:r>
          </a:p>
          <a:p>
            <a:pPr lvl="1">
              <a:defRPr/>
            </a:pPr>
            <a:r>
              <a:rPr lang="en-US" sz="1700" dirty="0">
                <a:solidFill>
                  <a:srgbClr val="FF0000"/>
                </a:solidFill>
              </a:rPr>
              <a:t>wrong</a:t>
            </a:r>
            <a:r>
              <a:rPr lang="en-US" sz="1700" dirty="0"/>
              <a:t> application of casting: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a=9, b=2;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double c=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static_cast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&lt;double&gt;(a/b)</a:t>
            </a:r>
            <a:r>
              <a:rPr lang="en-US" sz="1700" dirty="0"/>
              <a:t>;</a:t>
            </a:r>
          </a:p>
          <a:p>
            <a:pPr>
              <a:defRPr/>
            </a:pPr>
            <a:endParaRPr lang="en-US" sz="1700" i="1" dirty="0"/>
          </a:p>
          <a:p>
            <a:pPr>
              <a:defRPr/>
            </a:pPr>
            <a:r>
              <a:rPr lang="en-US" sz="1700" i="1" dirty="0"/>
              <a:t>coercion </a:t>
            </a:r>
            <a:r>
              <a:rPr lang="en-US" sz="1700" dirty="0"/>
              <a:t>– implicit type conversion</a:t>
            </a:r>
            <a:endParaRPr lang="en-US" sz="1700" i="1" dirty="0"/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/>
              <a:t>example: </a:t>
            </a:r>
          </a:p>
          <a:p>
            <a:pPr lvl="2">
              <a:buFontTx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a=55;</a:t>
            </a:r>
          </a:p>
          <a:p>
            <a:pPr lvl="2">
              <a:buFontTx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double c = a + 30;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700" dirty="0">
                <a:ea typeface="+mn-ea"/>
                <a:cs typeface="+mn-cs"/>
              </a:rPr>
              <a:t>	integer expression coerced to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1700" dirty="0">
                <a:ea typeface="+mn-ea"/>
                <a:cs typeface="+mn-cs"/>
              </a:rPr>
              <a:t> before assignment</a:t>
            </a:r>
          </a:p>
          <a:p>
            <a:pPr lvl="1">
              <a:buFont typeface="Monotype Sorts" pitchFamily="2" charset="2"/>
              <a:buNone/>
              <a:defRPr/>
            </a:pPr>
            <a:endParaRPr lang="en-US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71AEB501-28B3-AD8C-4C21-071CBBD3EB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B1FF01-36A3-4DD3-94DA-3B6F8339682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EBAC11F-E7D6-2077-A3F1-45F0FD6DD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Random Number Generation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3FA581-36AF-9B85-CE1A-2909002CC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15400" cy="51054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(pseudo) random number generation pre-defined functions are used to create events unpredictable by user (e.g. events in games)</a:t>
            </a:r>
          </a:p>
          <a:p>
            <a:pPr lvl="1">
              <a:defRPr/>
            </a:pPr>
            <a:r>
              <a:rPr lang="en-US" sz="1700" dirty="0"/>
              <a:t>need to include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cstdlib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lvl="1">
              <a:defRPr/>
            </a:pPr>
            <a:r>
              <a:rPr lang="en-US" sz="1700" dirty="0">
                <a:ea typeface="+mn-ea"/>
                <a:cs typeface="+mn-cs"/>
              </a:rPr>
              <a:t>generates a series of numbers, numbers within single series are (pseudo) random</a:t>
            </a:r>
            <a:endParaRPr lang="en-US" sz="1700" dirty="0"/>
          </a:p>
          <a:p>
            <a:pPr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srand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dirty="0">
                <a:solidFill>
                  <a:srgbClr val="FFFF00"/>
                </a:solidFill>
              </a:rPr>
              <a:t>seed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) – </a:t>
            </a:r>
            <a:r>
              <a:rPr lang="en-US" sz="1700" dirty="0"/>
              <a:t>initializes random number generator, needs to be invoked once in the program, no return value</a:t>
            </a:r>
          </a:p>
          <a:p>
            <a:pPr lvl="1">
              <a:defRPr/>
            </a:pPr>
            <a:r>
              <a:rPr lang="en-US" sz="1700" dirty="0">
                <a:solidFill>
                  <a:srgbClr val="FFFF00"/>
                </a:solidFill>
                <a:ea typeface="+mn-ea"/>
                <a:cs typeface="+mn-cs"/>
              </a:rPr>
              <a:t>seed</a:t>
            </a:r>
            <a:r>
              <a:rPr lang="en-US" sz="1700" i="1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700" dirty="0"/>
              <a:t>– integer, selects the (pseudo) random series</a:t>
            </a:r>
          </a:p>
          <a:p>
            <a:pPr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rand() </a:t>
            </a:r>
            <a:r>
              <a:rPr lang="en-US" sz="1700" dirty="0"/>
              <a:t>– returns a new integer random number in the series, can be used multiple times in program, no argument</a:t>
            </a:r>
          </a:p>
          <a:p>
            <a:pPr lvl="1">
              <a:defRPr/>
            </a:pPr>
            <a:r>
              <a:rPr lang="en-US" sz="1700" dirty="0"/>
              <a:t>the number is from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0</a:t>
            </a:r>
            <a:r>
              <a:rPr lang="en-US" sz="1700" dirty="0"/>
              <a:t> to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MAX_RAND</a:t>
            </a:r>
            <a:r>
              <a:rPr lang="en-US" sz="1700" dirty="0"/>
              <a:t> – a named constant declared in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&lt;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cstdlib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en-US" sz="1700" i="1" dirty="0"/>
              <a:t>ranged </a:t>
            </a:r>
            <a:r>
              <a:rPr lang="en-US" sz="1700" i="1"/>
              <a:t>random number </a:t>
            </a:r>
            <a:r>
              <a:rPr lang="en-US" sz="1700" i="1" dirty="0"/>
              <a:t>idiom</a:t>
            </a:r>
            <a:r>
              <a:rPr lang="en-US" sz="1700" dirty="0"/>
              <a:t>: </a:t>
            </a:r>
          </a:p>
          <a:p>
            <a:pPr lvl="1">
              <a:defRPr/>
            </a:pPr>
            <a:r>
              <a:rPr lang="en-US" sz="1700" dirty="0"/>
              <a:t>to get a random number in a specific range, take a remainder of that range. Example,  random number between 0 and 9 can be obtained as: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700" dirty="0"/>
              <a:t>			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int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myRandValue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= rand() % 10;</a:t>
            </a:r>
          </a:p>
          <a:p>
            <a:pPr lvl="1">
              <a:defRPr/>
            </a:pPr>
            <a:r>
              <a:rPr lang="en-US" sz="1700" dirty="0"/>
              <a:t>if range does not start at zero, add starting value. Example, random number from 5 to 14:</a:t>
            </a:r>
          </a:p>
          <a:p>
            <a:pPr marL="1828800" lvl="4" indent="0"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myRandValue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= rand() % 10 + 5;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832B0AC8-7A28-E33F-E2A4-EC776EF84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8C599D-6962-402C-A433-4D937BBAAE1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1FE7998-FAE6-743C-1E63-C33E9F649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91440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Selecting Random Series with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time()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F2E4F98-B05F-AD87-8627-3BD6F77D8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50292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time(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nullptr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) – </a:t>
            </a:r>
            <a:r>
              <a:rPr lang="en-US" sz="1800" dirty="0"/>
              <a:t>returns number of seconds since 01/01/1970, good for initializing unique series, needs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ctime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</a:p>
          <a:p>
            <a:pPr lvl="1"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nullptr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dirty="0">
                <a:ea typeface="+mn-ea"/>
                <a:cs typeface="+mn-cs"/>
              </a:rPr>
              <a:t>is there for historical reasons</a:t>
            </a:r>
          </a:p>
          <a:p>
            <a:pPr>
              <a:defRPr/>
            </a:pPr>
            <a:r>
              <a:rPr lang="en-US" sz="1800" dirty="0"/>
              <a:t>selecting series </a:t>
            </a:r>
          </a:p>
          <a:p>
            <a:pPr lvl="1"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srand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(1); </a:t>
            </a:r>
            <a:r>
              <a:rPr lang="en-US" sz="1800" dirty="0"/>
              <a:t>- repeats series every time you run your program – good for debugging</a:t>
            </a:r>
          </a:p>
          <a:p>
            <a:pPr lvl="1"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srand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(time(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nullptr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)); </a:t>
            </a:r>
            <a:r>
              <a:rPr lang="en-US" sz="1800" dirty="0"/>
              <a:t>- selects unpredictable series every time you run your program – good for final compilation</a:t>
            </a:r>
          </a:p>
          <a:p>
            <a:pPr>
              <a:buFont typeface="Monotype Sorts" pitchFamily="2" charset="2"/>
              <a:buNone/>
              <a:defRPr/>
            </a:pPr>
            <a:endParaRPr lang="en-US" sz="1800" dirty="0"/>
          </a:p>
          <a:p>
            <a:pPr>
              <a:buFont typeface="Monotype Sorts" pitchFamily="2" charset="2"/>
              <a:buNone/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srand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sz="1800" dirty="0"/>
              <a:t>   	    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rand()</a:t>
            </a:r>
            <a:r>
              <a:rPr lang="en-US" sz="1800" dirty="0"/>
              <a:t>  invocation	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dirty="0"/>
              <a:t> seed		1	2 	3 	4	5	6	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dirty="0"/>
              <a:t>     1       		41	18467	6334 	26500	19169	15724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dirty="0"/>
              <a:t>     1		41	18467	6334 	26500	19169	15724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dirty="0"/>
              <a:t>	2		45	29216	24198	17795	29484	19650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dirty="0"/>
              <a:t>	2		45	29216	24198	17795	29484	19650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time()</a:t>
            </a:r>
            <a:r>
              <a:rPr lang="en-US" sz="1800" dirty="0"/>
              <a:t>	14987 	9212	26926 	31604 	11201 	32623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C2186B7-7A33-91C1-10B4-D600FA5E61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5C13F1-2F55-4A9F-896F-17EDCE4E328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396</TotalTime>
  <Pages>22</Pages>
  <Words>994</Words>
  <Application>Microsoft Office PowerPoint</Application>
  <PresentationFormat>On-screen Show (4:3)</PresentationFormat>
  <Paragraphs>98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Monotype Sorts</vt:lpstr>
      <vt:lpstr>Courier New</vt:lpstr>
      <vt:lpstr>green</vt:lpstr>
      <vt:lpstr>Increment and Iterative Constructs Review</vt:lpstr>
      <vt:lpstr>Predefined Functions</vt:lpstr>
      <vt:lpstr>Name, Return Value, Argument</vt:lpstr>
      <vt:lpstr>Invocation, Argument Variants </vt:lpstr>
      <vt:lpstr>Explicit/Implicit Constructs</vt:lpstr>
      <vt:lpstr>Type Changing Functions</vt:lpstr>
      <vt:lpstr>Random Number Generation</vt:lpstr>
      <vt:lpstr>Selecting Random Series with time()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Fundamentals</dc:title>
  <dc:subject>Chapter2</dc:subject>
  <dc:creator>Devon Lockwood</dc:creator>
  <cp:keywords/>
  <dc:description/>
  <cp:lastModifiedBy>Patel, Yug</cp:lastModifiedBy>
  <cp:revision>308</cp:revision>
  <cp:lastPrinted>2001-02-08T19:53:16Z</cp:lastPrinted>
  <dcterms:created xsi:type="dcterms:W3CDTF">1996-06-25T16:22:20Z</dcterms:created>
  <dcterms:modified xsi:type="dcterms:W3CDTF">2024-04-21T03:56:55Z</dcterms:modified>
</cp:coreProperties>
</file>