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0" r:id="rId1"/>
  </p:sldMasterIdLst>
  <p:notesMasterIdLst>
    <p:notesMasterId r:id="rId15"/>
  </p:notesMasterIdLst>
  <p:handoutMasterIdLst>
    <p:handoutMasterId r:id="rId16"/>
  </p:handoutMasterIdLst>
  <p:sldIdLst>
    <p:sldId id="265" r:id="rId2"/>
    <p:sldId id="256" r:id="rId3"/>
    <p:sldId id="333" r:id="rId4"/>
    <p:sldId id="319" r:id="rId5"/>
    <p:sldId id="318" r:id="rId6"/>
    <p:sldId id="327" r:id="rId7"/>
    <p:sldId id="334" r:id="rId8"/>
    <p:sldId id="328" r:id="rId9"/>
    <p:sldId id="280" r:id="rId10"/>
    <p:sldId id="268" r:id="rId11"/>
    <p:sldId id="331" r:id="rId12"/>
    <p:sldId id="332" r:id="rId13"/>
    <p:sldId id="269" r:id="rId1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Courier" pitchFamily="49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Courier" pitchFamily="49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Courier" pitchFamily="49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Courier" pitchFamily="49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Courier" pitchFamily="49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Courier" pitchFamily="49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Courier" pitchFamily="49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Courier" pitchFamily="49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Courier" pitchFamily="49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B00E4"/>
    <a:srgbClr val="9234DB"/>
    <a:srgbClr val="A2C1FE"/>
    <a:srgbClr val="114FFB"/>
    <a:srgbClr val="618FFD"/>
    <a:srgbClr val="063DE8"/>
    <a:srgbClr val="3365F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99634D78-EB86-A942-E048-72AEE7FD745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-3175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38" tIns="0" rIns="18738" bIns="0" numCol="1" anchor="t" anchorCtr="0" compatLnSpc="1">
            <a:prstTxWarp prst="textNoShape">
              <a:avLst/>
            </a:prstTxWarp>
          </a:bodyPr>
          <a:lstStyle>
            <a:lvl1pPr defTabSz="930275" eaLnBrk="0" hangingPunct="0">
              <a:defRPr sz="1000" i="1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45AF78E2-575B-5A46-6425-3D0AEA00460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-3175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38" tIns="0" rIns="18738" bIns="0" numCol="1" anchor="t" anchorCtr="0" compatLnSpc="1">
            <a:prstTxWarp prst="textNoShape">
              <a:avLst/>
            </a:prstTxWarp>
          </a:bodyPr>
          <a:lstStyle>
            <a:lvl1pPr algn="r" defTabSz="930275" eaLnBrk="0" hangingPunct="0">
              <a:defRPr sz="1000" i="1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3CFA8BD3-1EB4-D1E7-0CA5-BDFFA8DE62E4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38" tIns="0" rIns="18738" bIns="0" numCol="1" anchor="b" anchorCtr="0" compatLnSpc="1">
            <a:prstTxWarp prst="textNoShape">
              <a:avLst/>
            </a:prstTxWarp>
          </a:bodyPr>
          <a:lstStyle>
            <a:lvl1pPr defTabSz="930275" eaLnBrk="0" hangingPunct="0">
              <a:defRPr sz="1000" i="1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D4BD15B2-5B1C-502B-B8F8-4A085D71B695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5213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38" tIns="0" rIns="18738" bIns="0" numCol="1" anchor="b" anchorCtr="0" compatLnSpc="1">
            <a:prstTxWarp prst="textNoShape">
              <a:avLst/>
            </a:prstTxWarp>
          </a:bodyPr>
          <a:lstStyle>
            <a:lvl1pPr algn="r" defTabSz="930275" eaLnBrk="0" hangingPunct="0">
              <a:defRPr sz="1000" i="1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C00F0614-8B50-8894-02B4-C9D77AC1100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-3175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38" tIns="0" rIns="18738" bIns="0" numCol="1" anchor="t" anchorCtr="0" compatLnSpc="1">
            <a:prstTxWarp prst="textNoShape">
              <a:avLst/>
            </a:prstTxWarp>
          </a:bodyPr>
          <a:lstStyle>
            <a:lvl1pPr defTabSz="930275" eaLnBrk="0" hangingPunct="0">
              <a:defRPr sz="1000" i="1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9CDE218-320C-1F02-D8C6-7CA3A896871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-3175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38" tIns="0" rIns="18738" bIns="0" numCol="1" anchor="t" anchorCtr="0" compatLnSpc="1">
            <a:prstTxWarp prst="textNoShape">
              <a:avLst/>
            </a:prstTxWarp>
          </a:bodyPr>
          <a:lstStyle>
            <a:lvl1pPr algn="r" defTabSz="930275" eaLnBrk="0" hangingPunct="0">
              <a:defRPr sz="1000" i="1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F11FCD89-79C0-379C-C273-709541CA315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38" tIns="0" rIns="18738" bIns="0" numCol="1" anchor="b" anchorCtr="0" compatLnSpc="1">
            <a:prstTxWarp prst="textNoShape">
              <a:avLst/>
            </a:prstTxWarp>
          </a:bodyPr>
          <a:lstStyle>
            <a:lvl1pPr defTabSz="930275" eaLnBrk="0" hangingPunct="0">
              <a:defRPr sz="1000" i="1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6646B71C-9259-575F-A2FF-BE40571FD9E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5213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38" tIns="0" rIns="18738" bIns="0" numCol="1" anchor="b" anchorCtr="0" compatLnSpc="1">
            <a:prstTxWarp prst="textNoShape">
              <a:avLst/>
            </a:prstTxWarp>
          </a:bodyPr>
          <a:lstStyle>
            <a:lvl1pPr algn="r" defTabSz="930275">
              <a:defRPr sz="1000" 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DF7767A3-E8D0-4257-A711-27C850C13FD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1FB7DF2A-4D69-A5E3-6781-7AAC5CCECC9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1813"/>
            <a:ext cx="5029200" cy="411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26" tIns="46844" rIns="92126" bIns="4684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59F0FEC3-4D6C-0BFA-46BE-BCA98640C2B7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4588" y="687388"/>
            <a:ext cx="4568825" cy="34258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65138"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31863"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97000"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58963"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5">
            <a:extLst>
              <a:ext uri="{FF2B5EF4-FFF2-40B4-BE49-F238E27FC236}">
                <a16:creationId xmlns:a16="http://schemas.microsoft.com/office/drawing/2014/main" id="{EE7B4086-5492-0D71-96BC-E0DF69A5ECC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421D212-2D94-48E1-9422-0E4F827B8909}" type="slidenum">
              <a:rPr lang="en-US" altLang="en-US" sz="1000" smtClean="0"/>
              <a:pPr>
                <a:spcBef>
                  <a:spcPct val="0"/>
                </a:spcBef>
              </a:pPr>
              <a:t>2</a:t>
            </a:fld>
            <a:endParaRPr lang="en-US" altLang="en-US" sz="1000"/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74C138A8-8AB2-D630-3DFF-2B12BB21AD5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226B8B53-E696-CADB-17E1-B1B23451A3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5">
            <a:extLst>
              <a:ext uri="{FF2B5EF4-FFF2-40B4-BE49-F238E27FC236}">
                <a16:creationId xmlns:a16="http://schemas.microsoft.com/office/drawing/2014/main" id="{C59B64EB-CAA6-7C76-E88F-233D9662BD0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B7CC5DD-7A96-4000-AD52-DE4CCF7DB82D}" type="slidenum">
              <a:rPr lang="en-US" altLang="en-US" sz="1000" smtClean="0"/>
              <a:pPr>
                <a:spcBef>
                  <a:spcPct val="0"/>
                </a:spcBef>
              </a:pPr>
              <a:t>13</a:t>
            </a:fld>
            <a:endParaRPr lang="en-US" altLang="en-US" sz="1000"/>
          </a:p>
        </p:txBody>
      </p:sp>
      <p:sp>
        <p:nvSpPr>
          <p:cNvPr id="19459" name="Rectangle 1026">
            <a:extLst>
              <a:ext uri="{FF2B5EF4-FFF2-40B4-BE49-F238E27FC236}">
                <a16:creationId xmlns:a16="http://schemas.microsoft.com/office/drawing/2014/main" id="{7724511A-9EC1-BCC4-642B-533D45CDA8A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46175" y="687388"/>
            <a:ext cx="4567238" cy="3425825"/>
          </a:xfrm>
          <a:ln cap="flat"/>
        </p:spPr>
      </p:sp>
      <p:sp>
        <p:nvSpPr>
          <p:cNvPr id="19460" name="Rectangle 1027">
            <a:extLst>
              <a:ext uri="{FF2B5EF4-FFF2-40B4-BE49-F238E27FC236}">
                <a16:creationId xmlns:a16="http://schemas.microsoft.com/office/drawing/2014/main" id="{7C30499C-0216-47C6-DFF8-F540D6C8CC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31">
            <a:extLst>
              <a:ext uri="{FF2B5EF4-FFF2-40B4-BE49-F238E27FC236}">
                <a16:creationId xmlns:a16="http://schemas.microsoft.com/office/drawing/2014/main" id="{3731F828-7200-8407-8B52-42F4337015B8}"/>
              </a:ext>
            </a:extLst>
          </p:cNvPr>
          <p:cNvGrpSpPr>
            <a:grpSpLocks/>
          </p:cNvGrpSpPr>
          <p:nvPr/>
        </p:nvGrpSpPr>
        <p:grpSpPr bwMode="auto">
          <a:xfrm>
            <a:off x="4763" y="3276600"/>
            <a:ext cx="9137650" cy="152400"/>
            <a:chOff x="3" y="2064"/>
            <a:chExt cx="5756" cy="96"/>
          </a:xfrm>
        </p:grpSpPr>
        <p:sp>
          <p:nvSpPr>
            <p:cNvPr id="3" name="Rectangle 1032">
              <a:extLst>
                <a:ext uri="{FF2B5EF4-FFF2-40B4-BE49-F238E27FC236}">
                  <a16:creationId xmlns:a16="http://schemas.microsoft.com/office/drawing/2014/main" id="{940990EC-B170-B257-571C-DFB2E5E5D3CA}"/>
                </a:ext>
              </a:extLst>
            </p:cNvPr>
            <p:cNvSpPr>
              <a:spLocks noChangeArrowheads="1"/>
            </p:cNvSpPr>
            <p:nvPr/>
          </p:nvSpPr>
          <p:spPr bwMode="black">
            <a:xfrm>
              <a:off x="3" y="2064"/>
              <a:ext cx="5756" cy="47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4" name="Rectangle 1033">
              <a:extLst>
                <a:ext uri="{FF2B5EF4-FFF2-40B4-BE49-F238E27FC236}">
                  <a16:creationId xmlns:a16="http://schemas.microsoft.com/office/drawing/2014/main" id="{34D584AA-F91D-0242-2459-7E6817A09F48}"/>
                </a:ext>
              </a:extLst>
            </p:cNvPr>
            <p:cNvSpPr>
              <a:spLocks noChangeArrowheads="1"/>
            </p:cNvSpPr>
            <p:nvPr/>
          </p:nvSpPr>
          <p:spPr bwMode="black">
            <a:xfrm>
              <a:off x="3" y="2136"/>
              <a:ext cx="5756" cy="2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folHlink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/>
            </a:p>
          </p:txBody>
        </p:sp>
      </p:grpSp>
      <p:sp>
        <p:nvSpPr>
          <p:cNvPr id="47106" name="Rectangle 1026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0574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7107" name="Rectangle 102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41148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1028">
            <a:extLst>
              <a:ext uri="{FF2B5EF4-FFF2-40B4-BE49-F238E27FC236}">
                <a16:creationId xmlns:a16="http://schemas.microsoft.com/office/drawing/2014/main" id="{C2290B12-06FC-DEA7-3196-B788A9AC9D84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29">
            <a:extLst>
              <a:ext uri="{FF2B5EF4-FFF2-40B4-BE49-F238E27FC236}">
                <a16:creationId xmlns:a16="http://schemas.microsoft.com/office/drawing/2014/main" id="{78B33944-AE6A-BC44-2F56-50453F6CB11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30">
            <a:extLst>
              <a:ext uri="{FF2B5EF4-FFF2-40B4-BE49-F238E27FC236}">
                <a16:creationId xmlns:a16="http://schemas.microsoft.com/office/drawing/2014/main" id="{DBCE6F3B-FC9A-C9DF-9110-F5ABBE2BF6D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1738E4-B0A4-48A8-8367-CB61E32724F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22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9CD077FC-BEF0-6A29-54CE-F7FD1676FE3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839C6938-B339-4BB6-BD1A-E58488A19CC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9B304B-D202-4449-8396-F6EC6D1F6DC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27828FC1-CACC-8D1D-7453-34D5497A89AC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89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6050" y="228600"/>
            <a:ext cx="196215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28600"/>
            <a:ext cx="573405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9A0C41A7-8AB2-9290-2C08-C7E1E730805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A4C27D44-1491-AB1E-015A-7A1CA83EB77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13C00F-C21C-4022-9407-217FDBCF80F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724180FB-ED1C-D7EC-7032-EDE1D70037A6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290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822064C2-A542-E9FD-AC4D-B18C3DF114A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43EE9495-D443-DFD6-239D-AB2354F2C47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602F98-4B4B-45B2-9FD8-36818ED57EB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991E4464-772F-8267-855A-DD6EE02F845F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75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CA034C1B-7966-F027-27B3-92956C2FA01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FAD860D8-731A-0A95-BC64-0276D39DCF6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4F01E5-11F5-4242-B558-4F813D9F979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4555F064-02D7-9FD9-1643-972C2B28B238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842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81200"/>
            <a:ext cx="38481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981200"/>
            <a:ext cx="38481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7115BD61-C9ED-EF6A-6770-8B316170D96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41E3D1E5-9479-1461-B3E2-7B18CAFB6A4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F63E56-86E2-4429-A951-93F3FBF507E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C6715028-8043-ED84-6F1A-AA99EEAC5F32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603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7C603483-C533-7BCD-940A-DE097C5ADD2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EE1F1AA6-D230-DE9C-B9D4-7949B288E55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02389C-B8CA-4D8F-9951-DEA4B9898D0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DF6A6AE2-B287-7DB9-97DD-7497613282A7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574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6258215B-75D2-DF75-A4A3-E9525E5A003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B5BD1C8B-B772-A132-6E98-2D550BF12ED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8E2405-E3AB-479E-BA1F-AFC53ED53CF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C48372E4-361B-C823-06E7-C5E93F8E772E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980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F11E8CF7-9598-D7B2-C734-7F8A8168FA5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516E3BD5-860D-2457-390D-E7B6EEB07CE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F53F23-A789-432B-AA73-1D2CB37F26D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5A6F1DDD-3335-460F-D181-82F05F374BA8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749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F279EBC5-5F37-5755-C717-90A0823E822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B8403AB5-1B00-5553-38B4-F61FB44BC0C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4ECC56-5559-43B0-B66C-28ED4CAA31B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F9020C85-4812-44C7-8BD4-9AC7ECE4F3C6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454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31F0B572-30C2-5D19-E8BB-10D5B933E3C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3BD4FB65-1BDA-BE3C-B0E2-512B6C9145B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359D8C-FFC6-4B9F-A875-0A3BC85B333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723EED72-E84D-F1EF-53A0-B6B2DE7B405B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939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">
            <a:extLst>
              <a:ext uri="{FF2B5EF4-FFF2-40B4-BE49-F238E27FC236}">
                <a16:creationId xmlns:a16="http://schemas.microsoft.com/office/drawing/2014/main" id="{9C4D1EE4-2CA6-7C80-BD97-3414820C15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28600"/>
            <a:ext cx="7848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6">
            <a:extLst>
              <a:ext uri="{FF2B5EF4-FFF2-40B4-BE49-F238E27FC236}">
                <a16:creationId xmlns:a16="http://schemas.microsoft.com/office/drawing/2014/main" id="{02A48164-F07F-C47D-B03F-5DA26443AD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981200"/>
            <a:ext cx="78486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6087" name="Rectangle 7">
            <a:extLst>
              <a:ext uri="{FF2B5EF4-FFF2-40B4-BE49-F238E27FC236}">
                <a16:creationId xmlns:a16="http://schemas.microsoft.com/office/drawing/2014/main" id="{A1C86FF9-0893-C516-196D-16C692AEB81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8" name="Rectangle 8">
            <a:extLst>
              <a:ext uri="{FF2B5EF4-FFF2-40B4-BE49-F238E27FC236}">
                <a16:creationId xmlns:a16="http://schemas.microsoft.com/office/drawing/2014/main" id="{18679754-A6D3-F5C7-E71B-99F57B5399E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248400"/>
            <a:ext cx="1217613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80D91EFE-F595-449D-8A05-760665DE42A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46090" name="Rectangle 10">
            <a:extLst>
              <a:ext uri="{FF2B5EF4-FFF2-40B4-BE49-F238E27FC236}">
                <a16:creationId xmlns:a16="http://schemas.microsoft.com/office/drawing/2014/main" id="{108502A5-E9A0-F426-C55B-3235233B175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021" r:id="rId1"/>
    <p:sldLayoutId id="2147484011" r:id="rId2"/>
    <p:sldLayoutId id="2147484012" r:id="rId3"/>
    <p:sldLayoutId id="2147484013" r:id="rId4"/>
    <p:sldLayoutId id="2147484014" r:id="rId5"/>
    <p:sldLayoutId id="2147484015" r:id="rId6"/>
    <p:sldLayoutId id="2147484016" r:id="rId7"/>
    <p:sldLayoutId id="2147484017" r:id="rId8"/>
    <p:sldLayoutId id="2147484018" r:id="rId9"/>
    <p:sldLayoutId id="2147484019" r:id="rId10"/>
    <p:sldLayoutId id="2147484020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 pitchFamily="2" charset="2"/>
        <a:buChar char="l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6">
            <a:extLst>
              <a:ext uri="{FF2B5EF4-FFF2-40B4-BE49-F238E27FC236}">
                <a16:creationId xmlns:a16="http://schemas.microsoft.com/office/drawing/2014/main" id="{25A9463D-2CC3-28EF-5630-5C72295417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04825" y="1066800"/>
            <a:ext cx="8296275" cy="5181600"/>
          </a:xfrm>
          <a:noFill/>
        </p:spPr>
        <p:txBody>
          <a:bodyPr/>
          <a:lstStyle/>
          <a:p>
            <a:r>
              <a:rPr lang="en-US" altLang="en-US" sz="1700"/>
              <a:t>what is?</a:t>
            </a:r>
          </a:p>
          <a:p>
            <a:pPr lvl="1"/>
            <a:r>
              <a:rPr lang="en-US" altLang="en-US" sz="1700"/>
              <a:t>function</a:t>
            </a:r>
          </a:p>
          <a:p>
            <a:pPr lvl="1"/>
            <a:r>
              <a:rPr lang="en-US" altLang="en-US" sz="1700"/>
              <a:t>function name</a:t>
            </a:r>
          </a:p>
          <a:p>
            <a:pPr lvl="1"/>
            <a:r>
              <a:rPr lang="en-US" altLang="en-US" sz="1700"/>
              <a:t>argument(s)</a:t>
            </a:r>
          </a:p>
          <a:p>
            <a:pPr lvl="1"/>
            <a:r>
              <a:rPr lang="en-US" altLang="en-US" sz="1700"/>
              <a:t>return value</a:t>
            </a:r>
          </a:p>
          <a:p>
            <a:pPr lvl="1"/>
            <a:r>
              <a:rPr lang="en-US" altLang="en-US" sz="1700"/>
              <a:t>function call</a:t>
            </a:r>
          </a:p>
          <a:p>
            <a:pPr lvl="1"/>
            <a:r>
              <a:rPr lang="en-US" altLang="en-US" sz="1700"/>
              <a:t>function invocation</a:t>
            </a:r>
          </a:p>
          <a:p>
            <a:pPr lvl="1"/>
            <a:r>
              <a:rPr lang="en-US" altLang="en-US" sz="1700"/>
              <a:t>nested function call</a:t>
            </a:r>
          </a:p>
          <a:p>
            <a:r>
              <a:rPr lang="en-US" altLang="en-US" sz="1700"/>
              <a:t>what are predefined functions?</a:t>
            </a:r>
          </a:p>
          <a:p>
            <a:r>
              <a:rPr lang="en-US" altLang="en-US" sz="1700"/>
              <a:t>what is the type of arguments and the type of return value and why are they important?</a:t>
            </a:r>
          </a:p>
          <a:p>
            <a:r>
              <a:rPr lang="en-US" altLang="en-US" sz="1700"/>
              <a:t>what is include directive and how is it related to predefined functions? linker?</a:t>
            </a:r>
          </a:p>
          <a:p>
            <a:r>
              <a:rPr lang="en-US" altLang="en-US" sz="1700"/>
              <a:t>what are type changing functions and why are they needed?</a:t>
            </a:r>
          </a:p>
          <a:p>
            <a:r>
              <a:rPr lang="en-US" altLang="en-US" sz="1700"/>
              <a:t>what is type casting? coersion?</a:t>
            </a:r>
          </a:p>
          <a:p>
            <a:r>
              <a:rPr lang="en-US" altLang="en-US" sz="1700"/>
              <a:t>what does function </a:t>
            </a: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time() </a:t>
            </a:r>
            <a:r>
              <a:rPr lang="en-US" altLang="en-US" sz="1700"/>
              <a:t>do?</a:t>
            </a:r>
          </a:p>
          <a:p>
            <a:r>
              <a:rPr lang="en-US" altLang="en-US" sz="1700"/>
              <a:t>what do functions </a:t>
            </a: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rand()</a:t>
            </a:r>
            <a:r>
              <a:rPr lang="en-US" altLang="en-US" sz="1700"/>
              <a:t> and </a:t>
            </a: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srand()</a:t>
            </a:r>
            <a:r>
              <a:rPr lang="en-US" altLang="en-US" sz="1700"/>
              <a:t> do? what is a seed? why is seed important for random number generator? </a:t>
            </a:r>
          </a:p>
          <a:p>
            <a:r>
              <a:rPr lang="en-US" altLang="en-US" sz="1700"/>
              <a:t>what is </a:t>
            </a: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RAND_MAX</a:t>
            </a:r>
            <a:r>
              <a:rPr lang="en-US" altLang="en-US" sz="1700"/>
              <a:t>? how does one get a random number in a desired range?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5C3C4935-FAA3-0286-72E5-344F32B6F7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848600" cy="838200"/>
          </a:xfrm>
          <a:noFill/>
        </p:spPr>
        <p:txBody>
          <a:bodyPr/>
          <a:lstStyle/>
          <a:p>
            <a:r>
              <a:rPr lang="en-US" altLang="en-US"/>
              <a:t>Predefined Functions Revisited</a:t>
            </a:r>
          </a:p>
        </p:txBody>
      </p:sp>
      <p:sp>
        <p:nvSpPr>
          <p:cNvPr id="5124" name="Slide Number Placeholder 3">
            <a:extLst>
              <a:ext uri="{FF2B5EF4-FFF2-40B4-BE49-F238E27FC236}">
                <a16:creationId xmlns:a16="http://schemas.microsoft.com/office/drawing/2014/main" id="{2D2F7A1F-283E-7548-3582-7C1F84E69F3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D011D3F-76BB-4330-9891-CBF12EE4274C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en-US"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5C8539CA-9018-211F-EFDE-671EEB96FE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/>
              <a:t>Simple Program Structure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F1C1263A-C41D-0444-E7B2-EC32E8E035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62200" y="1981200"/>
            <a:ext cx="3733800" cy="2133600"/>
          </a:xfrm>
          <a:noFill/>
        </p:spPr>
        <p:txBody>
          <a:bodyPr/>
          <a:lstStyle/>
          <a:p>
            <a:r>
              <a:rPr lang="en-US" altLang="en-US" sz="1800"/>
              <a:t>include directives</a:t>
            </a:r>
          </a:p>
          <a:p>
            <a:r>
              <a:rPr lang="en-US" altLang="en-US" sz="1800"/>
              <a:t>using statements</a:t>
            </a:r>
          </a:p>
          <a:p>
            <a:r>
              <a:rPr lang="en-US" altLang="en-US" sz="1800"/>
              <a:t>function prototypes</a:t>
            </a:r>
          </a:p>
          <a:p>
            <a:r>
              <a:rPr lang="en-US" altLang="en-US" sz="1800"/>
              <a:t>function definitions</a:t>
            </a:r>
          </a:p>
          <a:p>
            <a:pPr lvl="1"/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main()</a:t>
            </a:r>
          </a:p>
          <a:p>
            <a:pPr lvl="1"/>
            <a:r>
              <a:rPr lang="en-US" altLang="en-US" sz="1800"/>
              <a:t>rest with increasing order of detail</a:t>
            </a:r>
          </a:p>
        </p:txBody>
      </p:sp>
      <p:sp>
        <p:nvSpPr>
          <p:cNvPr id="15364" name="Slide Number Placeholder 3">
            <a:extLst>
              <a:ext uri="{FF2B5EF4-FFF2-40B4-BE49-F238E27FC236}">
                <a16:creationId xmlns:a16="http://schemas.microsoft.com/office/drawing/2014/main" id="{F63A6E48-E21C-8B3A-87C2-F34B44387A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B73F313-E76D-4CA9-BE74-B7335FCD1C74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026">
            <a:extLst>
              <a:ext uri="{FF2B5EF4-FFF2-40B4-BE49-F238E27FC236}">
                <a16:creationId xmlns:a16="http://schemas.microsoft.com/office/drawing/2014/main" id="{18D61954-69C7-BB87-E8DC-8F36727303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077200" cy="5410200"/>
          </a:xfrm>
          <a:noFill/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en-US" sz="1800"/>
              <a:t>variable that is declared inside a function is </a:t>
            </a:r>
            <a:r>
              <a:rPr lang="en-US" altLang="en-US" sz="1800" i="1"/>
              <a:t>local </a:t>
            </a:r>
            <a:r>
              <a:rPr lang="en-US" altLang="en-US" sz="1800"/>
              <a:t>(to that function): it cannot be used outside of the function</a:t>
            </a:r>
          </a:p>
          <a:p>
            <a:r>
              <a:rPr lang="en-US" altLang="en-US" sz="1800"/>
              <a:t>the scope of such variable is from declaration till end of function</a:t>
            </a:r>
          </a:p>
          <a:p>
            <a:r>
              <a:rPr lang="en-US" altLang="en-US" sz="1800"/>
              <a:t>parameters are also local variables</a:t>
            </a:r>
          </a:p>
          <a:p>
            <a:r>
              <a:rPr lang="en-US" altLang="en-US" sz="1800"/>
              <a:t>local variables of two different functions are different even if they have the same name</a:t>
            </a:r>
          </a:p>
          <a:p>
            <a:r>
              <a:rPr lang="en-US" altLang="en-US" sz="1800"/>
              <a:t>variables declared in </a:t>
            </a: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main()</a:t>
            </a:r>
            <a:r>
              <a:rPr lang="en-US" altLang="en-US" sz="1800"/>
              <a:t> are local to </a:t>
            </a: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main()</a:t>
            </a:r>
          </a:p>
          <a:p>
            <a:pPr lvl="1">
              <a:buFont typeface="Monotype Sorts" pitchFamily="2" charset="2"/>
              <a:buNone/>
            </a:pPr>
            <a:endParaRPr lang="en-US" altLang="en-US" sz="180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en-US" altLang="en-US" sz="1800"/>
              <a:t>example</a:t>
            </a:r>
            <a:endParaRPr lang="en-US" altLang="en-US" sz="180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 lvl="1">
              <a:lnSpc>
                <a:spcPct val="85000"/>
              </a:lnSpc>
              <a:buFont typeface="Monotype Sorts" pitchFamily="2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// computes sum of integers in a..b</a:t>
            </a:r>
          </a:p>
          <a:p>
            <a:pPr lvl="1">
              <a:lnSpc>
                <a:spcPct val="85000"/>
              </a:lnSpc>
              <a:buFont typeface="Monotype Sorts" pitchFamily="2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int sum(int a, int b) { // a and b are local</a:t>
            </a:r>
          </a:p>
          <a:p>
            <a:pPr lvl="1">
              <a:lnSpc>
                <a:spcPct val="85000"/>
              </a:lnSpc>
              <a:buFont typeface="Monotype Sorts" pitchFamily="2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	int total = 0;  // this is a local variable</a:t>
            </a:r>
          </a:p>
          <a:p>
            <a:pPr lvl="1">
              <a:lnSpc>
                <a:spcPct val="85000"/>
              </a:lnSpc>
              <a:buFont typeface="Monotype Sorts" pitchFamily="2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	for (int i = a; i &lt;= b; ++i) { // i is local to for</a:t>
            </a:r>
          </a:p>
          <a:p>
            <a:pPr lvl="1">
              <a:lnSpc>
                <a:spcPct val="85000"/>
              </a:lnSpc>
              <a:buFont typeface="Monotype Sorts" pitchFamily="2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		 total += i;</a:t>
            </a:r>
          </a:p>
          <a:p>
            <a:pPr lvl="1">
              <a:lnSpc>
                <a:spcPct val="85000"/>
              </a:lnSpc>
              <a:buFont typeface="Monotype Sorts" pitchFamily="2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	}</a:t>
            </a:r>
          </a:p>
          <a:p>
            <a:pPr lvl="1">
              <a:lnSpc>
                <a:spcPct val="85000"/>
              </a:lnSpc>
              <a:buFont typeface="Monotype Sorts" pitchFamily="2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	return total;</a:t>
            </a:r>
          </a:p>
          <a:p>
            <a:pPr lvl="1">
              <a:lnSpc>
                <a:spcPct val="85000"/>
              </a:lnSpc>
              <a:buFont typeface="Monotype Sorts" pitchFamily="2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}</a:t>
            </a:r>
            <a:endParaRPr lang="en-US" altLang="en-US" sz="1800">
              <a:solidFill>
                <a:schemeClr val="accent2"/>
              </a:solidFill>
            </a:endParaRPr>
          </a:p>
        </p:txBody>
      </p:sp>
      <p:sp>
        <p:nvSpPr>
          <p:cNvPr id="16387" name="Rectangle 1027">
            <a:extLst>
              <a:ext uri="{FF2B5EF4-FFF2-40B4-BE49-F238E27FC236}">
                <a16:creationId xmlns:a16="http://schemas.microsoft.com/office/drawing/2014/main" id="{D338D437-BAC8-3AF0-D126-F1CAC5A71B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848600" cy="533400"/>
          </a:xfrm>
          <a:noFill/>
        </p:spPr>
        <p:txBody>
          <a:bodyPr/>
          <a:lstStyle/>
          <a:p>
            <a:r>
              <a:rPr lang="en-US" altLang="en-US"/>
              <a:t>Local Variables</a:t>
            </a:r>
          </a:p>
        </p:txBody>
      </p:sp>
      <p:sp>
        <p:nvSpPr>
          <p:cNvPr id="16388" name="Slide Number Placeholder 3">
            <a:extLst>
              <a:ext uri="{FF2B5EF4-FFF2-40B4-BE49-F238E27FC236}">
                <a16:creationId xmlns:a16="http://schemas.microsoft.com/office/drawing/2014/main" id="{832CA742-1DAF-A708-BCBB-F30D074C6B0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25AE187-D100-49BC-AB9A-C36313694B45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0F445786-8613-9A60-93BA-E418E8B5CE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5613" y="1358900"/>
            <a:ext cx="7924800" cy="4648200"/>
          </a:xfrm>
        </p:spPr>
        <p:txBody>
          <a:bodyPr/>
          <a:lstStyle/>
          <a:p>
            <a:pPr>
              <a:defRPr/>
            </a:pPr>
            <a:r>
              <a:rPr lang="en-US" altLang="en-US" sz="1800" dirty="0"/>
              <a:t>constant or variable declared inside a function is local to this function</a:t>
            </a:r>
          </a:p>
          <a:p>
            <a:pPr>
              <a:defRPr/>
            </a:pPr>
            <a:r>
              <a:rPr lang="en-US" altLang="en-US" sz="1800" i="1" dirty="0"/>
              <a:t>global constant – </a:t>
            </a:r>
            <a:r>
              <a:rPr lang="en-US" altLang="en-US" sz="1800" dirty="0"/>
              <a:t>a  constant declared outside any function definition </a:t>
            </a:r>
          </a:p>
          <a:p>
            <a:pPr lvl="1">
              <a:defRPr/>
            </a:pPr>
            <a:r>
              <a:rPr lang="en-US" altLang="en-US" sz="1800" dirty="0"/>
              <a:t>it can be used (its scope is) anywhere in the program from the place it is declared</a:t>
            </a:r>
          </a:p>
          <a:p>
            <a:pPr>
              <a:defRPr/>
            </a:pPr>
            <a:endParaRPr lang="en-US" altLang="en-US" sz="1800" dirty="0"/>
          </a:p>
          <a:p>
            <a:pPr>
              <a:defRPr/>
            </a:pPr>
            <a:r>
              <a:rPr lang="en-US" altLang="en-US" sz="1800" i="1" dirty="0"/>
              <a:t>global variable – </a:t>
            </a:r>
            <a:r>
              <a:rPr lang="en-US" altLang="en-US" sz="1800" dirty="0"/>
              <a:t>variable declared outside any function definition</a:t>
            </a:r>
          </a:p>
          <a:p>
            <a:pPr lvl="1">
              <a:buFont typeface="Monotype Sorts" pitchFamily="2" charset="2"/>
              <a:buNone/>
              <a:defRPr/>
            </a:pPr>
            <a:r>
              <a:rPr lang="en-US" altLang="en-US" sz="18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800" dirty="0">
                <a:solidFill>
                  <a:schemeClr val="accent2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errorcode</a:t>
            </a:r>
            <a:r>
              <a:rPr lang="en-US" altLang="en-US" sz="1800" dirty="0">
                <a:solidFill>
                  <a:schemeClr val="accent2"/>
                </a:solidFill>
                <a:latin typeface="Courier New" panose="02070309020205020404" pitchFamily="49" charset="0"/>
              </a:rPr>
              <a:t> = 0;</a:t>
            </a:r>
          </a:p>
          <a:p>
            <a:pPr lvl="1">
              <a:defRPr/>
            </a:pPr>
            <a:r>
              <a:rPr lang="en-US" altLang="en-US" sz="1800" dirty="0">
                <a:ea typeface="+mn-ea"/>
                <a:cs typeface="+mn-cs"/>
              </a:rPr>
              <a:t>global variable scope is any function of the program from variable declaration down,  functions can read and update global variable</a:t>
            </a:r>
          </a:p>
          <a:p>
            <a:pPr lvl="1">
              <a:defRPr/>
            </a:pPr>
            <a:r>
              <a:rPr lang="en-US" altLang="en-US" sz="1800" dirty="0">
                <a:ea typeface="+mn-ea"/>
                <a:cs typeface="+mn-cs"/>
              </a:rPr>
              <a:t>using global variables introduces side effects to functions</a:t>
            </a:r>
          </a:p>
          <a:p>
            <a:pPr lvl="2">
              <a:defRPr/>
            </a:pPr>
            <a:r>
              <a:rPr lang="en-US" altLang="en-US" sz="1800" dirty="0">
                <a:ea typeface="+mn-ea"/>
                <a:cs typeface="+mn-cs"/>
              </a:rPr>
              <a:t>what's "side effect" gain?</a:t>
            </a:r>
          </a:p>
          <a:p>
            <a:pPr lvl="2">
              <a:defRPr/>
            </a:pPr>
            <a:r>
              <a:rPr lang="en-US" altLang="en-US" sz="1800" dirty="0">
                <a:ea typeface="+mn-ea"/>
                <a:cs typeface="+mn-cs"/>
              </a:rPr>
              <a:t>makes program hard to understand: avoid!</a:t>
            </a:r>
          </a:p>
          <a:p>
            <a:pPr lvl="1">
              <a:buFont typeface="Monotype Sorts" pitchFamily="2" charset="2"/>
              <a:buNone/>
              <a:defRPr/>
            </a:pPr>
            <a:endParaRPr lang="en-US" altLang="en-US" sz="1800" dirty="0"/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0049BF3A-5363-5B00-E913-D517AF2B1F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848600" cy="762000"/>
          </a:xfrm>
          <a:noFill/>
        </p:spPr>
        <p:txBody>
          <a:bodyPr/>
          <a:lstStyle/>
          <a:p>
            <a:r>
              <a:rPr lang="en-US" altLang="en-US"/>
              <a:t>Global Constants and Variables</a:t>
            </a:r>
          </a:p>
        </p:txBody>
      </p:sp>
      <p:sp>
        <p:nvSpPr>
          <p:cNvPr id="17412" name="Slide Number Placeholder 3">
            <a:extLst>
              <a:ext uri="{FF2B5EF4-FFF2-40B4-BE49-F238E27FC236}">
                <a16:creationId xmlns:a16="http://schemas.microsoft.com/office/drawing/2014/main" id="{F47F8F56-2863-3D23-1A1D-A678FC5F52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2DAE14B-54B3-49C7-926C-E0FA9DBF6D3C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1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DC50B0D6-787B-3732-B5A1-D5952AABDE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848600" cy="914400"/>
          </a:xfrm>
          <a:noFill/>
        </p:spPr>
        <p:txBody>
          <a:bodyPr/>
          <a:lstStyle/>
          <a:p>
            <a:r>
              <a:rPr lang="en-US" altLang="en-US"/>
              <a:t>Call-by-Value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BB2821FB-E6D9-1EEC-0B1E-6C06EA698F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258888"/>
            <a:ext cx="7848600" cy="2913062"/>
          </a:xfrm>
          <a:noFill/>
        </p:spPr>
        <p:txBody>
          <a:bodyPr/>
          <a:lstStyle/>
          <a:p>
            <a:r>
              <a:rPr lang="en-US" altLang="en-US" sz="1800"/>
              <a:t>parameters are local variables of the function</a:t>
            </a:r>
          </a:p>
          <a:p>
            <a:r>
              <a:rPr lang="en-US" altLang="en-US" sz="1800"/>
              <a:t>when the function is called, the values of the arguments are evaluated, and values are used to initialize parameters</a:t>
            </a:r>
          </a:p>
          <a:p>
            <a:r>
              <a:rPr lang="en-US" altLang="en-US" sz="1800"/>
              <a:t>as any local variable, the value of a parameter can be changed in a function</a:t>
            </a:r>
          </a:p>
          <a:p>
            <a:r>
              <a:rPr lang="en-US" altLang="en-US" sz="1800"/>
              <a:t>this change </a:t>
            </a:r>
            <a:r>
              <a:rPr lang="en-US" altLang="en-US" sz="1800" u="sng"/>
              <a:t>does not</a:t>
            </a:r>
            <a:r>
              <a:rPr lang="en-US" altLang="en-US" sz="1800"/>
              <a:t> affect the values of the original arguments</a:t>
            </a:r>
          </a:p>
          <a:p>
            <a:r>
              <a:rPr lang="en-US" altLang="en-US" sz="1800"/>
              <a:t>such </a:t>
            </a:r>
            <a:r>
              <a:rPr lang="en-US" altLang="en-US" sz="1800" i="1"/>
              <a:t>discipline</a:t>
            </a:r>
            <a:r>
              <a:rPr lang="en-US" altLang="en-US" sz="1800"/>
              <a:t> of parameter passing is </a:t>
            </a:r>
            <a:r>
              <a:rPr lang="en-US" altLang="en-US" sz="1800" i="1"/>
              <a:t>call-by-value</a:t>
            </a:r>
            <a:r>
              <a:rPr lang="en-US" altLang="en-US" sz="1800"/>
              <a:t> 	</a:t>
            </a:r>
          </a:p>
          <a:p>
            <a:pPr>
              <a:buFont typeface="Monotype Sorts" pitchFamily="2" charset="2"/>
              <a:buNone/>
            </a:pPr>
            <a:endParaRPr lang="en-US" altLang="en-US" sz="1800"/>
          </a:p>
          <a:p>
            <a:pPr>
              <a:buFont typeface="Monotype Sorts" pitchFamily="2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     int add1(int i) {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     ++i; </a:t>
            </a:r>
            <a:b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</a:b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   return i; </a:t>
            </a:r>
            <a:b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</a:b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}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  ...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	int n=5;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	int newn = add1(n); // value of n is unchanged</a:t>
            </a:r>
          </a:p>
        </p:txBody>
      </p:sp>
      <p:sp>
        <p:nvSpPr>
          <p:cNvPr id="18436" name="Slide Number Placeholder 3">
            <a:extLst>
              <a:ext uri="{FF2B5EF4-FFF2-40B4-BE49-F238E27FC236}">
                <a16:creationId xmlns:a16="http://schemas.microsoft.com/office/drawing/2014/main" id="{953E8DA0-558F-F61B-229D-CA0E62931A0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BDB4D55-22A7-4C3A-A500-743F959BA7E1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2141FBE7-289A-2D3F-E709-F7AB4484E03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noFill/>
        </p:spPr>
        <p:txBody>
          <a:bodyPr/>
          <a:lstStyle/>
          <a:p>
            <a:r>
              <a:rPr lang="en-US" altLang="en-US"/>
              <a:t>Programmer-Defined Functions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C6C15EEC-6BDA-8D88-3E60-05A42AF1761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sz="3200">
                <a:solidFill>
                  <a:schemeClr val="folHlink"/>
                </a:solidFill>
              </a:rPr>
              <a:t>your own code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2B821F0C-EF23-D14D-11D0-86D2270FF2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534400" cy="4876800"/>
          </a:xfrm>
          <a:noFill/>
        </p:spPr>
        <p:txBody>
          <a:bodyPr/>
          <a:lstStyle/>
          <a:p>
            <a:r>
              <a:rPr lang="en-US" altLang="en-US" sz="1800" i="1"/>
              <a:t>function </a:t>
            </a:r>
            <a:r>
              <a:rPr lang="en-US" altLang="en-US" sz="1800"/>
              <a:t>- named group of statements carrying out a particular task</a:t>
            </a:r>
          </a:p>
          <a:p>
            <a:r>
              <a:rPr lang="en-US" altLang="en-US" sz="1800"/>
              <a:t>to carry out its task the function accepts </a:t>
            </a:r>
            <a:r>
              <a:rPr lang="en-US" altLang="en-US" sz="1800" i="1"/>
              <a:t>arguments</a:t>
            </a:r>
            <a:endParaRPr lang="en-US" altLang="en-US" sz="1800"/>
          </a:p>
          <a:p>
            <a:r>
              <a:rPr lang="en-US" altLang="en-US" sz="1800"/>
              <a:t>to use a function the programmer writes the function name and a list of arguments for the function to use. This is called </a:t>
            </a:r>
            <a:r>
              <a:rPr lang="en-US" altLang="en-US" sz="1800" i="1"/>
              <a:t>function call</a:t>
            </a:r>
            <a:r>
              <a:rPr lang="en-US" altLang="en-US" sz="1800"/>
              <a:t> (or </a:t>
            </a:r>
            <a:r>
              <a:rPr lang="en-US" altLang="en-US" sz="1800" i="1"/>
              <a:t>function invocation</a:t>
            </a:r>
            <a:r>
              <a:rPr lang="en-US" altLang="en-US" sz="1800"/>
              <a:t>)</a:t>
            </a:r>
          </a:p>
          <a:p>
            <a:r>
              <a:rPr lang="en-US" altLang="en-US" sz="1800"/>
              <a:t>every function returns a result in a </a:t>
            </a:r>
            <a:r>
              <a:rPr lang="en-US" altLang="en-US" sz="1800" i="1"/>
              <a:t>return value</a:t>
            </a:r>
            <a:endParaRPr lang="en-US" altLang="en-US" sz="1800"/>
          </a:p>
          <a:p>
            <a:r>
              <a:rPr lang="en-US" altLang="en-US" sz="1800"/>
              <a:t>a function call can be used in any place an expression or statement is used</a:t>
            </a:r>
          </a:p>
          <a:p>
            <a:pPr lvl="1"/>
            <a:r>
              <a:rPr lang="en-US" altLang="en-US" sz="1800"/>
              <a:t>if a function is used as an expression - the function evaluates to its return value</a:t>
            </a:r>
          </a:p>
          <a:p>
            <a:pPr lvl="1"/>
            <a:r>
              <a:rPr lang="en-US" altLang="en-US" sz="1800"/>
              <a:t>if a function is used as a statement - the return value is ignored</a:t>
            </a:r>
          </a:p>
          <a:p>
            <a:r>
              <a:rPr lang="en-US" altLang="en-US" sz="1800"/>
              <a:t>arguments and return value of a function are of specified type</a:t>
            </a:r>
          </a:p>
          <a:p>
            <a:r>
              <a:rPr lang="en-US" altLang="en-US" sz="1800"/>
              <a:t>two kinds of functions:</a:t>
            </a:r>
          </a:p>
          <a:p>
            <a:pPr lvl="1"/>
            <a:r>
              <a:rPr lang="en-US" altLang="en-US" sz="1800" i="1"/>
              <a:t>predefined</a:t>
            </a:r>
            <a:r>
              <a:rPr lang="en-US" altLang="en-US" sz="1800"/>
              <a:t> - provided in libraries for the benefit of all programmers</a:t>
            </a:r>
          </a:p>
          <a:p>
            <a:pPr lvl="1"/>
            <a:r>
              <a:rPr lang="en-US" altLang="en-US" sz="1800" i="1"/>
              <a:t>programmer-defined</a:t>
            </a:r>
            <a:r>
              <a:rPr lang="en-US" altLang="en-US" sz="1800"/>
              <a:t> - written by programmer</a:t>
            </a:r>
            <a:endParaRPr lang="en-US" altLang="en-US" sz="1800">
              <a:latin typeface="Courier" pitchFamily="49" charset="0"/>
            </a:endParaRP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2CA5E1BD-745E-1953-0263-C4590B9232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848600" cy="838200"/>
          </a:xfrm>
          <a:noFill/>
        </p:spPr>
        <p:txBody>
          <a:bodyPr/>
          <a:lstStyle/>
          <a:p>
            <a:r>
              <a:rPr lang="en-US" altLang="en-US"/>
              <a:t>Function Invocation (review)</a:t>
            </a:r>
          </a:p>
        </p:txBody>
      </p:sp>
      <p:sp>
        <p:nvSpPr>
          <p:cNvPr id="8196" name="Slide Number Placeholder 3">
            <a:extLst>
              <a:ext uri="{FF2B5EF4-FFF2-40B4-BE49-F238E27FC236}">
                <a16:creationId xmlns:a16="http://schemas.microsoft.com/office/drawing/2014/main" id="{0FF5E439-290F-AEDA-CE25-C222FA91760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ACD59D3-D7A7-4009-81AF-653C5AA72977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28EE5E55-4A47-4D32-61B4-6E1CD11CFA6B}"/>
              </a:ext>
            </a:extLst>
          </p:cNvPr>
          <p:cNvSpPr>
            <a:spLocks noChangeArrowheads="1"/>
          </p:cNvSpPr>
          <p:nvPr/>
        </p:nvSpPr>
        <p:spPr bwMode="hidden">
          <a:xfrm>
            <a:off x="3352800" y="2133600"/>
            <a:ext cx="1295400" cy="533400"/>
          </a:xfrm>
          <a:prstGeom prst="rect">
            <a:avLst/>
          </a:prstGeom>
          <a:solidFill>
            <a:srgbClr val="80808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latin typeface="Courier" pitchFamily="49" charset="0"/>
            </a:endParaRPr>
          </a:p>
        </p:txBody>
      </p:sp>
      <p:sp>
        <p:nvSpPr>
          <p:cNvPr id="9219" name="Rectangle 5">
            <a:extLst>
              <a:ext uri="{FF2B5EF4-FFF2-40B4-BE49-F238E27FC236}">
                <a16:creationId xmlns:a16="http://schemas.microsoft.com/office/drawing/2014/main" id="{A0B8B9EA-DE87-E8CF-189F-7ECF74C078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2209800"/>
            <a:ext cx="4343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Monotype Sorts" pitchFamily="2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cout &lt;&lt; add1(4+5)+6 &lt;&lt; endl;</a:t>
            </a:r>
          </a:p>
        </p:txBody>
      </p:sp>
      <p:sp>
        <p:nvSpPr>
          <p:cNvPr id="9220" name="Rectangle 2">
            <a:extLst>
              <a:ext uri="{FF2B5EF4-FFF2-40B4-BE49-F238E27FC236}">
                <a16:creationId xmlns:a16="http://schemas.microsoft.com/office/drawing/2014/main" id="{800306DA-AD89-8EFB-CD0E-8F660FCB3B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848600" cy="838200"/>
          </a:xfrm>
        </p:spPr>
        <p:txBody>
          <a:bodyPr/>
          <a:lstStyle/>
          <a:p>
            <a:r>
              <a:rPr lang="en-US" altLang="en-US"/>
              <a:t>Function Invocation Semantics</a:t>
            </a:r>
          </a:p>
        </p:txBody>
      </p:sp>
      <p:sp>
        <p:nvSpPr>
          <p:cNvPr id="9221" name="Rectangle 3">
            <a:extLst>
              <a:ext uri="{FF2B5EF4-FFF2-40B4-BE49-F238E27FC236}">
                <a16:creationId xmlns:a16="http://schemas.microsoft.com/office/drawing/2014/main" id="{23FB33A2-E353-3596-8FD3-CC537AA985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3276600"/>
            <a:ext cx="7848600" cy="2743200"/>
          </a:xfrm>
        </p:spPr>
        <p:txBody>
          <a:bodyPr/>
          <a:lstStyle/>
          <a:p>
            <a:pPr>
              <a:buClr>
                <a:srgbClr val="B9F9C8"/>
              </a:buClr>
            </a:pPr>
            <a:r>
              <a:rPr lang="en-US" altLang="en-US" sz="1800" i="1">
                <a:solidFill>
                  <a:srgbClr val="FFFFFF"/>
                </a:solidFill>
                <a:cs typeface="Courier New" panose="02070309020205020404" pitchFamily="49" charset="0"/>
              </a:rPr>
              <a:t>caller – </a:t>
            </a:r>
            <a:r>
              <a:rPr lang="en-US" altLang="en-US" sz="1800">
                <a:solidFill>
                  <a:srgbClr val="FFFFFF"/>
                </a:solidFill>
                <a:cs typeface="Courier New" panose="02070309020205020404" pitchFamily="49" charset="0"/>
              </a:rPr>
              <a:t>function that invokes another</a:t>
            </a:r>
            <a:endParaRPr lang="en-US" altLang="en-US" sz="1800" i="1">
              <a:solidFill>
                <a:srgbClr val="FFFFFF"/>
              </a:solidFill>
              <a:cs typeface="Courier New" panose="02070309020205020404" pitchFamily="49" charset="0"/>
            </a:endParaRPr>
          </a:p>
          <a:p>
            <a:pPr>
              <a:buClr>
                <a:srgbClr val="B9F9C8"/>
              </a:buClr>
            </a:pPr>
            <a:r>
              <a:rPr lang="en-US" altLang="en-US" sz="1800" i="1">
                <a:solidFill>
                  <a:srgbClr val="FFFFFF"/>
                </a:solidFill>
                <a:cs typeface="Courier New" panose="02070309020205020404" pitchFamily="49" charset="0"/>
              </a:rPr>
              <a:t>callee – </a:t>
            </a:r>
            <a:r>
              <a:rPr lang="en-US" altLang="en-US" sz="1800">
                <a:solidFill>
                  <a:srgbClr val="FFFFFF"/>
                </a:solidFill>
                <a:cs typeface="Courier New" panose="02070309020205020404" pitchFamily="49" charset="0"/>
              </a:rPr>
              <a:t>function that is being invoked</a:t>
            </a:r>
          </a:p>
          <a:p>
            <a:pPr>
              <a:spcBef>
                <a:spcPct val="50000"/>
              </a:spcBef>
            </a:pPr>
            <a:r>
              <a:rPr lang="en-US" altLang="en-US" sz="1800"/>
              <a:t>processing a function invocation: caller is suspended, callee is executed, callee computes the return value which substitutes invocation in the caller</a:t>
            </a:r>
          </a:p>
          <a:p>
            <a:pPr lvl="1">
              <a:spcBef>
                <a:spcPct val="50000"/>
              </a:spcBef>
            </a:pPr>
            <a:r>
              <a:rPr lang="en-US" altLang="en-US" sz="1800"/>
              <a:t>if invocation is inside an expression, the return value is used to evaluate the expression</a:t>
            </a:r>
          </a:p>
        </p:txBody>
      </p:sp>
      <p:sp>
        <p:nvSpPr>
          <p:cNvPr id="9222" name="Line 4">
            <a:extLst>
              <a:ext uri="{FF2B5EF4-FFF2-40B4-BE49-F238E27FC236}">
                <a16:creationId xmlns:a16="http://schemas.microsoft.com/office/drawing/2014/main" id="{8F653D98-76E2-2D4F-BC81-2EA7A8FF973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43400" y="1600200"/>
            <a:ext cx="1524000" cy="6858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223" name="Line 6">
            <a:extLst>
              <a:ext uri="{FF2B5EF4-FFF2-40B4-BE49-F238E27FC236}">
                <a16:creationId xmlns:a16="http://schemas.microsoft.com/office/drawing/2014/main" id="{C3D68DA0-5587-EC9E-10B3-1C3D610508E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114800" y="2743200"/>
            <a:ext cx="1143000" cy="2286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224" name="Rectangle 7">
            <a:extLst>
              <a:ext uri="{FF2B5EF4-FFF2-40B4-BE49-F238E27FC236}">
                <a16:creationId xmlns:a16="http://schemas.microsoft.com/office/drawing/2014/main" id="{F5DDEA74-9A52-DC1F-A7AF-D56A2311F8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1143000"/>
            <a:ext cx="1295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/>
              <a:t>argument</a:t>
            </a:r>
          </a:p>
        </p:txBody>
      </p:sp>
      <p:sp>
        <p:nvSpPr>
          <p:cNvPr id="9225" name="Rectangle 7">
            <a:extLst>
              <a:ext uri="{FF2B5EF4-FFF2-40B4-BE49-F238E27FC236}">
                <a16:creationId xmlns:a16="http://schemas.microsoft.com/office/drawing/2014/main" id="{F83AB166-24CF-4130-9C0A-929700ECF0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2743200"/>
            <a:ext cx="1981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/>
              <a:t>invocation</a:t>
            </a:r>
          </a:p>
        </p:txBody>
      </p:sp>
      <p:sp>
        <p:nvSpPr>
          <p:cNvPr id="9226" name="Slide Number Placeholder 9">
            <a:extLst>
              <a:ext uri="{FF2B5EF4-FFF2-40B4-BE49-F238E27FC236}">
                <a16:creationId xmlns:a16="http://schemas.microsoft.com/office/drawing/2014/main" id="{3AD9E5E2-884B-52FD-9CB8-65E75BB13E4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69DEB5E-6011-4B5B-9B2D-8BFE8C202CDA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>
            <a:extLst>
              <a:ext uri="{FF2B5EF4-FFF2-40B4-BE49-F238E27FC236}">
                <a16:creationId xmlns:a16="http://schemas.microsoft.com/office/drawing/2014/main" id="{371979DA-9ABB-EBA1-FBB8-7313E7032D6F}"/>
              </a:ext>
            </a:extLst>
          </p:cNvPr>
          <p:cNvSpPr>
            <a:spLocks noChangeArrowheads="1"/>
          </p:cNvSpPr>
          <p:nvPr/>
        </p:nvSpPr>
        <p:spPr bwMode="hidden">
          <a:xfrm>
            <a:off x="2514600" y="3581400"/>
            <a:ext cx="3810000" cy="762000"/>
          </a:xfrm>
          <a:prstGeom prst="rect">
            <a:avLst/>
          </a:prstGeom>
          <a:solidFill>
            <a:srgbClr val="80808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latin typeface="Courier" pitchFamily="49" charset="0"/>
            </a:endParaRPr>
          </a:p>
        </p:txBody>
      </p:sp>
      <p:sp>
        <p:nvSpPr>
          <p:cNvPr id="10243" name="Rectangle 4">
            <a:extLst>
              <a:ext uri="{FF2B5EF4-FFF2-40B4-BE49-F238E27FC236}">
                <a16:creationId xmlns:a16="http://schemas.microsoft.com/office/drawing/2014/main" id="{30B868AC-A734-1CE3-9856-DF6259A02821}"/>
              </a:ext>
            </a:extLst>
          </p:cNvPr>
          <p:cNvSpPr>
            <a:spLocks noChangeArrowheads="1"/>
          </p:cNvSpPr>
          <p:nvPr/>
        </p:nvSpPr>
        <p:spPr bwMode="hidden">
          <a:xfrm>
            <a:off x="2133600" y="3200400"/>
            <a:ext cx="4495800" cy="304800"/>
          </a:xfrm>
          <a:prstGeom prst="rect">
            <a:avLst/>
          </a:prstGeom>
          <a:solidFill>
            <a:srgbClr val="80808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latin typeface="Courier" pitchFamily="49" charset="0"/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87E17BB1-3AD1-6B26-7E1C-E919EE4C5A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22300" y="1176338"/>
            <a:ext cx="8077200" cy="914400"/>
          </a:xfrm>
        </p:spPr>
        <p:txBody>
          <a:bodyPr/>
          <a:lstStyle/>
          <a:p>
            <a:pPr>
              <a:defRPr/>
            </a:pPr>
            <a:r>
              <a:rPr lang="en-US" sz="1800" i="1" kern="1200" dirty="0"/>
              <a:t>function definition </a:t>
            </a:r>
            <a:r>
              <a:rPr lang="en-US" sz="1800" kern="1200" dirty="0"/>
              <a:t>– specifies instructions that the function executes</a:t>
            </a:r>
          </a:p>
          <a:p>
            <a:pPr>
              <a:defRPr/>
            </a:pPr>
            <a:r>
              <a:rPr lang="en-US" sz="1800" kern="1200" dirty="0"/>
              <a:t>consists of</a:t>
            </a:r>
            <a:r>
              <a:rPr lang="en-US" sz="1800" i="1" kern="1200" dirty="0"/>
              <a:t> head, body</a:t>
            </a:r>
            <a:endParaRPr lang="en-US" sz="1800" kern="1200" dirty="0"/>
          </a:p>
        </p:txBody>
      </p:sp>
      <p:sp>
        <p:nvSpPr>
          <p:cNvPr id="10245" name="Rectangle 2">
            <a:extLst>
              <a:ext uri="{FF2B5EF4-FFF2-40B4-BE49-F238E27FC236}">
                <a16:creationId xmlns:a16="http://schemas.microsoft.com/office/drawing/2014/main" id="{85A9EF0F-E1B9-4F06-3AD5-D127323068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848600" cy="685800"/>
          </a:xfrm>
        </p:spPr>
        <p:txBody>
          <a:bodyPr/>
          <a:lstStyle/>
          <a:p>
            <a:r>
              <a:rPr lang="en-US" altLang="en-US"/>
              <a:t>Function Definition</a:t>
            </a:r>
          </a:p>
        </p:txBody>
      </p:sp>
      <p:sp>
        <p:nvSpPr>
          <p:cNvPr id="10246" name="Rectangle 5">
            <a:extLst>
              <a:ext uri="{FF2B5EF4-FFF2-40B4-BE49-F238E27FC236}">
                <a16:creationId xmlns:a16="http://schemas.microsoft.com/office/drawing/2014/main" id="{A9F4B056-EC58-52BA-45EE-6599F346A3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5029200"/>
            <a:ext cx="2286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function body</a:t>
            </a:r>
          </a:p>
        </p:txBody>
      </p:sp>
      <p:sp>
        <p:nvSpPr>
          <p:cNvPr id="10247" name="Line 6">
            <a:extLst>
              <a:ext uri="{FF2B5EF4-FFF2-40B4-BE49-F238E27FC236}">
                <a16:creationId xmlns:a16="http://schemas.microsoft.com/office/drawing/2014/main" id="{6FC691EF-D373-9897-B5D8-1A09222FEEC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791200" y="4419600"/>
            <a:ext cx="685800" cy="6096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248" name="Line 7">
            <a:extLst>
              <a:ext uri="{FF2B5EF4-FFF2-40B4-BE49-F238E27FC236}">
                <a16:creationId xmlns:a16="http://schemas.microsoft.com/office/drawing/2014/main" id="{1FFBF2EB-9CB4-FAE1-387D-4F70252B799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19400" y="4191000"/>
            <a:ext cx="304800" cy="9144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249" name="Rectangle 8">
            <a:extLst>
              <a:ext uri="{FF2B5EF4-FFF2-40B4-BE49-F238E27FC236}">
                <a16:creationId xmlns:a16="http://schemas.microsoft.com/office/drawing/2014/main" id="{6A4E84BE-1686-DB13-DAFB-0C8852F574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5181600"/>
            <a:ext cx="2286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return statement</a:t>
            </a:r>
          </a:p>
        </p:txBody>
      </p:sp>
      <p:sp>
        <p:nvSpPr>
          <p:cNvPr id="10250" name="Line 9">
            <a:extLst>
              <a:ext uri="{FF2B5EF4-FFF2-40B4-BE49-F238E27FC236}">
                <a16:creationId xmlns:a16="http://schemas.microsoft.com/office/drawing/2014/main" id="{1D14A32F-47A2-F68C-C6B1-F8AD83C529A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629400" y="3505200"/>
            <a:ext cx="533400" cy="3810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251" name="Rectangle 11">
            <a:extLst>
              <a:ext uri="{FF2B5EF4-FFF2-40B4-BE49-F238E27FC236}">
                <a16:creationId xmlns:a16="http://schemas.microsoft.com/office/drawing/2014/main" id="{506C8A06-4A48-D023-CF67-D6418DCC10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2362200"/>
            <a:ext cx="1371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parameter</a:t>
            </a:r>
          </a:p>
        </p:txBody>
      </p:sp>
      <p:sp>
        <p:nvSpPr>
          <p:cNvPr id="10252" name="Rectangle 12">
            <a:extLst>
              <a:ext uri="{FF2B5EF4-FFF2-40B4-BE49-F238E27FC236}">
                <a16:creationId xmlns:a16="http://schemas.microsoft.com/office/drawing/2014/main" id="{EAE24AFC-A9DF-83A7-0C06-835B6C5ED7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438400"/>
            <a:ext cx="1600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return type</a:t>
            </a:r>
          </a:p>
        </p:txBody>
      </p:sp>
      <p:sp>
        <p:nvSpPr>
          <p:cNvPr id="10253" name="Line 13">
            <a:extLst>
              <a:ext uri="{FF2B5EF4-FFF2-40B4-BE49-F238E27FC236}">
                <a16:creationId xmlns:a16="http://schemas.microsoft.com/office/drawing/2014/main" id="{960ADE88-F403-81C1-01B6-EE132B704776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2819400"/>
            <a:ext cx="304800" cy="3810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254" name="Line 14">
            <a:extLst>
              <a:ext uri="{FF2B5EF4-FFF2-40B4-BE49-F238E27FC236}">
                <a16:creationId xmlns:a16="http://schemas.microsoft.com/office/drawing/2014/main" id="{144B87F8-2BF5-AC59-DA2D-9BB3ACC6522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67400" y="2743200"/>
            <a:ext cx="152400" cy="5334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255" name="Line 15">
            <a:extLst>
              <a:ext uri="{FF2B5EF4-FFF2-40B4-BE49-F238E27FC236}">
                <a16:creationId xmlns:a16="http://schemas.microsoft.com/office/drawing/2014/main" id="{C85AEB4C-D17B-15BD-B4C9-B87754D9ED9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05200" y="2743200"/>
            <a:ext cx="228600" cy="4572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256" name="Rectangle 16">
            <a:extLst>
              <a:ext uri="{FF2B5EF4-FFF2-40B4-BE49-F238E27FC236}">
                <a16:creationId xmlns:a16="http://schemas.microsoft.com/office/drawing/2014/main" id="{E24589EB-0089-076F-ED84-A6B84A9BFE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2362200"/>
            <a:ext cx="2286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function name</a:t>
            </a:r>
          </a:p>
        </p:txBody>
      </p:sp>
      <p:sp>
        <p:nvSpPr>
          <p:cNvPr id="10257" name="Rectangle 18">
            <a:extLst>
              <a:ext uri="{FF2B5EF4-FFF2-40B4-BE49-F238E27FC236}">
                <a16:creationId xmlns:a16="http://schemas.microsoft.com/office/drawing/2014/main" id="{AF856452-BA32-E394-A5CF-95189BBF62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3810000"/>
            <a:ext cx="1981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function head</a:t>
            </a:r>
          </a:p>
        </p:txBody>
      </p:sp>
      <p:sp>
        <p:nvSpPr>
          <p:cNvPr id="32" name="Rectangle 3">
            <a:extLst>
              <a:ext uri="{FF2B5EF4-FFF2-40B4-BE49-F238E27FC236}">
                <a16:creationId xmlns:a16="http://schemas.microsoft.com/office/drawing/2014/main" id="{767FCD7E-D18D-3486-8FEB-131668020E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3124200"/>
            <a:ext cx="4876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rgbClr val="B9F9C8"/>
              </a:buClr>
              <a:buSzPct val="75000"/>
              <a:defRPr/>
            </a:pPr>
            <a:r>
              <a:rPr lang="en-US" kern="0" dirty="0">
                <a:solidFill>
                  <a:srgbClr val="FFFF66"/>
                </a:solidFill>
                <a:latin typeface="Courier New" pitchFamily="49" charset="0"/>
              </a:rPr>
              <a:t>double </a:t>
            </a:r>
            <a:r>
              <a:rPr lang="en-US" kern="0" dirty="0" err="1">
                <a:solidFill>
                  <a:srgbClr val="FFFF66"/>
                </a:solidFill>
                <a:latin typeface="Courier New" pitchFamily="49" charset="0"/>
              </a:rPr>
              <a:t>circleArea</a:t>
            </a:r>
            <a:r>
              <a:rPr lang="en-US" kern="0" dirty="0">
                <a:solidFill>
                  <a:srgbClr val="FFFF66"/>
                </a:solidFill>
                <a:latin typeface="Courier New" pitchFamily="49" charset="0"/>
              </a:rPr>
              <a:t> (double r) {</a:t>
            </a:r>
          </a:p>
          <a:p>
            <a:pPr marL="342900" indent="-342900">
              <a:spcBef>
                <a:spcPct val="20000"/>
              </a:spcBef>
              <a:buClr>
                <a:srgbClr val="B9F9C8"/>
              </a:buClr>
              <a:buSzPct val="75000"/>
              <a:defRPr/>
            </a:pPr>
            <a:r>
              <a:rPr lang="en-US" kern="0" dirty="0">
                <a:solidFill>
                  <a:srgbClr val="FFFF66"/>
                </a:solidFill>
                <a:latin typeface="Courier New" pitchFamily="49" charset="0"/>
              </a:rPr>
              <a:t>	const double pi = 3.1415;</a:t>
            </a:r>
          </a:p>
          <a:p>
            <a:pPr marL="342900" indent="-342900">
              <a:spcBef>
                <a:spcPct val="20000"/>
              </a:spcBef>
              <a:buClr>
                <a:srgbClr val="B9F9C8"/>
              </a:buClr>
              <a:buSzPct val="75000"/>
              <a:defRPr/>
            </a:pPr>
            <a:r>
              <a:rPr lang="en-US" kern="0" dirty="0">
                <a:solidFill>
                  <a:srgbClr val="FFFF66"/>
                </a:solidFill>
                <a:latin typeface="Courier New" pitchFamily="49" charset="0"/>
              </a:rPr>
              <a:t>	return pi * r * r;</a:t>
            </a:r>
          </a:p>
          <a:p>
            <a:pPr marL="342900" indent="-342900">
              <a:spcBef>
                <a:spcPct val="20000"/>
              </a:spcBef>
              <a:buClr>
                <a:srgbClr val="B9F9C8"/>
              </a:buClr>
              <a:buSzPct val="75000"/>
              <a:defRPr/>
            </a:pPr>
            <a:r>
              <a:rPr lang="en-US" kern="0" dirty="0">
                <a:solidFill>
                  <a:srgbClr val="FFFF66"/>
                </a:solidFill>
                <a:latin typeface="Courier New" pitchFamily="49" charset="0"/>
              </a:rPr>
              <a:t>}</a:t>
            </a:r>
            <a:endParaRPr lang="en-US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259" name="Slide Number Placeholder 18">
            <a:extLst>
              <a:ext uri="{FF2B5EF4-FFF2-40B4-BE49-F238E27FC236}">
                <a16:creationId xmlns:a16="http://schemas.microsoft.com/office/drawing/2014/main" id="{36BBE447-7284-3882-96C2-BD304746654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11BBFD3-8193-420A-B95D-FAA110377C1B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26">
            <a:extLst>
              <a:ext uri="{FF2B5EF4-FFF2-40B4-BE49-F238E27FC236}">
                <a16:creationId xmlns:a16="http://schemas.microsoft.com/office/drawing/2014/main" id="{5B2B9862-2254-66B4-435F-5521FB5116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10600" cy="5334000"/>
          </a:xfrm>
        </p:spPr>
        <p:txBody>
          <a:bodyPr/>
          <a:lstStyle/>
          <a:p>
            <a:pPr>
              <a:defRPr/>
            </a:pPr>
            <a:r>
              <a:rPr lang="en-US" sz="1800" dirty="0"/>
              <a:t>programmer defined function cannot know what arguments will be passed to it; it uses (formal) parameters</a:t>
            </a:r>
          </a:p>
          <a:p>
            <a:pPr>
              <a:defRPr/>
            </a:pPr>
            <a:r>
              <a:rPr lang="en-US" sz="1800" i="1" dirty="0"/>
              <a:t>parameters - </a:t>
            </a:r>
            <a:r>
              <a:rPr lang="en-US" sz="1800" dirty="0"/>
              <a:t>local variables of the </a:t>
            </a:r>
            <a:r>
              <a:rPr lang="en-US" sz="1800" dirty="0" err="1"/>
              <a:t>callee</a:t>
            </a:r>
            <a:r>
              <a:rPr lang="en-US" sz="1800" dirty="0"/>
              <a:t> that are initialized to the value of arguments at invocation</a:t>
            </a:r>
          </a:p>
          <a:p>
            <a:pPr>
              <a:defRPr/>
            </a:pPr>
            <a:endParaRPr lang="en-US" sz="1800" dirty="0"/>
          </a:p>
          <a:p>
            <a:pPr>
              <a:defRPr/>
            </a:pPr>
            <a:r>
              <a:rPr lang="en-US" sz="1800" dirty="0"/>
              <a:t>return-statement specifies what value the function returns:</a:t>
            </a:r>
          </a:p>
          <a:p>
            <a:pPr lvl="1">
              <a:buFont typeface="Monotype Sorts" pitchFamily="2" charset="2"/>
              <a:buNone/>
              <a:defRPr/>
            </a:pPr>
            <a:r>
              <a:rPr lang="en-US" sz="1800" dirty="0">
                <a:ea typeface="+mn-ea"/>
                <a:cs typeface="+mn-cs"/>
              </a:rPr>
              <a:t>syntax: 	</a:t>
            </a:r>
            <a:r>
              <a:rPr lang="en-US" sz="1800" dirty="0">
                <a:solidFill>
                  <a:schemeClr val="accent2"/>
                </a:solidFill>
                <a:latin typeface="Courier New" pitchFamily="49" charset="0"/>
              </a:rPr>
              <a:t>return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accent2"/>
                </a:solidFill>
              </a:rPr>
              <a:t>expression</a:t>
            </a:r>
            <a:r>
              <a:rPr lang="en-US" sz="1800" dirty="0">
                <a:solidFill>
                  <a:schemeClr val="accent2"/>
                </a:solidFill>
                <a:latin typeface="Courier New" pitchFamily="49" charset="0"/>
              </a:rPr>
              <a:t>;</a:t>
            </a:r>
          </a:p>
          <a:p>
            <a:pPr lvl="1">
              <a:defRPr/>
            </a:pPr>
            <a:r>
              <a:rPr lang="en-US" sz="1800" dirty="0"/>
              <a:t>the expression is evaluated, coerced to the type specified in function head, terminates function</a:t>
            </a:r>
          </a:p>
          <a:p>
            <a:pPr lvl="1">
              <a:defRPr/>
            </a:pPr>
            <a:r>
              <a:rPr lang="en-US" sz="1800" dirty="0"/>
              <a:t>a return-statement is optional. If a function does not have a return-statement it terminates when the last statement is executed. The return- value is unspecified</a:t>
            </a:r>
          </a:p>
          <a:p>
            <a:pPr lvl="1">
              <a:defRPr/>
            </a:pPr>
            <a:r>
              <a:rPr lang="en-US" sz="1800" dirty="0"/>
              <a:t>it is possible to have multiple return-statements. However, putting a return someplace deep in function code is bad style.  Try to code a single return or obvious returns.</a:t>
            </a:r>
          </a:p>
          <a:p>
            <a:pPr marL="800100" lvl="1" indent="-342900">
              <a:buFont typeface="Monotype Sorts" pitchFamily="2" charset="2"/>
              <a:buNone/>
              <a:defRPr/>
            </a:pPr>
            <a:endParaRPr lang="en-US" sz="1800" dirty="0"/>
          </a:p>
        </p:txBody>
      </p:sp>
      <p:sp>
        <p:nvSpPr>
          <p:cNvPr id="11267" name="Rectangle 1027">
            <a:extLst>
              <a:ext uri="{FF2B5EF4-FFF2-40B4-BE49-F238E27FC236}">
                <a16:creationId xmlns:a16="http://schemas.microsoft.com/office/drawing/2014/main" id="{C8BE909F-6537-2847-FDE7-FD411E63C3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534400" cy="762000"/>
          </a:xfrm>
          <a:noFill/>
        </p:spPr>
        <p:txBody>
          <a:bodyPr/>
          <a:lstStyle/>
          <a:p>
            <a:r>
              <a:rPr lang="en-US" altLang="en-US"/>
              <a:t>Parameters and </a:t>
            </a:r>
            <a:r>
              <a:rPr lang="en-US" altLang="en-US">
                <a:solidFill>
                  <a:schemeClr val="accent2"/>
                </a:solidFill>
                <a:latin typeface="Courier New" panose="02070309020205020404" pitchFamily="49" charset="0"/>
              </a:rPr>
              <a:t>return</a:t>
            </a:r>
            <a:r>
              <a:rPr lang="en-US" altLang="en-US"/>
              <a:t>-statement</a:t>
            </a:r>
          </a:p>
        </p:txBody>
      </p:sp>
      <p:sp>
        <p:nvSpPr>
          <p:cNvPr id="11268" name="Slide Number Placeholder 3">
            <a:extLst>
              <a:ext uri="{FF2B5EF4-FFF2-40B4-BE49-F238E27FC236}">
                <a16:creationId xmlns:a16="http://schemas.microsoft.com/office/drawing/2014/main" id="{B998D4E2-D658-25E3-4FA3-DFB3CCEEBF0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14E100B-B373-4B87-8A21-D01C8BEEE259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026">
            <a:extLst>
              <a:ext uri="{FF2B5EF4-FFF2-40B4-BE49-F238E27FC236}">
                <a16:creationId xmlns:a16="http://schemas.microsoft.com/office/drawing/2014/main" id="{8B2187B0-267B-1945-A83B-E4021087DA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686800" cy="5334000"/>
          </a:xfrm>
        </p:spPr>
        <p:txBody>
          <a:bodyPr/>
          <a:lstStyle/>
          <a:p>
            <a:r>
              <a:rPr lang="en-US" altLang="en-US" sz="1800" i="1"/>
              <a:t>function prototype </a:t>
            </a:r>
            <a:r>
              <a:rPr lang="en-US" altLang="en-US" sz="1800"/>
              <a:t>– declares (quickly introduces) the function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returnValue functionName(type parameterName,…,);</a:t>
            </a:r>
            <a:endParaRPr lang="en-US" altLang="en-US" sz="1800"/>
          </a:p>
          <a:p>
            <a:pPr lvl="1"/>
            <a:r>
              <a:rPr lang="en-US" altLang="en-US" sz="1800" i="1"/>
              <a:t>expanded form – </a:t>
            </a:r>
            <a:r>
              <a:rPr lang="en-US" altLang="en-US" sz="1800"/>
              <a:t>mentions parameter types and names: names are optional but sometimes desirable for clarity</a:t>
            </a:r>
          </a:p>
          <a:p>
            <a:pPr lvl="2">
              <a:buFont typeface="Monotype Sorts" pitchFamily="2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int add1(int i);</a:t>
            </a:r>
          </a:p>
          <a:p>
            <a:pPr lvl="1"/>
            <a:r>
              <a:rPr lang="en-US" altLang="en-US" sz="1800" i="1"/>
              <a:t>abbreviated form –</a:t>
            </a:r>
            <a:r>
              <a:rPr lang="en-US" altLang="en-US" sz="1800"/>
              <a:t> mentions only parameter types</a:t>
            </a:r>
            <a:endParaRPr lang="en-US" altLang="en-US" sz="1800" i="1"/>
          </a:p>
          <a:p>
            <a:pPr lvl="2">
              <a:buFont typeface="Monotype Sorts" pitchFamily="2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int add1(int);</a:t>
            </a:r>
          </a:p>
          <a:p>
            <a:r>
              <a:rPr lang="en-US" altLang="en-US" sz="1800"/>
              <a:t>before function invocation, the compiler needs to see either its definition or prototype</a:t>
            </a:r>
          </a:p>
          <a:p>
            <a:r>
              <a:rPr lang="en-US" altLang="en-US" sz="1800"/>
              <a:t>unlike variables, the function definitions and function prototypes should be put outside any other function: no nested functions in C++ standard</a:t>
            </a:r>
          </a:p>
          <a:p>
            <a:pPr>
              <a:spcBef>
                <a:spcPct val="60000"/>
              </a:spcBef>
            </a:pPr>
            <a:r>
              <a:rPr lang="en-US" altLang="en-US" sz="1800"/>
              <a:t>it is (almost) possible to write a program without prototypes: put function definitions before invocations</a:t>
            </a:r>
          </a:p>
          <a:p>
            <a:pPr lvl="1"/>
            <a:r>
              <a:rPr lang="en-US" altLang="en-US" sz="1800"/>
              <a:t>such program is hard to understand: more detailed functions would be ahead in file</a:t>
            </a:r>
          </a:p>
          <a:p>
            <a:pPr lvl="1"/>
            <a:r>
              <a:rPr lang="en-US" altLang="en-US" sz="1800"/>
              <a:t>better program style - put function prototypes first, then</a:t>
            </a:r>
            <a:r>
              <a:rPr lang="en-US" altLang="en-US" sz="1800">
                <a:solidFill>
                  <a:schemeClr val="accent2"/>
                </a:solidFill>
              </a:rPr>
              <a:t> </a:t>
            </a: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main()</a:t>
            </a:r>
            <a:r>
              <a:rPr lang="en-US" altLang="en-US" sz="1800"/>
              <a:t>, then other functions with increasing level of detail</a:t>
            </a:r>
          </a:p>
          <a:p>
            <a:endParaRPr lang="en-US" altLang="en-US" sz="1800"/>
          </a:p>
          <a:p>
            <a:endParaRPr lang="en-US" altLang="en-US" sz="1800"/>
          </a:p>
          <a:p>
            <a:pPr lvl="3">
              <a:buFont typeface="Monotype Sorts" pitchFamily="2" charset="2"/>
              <a:buNone/>
            </a:pPr>
            <a:endParaRPr lang="en-US" altLang="en-US" sz="1800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2291" name="Rectangle 1027">
            <a:extLst>
              <a:ext uri="{FF2B5EF4-FFF2-40B4-BE49-F238E27FC236}">
                <a16:creationId xmlns:a16="http://schemas.microsoft.com/office/drawing/2014/main" id="{4DFD9B99-45BB-60F4-B4CF-FBCC1DD9D2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848600" cy="762000"/>
          </a:xfrm>
          <a:noFill/>
        </p:spPr>
        <p:txBody>
          <a:bodyPr/>
          <a:lstStyle/>
          <a:p>
            <a:r>
              <a:rPr lang="en-US" altLang="en-US"/>
              <a:t>Function Prototype</a:t>
            </a:r>
          </a:p>
        </p:txBody>
      </p:sp>
      <p:sp>
        <p:nvSpPr>
          <p:cNvPr id="12292" name="Slide Number Placeholder 3">
            <a:extLst>
              <a:ext uri="{FF2B5EF4-FFF2-40B4-BE49-F238E27FC236}">
                <a16:creationId xmlns:a16="http://schemas.microsoft.com/office/drawing/2014/main" id="{16478758-0B9C-4056-3D31-9F9E70E7C87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8740E5B-B43F-47EF-ACF9-F4E076E56BBE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E2FAD543-5310-A0F7-8B6F-08EEBEF887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00200" y="1371600"/>
            <a:ext cx="5943600" cy="4419600"/>
          </a:xfrm>
          <a:noFill/>
        </p:spPr>
        <p:txBody>
          <a:bodyPr/>
          <a:lstStyle/>
          <a:p>
            <a:r>
              <a:rPr lang="en-US" altLang="en-US" sz="1800"/>
              <a:t>treat a function prototype as a variable definition: append a short inline description of the function</a:t>
            </a:r>
          </a:p>
          <a:p>
            <a:r>
              <a:rPr lang="en-US" altLang="en-US" sz="1800"/>
              <a:t>precede a function definition with at least one line of comments explaining the purpose of the function, possibly comment on parameters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0D37CE95-6B51-7D7A-ACDD-1F7129CD23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7848600" cy="533400"/>
          </a:xfrm>
          <a:noFill/>
        </p:spPr>
        <p:txBody>
          <a:bodyPr/>
          <a:lstStyle/>
          <a:p>
            <a:r>
              <a:rPr lang="en-US" altLang="en-US"/>
              <a:t>Commenting Functions</a:t>
            </a:r>
          </a:p>
        </p:txBody>
      </p:sp>
      <p:sp>
        <p:nvSpPr>
          <p:cNvPr id="13316" name="Slide Number Placeholder 3">
            <a:extLst>
              <a:ext uri="{FF2B5EF4-FFF2-40B4-BE49-F238E27FC236}">
                <a16:creationId xmlns:a16="http://schemas.microsoft.com/office/drawing/2014/main" id="{4839198F-CBD9-C229-F3E0-245A11D336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413632E-69CF-4079-9A33-26CDEF06B689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>
            <a:extLst>
              <a:ext uri="{FF2B5EF4-FFF2-40B4-BE49-F238E27FC236}">
                <a16:creationId xmlns:a16="http://schemas.microsoft.com/office/drawing/2014/main" id="{C3C01385-46C7-C70F-1DA2-B9968B32EA5B}"/>
              </a:ext>
            </a:extLst>
          </p:cNvPr>
          <p:cNvSpPr>
            <a:spLocks noChangeArrowheads="1"/>
          </p:cNvSpPr>
          <p:nvPr/>
        </p:nvSpPr>
        <p:spPr bwMode="hidden">
          <a:xfrm>
            <a:off x="914400" y="1676400"/>
            <a:ext cx="3886200" cy="228600"/>
          </a:xfrm>
          <a:prstGeom prst="rect">
            <a:avLst/>
          </a:prstGeom>
          <a:solidFill>
            <a:srgbClr val="80808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latin typeface="Courier" pitchFamily="49" charset="0"/>
            </a:endParaRPr>
          </a:p>
        </p:txBody>
      </p:sp>
      <p:sp>
        <p:nvSpPr>
          <p:cNvPr id="14339" name="Rectangle 4">
            <a:extLst>
              <a:ext uri="{FF2B5EF4-FFF2-40B4-BE49-F238E27FC236}">
                <a16:creationId xmlns:a16="http://schemas.microsoft.com/office/drawing/2014/main" id="{5AC28F09-A990-89A9-48ED-02CD2C4E0B42}"/>
              </a:ext>
            </a:extLst>
          </p:cNvPr>
          <p:cNvSpPr>
            <a:spLocks noChangeArrowheads="1"/>
          </p:cNvSpPr>
          <p:nvPr/>
        </p:nvSpPr>
        <p:spPr bwMode="hidden">
          <a:xfrm>
            <a:off x="3124200" y="3657600"/>
            <a:ext cx="3344863" cy="381000"/>
          </a:xfrm>
          <a:prstGeom prst="rect">
            <a:avLst/>
          </a:prstGeom>
          <a:solidFill>
            <a:srgbClr val="80808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latin typeface="Courier" pitchFamily="49" charset="0"/>
            </a:endParaRPr>
          </a:p>
        </p:txBody>
      </p:sp>
      <p:sp>
        <p:nvSpPr>
          <p:cNvPr id="14340" name="Rectangle 2">
            <a:extLst>
              <a:ext uri="{FF2B5EF4-FFF2-40B4-BE49-F238E27FC236}">
                <a16:creationId xmlns:a16="http://schemas.microsoft.com/office/drawing/2014/main" id="{D5C66BFF-BB7D-F605-D49B-12143EC632C2}"/>
              </a:ext>
            </a:extLst>
          </p:cNvPr>
          <p:cNvSpPr>
            <a:spLocks noChangeArrowheads="1"/>
          </p:cNvSpPr>
          <p:nvPr/>
        </p:nvSpPr>
        <p:spPr bwMode="hidden">
          <a:xfrm>
            <a:off x="838200" y="5181600"/>
            <a:ext cx="4191000" cy="1371600"/>
          </a:xfrm>
          <a:prstGeom prst="rect">
            <a:avLst/>
          </a:prstGeom>
          <a:solidFill>
            <a:srgbClr val="80808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latin typeface="Courier" pitchFamily="49" charset="0"/>
            </a:endParaRPr>
          </a:p>
        </p:txBody>
      </p:sp>
      <p:sp>
        <p:nvSpPr>
          <p:cNvPr id="14341" name="Text Box 7">
            <a:extLst>
              <a:ext uri="{FF2B5EF4-FFF2-40B4-BE49-F238E27FC236}">
                <a16:creationId xmlns:a16="http://schemas.microsoft.com/office/drawing/2014/main" id="{3339CCE0-55CC-ED7C-43CA-C56B5C9C60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838200"/>
            <a:ext cx="5262563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700"/>
              <a:t>what are the terms for the constructs in gray boxes?</a:t>
            </a:r>
          </a:p>
        </p:txBody>
      </p:sp>
      <p:sp>
        <p:nvSpPr>
          <p:cNvPr id="14342" name="Slide Number Placeholder 7">
            <a:extLst>
              <a:ext uri="{FF2B5EF4-FFF2-40B4-BE49-F238E27FC236}">
                <a16:creationId xmlns:a16="http://schemas.microsoft.com/office/drawing/2014/main" id="{DDE51CFD-A819-730E-0AB0-DACC2637F7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9E406F2-9C38-43EB-9B7E-5B28D52F2234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40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4B87F9D6-DBC5-DC67-2A23-ECDBA4ADF251}"/>
              </a:ext>
            </a:extLst>
          </p:cNvPr>
          <p:cNvSpPr>
            <a:spLocks noChangeArrowheads="1"/>
          </p:cNvSpPr>
          <p:nvPr/>
        </p:nvSpPr>
        <p:spPr bwMode="hidden">
          <a:xfrm>
            <a:off x="5564188" y="3733800"/>
            <a:ext cx="904875" cy="304800"/>
          </a:xfrm>
          <a:prstGeom prst="rect">
            <a:avLst/>
          </a:prstGeom>
          <a:solidFill>
            <a:schemeClr val="accent4">
              <a:lumMod val="50000"/>
              <a:alpha val="86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7D353572-A0A0-7E09-58AA-08559F811C21}"/>
              </a:ext>
            </a:extLst>
          </p:cNvPr>
          <p:cNvSpPr>
            <a:spLocks noChangeArrowheads="1"/>
          </p:cNvSpPr>
          <p:nvPr/>
        </p:nvSpPr>
        <p:spPr bwMode="hidden">
          <a:xfrm>
            <a:off x="3390900" y="5264150"/>
            <a:ext cx="1143000" cy="304800"/>
          </a:xfrm>
          <a:prstGeom prst="rect">
            <a:avLst/>
          </a:prstGeom>
          <a:solidFill>
            <a:schemeClr val="accent4">
              <a:lumMod val="50000"/>
              <a:alpha val="86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548FC14C-80BB-DA73-D515-FAE90DAF0266}"/>
              </a:ext>
            </a:extLst>
          </p:cNvPr>
          <p:cNvSpPr>
            <a:spLocks noChangeArrowheads="1"/>
          </p:cNvSpPr>
          <p:nvPr/>
        </p:nvSpPr>
        <p:spPr bwMode="hidden">
          <a:xfrm>
            <a:off x="1230313" y="5851525"/>
            <a:ext cx="2514600" cy="304800"/>
          </a:xfrm>
          <a:prstGeom prst="rect">
            <a:avLst/>
          </a:prstGeom>
          <a:solidFill>
            <a:schemeClr val="accent4">
              <a:lumMod val="50000"/>
              <a:alpha val="86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4346" name="Rectangle 1027">
            <a:extLst>
              <a:ext uri="{FF2B5EF4-FFF2-40B4-BE49-F238E27FC236}">
                <a16:creationId xmlns:a16="http://schemas.microsoft.com/office/drawing/2014/main" id="{40347308-6DD5-AA35-8995-3E72FB472A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848600" cy="762000"/>
          </a:xfrm>
          <a:noFill/>
        </p:spPr>
        <p:txBody>
          <a:bodyPr/>
          <a:lstStyle/>
          <a:p>
            <a:r>
              <a:rPr lang="en-US" altLang="en-US"/>
              <a:t>Function Terms Quick Review</a:t>
            </a: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D70AAF53-F912-B9BB-288C-6ECE746BEE91}"/>
              </a:ext>
            </a:extLst>
          </p:cNvPr>
          <p:cNvSpPr>
            <a:spLocks noChangeArrowheads="1"/>
          </p:cNvSpPr>
          <p:nvPr/>
        </p:nvSpPr>
        <p:spPr bwMode="hidden">
          <a:xfrm>
            <a:off x="906463" y="5264150"/>
            <a:ext cx="955675" cy="298450"/>
          </a:xfrm>
          <a:prstGeom prst="rect">
            <a:avLst/>
          </a:prstGeom>
          <a:solidFill>
            <a:schemeClr val="accent4">
              <a:lumMod val="50000"/>
              <a:alpha val="86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4348" name="Rectangle 6">
            <a:extLst>
              <a:ext uri="{FF2B5EF4-FFF2-40B4-BE49-F238E27FC236}">
                <a16:creationId xmlns:a16="http://schemas.microsoft.com/office/drawing/2014/main" id="{EA1EBAA7-20EE-D5BE-6328-A9214783F4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7543800" cy="5143500"/>
          </a:xfrm>
          <a:noFill/>
        </p:spPr>
        <p:txBody>
          <a:bodyPr/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double circleArea(double r); // computes circle area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altLang="en-US" sz="180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// manage circle computation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int main() {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   cout &lt;&lt; "Enter radius: ";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   double radius; // circle radius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   cin &gt;&gt; radius;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   const double area = circleArea(radius);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   cout &lt;&lt; "Circle has area " &lt;&lt; area &lt;&lt; endl;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altLang="en-US" sz="180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// computes area of radius r circle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double circleArea(double r) {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   const double pi = 3.1415;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   return pi * r * r;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}</a:t>
            </a:r>
            <a:endParaRPr lang="en-US" altLang="en-US" sz="1800">
              <a:solidFill>
                <a:schemeClr val="accent2"/>
              </a:solidFill>
              <a:latin typeface="Courier" pitchFamily="49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reen">
  <a:themeElements>
    <a:clrScheme name="">
      <a:dk1>
        <a:srgbClr val="000000"/>
      </a:dk1>
      <a:lt1>
        <a:srgbClr val="FFFFFF"/>
      </a:lt1>
      <a:dk2>
        <a:srgbClr val="1F7B2E"/>
      </a:dk2>
      <a:lt2>
        <a:srgbClr val="B9F9C8"/>
      </a:lt2>
      <a:accent1>
        <a:srgbClr val="D60093"/>
      </a:accent1>
      <a:accent2>
        <a:srgbClr val="FFFF66"/>
      </a:accent2>
      <a:accent3>
        <a:srgbClr val="ABBFAD"/>
      </a:accent3>
      <a:accent4>
        <a:srgbClr val="DADADA"/>
      </a:accent4>
      <a:accent5>
        <a:srgbClr val="E8AAC8"/>
      </a:accent5>
      <a:accent6>
        <a:srgbClr val="E7E75C"/>
      </a:accent6>
      <a:hlink>
        <a:srgbClr val="FF9933"/>
      </a:hlink>
      <a:folHlink>
        <a:srgbClr val="66FFFF"/>
      </a:folHlink>
    </a:clrScheme>
    <a:fontScheme name="green.pot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" pitchFamily="49" charset="0"/>
          </a:defRPr>
        </a:defPPr>
      </a:lstStyle>
    </a:lnDef>
  </a:objectDefaults>
  <a:extraClrSchemeLst>
    <a:extraClrScheme>
      <a:clrScheme name="green.pot 1">
        <a:dk1>
          <a:srgbClr val="000000"/>
        </a:dk1>
        <a:lt1>
          <a:srgbClr val="FFFFFF"/>
        </a:lt1>
        <a:dk2>
          <a:srgbClr val="990066"/>
        </a:dk2>
        <a:lt2>
          <a:srgbClr val="00CCCC"/>
        </a:lt2>
        <a:accent1>
          <a:srgbClr val="D60093"/>
        </a:accent1>
        <a:accent2>
          <a:srgbClr val="FFFF66"/>
        </a:accent2>
        <a:accent3>
          <a:srgbClr val="CAAAB8"/>
        </a:accent3>
        <a:accent4>
          <a:srgbClr val="DADADA"/>
        </a:accent4>
        <a:accent5>
          <a:srgbClr val="E8AAC8"/>
        </a:accent5>
        <a:accent6>
          <a:srgbClr val="E7E75C"/>
        </a:accent6>
        <a:hlink>
          <a:srgbClr val="FF9933"/>
        </a:hlink>
        <a:folHlink>
          <a:srgbClr val="FF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.pot 2">
        <a:dk1>
          <a:srgbClr val="000000"/>
        </a:dk1>
        <a:lt1>
          <a:srgbClr val="FFFFCC"/>
        </a:lt1>
        <a:dk2>
          <a:srgbClr val="996600"/>
        </a:dk2>
        <a:lt2>
          <a:srgbClr val="FFFFCC"/>
        </a:lt2>
        <a:accent1>
          <a:srgbClr val="FFCC00"/>
        </a:accent1>
        <a:accent2>
          <a:srgbClr val="6666FF"/>
        </a:accent2>
        <a:accent3>
          <a:srgbClr val="FFFFE2"/>
        </a:accent3>
        <a:accent4>
          <a:srgbClr val="000000"/>
        </a:accent4>
        <a:accent5>
          <a:srgbClr val="FFE2AA"/>
        </a:accent5>
        <a:accent6>
          <a:srgbClr val="5C5CE7"/>
        </a:accent6>
        <a:hlink>
          <a:srgbClr val="999933"/>
        </a:hlink>
        <a:folHlink>
          <a:srgbClr val="99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.pot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878787"/>
        </a:accent6>
        <a:hlink>
          <a:srgbClr val="5F5F5F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I:\slides\02-Edition\green.pot</Template>
  <TotalTime>271</TotalTime>
  <Pages>22</Pages>
  <Words>1190</Words>
  <Application>Microsoft Office PowerPoint</Application>
  <PresentationFormat>On-screen Show (4:3)</PresentationFormat>
  <Paragraphs>155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Courier</vt:lpstr>
      <vt:lpstr>Arial</vt:lpstr>
      <vt:lpstr>Times New Roman</vt:lpstr>
      <vt:lpstr>Monotype Sorts</vt:lpstr>
      <vt:lpstr>Courier New</vt:lpstr>
      <vt:lpstr>green</vt:lpstr>
      <vt:lpstr>Predefined Functions Revisited</vt:lpstr>
      <vt:lpstr>Programmer-Defined Functions</vt:lpstr>
      <vt:lpstr>Function Invocation (review)</vt:lpstr>
      <vt:lpstr>Function Invocation Semantics</vt:lpstr>
      <vt:lpstr>Function Definition</vt:lpstr>
      <vt:lpstr>Parameters and return-statement</vt:lpstr>
      <vt:lpstr>Function Prototype</vt:lpstr>
      <vt:lpstr>Commenting Functions</vt:lpstr>
      <vt:lpstr>Function Terms Quick Review</vt:lpstr>
      <vt:lpstr>Simple Program Structure</vt:lpstr>
      <vt:lpstr>Local Variables</vt:lpstr>
      <vt:lpstr>Global Constants and Variables</vt:lpstr>
      <vt:lpstr>Call-by-Value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Programmer-defined functions</dc:title>
  <dc:subject/>
  <dc:creator/>
  <cp:keywords/>
  <dc:description/>
  <cp:lastModifiedBy>Patel, Yug</cp:lastModifiedBy>
  <cp:revision>339</cp:revision>
  <cp:lastPrinted>2001-02-08T21:14:48Z</cp:lastPrinted>
  <dcterms:created xsi:type="dcterms:W3CDTF">1996-06-25T16:22:20Z</dcterms:created>
  <dcterms:modified xsi:type="dcterms:W3CDTF">2024-04-21T03:57:18Z</dcterms:modified>
</cp:coreProperties>
</file>