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345" r:id="rId2"/>
    <p:sldId id="256" r:id="rId3"/>
    <p:sldId id="265" r:id="rId4"/>
    <p:sldId id="336" r:id="rId5"/>
    <p:sldId id="338" r:id="rId6"/>
    <p:sldId id="341" r:id="rId7"/>
    <p:sldId id="337" r:id="rId8"/>
    <p:sldId id="344" r:id="rId9"/>
    <p:sldId id="346" r:id="rId10"/>
    <p:sldId id="347" r:id="rId11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00E4"/>
    <a:srgbClr val="9234DB"/>
    <a:srgbClr val="A2C1FE"/>
    <a:srgbClr val="114FFB"/>
    <a:srgbClr val="618FFD"/>
    <a:srgbClr val="063DE8"/>
    <a:srgbClr val="3365F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4660"/>
  </p:normalViewPr>
  <p:slideViewPr>
    <p:cSldViewPr>
      <p:cViewPr varScale="1">
        <p:scale>
          <a:sx n="82" d="100"/>
          <a:sy n="82" d="100"/>
        </p:scale>
        <p:origin x="162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20A7F75-3370-4ED6-8BB6-DE3F50874C3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3175"/>
            <a:ext cx="30273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46150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56CB39C-4C5A-B9A9-04DB-41CE16EA1B7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-3175"/>
            <a:ext cx="302736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46150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6490DD5D-3B9D-13E1-FE11-AC7199DB94D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73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46150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5FC3F483-F73B-FAEB-96A9-DCCAA561BE2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18563"/>
            <a:ext cx="302736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46150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FB3FFFD-3A4B-2852-7EAD-9A9CA14DC23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3175"/>
            <a:ext cx="30273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46150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B5B5772-E6E8-A623-BC2F-C6FA68289BC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-3175"/>
            <a:ext cx="302736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46150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D8D2731-0A7B-B053-047D-B8D77D207F0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273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46150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792E3CB0-0D24-9E2C-0DB1-DA88D70734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8563"/>
            <a:ext cx="302736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46150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CB787E3-1216-4085-92DA-89DAD018C8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39C0685-EEF3-E3E1-6EF2-AD0E975D422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1275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7625" rIns="93662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D57BE721-E89D-35FD-5AB3-88300534F968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3163" y="698500"/>
            <a:ext cx="4638675" cy="3478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651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318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97000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589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>
            <a:extLst>
              <a:ext uri="{FF2B5EF4-FFF2-40B4-BE49-F238E27FC236}">
                <a16:creationId xmlns:a16="http://schemas.microsoft.com/office/drawing/2014/main" id="{1FB589AD-FA18-2E4D-2C91-EBF37634B2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61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61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61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61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0A232F2-A336-4F3C-A220-697B433CF553}" type="slidenum">
              <a:rPr lang="en-US" altLang="en-US" sz="1000" smtClean="0"/>
              <a:pPr>
                <a:spcBef>
                  <a:spcPct val="0"/>
                </a:spcBef>
              </a:pPr>
              <a:t>2</a:t>
            </a:fld>
            <a:endParaRPr lang="en-US" altLang="en-US" sz="10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A39F503E-1949-8F40-6FAF-0B73CBD52EF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94454691-5AA8-BB4F-4002-E634AE0496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31">
            <a:extLst>
              <a:ext uri="{FF2B5EF4-FFF2-40B4-BE49-F238E27FC236}">
                <a16:creationId xmlns:a16="http://schemas.microsoft.com/office/drawing/2014/main" id="{BB187B21-09D3-E3D1-7040-FE8BB3E6A879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" name="Rectangle 1032">
              <a:extLst>
                <a:ext uri="{FF2B5EF4-FFF2-40B4-BE49-F238E27FC236}">
                  <a16:creationId xmlns:a16="http://schemas.microsoft.com/office/drawing/2014/main" id="{70D7E428-7755-C8BE-21E7-4FC70DB89D4A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" name="Rectangle 1033">
              <a:extLst>
                <a:ext uri="{FF2B5EF4-FFF2-40B4-BE49-F238E27FC236}">
                  <a16:creationId xmlns:a16="http://schemas.microsoft.com/office/drawing/2014/main" id="{1A928F46-3394-4A27-E209-9F1F2033A5BD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47106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B8C94D62-F444-0697-F898-1F5A1954DD9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FBD21C83-D4D0-117C-6B6B-2AEAF9F595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E8C62734-FEC8-BC71-C06A-5CB8EC0242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5AC9D-C018-4B92-93AC-5B90D348A7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294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91CB6BA-E008-CC01-11DA-7BD57CCD7C6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F76E97-98ED-8CD8-DA92-9500200C2D7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067F35-DD64-40D4-BFE5-244430FEDC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01D3D20-471B-5312-F9F8-26546C24139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1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CD829AB-A089-22C5-5B65-1D93004C71C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0EA8A91-2B21-0D56-7240-B673FFE324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13883-4665-402D-B526-C2410A37C4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950DBD2-852B-3117-CEC2-D629EED420A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3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D6588E1-E4D1-BC6F-1BB3-14DBA287FB1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C25F420-C872-61BE-B8EC-15673C6A55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AF68EA-D2CC-4AC5-903A-62C1A41B2F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86CAFE3-6103-9297-9251-9D2BE5FAD5F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53DC630-8E1E-D221-DF0B-965BA5CBB9F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221983C-A5B9-D274-8569-41C8718EAE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E5B1D-2188-4052-BE7A-F90E992198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B56C55CC-4804-88D5-F4AF-77B8A1DC8C0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3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4C3CDA2-E0A2-DE5E-C7B0-1A71A563FE8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0096106-A14D-B88D-E1AE-143D54BC341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1BB7F-3B22-49D2-BFDE-CB3BC68816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8D3A93F-6326-E01A-D577-ED581EAC0CE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9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3ED8861-A50C-8821-E17E-7F516AA2C6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50DD7103-3C93-6B30-56D8-D8F5FDF597C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92DAC-0FEF-4A42-9262-DB24577728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C8C40909-D1CD-67B0-CE7C-27EFAA01F99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4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9092B001-D8C6-B31B-272F-5F99D9D3A34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A535E462-73B0-23EE-F35A-6D05BF14C07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6D454-7A1B-4F5A-BD4C-5EBB3F738F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0C46384C-7FA2-7159-A7ED-BBEF3502EF5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60332662-1E65-A6EC-5946-44166F378B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D5622C6-D918-06BA-E3C0-258BCED873A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446859-B8D0-461F-9FF8-A6CE5C1E28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03092378-FE0C-DE04-D7AC-86EE5DD4B42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082C58C-FB4F-9AD6-7C0B-C0CAFE956B9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49132879-2BB0-AEFD-62B2-DB0526924CF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8F804-E28E-4A03-97C6-73AE5FCD4D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B8EA77F3-3922-5134-EA83-0839034DC8B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7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9E8DBE1-8EE2-08C3-5F3C-4B64EC12183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C10B5CF-A988-8F2C-4B0B-56AB12FA8B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52F1C-39EB-4591-9341-31EB16C64F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30082B65-79F8-27C6-6984-F19339E774B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2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63AD101C-5F75-1F75-621B-09C3612B09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D9535E3C-F02B-AE33-1D32-3111E6D454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830F4191-3AE0-0C99-0C96-3D39D68C797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8" name="Rectangle 8">
            <a:extLst>
              <a:ext uri="{FF2B5EF4-FFF2-40B4-BE49-F238E27FC236}">
                <a16:creationId xmlns:a16="http://schemas.microsoft.com/office/drawing/2014/main" id="{E5E5245D-B57F-89DA-42B4-4E7B4DD4506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3CD9697-D897-4134-8E52-97688ED0C3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6090" name="Rectangle 10">
            <a:extLst>
              <a:ext uri="{FF2B5EF4-FFF2-40B4-BE49-F238E27FC236}">
                <a16:creationId xmlns:a16="http://schemas.microsoft.com/office/drawing/2014/main" id="{E1CA0A36-D452-0B97-8B77-006635B1EEA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69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53927D40-6A0B-B738-7607-EB507A852F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8400" y="1219200"/>
            <a:ext cx="4876800" cy="4495800"/>
          </a:xfrm>
          <a:noFill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1700"/>
              <a:t>function     </a:t>
            </a:r>
          </a:p>
          <a:p>
            <a:pPr lvl="1">
              <a:lnSpc>
                <a:spcPct val="120000"/>
              </a:lnSpc>
            </a:pPr>
            <a:r>
              <a:rPr lang="en-US" altLang="en-US" sz="1700"/>
              <a:t>predefined, programmer-defined</a:t>
            </a:r>
          </a:p>
          <a:p>
            <a:pPr>
              <a:lnSpc>
                <a:spcPct val="120000"/>
              </a:lnSpc>
            </a:pPr>
            <a:r>
              <a:rPr lang="en-US" altLang="en-US" sz="1700"/>
              <a:t>arguments, (formal) parameters</a:t>
            </a:r>
          </a:p>
          <a:p>
            <a:pPr>
              <a:lnSpc>
                <a:spcPct val="120000"/>
              </a:lnSpc>
            </a:pPr>
            <a:r>
              <a:rPr lang="en-US" altLang="en-US" sz="1700"/>
              <a:t>return value</a:t>
            </a:r>
          </a:p>
          <a:p>
            <a:pPr>
              <a:lnSpc>
                <a:spcPct val="120000"/>
              </a:lnSpc>
            </a:pPr>
            <a:r>
              <a:rPr lang="en-US" altLang="en-US" sz="1700"/>
              <a:t>function call, function invocation</a:t>
            </a:r>
          </a:p>
          <a:p>
            <a:pPr>
              <a:lnSpc>
                <a:spcPct val="120000"/>
              </a:lnSpc>
            </a:pPr>
            <a:r>
              <a:rPr lang="en-US" altLang="en-US" sz="1700"/>
              <a:t>caller, callee</a:t>
            </a:r>
          </a:p>
          <a:p>
            <a:pPr>
              <a:lnSpc>
                <a:spcPct val="120000"/>
              </a:lnSpc>
            </a:pPr>
            <a:r>
              <a:rPr lang="en-US" altLang="en-US" sz="1700"/>
              <a:t>function definition</a:t>
            </a:r>
          </a:p>
          <a:p>
            <a:pPr lvl="1">
              <a:lnSpc>
                <a:spcPct val="120000"/>
              </a:lnSpc>
            </a:pPr>
            <a:r>
              <a:rPr lang="en-US" altLang="en-US" sz="1700"/>
              <a:t>head, body </a:t>
            </a:r>
          </a:p>
          <a:p>
            <a:pPr>
              <a:lnSpc>
                <a:spcPct val="120000"/>
              </a:lnSpc>
            </a:pPr>
            <a:r>
              <a:rPr lang="en-US" altLang="en-US" sz="1700"/>
              <a:t>function prototype (declaration)</a:t>
            </a:r>
          </a:p>
          <a:p>
            <a:pPr lvl="1">
              <a:lnSpc>
                <a:spcPct val="120000"/>
              </a:lnSpc>
            </a:pPr>
            <a:r>
              <a:rPr lang="en-US" altLang="en-US" sz="1700"/>
              <a:t>expanded form, abbreviated form</a:t>
            </a:r>
          </a:p>
          <a:p>
            <a:pPr>
              <a:lnSpc>
                <a:spcPct val="120000"/>
              </a:lnSpc>
            </a:pPr>
            <a:r>
              <a:rPr lang="en-US" altLang="en-US" sz="1700"/>
              <a:t>local variable, global constant, scope</a:t>
            </a:r>
          </a:p>
          <a:p>
            <a:pPr>
              <a:lnSpc>
                <a:spcPct val="120000"/>
              </a:lnSpc>
            </a:pPr>
            <a:r>
              <a:rPr lang="en-US" altLang="en-US" sz="1700"/>
              <a:t>call-by-value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BDED9DC-971A-0DC6-7DEB-6D97B2DE5A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685800"/>
          </a:xfrm>
          <a:noFill/>
        </p:spPr>
        <p:txBody>
          <a:bodyPr/>
          <a:lstStyle/>
          <a:p>
            <a:r>
              <a:rPr lang="en-US" altLang="en-US"/>
              <a:t>What Is?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D4FD27D0-EB34-1CC7-A91E-C72C3FFE05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523B32-F054-4B8F-9EA7-28D52A18BBA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88C6F3C-40A3-913F-1239-3D504C246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0010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/>
              <a:t>each definition (e.g. global constant def.) may be encountered only once during compilation</a:t>
            </a:r>
          </a:p>
          <a:p>
            <a:pPr>
              <a:lnSpc>
                <a:spcPct val="90000"/>
              </a:lnSpc>
            </a:pPr>
            <a:r>
              <a:rPr lang="en-US" altLang="en-US" sz="1700"/>
              <a:t>if definition is in a header file and file is included multiple times, compiler sees it multiple times</a:t>
            </a:r>
          </a:p>
          <a:p>
            <a:pPr>
              <a:lnSpc>
                <a:spcPct val="90000"/>
              </a:lnSpc>
            </a:pPr>
            <a:r>
              <a:rPr lang="en-US" altLang="en-US" sz="1700"/>
              <a:t>header file must  be structured so it is safe for multiple inclusion;</a:t>
            </a:r>
          </a:p>
          <a:p>
            <a:pPr lvl="1">
              <a:lnSpc>
                <a:spcPct val="90000"/>
              </a:lnSpc>
            </a:pPr>
            <a:r>
              <a:rPr lang="en-US" altLang="en-US" sz="1700"/>
              <a:t>term – </a:t>
            </a:r>
            <a:r>
              <a:rPr lang="en-US" altLang="en-US" sz="1700" i="1"/>
              <a:t>multiple inclusion protection</a:t>
            </a:r>
            <a:r>
              <a:rPr lang="en-US" altLang="en-US" sz="170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1700"/>
              <a:t>header file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myheader.hpp</a:t>
            </a:r>
            <a:r>
              <a:rPr lang="en-US" altLang="en-US" sz="1700"/>
              <a:t> containing with multiple inclusion protection has the following structure: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#ifndef MYHEADER_HPP</a:t>
            </a:r>
            <a:endParaRPr lang="en-US" altLang="en-US" sz="1700"/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#define MYHEADER_HPP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// text of the header file goes here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#endif</a:t>
            </a:r>
          </a:p>
          <a:p>
            <a:pPr>
              <a:lnSpc>
                <a:spcPct val="90000"/>
              </a:lnSpc>
            </a:pPr>
            <a:r>
              <a:rPr lang="en-US" altLang="en-US" sz="1700" i="1"/>
              <a:t>include guards</a:t>
            </a:r>
            <a:r>
              <a:rPr lang="en-US" altLang="en-US" sz="1700"/>
              <a:t>: preprocessor directives used for multiple inclusion protection</a:t>
            </a: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D732850-B707-256A-106A-4E128750B5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848600" cy="381000"/>
          </a:xfrm>
        </p:spPr>
        <p:txBody>
          <a:bodyPr/>
          <a:lstStyle/>
          <a:p>
            <a:r>
              <a:rPr lang="en-US" altLang="en-US"/>
              <a:t>Multiple Inclusion Protection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92720DA9-DDE1-6F28-DFDC-0452163A8B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8CD883-22C3-424B-BE4D-4F268903CA9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0DB55F3-BA38-425E-42A4-A30625308B3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143000"/>
          </a:xfrm>
          <a:noFill/>
        </p:spPr>
        <p:txBody>
          <a:bodyPr/>
          <a:lstStyle/>
          <a:p>
            <a:r>
              <a:rPr lang="en-US" altLang="en-US"/>
              <a:t>Program in Multiple Files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D509164-603D-7831-C95B-46932D5B6E6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3200">
                <a:solidFill>
                  <a:schemeClr val="folHlink"/>
                </a:solidFill>
              </a:rPr>
              <a:t>when one file is not enough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>
            <a:extLst>
              <a:ext uri="{FF2B5EF4-FFF2-40B4-BE49-F238E27FC236}">
                <a16:creationId xmlns:a16="http://schemas.microsoft.com/office/drawing/2014/main" id="{FFF33516-41E9-BB00-7528-B852DBC0DF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848600" cy="4267200"/>
          </a:xfrm>
          <a:noFill/>
        </p:spPr>
        <p:txBody>
          <a:bodyPr/>
          <a:lstStyle/>
          <a:p>
            <a:r>
              <a:rPr lang="en-US" altLang="en-US" sz="1700"/>
              <a:t>all C++ statements are divided into executable and non-executable</a:t>
            </a:r>
          </a:p>
          <a:p>
            <a:pPr lvl="1"/>
            <a:r>
              <a:rPr lang="en-US" altLang="en-US" sz="1700" i="1"/>
              <a:t>executable</a:t>
            </a:r>
            <a:r>
              <a:rPr lang="en-US" altLang="en-US" sz="1700"/>
              <a:t> – some corresponding machine code is generated by the compiler</a:t>
            </a:r>
          </a:p>
          <a:p>
            <a:pPr lvl="2"/>
            <a:r>
              <a:rPr lang="en-US" altLang="en-US" sz="1700"/>
              <a:t>example: assignment statements, looping/branching constructs, function invocations </a:t>
            </a:r>
          </a:p>
          <a:p>
            <a:pPr lvl="1"/>
            <a:r>
              <a:rPr lang="en-US" altLang="en-US" sz="1700" i="1"/>
              <a:t>non-executable</a:t>
            </a:r>
            <a:r>
              <a:rPr lang="en-US" altLang="en-US" sz="1700"/>
              <a:t> - no machine code generated</a:t>
            </a:r>
          </a:p>
          <a:p>
            <a:pPr lvl="2"/>
            <a:r>
              <a:rPr lang="en-US" altLang="en-US" sz="1700"/>
              <a:t>example: function prototypes, variable and constant declarations,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#include</a:t>
            </a:r>
            <a:r>
              <a:rPr lang="en-US" altLang="en-US" sz="1700"/>
              <a:t> directives</a:t>
            </a:r>
          </a:p>
          <a:p>
            <a:r>
              <a:rPr lang="en-US" altLang="en-US" sz="1700"/>
              <a:t>global constant declarations may look like executable, they are not: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const double pi=3.14;</a:t>
            </a:r>
            <a:r>
              <a:rPr lang="en-US" altLang="en-US" sz="1700">
                <a:solidFill>
                  <a:schemeClr val="accent2"/>
                </a:solidFill>
              </a:rPr>
              <a:t> </a:t>
            </a:r>
            <a:endParaRPr lang="en-US" altLang="en-US" sz="1700"/>
          </a:p>
          <a:p>
            <a:pPr lvl="1">
              <a:buFont typeface="Monotype Sorts" pitchFamily="2" charset="2"/>
              <a:buNone/>
            </a:pPr>
            <a:r>
              <a:rPr lang="en-US" altLang="en-US" sz="1700"/>
              <a:t>the compiler may substitute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3.14 </a:t>
            </a:r>
            <a:r>
              <a:rPr lang="en-US" altLang="en-US" sz="1700"/>
              <a:t>for every occurrence</a:t>
            </a:r>
            <a:r>
              <a:rPr lang="en-US" altLang="en-US" sz="1700">
                <a:solidFill>
                  <a:schemeClr val="accent2"/>
                </a:solidFill>
              </a:rPr>
              <a:t> </a:t>
            </a:r>
            <a:r>
              <a:rPr lang="en-US" altLang="en-US" sz="1700"/>
              <a:t>of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pi</a:t>
            </a:r>
            <a:r>
              <a:rPr lang="en-US" altLang="en-US" sz="1700"/>
              <a:t> in the program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29012A6-449A-D362-0D8E-DB193B3C93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838200"/>
          </a:xfrm>
          <a:noFill/>
        </p:spPr>
        <p:txBody>
          <a:bodyPr/>
          <a:lstStyle/>
          <a:p>
            <a:r>
              <a:rPr lang="en-US" altLang="en-US"/>
              <a:t>(Non) Executable Statements</a:t>
            </a: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C9F9D29D-FAAB-D79E-0AAF-D2CC2FB84B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5CBF3E-497D-403A-BF29-938D2BFF44A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2C7F2AE-75CD-D97A-B265-4425342C7F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4800600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en-US" sz="1700" dirty="0"/>
              <a:t> directives tell the compiler to include specified file. The files included are  called </a:t>
            </a:r>
            <a:r>
              <a:rPr lang="en-US" altLang="en-US" sz="1700" i="1" dirty="0"/>
              <a:t>include </a:t>
            </a:r>
            <a:r>
              <a:rPr lang="en-US" altLang="en-US" sz="1700" dirty="0"/>
              <a:t> or </a:t>
            </a:r>
            <a:r>
              <a:rPr lang="en-US" altLang="en-US" sz="1700" i="1" dirty="0"/>
              <a:t>header files</a:t>
            </a:r>
            <a:r>
              <a:rPr lang="en-US" altLang="en-US" sz="1700" dirty="0"/>
              <a:t> and have extensions 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hpp</a:t>
            </a:r>
            <a:endParaRPr lang="en-US" altLang="en-US" sz="17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17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1700" dirty="0"/>
              <a:t>two forms: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#include &lt;filename&gt;</a:t>
            </a:r>
            <a:r>
              <a:rPr lang="en-US" altLang="en-US" sz="1700" dirty="0"/>
              <a:t> - file is found in standard system-dependent location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#include ”filename.hpp”</a:t>
            </a:r>
            <a:r>
              <a:rPr lang="en-US" altLang="en-US" sz="1700" dirty="0"/>
              <a:t> - file is found in the same directory as the rest of the code</a:t>
            </a:r>
          </a:p>
          <a:p>
            <a:pPr>
              <a:defRPr/>
            </a:pPr>
            <a:r>
              <a:rPr lang="en-US" altLang="en-US" sz="1700" dirty="0"/>
              <a:t>purpose of include files:  centralize declarations</a:t>
            </a:r>
          </a:p>
          <a:p>
            <a:pPr>
              <a:defRPr/>
            </a:pP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include files may also contain include directives</a:t>
            </a:r>
          </a:p>
          <a:p>
            <a:pPr>
              <a:defRPr/>
            </a:pPr>
            <a:r>
              <a:rPr lang="en-US" altLang="en-US" sz="1700" dirty="0"/>
              <a:t>what to put in include files: non-executable statements </a:t>
            </a:r>
          </a:p>
          <a:p>
            <a:pPr>
              <a:defRPr/>
            </a:pPr>
            <a:r>
              <a:rPr lang="en-US" altLang="en-US" sz="1700" dirty="0"/>
              <a:t>what </a:t>
            </a:r>
            <a:r>
              <a:rPr lang="en-US" altLang="en-US" sz="1700" u="sng" dirty="0"/>
              <a:t>not</a:t>
            </a:r>
            <a:r>
              <a:rPr lang="en-US" altLang="en-US" sz="1700" dirty="0"/>
              <a:t> to put in include files: executable statements, function definitions</a:t>
            </a:r>
          </a:p>
          <a:p>
            <a:pPr lvl="1">
              <a:buFont typeface="Monotype Sorts" pitchFamily="2" charset="2"/>
              <a:buNone/>
              <a:defRPr/>
            </a:pPr>
            <a:endParaRPr lang="en-US" altLang="en-US" sz="180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9727453-F577-9462-D230-E8F2FB33DA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838200"/>
          </a:xfrm>
          <a:noFill/>
        </p:spPr>
        <p:txBody>
          <a:bodyPr/>
          <a:lstStyle/>
          <a:p>
            <a:r>
              <a:rPr lang="en-US" altLang="en-US"/>
              <a:t>Include Files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994AB106-C8F7-E329-B765-613F6B7944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28907A-007E-458A-A8F4-6842E39E5D7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CFC555F-D3B8-B2F5-A576-D74E3CEC31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181600"/>
          </a:xfrm>
        </p:spPr>
        <p:txBody>
          <a:bodyPr/>
          <a:lstStyle/>
          <a:p>
            <a:pPr>
              <a:defRPr/>
            </a:pPr>
            <a:r>
              <a:rPr lang="en-US" sz="1700" dirty="0"/>
              <a:t>large programs are usually kept in multiple files</a:t>
            </a:r>
          </a:p>
          <a:p>
            <a:pPr>
              <a:defRPr/>
            </a:pPr>
            <a:r>
              <a:rPr lang="en-US" sz="1700" dirty="0"/>
              <a:t>reasons:</a:t>
            </a:r>
          </a:p>
          <a:p>
            <a:pPr lvl="1">
              <a:defRPr/>
            </a:pPr>
            <a:r>
              <a:rPr lang="en-US" sz="1700" dirty="0"/>
              <a:t>easier to maintain</a:t>
            </a:r>
          </a:p>
          <a:p>
            <a:pPr lvl="1">
              <a:defRPr/>
            </a:pPr>
            <a:r>
              <a:rPr lang="en-US" sz="1700" dirty="0"/>
              <a:t>can be compiled separately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endParaRPr lang="en-US" sz="1700" dirty="0"/>
          </a:p>
          <a:p>
            <a:pPr>
              <a:defRPr/>
            </a:pPr>
            <a:r>
              <a:rPr lang="en-US" sz="1700" dirty="0"/>
              <a:t>functions are usually grouped into files by their purpose: functions dealing with one part of program are kept in one file</a:t>
            </a:r>
          </a:p>
          <a:p>
            <a:pPr>
              <a:defRPr/>
            </a:pPr>
            <a:r>
              <a:rPr lang="en-US" sz="1700" dirty="0"/>
              <a:t>scope rule: function, variable, constant have to be declared before use</a:t>
            </a:r>
          </a:p>
          <a:p>
            <a:pPr lvl="1">
              <a:defRPr/>
            </a:pPr>
            <a:r>
              <a:rPr lang="en-US" sz="1700" dirty="0"/>
              <a:t>what if declaration is in a different file?</a:t>
            </a:r>
          </a:p>
          <a:p>
            <a:pPr>
              <a:defRPr/>
            </a:pPr>
            <a:r>
              <a:rPr lang="en-US" sz="1700" dirty="0"/>
              <a:t>program is structured as follows:</a:t>
            </a:r>
          </a:p>
          <a:p>
            <a:pPr lvl="1">
              <a:defRPr/>
            </a:pPr>
            <a:r>
              <a:rPr lang="en-US" sz="1700" dirty="0"/>
              <a:t>program file (extension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.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cpp</a:t>
            </a:r>
            <a:r>
              <a:rPr lang="en-US" sz="1700" dirty="0"/>
              <a:t>) - contains function definitions</a:t>
            </a:r>
          </a:p>
          <a:p>
            <a:pPr lvl="1">
              <a:defRPr/>
            </a:pPr>
            <a:r>
              <a:rPr lang="en-US" sz="1700" dirty="0"/>
              <a:t>include file (extension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.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hpp</a:t>
            </a:r>
            <a:r>
              <a:rPr lang="en-US" sz="1700" dirty="0"/>
              <a:t>) - contains corresponding function prototypes, global constant and variable declarations</a:t>
            </a:r>
          </a:p>
          <a:p>
            <a:pPr>
              <a:defRPr/>
            </a:pPr>
            <a:r>
              <a:rPr lang="en-US" sz="1700" dirty="0"/>
              <a:t>if function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A </a:t>
            </a:r>
            <a:r>
              <a:rPr lang="en-US" sz="1700" dirty="0"/>
              <a:t>defined in file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AA.cpp</a:t>
            </a:r>
            <a:r>
              <a:rPr lang="en-US" sz="1700" dirty="0"/>
              <a:t> needs to call a function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B</a:t>
            </a:r>
            <a:r>
              <a:rPr lang="en-US" sz="1700" dirty="0"/>
              <a:t> which is defined in a different file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BB.cpp</a:t>
            </a:r>
            <a:r>
              <a:rPr lang="en-US" sz="1700" dirty="0"/>
              <a:t> - the corresponding header file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BB.hpp</a:t>
            </a:r>
            <a:r>
              <a:rPr lang="en-US" sz="1700" dirty="0"/>
              <a:t> is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include</a:t>
            </a:r>
            <a:r>
              <a:rPr lang="en-US" sz="1700" dirty="0"/>
              <a:t>d in file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AA.cpp</a:t>
            </a:r>
            <a:endParaRPr lang="en-US" sz="1700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8E16189-BA8A-C311-7453-F043F7922B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838200"/>
          </a:xfrm>
          <a:noFill/>
        </p:spPr>
        <p:txBody>
          <a:bodyPr/>
          <a:lstStyle/>
          <a:p>
            <a:r>
              <a:rPr lang="en-US" altLang="en-US"/>
              <a:t>Program in Multiple Files</a:t>
            </a: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7A0EDFC5-FF04-4C6A-6685-95529CE8F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969F9A-A7EE-42EA-8215-692562B620A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829D497-0EBC-2A25-67C7-7848F43B25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371600"/>
            <a:ext cx="2362200" cy="685800"/>
          </a:xfrm>
          <a:noFill/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// adds one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int add1(int);</a:t>
            </a:r>
            <a:endParaRPr lang="en-US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B81DDF1-BB50-1FC2-4B9A-8A0621F6C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153400" cy="685800"/>
          </a:xfrm>
          <a:noFill/>
        </p:spPr>
        <p:txBody>
          <a:bodyPr/>
          <a:lstStyle/>
          <a:p>
            <a:r>
              <a:rPr lang="en-US" altLang="en-US"/>
              <a:t>Example Program in Multiple Files</a:t>
            </a:r>
          </a:p>
        </p:txBody>
      </p:sp>
      <p:grpSp>
        <p:nvGrpSpPr>
          <p:cNvPr id="11268" name="Group 10">
            <a:extLst>
              <a:ext uri="{FF2B5EF4-FFF2-40B4-BE49-F238E27FC236}">
                <a16:creationId xmlns:a16="http://schemas.microsoft.com/office/drawing/2014/main" id="{03F4ED96-465E-69EE-E36E-C4DA18D96476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438400"/>
            <a:ext cx="5486400" cy="4267200"/>
            <a:chOff x="192" y="1584"/>
            <a:chExt cx="3456" cy="2688"/>
          </a:xfrm>
        </p:grpSpPr>
        <p:sp>
          <p:nvSpPr>
            <p:cNvPr id="11274" name="Rectangle 5">
              <a:extLst>
                <a:ext uri="{FF2B5EF4-FFF2-40B4-BE49-F238E27FC236}">
                  <a16:creationId xmlns:a16="http://schemas.microsoft.com/office/drawing/2014/main" id="{96EAFC2E-BD49-D9F0-2197-CDEAF8461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24"/>
              <a:ext cx="3456" cy="244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7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// uses the function add1</a:t>
              </a:r>
            </a:p>
            <a:p>
              <a:pPr>
                <a:lnSpc>
                  <a:spcPct val="7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// defined in a separate file</a:t>
              </a:r>
            </a:p>
            <a:p>
              <a:pPr>
                <a:lnSpc>
                  <a:spcPct val="7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#include &lt;iostream&gt;</a:t>
              </a:r>
            </a:p>
            <a:p>
              <a:pPr>
                <a:lnSpc>
                  <a:spcPct val="7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#include "add1.hpp"</a:t>
              </a:r>
            </a:p>
            <a:p>
              <a:pPr>
                <a:lnSpc>
                  <a:spcPct val="7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int main() {</a:t>
              </a:r>
            </a:p>
            <a:p>
              <a:pPr>
                <a:lnSpc>
                  <a:spcPct val="7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    // get the number</a:t>
              </a:r>
            </a:p>
            <a:p>
              <a:pPr>
                <a:lnSpc>
                  <a:spcPct val="7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    cout &lt;&lt; "Enter a number: ";</a:t>
              </a:r>
            </a:p>
            <a:p>
              <a:pPr>
                <a:lnSpc>
                  <a:spcPct val="7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    int n;</a:t>
              </a:r>
            </a:p>
            <a:p>
              <a:pPr>
                <a:lnSpc>
                  <a:spcPct val="7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    cin &gt;&gt; n;</a:t>
              </a:r>
            </a:p>
            <a:p>
              <a:pPr>
                <a:lnSpc>
                  <a:spcPct val="7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    // find the number plus 1</a:t>
              </a:r>
            </a:p>
            <a:p>
              <a:pPr>
                <a:lnSpc>
                  <a:spcPct val="7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    int newn = add1(n);</a:t>
              </a:r>
            </a:p>
            <a:p>
              <a:pPr>
                <a:lnSpc>
                  <a:spcPct val="7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    // print out the number plus 1</a:t>
              </a:r>
            </a:p>
            <a:p>
              <a:pPr>
                <a:lnSpc>
                  <a:spcPct val="7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    cout &lt;&lt; newn &lt;&lt; endl;</a:t>
              </a:r>
            </a:p>
            <a:p>
              <a:pPr>
                <a:lnSpc>
                  <a:spcPct val="7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}</a:t>
              </a:r>
            </a:p>
          </p:txBody>
        </p:sp>
        <p:sp>
          <p:nvSpPr>
            <p:cNvPr id="11275" name="Text Box 7">
              <a:extLst>
                <a:ext uri="{FF2B5EF4-FFF2-40B4-BE49-F238E27FC236}">
                  <a16:creationId xmlns:a16="http://schemas.microsoft.com/office/drawing/2014/main" id="{E7D69B85-4D71-3F92-7A37-2209685C1A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584"/>
              <a:ext cx="103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add1test.cpp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1269" name="Text Box 8">
            <a:extLst>
              <a:ext uri="{FF2B5EF4-FFF2-40B4-BE49-F238E27FC236}">
                <a16:creationId xmlns:a16="http://schemas.microsoft.com/office/drawing/2014/main" id="{0F5111D0-ECA6-309F-7444-DF9DD0BE6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990600"/>
            <a:ext cx="1254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add1.hpp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1270" name="Group 11">
            <a:extLst>
              <a:ext uri="{FF2B5EF4-FFF2-40B4-BE49-F238E27FC236}">
                <a16:creationId xmlns:a16="http://schemas.microsoft.com/office/drawing/2014/main" id="{EA7482B8-8F96-F8DC-51C1-393CDAB6DB4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609600"/>
            <a:ext cx="3733800" cy="2057400"/>
            <a:chOff x="2448" y="528"/>
            <a:chExt cx="2352" cy="1296"/>
          </a:xfrm>
        </p:grpSpPr>
        <p:sp>
          <p:nvSpPr>
            <p:cNvPr id="11272" name="Rectangle 4">
              <a:extLst>
                <a:ext uri="{FF2B5EF4-FFF2-40B4-BE49-F238E27FC236}">
                  <a16:creationId xmlns:a16="http://schemas.microsoft.com/office/drawing/2014/main" id="{E3583D76-D58F-CC09-729A-5FCEDDD63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768"/>
              <a:ext cx="2352" cy="1056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7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#include "add1.hpp"</a:t>
              </a:r>
            </a:p>
            <a:p>
              <a:pPr>
                <a:lnSpc>
                  <a:spcPct val="7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// adds 1,</a:t>
              </a:r>
            </a:p>
            <a:p>
              <a:pPr>
                <a:lnSpc>
                  <a:spcPct val="7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// returns added value</a:t>
              </a:r>
            </a:p>
            <a:p>
              <a:pPr>
                <a:lnSpc>
                  <a:spcPct val="7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int add1(int n) {</a:t>
              </a:r>
            </a:p>
            <a:p>
              <a:pPr>
                <a:lnSpc>
                  <a:spcPct val="7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        return n + 1;</a:t>
              </a:r>
            </a:p>
            <a:p>
              <a:pPr>
                <a:lnSpc>
                  <a:spcPct val="7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}</a:t>
              </a:r>
            </a:p>
          </p:txBody>
        </p:sp>
        <p:sp>
          <p:nvSpPr>
            <p:cNvPr id="11273" name="Text Box 9">
              <a:extLst>
                <a:ext uri="{FF2B5EF4-FFF2-40B4-BE49-F238E27FC236}">
                  <a16:creationId xmlns:a16="http://schemas.microsoft.com/office/drawing/2014/main" id="{2C60FB24-5020-1F29-EBD6-C8A96688C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528"/>
              <a:ext cx="7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add1.cpp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1271" name="Slide Number Placeholder 10">
            <a:extLst>
              <a:ext uri="{FF2B5EF4-FFF2-40B4-BE49-F238E27FC236}">
                <a16:creationId xmlns:a16="http://schemas.microsoft.com/office/drawing/2014/main" id="{15FEE566-C208-7E96-F879-42B2A63320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BBC3BC-94A8-4281-8C0B-AFCCFDFBFDC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7">
            <a:extLst>
              <a:ext uri="{FF2B5EF4-FFF2-40B4-BE49-F238E27FC236}">
                <a16:creationId xmlns:a16="http://schemas.microsoft.com/office/drawing/2014/main" id="{7FA08A70-8096-9C12-B04C-3E912F3C2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447800"/>
            <a:ext cx="2438400" cy="720725"/>
          </a:xfrm>
          <a:prstGeom prst="rect">
            <a:avLst/>
          </a:prstGeom>
          <a:solidFill>
            <a:srgbClr val="99CC00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urier" pitchFamily="49" charset="0"/>
            </a:endParaRPr>
          </a:p>
        </p:txBody>
      </p:sp>
      <p:cxnSp>
        <p:nvCxnSpPr>
          <p:cNvPr id="12291" name="AutoShape 69">
            <a:extLst>
              <a:ext uri="{FF2B5EF4-FFF2-40B4-BE49-F238E27FC236}">
                <a16:creationId xmlns:a16="http://schemas.microsoft.com/office/drawing/2014/main" id="{CFC6F4DA-8F2F-8721-44F9-50B711371925}"/>
              </a:ext>
            </a:extLst>
          </p:cNvPr>
          <p:cNvCxnSpPr>
            <a:cxnSpLocks noChangeShapeType="1"/>
            <a:stCxn id="12290" idx="2"/>
            <a:endCxn id="12299" idx="0"/>
          </p:cNvCxnSpPr>
          <p:nvPr/>
        </p:nvCxnSpPr>
        <p:spPr bwMode="auto">
          <a:xfrm flipH="1">
            <a:off x="1466850" y="2168525"/>
            <a:ext cx="2343150" cy="7270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2" name="Rectangle 66">
            <a:extLst>
              <a:ext uri="{FF2B5EF4-FFF2-40B4-BE49-F238E27FC236}">
                <a16:creationId xmlns:a16="http://schemas.microsoft.com/office/drawing/2014/main" id="{9F419B1F-D221-BED5-DC7D-47E214B8E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524000"/>
            <a:ext cx="2514600" cy="720725"/>
          </a:xfrm>
          <a:prstGeom prst="rect">
            <a:avLst/>
          </a:prstGeom>
          <a:solidFill>
            <a:srgbClr val="99CC00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urier" pitchFamily="49" charset="0"/>
            </a:endParaRPr>
          </a:p>
        </p:txBody>
      </p:sp>
      <p:cxnSp>
        <p:nvCxnSpPr>
          <p:cNvPr id="12293" name="AutoShape 68">
            <a:extLst>
              <a:ext uri="{FF2B5EF4-FFF2-40B4-BE49-F238E27FC236}">
                <a16:creationId xmlns:a16="http://schemas.microsoft.com/office/drawing/2014/main" id="{DECBD3D9-9E8C-0140-B7CB-A6B12E7472E3}"/>
              </a:ext>
            </a:extLst>
          </p:cNvPr>
          <p:cNvCxnSpPr>
            <a:cxnSpLocks noChangeShapeType="1"/>
            <a:stCxn id="12292" idx="2"/>
          </p:cNvCxnSpPr>
          <p:nvPr/>
        </p:nvCxnSpPr>
        <p:spPr bwMode="auto">
          <a:xfrm flipH="1">
            <a:off x="1447800" y="2244725"/>
            <a:ext cx="2476500" cy="64293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4" name="Rectangle 64">
            <a:extLst>
              <a:ext uri="{FF2B5EF4-FFF2-40B4-BE49-F238E27FC236}">
                <a16:creationId xmlns:a16="http://schemas.microsoft.com/office/drawing/2014/main" id="{5058CCE7-0076-6D87-DD9E-4B9101086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648200"/>
            <a:ext cx="1600200" cy="762000"/>
          </a:xfrm>
          <a:prstGeom prst="rect">
            <a:avLst/>
          </a:prstGeom>
          <a:solidFill>
            <a:srgbClr val="99CC00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urier" pitchFamily="49" charset="0"/>
            </a:endParaRPr>
          </a:p>
        </p:txBody>
      </p:sp>
      <p:sp>
        <p:nvSpPr>
          <p:cNvPr id="12295" name="Rectangle 61">
            <a:extLst>
              <a:ext uri="{FF2B5EF4-FFF2-40B4-BE49-F238E27FC236}">
                <a16:creationId xmlns:a16="http://schemas.microsoft.com/office/drawing/2014/main" id="{00BE4C08-5709-A997-4D6A-3396ED392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724400"/>
            <a:ext cx="1600200" cy="762000"/>
          </a:xfrm>
          <a:prstGeom prst="rect">
            <a:avLst/>
          </a:prstGeom>
          <a:solidFill>
            <a:srgbClr val="99CC00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urier" pitchFamily="49" charset="0"/>
            </a:endParaRPr>
          </a:p>
        </p:txBody>
      </p:sp>
      <p:sp>
        <p:nvSpPr>
          <p:cNvPr id="12296" name="Rectangle 52">
            <a:extLst>
              <a:ext uri="{FF2B5EF4-FFF2-40B4-BE49-F238E27FC236}">
                <a16:creationId xmlns:a16="http://schemas.microsoft.com/office/drawing/2014/main" id="{66A0B1AD-513F-5F96-61C2-11FF6597F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048000"/>
            <a:ext cx="1600200" cy="1219200"/>
          </a:xfrm>
          <a:prstGeom prst="rect">
            <a:avLst/>
          </a:prstGeom>
          <a:solidFill>
            <a:srgbClr val="99CC00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urier" pitchFamily="49" charset="0"/>
            </a:endParaRPr>
          </a:p>
        </p:txBody>
      </p:sp>
      <p:sp>
        <p:nvSpPr>
          <p:cNvPr id="12297" name="Rectangle 51">
            <a:extLst>
              <a:ext uri="{FF2B5EF4-FFF2-40B4-BE49-F238E27FC236}">
                <a16:creationId xmlns:a16="http://schemas.microsoft.com/office/drawing/2014/main" id="{4D401A51-4310-C6A2-ED25-39E242A85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200400"/>
            <a:ext cx="1600200" cy="1219200"/>
          </a:xfrm>
          <a:prstGeom prst="rect">
            <a:avLst/>
          </a:prstGeom>
          <a:solidFill>
            <a:srgbClr val="99CC00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urier" pitchFamily="49" charset="0"/>
            </a:endParaRPr>
          </a:p>
        </p:txBody>
      </p:sp>
      <p:sp>
        <p:nvSpPr>
          <p:cNvPr id="12298" name="Rectangle 2">
            <a:extLst>
              <a:ext uri="{FF2B5EF4-FFF2-40B4-BE49-F238E27FC236}">
                <a16:creationId xmlns:a16="http://schemas.microsoft.com/office/drawing/2014/main" id="{0D24FB35-83A2-9A55-3B0E-81A068F803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990600"/>
          </a:xfrm>
          <a:noFill/>
        </p:spPr>
        <p:txBody>
          <a:bodyPr/>
          <a:lstStyle/>
          <a:p>
            <a:r>
              <a:rPr lang="en-US" altLang="en-US"/>
              <a:t>Separate Compilation</a:t>
            </a:r>
          </a:p>
        </p:txBody>
      </p:sp>
      <p:sp>
        <p:nvSpPr>
          <p:cNvPr id="12299" name="Rectangle 4">
            <a:extLst>
              <a:ext uri="{FF2B5EF4-FFF2-40B4-BE49-F238E27FC236}">
                <a16:creationId xmlns:a16="http://schemas.microsoft.com/office/drawing/2014/main" id="{BE379A38-7429-9F7E-4A3D-8934B0B3D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895600"/>
            <a:ext cx="1714500" cy="2505075"/>
          </a:xfrm>
          <a:prstGeom prst="rect">
            <a:avLst/>
          </a:prstGeom>
          <a:solidFill>
            <a:srgbClr val="00FFFF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bg2"/>
                </a:solidFill>
              </a:rPr>
              <a:t>add include files</a:t>
            </a:r>
          </a:p>
        </p:txBody>
      </p:sp>
      <p:sp>
        <p:nvSpPr>
          <p:cNvPr id="12300" name="Freeform 11">
            <a:extLst>
              <a:ext uri="{FF2B5EF4-FFF2-40B4-BE49-F238E27FC236}">
                <a16:creationId xmlns:a16="http://schemas.microsoft.com/office/drawing/2014/main" id="{ACB448F4-ED9B-0E93-8553-DD211962E47C}"/>
              </a:ext>
            </a:extLst>
          </p:cNvPr>
          <p:cNvSpPr>
            <a:spLocks/>
          </p:cNvSpPr>
          <p:nvPr/>
        </p:nvSpPr>
        <p:spPr bwMode="auto">
          <a:xfrm>
            <a:off x="2324100" y="4149725"/>
            <a:ext cx="177800" cy="1588"/>
          </a:xfrm>
          <a:custGeom>
            <a:avLst/>
            <a:gdLst>
              <a:gd name="T0" fmla="*/ 0 w 112"/>
              <a:gd name="T1" fmla="*/ 0 h 1588"/>
              <a:gd name="T2" fmla="*/ 2147483646 w 112"/>
              <a:gd name="T3" fmla="*/ 0 h 1588"/>
              <a:gd name="T4" fmla="*/ 2147483646 w 112"/>
              <a:gd name="T5" fmla="*/ 0 h 1588"/>
              <a:gd name="T6" fmla="*/ 0 60000 65536"/>
              <a:gd name="T7" fmla="*/ 0 60000 65536"/>
              <a:gd name="T8" fmla="*/ 0 60000 65536"/>
              <a:gd name="T9" fmla="*/ 0 w 112"/>
              <a:gd name="T10" fmla="*/ 0 h 1588"/>
              <a:gd name="T11" fmla="*/ 112 w 112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" h="1588">
                <a:moveTo>
                  <a:pt x="0" y="0"/>
                </a:moveTo>
                <a:lnTo>
                  <a:pt x="89" y="0"/>
                </a:lnTo>
                <a:lnTo>
                  <a:pt x="112" y="0"/>
                </a:lnTo>
              </a:path>
            </a:pathLst>
          </a:custGeom>
          <a:noFill/>
          <a:ln w="26988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1" name="Freeform 12">
            <a:extLst>
              <a:ext uri="{FF2B5EF4-FFF2-40B4-BE49-F238E27FC236}">
                <a16:creationId xmlns:a16="http://schemas.microsoft.com/office/drawing/2014/main" id="{0714065B-3D72-47EE-756A-FBB79602A9C4}"/>
              </a:ext>
            </a:extLst>
          </p:cNvPr>
          <p:cNvSpPr>
            <a:spLocks/>
          </p:cNvSpPr>
          <p:nvPr/>
        </p:nvSpPr>
        <p:spPr bwMode="auto">
          <a:xfrm>
            <a:off x="2466975" y="4079875"/>
            <a:ext cx="138113" cy="136525"/>
          </a:xfrm>
          <a:custGeom>
            <a:avLst/>
            <a:gdLst>
              <a:gd name="T0" fmla="*/ 2147483646 w 87"/>
              <a:gd name="T1" fmla="*/ 2147483646 h 86"/>
              <a:gd name="T2" fmla="*/ 0 w 87"/>
              <a:gd name="T3" fmla="*/ 2147483646 h 86"/>
              <a:gd name="T4" fmla="*/ 2147483646 w 87"/>
              <a:gd name="T5" fmla="*/ 2147483646 h 86"/>
              <a:gd name="T6" fmla="*/ 2147483646 w 87"/>
              <a:gd name="T7" fmla="*/ 2147483646 h 86"/>
              <a:gd name="T8" fmla="*/ 2147483646 w 87"/>
              <a:gd name="T9" fmla="*/ 2147483646 h 86"/>
              <a:gd name="T10" fmla="*/ 2147483646 w 87"/>
              <a:gd name="T11" fmla="*/ 2147483646 h 86"/>
              <a:gd name="T12" fmla="*/ 2147483646 w 87"/>
              <a:gd name="T13" fmla="*/ 2147483646 h 86"/>
              <a:gd name="T14" fmla="*/ 2147483646 w 87"/>
              <a:gd name="T15" fmla="*/ 2147483646 h 86"/>
              <a:gd name="T16" fmla="*/ 2147483646 w 87"/>
              <a:gd name="T17" fmla="*/ 2147483646 h 86"/>
              <a:gd name="T18" fmla="*/ 2147483646 w 87"/>
              <a:gd name="T19" fmla="*/ 2147483646 h 86"/>
              <a:gd name="T20" fmla="*/ 2147483646 w 87"/>
              <a:gd name="T21" fmla="*/ 2147483646 h 86"/>
              <a:gd name="T22" fmla="*/ 2147483646 w 87"/>
              <a:gd name="T23" fmla="*/ 2147483646 h 86"/>
              <a:gd name="T24" fmla="*/ 2147483646 w 87"/>
              <a:gd name="T25" fmla="*/ 2147483646 h 86"/>
              <a:gd name="T26" fmla="*/ 2147483646 w 87"/>
              <a:gd name="T27" fmla="*/ 2147483646 h 86"/>
              <a:gd name="T28" fmla="*/ 0 w 87"/>
              <a:gd name="T29" fmla="*/ 0 h 86"/>
              <a:gd name="T30" fmla="*/ 2147483646 w 87"/>
              <a:gd name="T31" fmla="*/ 2147483646 h 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7"/>
              <a:gd name="T49" fmla="*/ 0 h 86"/>
              <a:gd name="T50" fmla="*/ 87 w 87"/>
              <a:gd name="T51" fmla="*/ 86 h 8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7" h="86">
                <a:moveTo>
                  <a:pt x="87" y="44"/>
                </a:moveTo>
                <a:lnTo>
                  <a:pt x="0" y="86"/>
                </a:lnTo>
                <a:lnTo>
                  <a:pt x="2" y="80"/>
                </a:lnTo>
                <a:lnTo>
                  <a:pt x="6" y="75"/>
                </a:lnTo>
                <a:lnTo>
                  <a:pt x="8" y="67"/>
                </a:lnTo>
                <a:lnTo>
                  <a:pt x="8" y="61"/>
                </a:lnTo>
                <a:lnTo>
                  <a:pt x="10" y="54"/>
                </a:lnTo>
                <a:lnTo>
                  <a:pt x="10" y="46"/>
                </a:lnTo>
                <a:lnTo>
                  <a:pt x="10" y="40"/>
                </a:lnTo>
                <a:lnTo>
                  <a:pt x="10" y="32"/>
                </a:lnTo>
                <a:lnTo>
                  <a:pt x="8" y="27"/>
                </a:lnTo>
                <a:lnTo>
                  <a:pt x="8" y="19"/>
                </a:lnTo>
                <a:lnTo>
                  <a:pt x="6" y="13"/>
                </a:lnTo>
                <a:lnTo>
                  <a:pt x="2" y="6"/>
                </a:lnTo>
                <a:lnTo>
                  <a:pt x="0" y="0"/>
                </a:lnTo>
                <a:lnTo>
                  <a:pt x="87" y="4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2" name="Rectangle 17">
            <a:extLst>
              <a:ext uri="{FF2B5EF4-FFF2-40B4-BE49-F238E27FC236}">
                <a16:creationId xmlns:a16="http://schemas.microsoft.com/office/drawing/2014/main" id="{4BC976EB-E347-6A88-A9C7-CF5CA3C6E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5" y="5807075"/>
            <a:ext cx="2441575" cy="571500"/>
          </a:xfrm>
          <a:prstGeom prst="rect">
            <a:avLst/>
          </a:prstGeom>
          <a:solidFill>
            <a:schemeClr val="tx2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urier" pitchFamily="49" charset="0"/>
            </a:endParaRPr>
          </a:p>
        </p:txBody>
      </p:sp>
      <p:sp>
        <p:nvSpPr>
          <p:cNvPr id="12303" name="Rectangle 18">
            <a:extLst>
              <a:ext uri="{FF2B5EF4-FFF2-40B4-BE49-F238E27FC236}">
                <a16:creationId xmlns:a16="http://schemas.microsoft.com/office/drawing/2014/main" id="{F9EEE4A3-B57B-BBC8-105F-033B5B141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9975" y="5943600"/>
            <a:ext cx="227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executable program</a:t>
            </a:r>
            <a:endParaRPr lang="en-US" altLang="en-US">
              <a:latin typeface="Courier" pitchFamily="49" charset="0"/>
            </a:endParaRPr>
          </a:p>
        </p:txBody>
      </p:sp>
      <p:sp>
        <p:nvSpPr>
          <p:cNvPr id="12304" name="Rectangle 19">
            <a:extLst>
              <a:ext uri="{FF2B5EF4-FFF2-40B4-BE49-F238E27FC236}">
                <a16:creationId xmlns:a16="http://schemas.microsoft.com/office/drawing/2014/main" id="{A2D1187D-AB8A-0125-17C2-17E0AF992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2163763" cy="720725"/>
          </a:xfrm>
          <a:prstGeom prst="rect">
            <a:avLst/>
          </a:prstGeom>
          <a:solidFill>
            <a:schemeClr val="tx2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bg2"/>
                </a:solidFill>
              </a:rPr>
              <a:t>source program</a:t>
            </a:r>
            <a:br>
              <a:rPr lang="en-US" altLang="en-US">
                <a:solidFill>
                  <a:schemeClr val="bg2"/>
                </a:solidFill>
              </a:rPr>
            </a:br>
            <a:r>
              <a:rPr lang="en-US" altLang="en-US">
                <a:solidFill>
                  <a:schemeClr val="bg2"/>
                </a:solidFill>
              </a:rPr>
              <a:t>(add1.cpp)</a:t>
            </a:r>
            <a:endParaRPr lang="en-US" altLang="en-US"/>
          </a:p>
        </p:txBody>
      </p:sp>
      <p:sp>
        <p:nvSpPr>
          <p:cNvPr id="12305" name="Rectangle 21">
            <a:extLst>
              <a:ext uri="{FF2B5EF4-FFF2-40B4-BE49-F238E27FC236}">
                <a16:creationId xmlns:a16="http://schemas.microsoft.com/office/drawing/2014/main" id="{D54030E1-E837-9B7A-DCB6-5230A996F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5088" y="2895600"/>
            <a:ext cx="1714500" cy="2505075"/>
          </a:xfrm>
          <a:prstGeom prst="rect">
            <a:avLst/>
          </a:prstGeom>
          <a:solidFill>
            <a:srgbClr val="00FFFF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urier" pitchFamily="49" charset="0"/>
            </a:endParaRPr>
          </a:p>
        </p:txBody>
      </p:sp>
      <p:sp>
        <p:nvSpPr>
          <p:cNvPr id="12306" name="Rectangle 22">
            <a:extLst>
              <a:ext uri="{FF2B5EF4-FFF2-40B4-BE49-F238E27FC236}">
                <a16:creationId xmlns:a16="http://schemas.microsoft.com/office/drawing/2014/main" id="{3CE6EDAF-206A-D5BB-EE7F-FC572B4A0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0" y="3308350"/>
            <a:ext cx="669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check</a:t>
            </a:r>
            <a:endParaRPr lang="en-US" altLang="en-US">
              <a:latin typeface="Courier" pitchFamily="49" charset="0"/>
            </a:endParaRPr>
          </a:p>
        </p:txBody>
      </p:sp>
      <p:sp>
        <p:nvSpPr>
          <p:cNvPr id="12307" name="Rectangle 24">
            <a:extLst>
              <a:ext uri="{FF2B5EF4-FFF2-40B4-BE49-F238E27FC236}">
                <a16:creationId xmlns:a16="http://schemas.microsoft.com/office/drawing/2014/main" id="{E8DB841F-CD08-F05F-E6B2-7972F8FC7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75" y="3632200"/>
            <a:ext cx="1146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for errors</a:t>
            </a:r>
            <a:endParaRPr lang="en-US" altLang="en-US">
              <a:latin typeface="Courier" pitchFamily="49" charset="0"/>
            </a:endParaRPr>
          </a:p>
        </p:txBody>
      </p:sp>
      <p:sp>
        <p:nvSpPr>
          <p:cNvPr id="12308" name="Rectangle 25">
            <a:extLst>
              <a:ext uri="{FF2B5EF4-FFF2-40B4-BE49-F238E27FC236}">
                <a16:creationId xmlns:a16="http://schemas.microsoft.com/office/drawing/2014/main" id="{5961386D-FCA3-5BEB-98AB-516E2BE36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288" y="3954463"/>
            <a:ext cx="768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if none</a:t>
            </a:r>
            <a:endParaRPr lang="en-US" altLang="en-US">
              <a:latin typeface="Courier" pitchFamily="49" charset="0"/>
            </a:endParaRPr>
          </a:p>
        </p:txBody>
      </p:sp>
      <p:sp>
        <p:nvSpPr>
          <p:cNvPr id="12309" name="Rectangle 26">
            <a:extLst>
              <a:ext uri="{FF2B5EF4-FFF2-40B4-BE49-F238E27FC236}">
                <a16:creationId xmlns:a16="http://schemas.microsoft.com/office/drawing/2014/main" id="{94B09F48-C8CE-E5F4-AFFF-E77E1E5C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0175" y="4278313"/>
            <a:ext cx="155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compile it into</a:t>
            </a:r>
            <a:endParaRPr lang="en-US" altLang="en-US">
              <a:latin typeface="Courier" pitchFamily="49" charset="0"/>
            </a:endParaRPr>
          </a:p>
        </p:txBody>
      </p:sp>
      <p:sp>
        <p:nvSpPr>
          <p:cNvPr id="12310" name="Rectangle 27">
            <a:extLst>
              <a:ext uri="{FF2B5EF4-FFF2-40B4-BE49-F238E27FC236}">
                <a16:creationId xmlns:a16="http://schemas.microsoft.com/office/drawing/2014/main" id="{843191DD-11FA-44C7-8BBB-04F5B74E4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675" y="4598988"/>
            <a:ext cx="142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an object file</a:t>
            </a:r>
            <a:endParaRPr lang="en-US" altLang="en-US">
              <a:latin typeface="Courier" pitchFamily="49" charset="0"/>
            </a:endParaRPr>
          </a:p>
        </p:txBody>
      </p:sp>
      <p:grpSp>
        <p:nvGrpSpPr>
          <p:cNvPr id="12311" name="Group 46">
            <a:extLst>
              <a:ext uri="{FF2B5EF4-FFF2-40B4-BE49-F238E27FC236}">
                <a16:creationId xmlns:a16="http://schemas.microsoft.com/office/drawing/2014/main" id="{9B1F67FA-83B2-6B11-64A8-79C087ECDA60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2819400"/>
            <a:ext cx="1714500" cy="2505075"/>
            <a:chOff x="4310" y="1728"/>
            <a:chExt cx="1080" cy="1578"/>
          </a:xfrm>
        </p:grpSpPr>
        <p:sp>
          <p:nvSpPr>
            <p:cNvPr id="12332" name="Rectangle 28">
              <a:extLst>
                <a:ext uri="{FF2B5EF4-FFF2-40B4-BE49-F238E27FC236}">
                  <a16:creationId xmlns:a16="http://schemas.microsoft.com/office/drawing/2014/main" id="{3FDACE2A-67B6-FF29-7CAD-CA7E5FE5D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1728"/>
              <a:ext cx="1080" cy="1578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33" name="Rectangle 29">
              <a:extLst>
                <a:ext uri="{FF2B5EF4-FFF2-40B4-BE49-F238E27FC236}">
                  <a16:creationId xmlns:a16="http://schemas.microsoft.com/office/drawing/2014/main" id="{64B2B5EA-6D1E-C51D-7583-0BB9D70CB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" y="1754"/>
              <a:ext cx="97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</a:rPr>
                <a:t>link object file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34" name="Rectangle 30">
              <a:extLst>
                <a:ext uri="{FF2B5EF4-FFF2-40B4-BE49-F238E27FC236}">
                  <a16:creationId xmlns:a16="http://schemas.microsoft.com/office/drawing/2014/main" id="{E7C8ED87-983B-0E57-59E1-00398314D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1" y="1945"/>
              <a:ext cx="9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</a:rPr>
                <a:t>with standard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35" name="Rectangle 31">
              <a:extLst>
                <a:ext uri="{FF2B5EF4-FFF2-40B4-BE49-F238E27FC236}">
                  <a16:creationId xmlns:a16="http://schemas.microsoft.com/office/drawing/2014/main" id="{E87038A1-9B6D-691C-F533-15A3E5970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4" y="2137"/>
              <a:ext cx="7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</a:rPr>
                <a:t>object files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36" name="Rectangle 32">
              <a:extLst>
                <a:ext uri="{FF2B5EF4-FFF2-40B4-BE49-F238E27FC236}">
                  <a16:creationId xmlns:a16="http://schemas.microsoft.com/office/drawing/2014/main" id="{447E6016-5301-F697-99F2-8C57F9C41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7" y="2328"/>
              <a:ext cx="67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</a:rPr>
                <a:t>and other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37" name="Rectangle 33">
              <a:extLst>
                <a:ext uri="{FF2B5EF4-FFF2-40B4-BE49-F238E27FC236}">
                  <a16:creationId xmlns:a16="http://schemas.microsoft.com/office/drawing/2014/main" id="{51729856-CA51-0BF9-5854-CA68BFF5E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6" y="2519"/>
              <a:ext cx="9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</a:rPr>
                <a:t>object files to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38" name="Rectangle 34">
              <a:extLst>
                <a:ext uri="{FF2B5EF4-FFF2-40B4-BE49-F238E27FC236}">
                  <a16:creationId xmlns:a16="http://schemas.microsoft.com/office/drawing/2014/main" id="{BF4142D0-3DF7-528A-1D39-C367B28C1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3" y="2711"/>
              <a:ext cx="8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</a:rPr>
                <a:t>produce an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39" name="Rectangle 35">
              <a:extLst>
                <a:ext uri="{FF2B5EF4-FFF2-40B4-BE49-F238E27FC236}">
                  <a16:creationId xmlns:a16="http://schemas.microsoft.com/office/drawing/2014/main" id="{C5CA2DDB-3919-8D2C-9090-003F95CB4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2902"/>
              <a:ext cx="7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</a:rPr>
                <a:t>executable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40" name="Rectangle 36">
              <a:extLst>
                <a:ext uri="{FF2B5EF4-FFF2-40B4-BE49-F238E27FC236}">
                  <a16:creationId xmlns:a16="http://schemas.microsoft.com/office/drawing/2014/main" id="{0F24C288-D8FC-C365-9799-600409927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" y="3103"/>
              <a:ext cx="5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</a:rPr>
                <a:t>program</a:t>
              </a:r>
              <a:endParaRPr lang="en-US" altLang="en-US">
                <a:latin typeface="Courier" pitchFamily="49" charset="0"/>
              </a:endParaRPr>
            </a:p>
          </p:txBody>
        </p:sp>
      </p:grpSp>
      <p:cxnSp>
        <p:nvCxnSpPr>
          <p:cNvPr id="12312" name="AutoShape 39">
            <a:extLst>
              <a:ext uri="{FF2B5EF4-FFF2-40B4-BE49-F238E27FC236}">
                <a16:creationId xmlns:a16="http://schemas.microsoft.com/office/drawing/2014/main" id="{23CCC5E2-6653-CC80-790B-1A5DF8AF6675}"/>
              </a:ext>
            </a:extLst>
          </p:cNvPr>
          <p:cNvCxnSpPr>
            <a:cxnSpLocks noChangeShapeType="1"/>
            <a:stCxn id="12304" idx="2"/>
            <a:endCxn id="12299" idx="0"/>
          </p:cNvCxnSpPr>
          <p:nvPr/>
        </p:nvCxnSpPr>
        <p:spPr bwMode="auto">
          <a:xfrm>
            <a:off x="1463675" y="2328863"/>
            <a:ext cx="3175" cy="558800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3" name="Rectangle 40">
            <a:extLst>
              <a:ext uri="{FF2B5EF4-FFF2-40B4-BE49-F238E27FC236}">
                <a16:creationId xmlns:a16="http://schemas.microsoft.com/office/drawing/2014/main" id="{38352248-A476-FAD8-47C8-431CEECB1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600200"/>
            <a:ext cx="2590800" cy="720725"/>
          </a:xfrm>
          <a:prstGeom prst="rect">
            <a:avLst/>
          </a:prstGeom>
          <a:solidFill>
            <a:schemeClr val="tx2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bg2"/>
                </a:solidFill>
              </a:rPr>
              <a:t>Include files</a:t>
            </a:r>
            <a:br>
              <a:rPr lang="en-US" altLang="en-US">
                <a:solidFill>
                  <a:schemeClr val="bg2"/>
                </a:solidFill>
              </a:rPr>
            </a:br>
            <a:r>
              <a:rPr lang="en-US" altLang="en-US">
                <a:solidFill>
                  <a:schemeClr val="bg2"/>
                </a:solidFill>
              </a:rPr>
              <a:t>(add1.hpp, iostream)</a:t>
            </a:r>
            <a:endParaRPr lang="en-US" altLang="en-US">
              <a:latin typeface="Courier" pitchFamily="49" charset="0"/>
            </a:endParaRPr>
          </a:p>
        </p:txBody>
      </p:sp>
      <p:cxnSp>
        <p:nvCxnSpPr>
          <p:cNvPr id="12314" name="AutoShape 42">
            <a:extLst>
              <a:ext uri="{FF2B5EF4-FFF2-40B4-BE49-F238E27FC236}">
                <a16:creationId xmlns:a16="http://schemas.microsoft.com/office/drawing/2014/main" id="{B9EAAA5D-8578-6CB5-6561-EECA710AFC32}"/>
              </a:ext>
            </a:extLst>
          </p:cNvPr>
          <p:cNvCxnSpPr>
            <a:cxnSpLocks noChangeShapeType="1"/>
            <a:stCxn id="12313" idx="2"/>
            <a:endCxn id="12299" idx="0"/>
          </p:cNvCxnSpPr>
          <p:nvPr/>
        </p:nvCxnSpPr>
        <p:spPr bwMode="auto">
          <a:xfrm flipH="1">
            <a:off x="1466850" y="2320925"/>
            <a:ext cx="2571750" cy="5746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5" name="AutoShape 43">
            <a:extLst>
              <a:ext uri="{FF2B5EF4-FFF2-40B4-BE49-F238E27FC236}">
                <a16:creationId xmlns:a16="http://schemas.microsoft.com/office/drawing/2014/main" id="{3FB5B9EC-4AD2-2A55-ECAC-1E8D244A2EEA}"/>
              </a:ext>
            </a:extLst>
          </p:cNvPr>
          <p:cNvSpPr>
            <a:spLocks/>
          </p:cNvSpPr>
          <p:nvPr/>
        </p:nvSpPr>
        <p:spPr bwMode="auto">
          <a:xfrm rot="-5422816">
            <a:off x="2209800" y="3886200"/>
            <a:ext cx="457200" cy="3657600"/>
          </a:xfrm>
          <a:prstGeom prst="leftBrace">
            <a:avLst>
              <a:gd name="adj1" fmla="val 66667"/>
              <a:gd name="adj2" fmla="val 49806"/>
            </a:avLst>
          </a:prstGeom>
          <a:noFill/>
          <a:ln w="1905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urier" pitchFamily="49" charset="0"/>
            </a:endParaRPr>
          </a:p>
        </p:txBody>
      </p:sp>
      <p:sp>
        <p:nvSpPr>
          <p:cNvPr id="12316" name="Text Box 44">
            <a:extLst>
              <a:ext uri="{FF2B5EF4-FFF2-40B4-BE49-F238E27FC236}">
                <a16:creationId xmlns:a16="http://schemas.microsoft.com/office/drawing/2014/main" id="{CCD8E8BD-D8D7-5E42-CA93-DE0967715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943600"/>
            <a:ext cx="1470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compilation</a:t>
            </a:r>
          </a:p>
        </p:txBody>
      </p:sp>
      <p:cxnSp>
        <p:nvCxnSpPr>
          <p:cNvPr id="12317" name="AutoShape 47">
            <a:extLst>
              <a:ext uri="{FF2B5EF4-FFF2-40B4-BE49-F238E27FC236}">
                <a16:creationId xmlns:a16="http://schemas.microsoft.com/office/drawing/2014/main" id="{51509DE6-6E6A-439D-A8A4-D584D8A7CCA4}"/>
              </a:ext>
            </a:extLst>
          </p:cNvPr>
          <p:cNvCxnSpPr>
            <a:cxnSpLocks noChangeShapeType="1"/>
            <a:stCxn id="12305" idx="3"/>
            <a:endCxn id="12319" idx="1"/>
          </p:cNvCxnSpPr>
          <p:nvPr/>
        </p:nvCxnSpPr>
        <p:spPr bwMode="auto">
          <a:xfrm flipV="1">
            <a:off x="4327525" y="3962400"/>
            <a:ext cx="465138" cy="18573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8" name="AutoShape 48">
            <a:extLst>
              <a:ext uri="{FF2B5EF4-FFF2-40B4-BE49-F238E27FC236}">
                <a16:creationId xmlns:a16="http://schemas.microsoft.com/office/drawing/2014/main" id="{32F49C63-28E5-F04B-BB7A-57A90B9D35B1}"/>
              </a:ext>
            </a:extLst>
          </p:cNvPr>
          <p:cNvCxnSpPr>
            <a:cxnSpLocks noChangeShapeType="1"/>
            <a:stCxn id="12332" idx="2"/>
            <a:endCxn id="12302" idx="0"/>
          </p:cNvCxnSpPr>
          <p:nvPr/>
        </p:nvCxnSpPr>
        <p:spPr bwMode="auto">
          <a:xfrm flipH="1">
            <a:off x="7313613" y="5332413"/>
            <a:ext cx="630237" cy="46672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9" name="Rectangle 49">
            <a:extLst>
              <a:ext uri="{FF2B5EF4-FFF2-40B4-BE49-F238E27FC236}">
                <a16:creationId xmlns:a16="http://schemas.microsoft.com/office/drawing/2014/main" id="{92C909AA-8702-6E01-4D3D-123975A03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352800"/>
            <a:ext cx="1600200" cy="1219200"/>
          </a:xfrm>
          <a:prstGeom prst="rect">
            <a:avLst/>
          </a:prstGeom>
          <a:solidFill>
            <a:schemeClr val="tx2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bg2"/>
                </a:solidFill>
              </a:rPr>
              <a:t>object </a:t>
            </a:r>
            <a:br>
              <a:rPr lang="en-US" altLang="en-US">
                <a:solidFill>
                  <a:schemeClr val="bg2"/>
                </a:solidFill>
              </a:rPr>
            </a:br>
            <a:r>
              <a:rPr lang="en-US" altLang="en-US">
                <a:solidFill>
                  <a:schemeClr val="bg2"/>
                </a:solidFill>
              </a:rPr>
              <a:t>file</a:t>
            </a:r>
            <a:br>
              <a:rPr lang="en-US" altLang="en-US">
                <a:solidFill>
                  <a:schemeClr val="bg2"/>
                </a:solidFill>
              </a:rPr>
            </a:br>
            <a:r>
              <a:rPr lang="en-US" altLang="en-US">
                <a:solidFill>
                  <a:schemeClr val="bg2"/>
                </a:solidFill>
              </a:rPr>
              <a:t>(add1.o)</a:t>
            </a:r>
            <a:endParaRPr lang="en-US" altLang="en-US">
              <a:latin typeface="Courier" pitchFamily="49" charset="0"/>
            </a:endParaRPr>
          </a:p>
        </p:txBody>
      </p:sp>
      <p:cxnSp>
        <p:nvCxnSpPr>
          <p:cNvPr id="12320" name="AutoShape 50">
            <a:extLst>
              <a:ext uri="{FF2B5EF4-FFF2-40B4-BE49-F238E27FC236}">
                <a16:creationId xmlns:a16="http://schemas.microsoft.com/office/drawing/2014/main" id="{EE673525-5E3D-9DCD-439D-47D9B8EA303E}"/>
              </a:ext>
            </a:extLst>
          </p:cNvPr>
          <p:cNvCxnSpPr>
            <a:cxnSpLocks noChangeShapeType="1"/>
            <a:stCxn id="12319" idx="3"/>
            <a:endCxn id="12332" idx="1"/>
          </p:cNvCxnSpPr>
          <p:nvPr/>
        </p:nvCxnSpPr>
        <p:spPr bwMode="auto">
          <a:xfrm>
            <a:off x="6408738" y="3962400"/>
            <a:ext cx="669925" cy="10953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1" name="AutoShape 54">
            <a:extLst>
              <a:ext uri="{FF2B5EF4-FFF2-40B4-BE49-F238E27FC236}">
                <a16:creationId xmlns:a16="http://schemas.microsoft.com/office/drawing/2014/main" id="{AFF19130-F03A-EB4F-97F9-9FC05558D68D}"/>
              </a:ext>
            </a:extLst>
          </p:cNvPr>
          <p:cNvCxnSpPr>
            <a:cxnSpLocks noChangeShapeType="1"/>
            <a:stCxn id="12324" idx="2"/>
            <a:endCxn id="12297" idx="0"/>
          </p:cNvCxnSpPr>
          <p:nvPr/>
        </p:nvCxnSpPr>
        <p:spPr bwMode="auto">
          <a:xfrm flipH="1">
            <a:off x="5753100" y="2674938"/>
            <a:ext cx="1123950" cy="51752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2" name="AutoShape 56">
            <a:extLst>
              <a:ext uri="{FF2B5EF4-FFF2-40B4-BE49-F238E27FC236}">
                <a16:creationId xmlns:a16="http://schemas.microsoft.com/office/drawing/2014/main" id="{7218A22B-232F-D6B8-2837-F26F7B34DFF8}"/>
              </a:ext>
            </a:extLst>
          </p:cNvPr>
          <p:cNvCxnSpPr>
            <a:cxnSpLocks noChangeShapeType="1"/>
            <a:stCxn id="12297" idx="3"/>
            <a:endCxn id="12332" idx="1"/>
          </p:cNvCxnSpPr>
          <p:nvPr/>
        </p:nvCxnSpPr>
        <p:spPr bwMode="auto">
          <a:xfrm>
            <a:off x="6561138" y="3810000"/>
            <a:ext cx="517525" cy="26193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3" name="AutoShape 57">
            <a:extLst>
              <a:ext uri="{FF2B5EF4-FFF2-40B4-BE49-F238E27FC236}">
                <a16:creationId xmlns:a16="http://schemas.microsoft.com/office/drawing/2014/main" id="{AAAC35A4-015E-363A-E47C-9DBC824CF8E6}"/>
              </a:ext>
            </a:extLst>
          </p:cNvPr>
          <p:cNvCxnSpPr>
            <a:cxnSpLocks noChangeShapeType="1"/>
            <a:endCxn id="12332" idx="1"/>
          </p:cNvCxnSpPr>
          <p:nvPr/>
        </p:nvCxnSpPr>
        <p:spPr bwMode="auto">
          <a:xfrm>
            <a:off x="6713538" y="3657600"/>
            <a:ext cx="365125" cy="41433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24" name="Rectangle 58">
            <a:extLst>
              <a:ext uri="{FF2B5EF4-FFF2-40B4-BE49-F238E27FC236}">
                <a16:creationId xmlns:a16="http://schemas.microsoft.com/office/drawing/2014/main" id="{0DA8ABA9-F3BC-5B9B-43E2-E0C3DE17D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524000"/>
            <a:ext cx="1714500" cy="1143000"/>
          </a:xfrm>
          <a:prstGeom prst="rect">
            <a:avLst/>
          </a:prstGeom>
          <a:solidFill>
            <a:srgbClr val="33CCCC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12325" name="Rectangle 53">
            <a:extLst>
              <a:ext uri="{FF2B5EF4-FFF2-40B4-BE49-F238E27FC236}">
                <a16:creationId xmlns:a16="http://schemas.microsoft.com/office/drawing/2014/main" id="{5061C41D-C05B-9251-155B-55D406CE6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371600"/>
            <a:ext cx="1714500" cy="1143000"/>
          </a:xfrm>
          <a:prstGeom prst="rect">
            <a:avLst/>
          </a:prstGeom>
          <a:solidFill>
            <a:srgbClr val="00FFFF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bg2"/>
                </a:solidFill>
              </a:rPr>
              <a:t>separate compilations</a:t>
            </a:r>
          </a:p>
        </p:txBody>
      </p:sp>
      <p:cxnSp>
        <p:nvCxnSpPr>
          <p:cNvPr id="12326" name="AutoShape 55">
            <a:extLst>
              <a:ext uri="{FF2B5EF4-FFF2-40B4-BE49-F238E27FC236}">
                <a16:creationId xmlns:a16="http://schemas.microsoft.com/office/drawing/2014/main" id="{DBA4DF5A-549F-E857-5CCC-E28DAAFF9EC7}"/>
              </a:ext>
            </a:extLst>
          </p:cNvPr>
          <p:cNvCxnSpPr>
            <a:cxnSpLocks noChangeShapeType="1"/>
            <a:stCxn id="12325" idx="2"/>
            <a:endCxn id="12296" idx="0"/>
          </p:cNvCxnSpPr>
          <p:nvPr/>
        </p:nvCxnSpPr>
        <p:spPr bwMode="auto">
          <a:xfrm flipH="1">
            <a:off x="5905500" y="2522538"/>
            <a:ext cx="819150" cy="51752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27" name="Rectangle 59">
            <a:extLst>
              <a:ext uri="{FF2B5EF4-FFF2-40B4-BE49-F238E27FC236}">
                <a16:creationId xmlns:a16="http://schemas.microsoft.com/office/drawing/2014/main" id="{3BEE73B7-C6AC-7D7B-EF85-F2F2F677C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800600"/>
            <a:ext cx="1600200" cy="762000"/>
          </a:xfrm>
          <a:prstGeom prst="rect">
            <a:avLst/>
          </a:prstGeom>
          <a:solidFill>
            <a:schemeClr val="tx2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bg2"/>
                </a:solidFill>
              </a:rPr>
              <a:t>standard libraries</a:t>
            </a:r>
            <a:endParaRPr lang="en-US" altLang="en-US">
              <a:latin typeface="Courier" pitchFamily="49" charset="0"/>
            </a:endParaRPr>
          </a:p>
        </p:txBody>
      </p:sp>
      <p:cxnSp>
        <p:nvCxnSpPr>
          <p:cNvPr id="12328" name="AutoShape 60">
            <a:extLst>
              <a:ext uri="{FF2B5EF4-FFF2-40B4-BE49-F238E27FC236}">
                <a16:creationId xmlns:a16="http://schemas.microsoft.com/office/drawing/2014/main" id="{7F678164-600A-2245-B73C-5C44CD8E27FF}"/>
              </a:ext>
            </a:extLst>
          </p:cNvPr>
          <p:cNvCxnSpPr>
            <a:cxnSpLocks noChangeShapeType="1"/>
            <a:stCxn id="12327" idx="3"/>
            <a:endCxn id="12332" idx="1"/>
          </p:cNvCxnSpPr>
          <p:nvPr/>
        </p:nvCxnSpPr>
        <p:spPr bwMode="auto">
          <a:xfrm flipV="1">
            <a:off x="6408738" y="4071938"/>
            <a:ext cx="669925" cy="1109662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9" name="AutoShape 62">
            <a:extLst>
              <a:ext uri="{FF2B5EF4-FFF2-40B4-BE49-F238E27FC236}">
                <a16:creationId xmlns:a16="http://schemas.microsoft.com/office/drawing/2014/main" id="{0B0AFDA6-CD52-74F0-361C-D4994560C5E8}"/>
              </a:ext>
            </a:extLst>
          </p:cNvPr>
          <p:cNvCxnSpPr>
            <a:cxnSpLocks noChangeShapeType="1"/>
            <a:stCxn id="12295" idx="3"/>
            <a:endCxn id="12332" idx="1"/>
          </p:cNvCxnSpPr>
          <p:nvPr/>
        </p:nvCxnSpPr>
        <p:spPr bwMode="auto">
          <a:xfrm flipV="1">
            <a:off x="6561138" y="4071938"/>
            <a:ext cx="517525" cy="1033462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0" name="AutoShape 65">
            <a:extLst>
              <a:ext uri="{FF2B5EF4-FFF2-40B4-BE49-F238E27FC236}">
                <a16:creationId xmlns:a16="http://schemas.microsoft.com/office/drawing/2014/main" id="{673904AC-8ADB-BD75-CCFE-A6D03ED9297E}"/>
              </a:ext>
            </a:extLst>
          </p:cNvPr>
          <p:cNvCxnSpPr>
            <a:cxnSpLocks noChangeShapeType="1"/>
            <a:stCxn id="12294" idx="3"/>
            <a:endCxn id="12332" idx="1"/>
          </p:cNvCxnSpPr>
          <p:nvPr/>
        </p:nvCxnSpPr>
        <p:spPr bwMode="auto">
          <a:xfrm flipV="1">
            <a:off x="6713538" y="4071938"/>
            <a:ext cx="365125" cy="957262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31" name="Slide Number Placeholder 52">
            <a:extLst>
              <a:ext uri="{FF2B5EF4-FFF2-40B4-BE49-F238E27FC236}">
                <a16:creationId xmlns:a16="http://schemas.microsoft.com/office/drawing/2014/main" id="{5116929C-2F8E-ECF3-5349-4F3643C001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91D058-B57F-4CF6-9D26-91974CEBB1A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DB563DF-10B0-50C8-5D24-4A17C16E06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696200" cy="49530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/>
              <a:t>each object code file contains</a:t>
            </a:r>
          </a:p>
          <a:p>
            <a:pPr lvl="1">
              <a:lnSpc>
                <a:spcPct val="90000"/>
              </a:lnSpc>
            </a:pPr>
            <a:r>
              <a:rPr lang="en-US" altLang="en-US" sz="1700" i="1"/>
              <a:t>symbol table </a:t>
            </a:r>
            <a:r>
              <a:rPr lang="en-US" altLang="en-US" sz="1700"/>
              <a:t>– which function code the file contains</a:t>
            </a:r>
          </a:p>
          <a:p>
            <a:pPr lvl="1">
              <a:lnSpc>
                <a:spcPct val="90000"/>
              </a:lnSpc>
            </a:pPr>
            <a:r>
              <a:rPr lang="en-US" altLang="en-US" sz="1700" i="1"/>
              <a:t>external references </a:t>
            </a:r>
            <a:r>
              <a:rPr lang="en-US" altLang="en-US" sz="1700"/>
              <a:t>– which functions the file uses but whose code is missing</a:t>
            </a:r>
          </a:p>
          <a:p>
            <a:pPr>
              <a:lnSpc>
                <a:spcPct val="90000"/>
              </a:lnSpc>
            </a:pPr>
            <a:r>
              <a:rPr lang="en-US" altLang="en-US" sz="1700" i="1"/>
              <a:t>entry point </a:t>
            </a:r>
            <a:r>
              <a:rPr lang="en-US" altLang="en-US" sz="1700"/>
              <a:t>– function where the execution starts –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main()</a:t>
            </a:r>
          </a:p>
          <a:p>
            <a:pPr>
              <a:lnSpc>
                <a:spcPct val="90000"/>
              </a:lnSpc>
            </a:pPr>
            <a:r>
              <a:rPr lang="en-US" altLang="en-US" sz="1700"/>
              <a:t>linker </a:t>
            </a:r>
          </a:p>
          <a:p>
            <a:pPr lvl="1">
              <a:lnSpc>
                <a:spcPct val="90000"/>
              </a:lnSpc>
            </a:pPr>
            <a:r>
              <a:rPr lang="en-US" altLang="en-US" sz="1700"/>
              <a:t>locates the object file with the entry point</a:t>
            </a:r>
          </a:p>
          <a:p>
            <a:pPr lvl="2">
              <a:lnSpc>
                <a:spcPct val="90000"/>
              </a:lnSpc>
            </a:pPr>
            <a:r>
              <a:rPr lang="en-US" altLang="en-US" sz="1700"/>
              <a:t>adds to executable</a:t>
            </a:r>
          </a:p>
          <a:p>
            <a:pPr lvl="1">
              <a:lnSpc>
                <a:spcPct val="90000"/>
              </a:lnSpc>
            </a:pPr>
            <a:r>
              <a:rPr lang="en-US" altLang="en-US" sz="1700"/>
              <a:t>examines external references of this object file</a:t>
            </a:r>
          </a:p>
          <a:p>
            <a:pPr lvl="1">
              <a:lnSpc>
                <a:spcPct val="90000"/>
              </a:lnSpc>
            </a:pPr>
            <a:r>
              <a:rPr lang="en-US" altLang="en-US" sz="1700"/>
              <a:t>for each external reference, searches other files/libraries' symbol tables to find required function</a:t>
            </a:r>
          </a:p>
          <a:p>
            <a:pPr lvl="2">
              <a:lnSpc>
                <a:spcPct val="90000"/>
              </a:lnSpc>
            </a:pPr>
            <a:r>
              <a:rPr lang="en-US" altLang="en-US" sz="1700"/>
              <a:t>when located, adds to executable</a:t>
            </a:r>
          </a:p>
          <a:p>
            <a:pPr lvl="1">
              <a:lnSpc>
                <a:spcPct val="90000"/>
              </a:lnSpc>
            </a:pPr>
            <a:r>
              <a:rPr lang="en-US" altLang="en-US" sz="1700"/>
              <a:t>continues this process for other files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98BCB070-613B-AF86-EDC8-45A91C8501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848600" cy="381000"/>
          </a:xfrm>
          <a:noFill/>
        </p:spPr>
        <p:txBody>
          <a:bodyPr/>
          <a:lstStyle/>
          <a:p>
            <a:r>
              <a:rPr lang="en-US" altLang="en-US"/>
              <a:t>Linker and Its Work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D3A3C281-E3F5-E3DF-B72B-1F3CCA69DF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2ADDF9-86A4-4142-A795-0B83563DE36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17B0F8F-D608-BB0A-C146-662D411427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458200" cy="5410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1700" i="1" dirty="0"/>
              <a:t>preprocessor directive </a:t>
            </a:r>
            <a:r>
              <a:rPr lang="en-US" altLang="en-US" sz="1700" dirty="0"/>
              <a:t>– starts with </a:t>
            </a:r>
            <a:r>
              <a:rPr lang="en-US" altLang="en-US" sz="1700" dirty="0" err="1"/>
              <a:t>hastag</a:t>
            </a:r>
            <a:r>
              <a:rPr lang="en-US" altLang="en-US" sz="1700" dirty="0"/>
              <a:t> symbol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#</a:t>
            </a:r>
            <a:r>
              <a:rPr lang="en-US" altLang="en-US" sz="1700"/>
              <a:t>, causes </a:t>
            </a:r>
            <a:r>
              <a:rPr lang="en-US" altLang="en-US" sz="1700" dirty="0"/>
              <a:t>compiler to do manipulation of source file before compilation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#include </a:t>
            </a:r>
            <a:r>
              <a:rPr lang="en-US" altLang="en-US" sz="1700" dirty="0"/>
              <a:t>is a preprocessor directive '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700" dirty="0"/>
              <a:t>not a C++ statement</a:t>
            </a:r>
          </a:p>
          <a:p>
            <a:pPr marL="457200" lvl="1" indent="0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en-US" sz="1700" dirty="0"/>
          </a:p>
          <a:p>
            <a:pPr>
              <a:lnSpc>
                <a:spcPct val="90000"/>
              </a:lnSpc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#define name value </a:t>
            </a:r>
            <a:r>
              <a:rPr lang="en-US" altLang="en-US" sz="1700" dirty="0"/>
              <a:t> textual substitution of 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name</a:t>
            </a:r>
            <a:r>
              <a:rPr lang="en-US" altLang="en-US" sz="1700" dirty="0"/>
              <a:t> by 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700" dirty="0">
                <a:ea typeface="+mn-ea"/>
                <a:cs typeface="+mn-cs"/>
              </a:rPr>
              <a:t>seldom used for primary purpose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700" dirty="0"/>
              <a:t>do not use 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#define </a:t>
            </a:r>
            <a:r>
              <a:rPr lang="en-US" altLang="en-US" sz="1700" dirty="0"/>
              <a:t>instead of global constants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1700" dirty="0"/>
              <a:t>     problem: 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#define press 50+5</a:t>
            </a:r>
            <a:r>
              <a:rPr lang="en-US" altLang="en-US" sz="1700" dirty="0"/>
              <a:t>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		  int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myvar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= press * 20; // </a:t>
            </a:r>
            <a:r>
              <a:rPr lang="en-US" altLang="en-US" sz="1700" dirty="0"/>
              <a:t>changes order of operations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  <a:r>
              <a:rPr lang="en-US" altLang="en-US" sz="1700" dirty="0"/>
              <a:t> may be skipped:   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#define BIG_NAME</a:t>
            </a:r>
          </a:p>
          <a:p>
            <a:pPr lvl="1">
              <a:lnSpc>
                <a:spcPct val="90000"/>
              </a:lnSpc>
              <a:defRPr/>
            </a:pPr>
            <a:endParaRPr lang="en-US" altLang="en-US" sz="17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#ifdef name</a:t>
            </a:r>
            <a:r>
              <a:rPr lang="en-US" altLang="en-US" sz="1700" dirty="0"/>
              <a:t> - true if name defined, </a:t>
            </a:r>
            <a:br>
              <a:rPr lang="en-US" altLang="en-US" sz="1700" dirty="0"/>
            </a:b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#ifndef</a:t>
            </a:r>
            <a:r>
              <a:rPr lang="en-US" altLang="en-US" sz="1700" dirty="0"/>
              <a:t> 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name</a:t>
            </a:r>
            <a:r>
              <a:rPr lang="en-US" altLang="en-US" sz="1700" dirty="0"/>
              <a:t> - true if not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700" dirty="0"/>
              <a:t>this text is included in compiler processing if true, skipped otherwise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  #endif</a:t>
            </a:r>
            <a:r>
              <a:rPr lang="en-US" altLang="en-US" sz="1700" dirty="0"/>
              <a:t> - completes 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#if</a:t>
            </a:r>
            <a:endParaRPr lang="en-US" altLang="en-US" sz="1700" dirty="0"/>
          </a:p>
          <a:p>
            <a:pPr>
              <a:lnSpc>
                <a:spcPct val="90000"/>
              </a:lnSpc>
              <a:defRPr/>
            </a:pPr>
            <a:endParaRPr lang="en-US" altLang="en-US" sz="1700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327967B-967E-A43B-8167-81F7A61230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848600" cy="381000"/>
          </a:xfrm>
        </p:spPr>
        <p:txBody>
          <a:bodyPr/>
          <a:lstStyle/>
          <a:p>
            <a:r>
              <a:rPr lang="en-US" altLang="en-US"/>
              <a:t>Preprocessor Directives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2B42B7C2-3B54-B287-FF22-D5B70CD7E5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C9A191-94FD-422C-994F-FBA7D5C5C50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">
  <a:themeElements>
    <a:clrScheme name="">
      <a:dk1>
        <a:srgbClr val="000000"/>
      </a:dk1>
      <a:lt1>
        <a:srgbClr val="FFFFFF"/>
      </a:lt1>
      <a:dk2>
        <a:srgbClr val="1F7B2E"/>
      </a:dk2>
      <a:lt2>
        <a:srgbClr val="B9F9C8"/>
      </a:lt2>
      <a:accent1>
        <a:srgbClr val="D60093"/>
      </a:accent1>
      <a:accent2>
        <a:srgbClr val="FFFF66"/>
      </a:accent2>
      <a:accent3>
        <a:srgbClr val="ABBFAD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66FFFF"/>
      </a:folHlink>
    </a:clrScheme>
    <a:fontScheme name="green.po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" pitchFamily="49" charset="0"/>
          </a:defRPr>
        </a:defPPr>
      </a:lstStyle>
    </a:lnDef>
  </a:objectDefaults>
  <a:extraClrSchemeLst>
    <a:extraClrScheme>
      <a:clrScheme name="green.pot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.pot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.pot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I:\slides\02-Edition\green.pot</Template>
  <TotalTime>242</TotalTime>
  <Pages>22</Pages>
  <Words>911</Words>
  <Application>Microsoft Office PowerPoint</Application>
  <PresentationFormat>On-screen Show (4:3)</PresentationFormat>
  <Paragraphs>144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Courier</vt:lpstr>
      <vt:lpstr>Arial</vt:lpstr>
      <vt:lpstr>Times New Roman</vt:lpstr>
      <vt:lpstr>Monotype Sorts</vt:lpstr>
      <vt:lpstr>Courier New</vt:lpstr>
      <vt:lpstr>green</vt:lpstr>
      <vt:lpstr>What Is?</vt:lpstr>
      <vt:lpstr>Program in Multiple Files</vt:lpstr>
      <vt:lpstr>(Non) Executable Statements</vt:lpstr>
      <vt:lpstr>Include Files</vt:lpstr>
      <vt:lpstr>Program in Multiple Files</vt:lpstr>
      <vt:lpstr>Example Program in Multiple Files</vt:lpstr>
      <vt:lpstr>Separate Compilation</vt:lpstr>
      <vt:lpstr>Linker and Its Work</vt:lpstr>
      <vt:lpstr>Preprocessor Directives</vt:lpstr>
      <vt:lpstr>Multiple Inclusion Protection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Programmer-defined functions</dc:title>
  <dc:subject/>
  <dc:creator/>
  <cp:keywords/>
  <dc:description/>
  <cp:lastModifiedBy>Patel, Yug</cp:lastModifiedBy>
  <cp:revision>321</cp:revision>
  <cp:lastPrinted>1998-08-04T17:33:09Z</cp:lastPrinted>
  <dcterms:created xsi:type="dcterms:W3CDTF">1996-06-25T16:22:20Z</dcterms:created>
  <dcterms:modified xsi:type="dcterms:W3CDTF">2024-04-21T03:57:48Z</dcterms:modified>
</cp:coreProperties>
</file>