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6" r:id="rId3"/>
    <p:sldId id="333" r:id="rId4"/>
    <p:sldId id="338" r:id="rId5"/>
    <p:sldId id="334" r:id="rId6"/>
    <p:sldId id="339" r:id="rId7"/>
    <p:sldId id="337" r:id="rId8"/>
    <p:sldId id="336" r:id="rId9"/>
    <p:sldId id="33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49CB364-54E0-3B85-D9E4-E3D4C3FB8D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4AF4BF-BCE9-E195-E456-8EF5C95E98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2F488EB-4BF9-C009-8618-217A2AEEF6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2EB5BDA-F83F-BFDB-A453-7BE28BB8C7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4E28353-D9FA-6A9C-8DBE-33CC2A145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4E79E8-5C4C-7B60-DD92-A9D6B44BCC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D8F9A8C-3248-27B7-B882-96A9297F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CF6BB3E-3E4D-9432-743D-5D70D9CD2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EA89730-A472-437E-8592-DB742DB39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9556CA8-51FF-B0CA-1E15-D39AC4E8C4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27E614C-DC13-DFDE-B9DF-C8BBAED0128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BA17082B-F8E7-B541-CA76-208567225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Courier" pitchFamily="49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9pPr>
          </a:lstStyle>
          <a:p>
            <a:fld id="{7A4F01E5-EA49-4FA4-B674-9A6027C3478D}" type="slidenum">
              <a:rPr lang="en-US" altLang="en-US" sz="10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91BC1FA-918C-4F4B-492A-8442407477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32BC2E1-681B-1256-7083-0C028E24D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5B87DFF0-1701-8FD6-1C57-7446B5E5AB96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3E8866-E1AF-63B0-334E-34B093FFFA3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17FB4D-582B-116B-68A6-1F143C118D0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FDB3D-2422-0811-6FC1-483532F205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2B153-417B-5F72-3B06-7091ECC64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6007-4BE6-558D-4A0E-FD732B68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6B42A-37DB-413F-90A3-E9CB65E153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92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112D6DD-2DDC-DF24-EFA1-03B800881D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499E3A-8613-A954-5E56-63FD5C7B9B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7CFB3-93F0-439F-B924-E293D66625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EB6B8D6-2C9D-F424-A31A-E4686576069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FC1E783-930A-962A-6CE6-36985F47DB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81E4E1-4E1B-2631-6A04-2CBD04A472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6D5C1-0DF2-4450-A7D2-FA56FC4EB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D4C349D-A424-EF12-47B1-53732DB903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E6D172D-D651-61FD-3120-85C9E470EF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25F9ECC-99FA-C312-9203-5188BC1E53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43FC8-B019-460D-98E8-FD8D8BDE3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3C140F5-CD42-2A05-50DA-F94AA8249FA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1C0F14-68E7-1247-0324-99381211EB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7678294-F365-50FA-E8D4-9B5356E081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600FD-1C86-4B34-9077-8B7F3AFE8A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07644FF-8B7E-8CC2-B914-BEB78E5720E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61F2127-5DE0-E7F0-4BF8-9F960323CE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592E802-4CF7-6170-21A0-59B88BF3DB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A39DA-7791-4BB0-ADE5-8C1696D86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E6D2C13-F92F-ED55-B6BF-5EAD49E79C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22DFBB-6CD6-B3FC-4C23-8579D33EE9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1A4B4F5-19FC-E81D-DBE1-EF31E8DA79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B6F65-6DDC-4C2A-8AEB-51588451E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EA8E835-6FD5-6307-7CBF-8FEFD94905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CABFDD4-3F97-EA2A-2CC2-7ED4D378FB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3511678-ECBE-B020-C150-FAD0864E4C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33437-61B7-4B07-8938-D0EB64A4D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0E8CC23-BBDD-02E4-0922-FD3796FBCD7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45CB935-6759-DFA7-F389-D149A61E50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1AB60D5-C1AF-B794-154A-52D66D2326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582AF-2F94-4495-9C5B-1DF0128067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8A8D830-BBCE-1EEA-2A05-E125F59BD7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58E09C4-5B71-2600-D281-8CD0ABE2C0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74E3D71-437C-9B28-8DA9-02EE46E143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1514F-BB50-43B4-91D4-602B736E0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0CBA11-D298-67EB-BDFD-61D0081A929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81AC11-DED2-4571-345D-3023B269AF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E7226B7-19DA-F0FB-0BEB-A7AE431DCE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D6B3-BCB3-4B80-AB15-69A7340A2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544ABB5-5988-D637-F0A2-7B282280BC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A514040B-DD9D-C6A6-D930-595CED05A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8C8A861-E5CA-E537-F91E-B2F89DC95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9A6D5DA9-D465-6003-3DC2-F8CEACF022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C6FF778B-21C3-F401-4DA7-91A966D5B2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ADF1E1-5D9C-4BF4-A174-203DDD815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1E513D68-9251-6711-911E-94346E806A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0EAF5A1E-34A5-40C7-8B8F-7224D2654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543800" cy="4953000"/>
          </a:xfrm>
          <a:noFill/>
        </p:spPr>
        <p:txBody>
          <a:bodyPr/>
          <a:lstStyle/>
          <a:p>
            <a:r>
              <a:rPr lang="en-US" altLang="en-US" sz="1700"/>
              <a:t>what are executable/non-executable statements?</a:t>
            </a:r>
          </a:p>
          <a:p>
            <a:r>
              <a:rPr lang="en-US" altLang="en-US" sz="1700"/>
              <a:t>out of the ones below, which constructs are executable?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p=3;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double pi=3.14;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myfunc(int);</a:t>
            </a:r>
          </a:p>
          <a:p>
            <a:r>
              <a:rPr lang="en-US" altLang="en-US" sz="1700"/>
              <a:t>what is a header file? How is it different from include file?</a:t>
            </a:r>
          </a:p>
          <a:p>
            <a:r>
              <a:rPr lang="en-US" altLang="en-US" sz="1700"/>
              <a:t>what is the difference between these two statements?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&lt;filename&gt; </a:t>
            </a:r>
            <a:r>
              <a:rPr lang="en-US" altLang="en-US" sz="1700"/>
              <a:t>and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”filename.hpp”</a:t>
            </a:r>
            <a:r>
              <a:rPr lang="en-US" altLang="en-US" sz="1700"/>
              <a:t> </a:t>
            </a:r>
          </a:p>
          <a:p>
            <a:r>
              <a:rPr lang="en-US" altLang="en-US" sz="1700"/>
              <a:t>why are programs included in multiple files</a:t>
            </a:r>
          </a:p>
          <a:p>
            <a:r>
              <a:rPr lang="en-US" altLang="en-US" sz="1700"/>
              <a:t>what are object files and how are they related to multiple file-program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what is linking? how are milti-file programs linked?</a:t>
            </a:r>
          </a:p>
          <a:p>
            <a:r>
              <a:rPr lang="en-US" altLang="en-US" sz="1700"/>
              <a:t>what is multiple inclusion protection and why is it needed?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D4A271-0DB2-9D32-79E5-E748AF9B9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Multiple Files Revisited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D24537F-782E-348E-A029-5CBC5910D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BE8E0E-412E-49B8-B656-DF346B7CE32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6373ABC-A34D-D603-6AD8-77EAE29EDA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924800" cy="1143000"/>
          </a:xfrm>
          <a:noFill/>
        </p:spPr>
        <p:txBody>
          <a:bodyPr/>
          <a:lstStyle/>
          <a:p>
            <a:r>
              <a:rPr lang="en-US" altLang="en-US"/>
              <a:t>Programmer-Defined Functions II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F88690-2087-934C-0505-0990E016B4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14800"/>
            <a:ext cx="6934200" cy="1752600"/>
          </a:xfrm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Void Functions, Predicates</a:t>
            </a:r>
            <a:br>
              <a:rPr lang="en-US" altLang="en-US" sz="3200">
                <a:solidFill>
                  <a:schemeClr val="folHlink"/>
                </a:solidFill>
              </a:rPr>
            </a:br>
            <a:r>
              <a:rPr lang="en-US" altLang="en-US" sz="3200">
                <a:solidFill>
                  <a:schemeClr val="folHlink"/>
                </a:solidFill>
              </a:rPr>
              <a:t>Program Stack, Call-by-Reference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74">
            <a:extLst>
              <a:ext uri="{FF2B5EF4-FFF2-40B4-BE49-F238E27FC236}">
                <a16:creationId xmlns:a16="http://schemas.microsoft.com/office/drawing/2014/main" id="{1965A962-56FD-84AF-C8D8-5D048F915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924800" cy="4495800"/>
          </a:xfrm>
          <a:noFill/>
        </p:spPr>
        <p:txBody>
          <a:bodyPr/>
          <a:lstStyle/>
          <a:p>
            <a:r>
              <a:rPr lang="en-US" altLang="en-US" sz="1700" i="1"/>
              <a:t>void function</a:t>
            </a:r>
            <a:r>
              <a:rPr lang="en-US" altLang="en-US" sz="1700"/>
              <a:t> – does not return a value, can only  be used as a standalone statement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700"/>
              <a:t> is specified as return type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700"/>
              <a:t>-statement is not necessary; if used, cannot contain expression</a:t>
            </a:r>
            <a:endParaRPr lang="en-US" altLang="en-US" sz="1700" i="1"/>
          </a:p>
          <a:p>
            <a:r>
              <a:rPr lang="en-US" altLang="en-US" sz="1700"/>
              <a:t>output functions are often void-functions: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showResults(double fard, double celd){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fard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     &lt;&lt; ” degrees Fahrenheit is equivalent to ”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&lt;&lt; celd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     &lt;&lt; ” degrees Celsius.\n”;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return; // not necessary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/>
          </a:p>
        </p:txBody>
      </p:sp>
      <p:sp>
        <p:nvSpPr>
          <p:cNvPr id="8195" name="Rectangle 3075">
            <a:extLst>
              <a:ext uri="{FF2B5EF4-FFF2-40B4-BE49-F238E27FC236}">
                <a16:creationId xmlns:a16="http://schemas.microsoft.com/office/drawing/2014/main" id="{44C75115-0FE6-5B2B-4830-44BBB47E1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Void Functions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46D176A-6833-B77C-AFC6-457F8A96F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44AD05-0D04-4F03-B454-2581A37DEE1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74">
            <a:extLst>
              <a:ext uri="{FF2B5EF4-FFF2-40B4-BE49-F238E27FC236}">
                <a16:creationId xmlns:a16="http://schemas.microsoft.com/office/drawing/2014/main" id="{ACA13FA5-F2E2-AFBE-4895-67B586765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predicate  –  </a:t>
            </a:r>
            <a:r>
              <a:rPr lang="en-US" altLang="en-US" sz="1700" dirty="0"/>
              <a:t>function whose return value is </a:t>
            </a:r>
            <a:r>
              <a:rPr lang="en-US" altLang="en-US" sz="1700" dirty="0" err="1"/>
              <a:t>boolean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used to compute a binary decision</a:t>
            </a:r>
          </a:p>
          <a:p>
            <a:pPr>
              <a:defRPr/>
            </a:pPr>
            <a:r>
              <a:rPr lang="en-US" altLang="en-US" sz="1700" dirty="0"/>
              <a:t>idiom: use a predicate as an expression in a looping or branching construct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bool again(){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"Again? [y/n] ";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char answer;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answer;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if (answer == 'y')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return true;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else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return false;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9219" name="Rectangle 3075">
            <a:extLst>
              <a:ext uri="{FF2B5EF4-FFF2-40B4-BE49-F238E27FC236}">
                <a16:creationId xmlns:a16="http://schemas.microsoft.com/office/drawing/2014/main" id="{1AC1A790-0F2D-B9E4-DA47-DF6A8606E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Predicates</a:t>
            </a: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DE08E9BA-E077-DAC8-F827-F11B4562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4654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main(){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do 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cout &lt;&lt; "Hello, World!\n"; 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while(again());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latin typeface="Courier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81B9-26D8-E6FB-CC72-06C66B314482}"/>
              </a:ext>
            </a:extLst>
          </p:cNvPr>
          <p:cNvSpPr txBox="1"/>
          <p:nvPr/>
        </p:nvSpPr>
        <p:spPr>
          <a:xfrm>
            <a:off x="304800" y="5562600"/>
            <a:ext cx="754697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  </a:t>
            </a:r>
            <a:r>
              <a:rPr lang="en-US" sz="1700" dirty="0">
                <a:latin typeface="+mn-lt"/>
              </a:rPr>
              <a:t>how do you code looping construct so that it continues if </a:t>
            </a:r>
            <a:r>
              <a:rPr lang="en-US" sz="1700" dirty="0" err="1">
                <a:latin typeface="+mn-lt"/>
              </a:rPr>
              <a:t>boolean</a:t>
            </a:r>
            <a:r>
              <a:rPr lang="en-US" sz="1700" dirty="0">
                <a:latin typeface="+mn-lt"/>
              </a:rPr>
              <a:t> function</a:t>
            </a:r>
            <a:br>
              <a:rPr lang="en-US" sz="1700" dirty="0">
                <a:latin typeface="+mn-lt"/>
              </a:rPr>
            </a:br>
            <a:r>
              <a:rPr lang="en-US" sz="1700" dirty="0">
                <a:latin typeface="+mn-lt"/>
              </a:rPr>
              <a:t>    returns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1700" dirty="0">
                <a:latin typeface="+mn-lt"/>
              </a:rPr>
              <a:t> rather than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1700" dirty="0">
                <a:latin typeface="+mn-lt"/>
              </a:rPr>
              <a:t>?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700" dirty="0">
                <a:latin typeface="+mn-lt"/>
              </a:rPr>
              <a:t>   how do you shorten code for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again()</a:t>
            </a:r>
            <a:r>
              <a:rPr lang="en-US" sz="1700" dirty="0">
                <a:latin typeface="+mn-lt"/>
              </a:rPr>
              <a:t>? </a:t>
            </a:r>
          </a:p>
        </p:txBody>
      </p:sp>
      <p:sp>
        <p:nvSpPr>
          <p:cNvPr id="9222" name="Slide Number Placeholder 5">
            <a:extLst>
              <a:ext uri="{FF2B5EF4-FFF2-40B4-BE49-F238E27FC236}">
                <a16:creationId xmlns:a16="http://schemas.microsoft.com/office/drawing/2014/main" id="{A88D256C-3423-E086-F0D4-71701D6E0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A23282-32C8-46F5-B698-B2B9475D5DE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EF54442-C835-1423-3D27-BB1EE4AA3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620000" cy="5410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variable </a:t>
            </a:r>
            <a:r>
              <a:rPr lang="en-US" altLang="en-US" sz="1700" i="1" dirty="0"/>
              <a:t>memory allocation – </a:t>
            </a:r>
            <a:r>
              <a:rPr lang="en-US" altLang="en-US" sz="1700" dirty="0"/>
              <a:t>assigning memory location to a variable </a:t>
            </a: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i="1" dirty="0"/>
              <a:t>function frame – </a:t>
            </a:r>
            <a:r>
              <a:rPr lang="en-US" altLang="en-US" sz="1700" dirty="0"/>
              <a:t>unit of memory allocation for function's local variables</a:t>
            </a:r>
          </a:p>
          <a:p>
            <a:pPr lvl="1">
              <a:defRPr/>
            </a:pPr>
            <a:r>
              <a:rPr lang="en-US" altLang="en-US" sz="1700" dirty="0"/>
              <a:t>contains memory for (local variables), parameters, return value</a:t>
            </a:r>
          </a:p>
          <a:p>
            <a:pPr lvl="2">
              <a:defRPr/>
            </a:pPr>
            <a:r>
              <a:rPr lang="en-US" altLang="en-US" sz="1700" dirty="0"/>
              <a:t>all variables are allocated at once: frame is allocated as a unit</a:t>
            </a:r>
          </a:p>
          <a:p>
            <a:pPr lvl="1">
              <a:defRPr/>
            </a:pPr>
            <a:r>
              <a:rPr lang="en-US" altLang="en-US" sz="1700" i="1" dirty="0"/>
              <a:t>active frame – </a:t>
            </a:r>
            <a:r>
              <a:rPr lang="en-US" altLang="en-US" sz="1700" dirty="0"/>
              <a:t>frame of currently executing function</a:t>
            </a:r>
          </a:p>
          <a:p>
            <a:pPr lvl="1">
              <a:defRPr/>
            </a:pPr>
            <a:r>
              <a:rPr lang="en-US" altLang="en-US" sz="1700" i="1" dirty="0"/>
              <a:t>inactive frame – </a:t>
            </a:r>
            <a:r>
              <a:rPr lang="en-US" altLang="en-US" sz="1700" dirty="0">
                <a:ea typeface="+mn-ea"/>
                <a:cs typeface="+mn-cs"/>
              </a:rPr>
              <a:t>others</a:t>
            </a:r>
            <a:endParaRPr lang="en-US" altLang="en-US" sz="17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i="1" dirty="0"/>
              <a:t>program (call) stack </a:t>
            </a:r>
            <a:r>
              <a:rPr lang="en-US" altLang="en-US" sz="1700" dirty="0"/>
              <a:t>– means of memory allocation to local function variables during program execution</a:t>
            </a:r>
          </a:p>
          <a:p>
            <a:pPr lvl="1">
              <a:defRPr/>
            </a:pPr>
            <a:r>
              <a:rPr lang="en-US" altLang="en-US" sz="1700" dirty="0"/>
              <a:t>allocates function frames</a:t>
            </a:r>
          </a:p>
          <a:p>
            <a:pPr lvl="1">
              <a:defRPr/>
            </a:pPr>
            <a:r>
              <a:rPr lang="en-US" altLang="en-US" sz="1700" dirty="0"/>
              <a:t>last-in/first-out (LIFO) data structure</a:t>
            </a:r>
          </a:p>
          <a:p>
            <a:pPr lvl="1">
              <a:defRPr/>
            </a:pPr>
            <a:r>
              <a:rPr lang="en-US" altLang="en-US" sz="1700" dirty="0"/>
              <a:t>active frame – on top of the stack</a:t>
            </a:r>
          </a:p>
          <a:p>
            <a:pPr lvl="1">
              <a:defRPr/>
            </a:pPr>
            <a:r>
              <a:rPr lang="en-US" altLang="en-US" sz="1700" dirty="0"/>
              <a:t>two operations:</a:t>
            </a:r>
          </a:p>
          <a:p>
            <a:pPr lvl="2">
              <a:defRPr/>
            </a:pPr>
            <a:r>
              <a:rPr lang="en-US" altLang="en-US" sz="1700" i="1" dirty="0"/>
              <a:t>push – </a:t>
            </a:r>
            <a:r>
              <a:rPr lang="en-US" altLang="en-US" sz="1700" dirty="0"/>
              <a:t>inserts the frame of invoked function, makes it active</a:t>
            </a:r>
          </a:p>
          <a:p>
            <a:pPr lvl="2">
              <a:defRPr/>
            </a:pPr>
            <a:r>
              <a:rPr lang="en-US" altLang="en-US" sz="1700" i="1" dirty="0"/>
              <a:t>pop </a:t>
            </a:r>
            <a:r>
              <a:rPr lang="en-US" altLang="en-US" sz="1700" dirty="0"/>
              <a:t>– removes the frame of ending function, makes the frame below it active</a:t>
            </a:r>
            <a:endParaRPr lang="en-US" altLang="en-US" sz="1700" i="1" dirty="0"/>
          </a:p>
          <a:p>
            <a:pPr lvl="1">
              <a:defRPr/>
            </a:pPr>
            <a:endParaRPr lang="en-US" altLang="en-US" sz="1700" dirty="0"/>
          </a:p>
          <a:p>
            <a:pPr lvl="2">
              <a:buFontTx/>
              <a:buNone/>
              <a:defRPr/>
            </a:pP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D4209F7-1BC8-7184-44A8-9B4A70277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Program Stack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9D5E0D37-62A3-1C4E-21F7-5A6711711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5A550-139D-4E2F-9414-902AE990D34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49BB703-EFE9-7C93-CA76-4682BF288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209675"/>
            <a:ext cx="3048000" cy="26003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a();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a(){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b();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2">
              <a:buFontTx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EB6A51B-BDE4-21BA-EAA7-87B891B7C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3213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Allocating Frames on Stack</a:t>
            </a:r>
          </a:p>
        </p:txBody>
      </p:sp>
      <p:pic>
        <p:nvPicPr>
          <p:cNvPr id="11268" name="Picture 5" descr="The C function call: stack construction and destruction">
            <a:extLst>
              <a:ext uri="{FF2B5EF4-FFF2-40B4-BE49-F238E27FC236}">
                <a16:creationId xmlns:a16="http://schemas.microsoft.com/office/drawing/2014/main" id="{B2FE4F4A-2536-C325-F29D-B793E481E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19550"/>
            <a:ext cx="6477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>
            <a:extLst>
              <a:ext uri="{FF2B5EF4-FFF2-40B4-BE49-F238E27FC236}">
                <a16:creationId xmlns:a16="http://schemas.microsoft.com/office/drawing/2014/main" id="{7296C6BD-5E9F-792F-5B4A-A6AD4389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1828800"/>
            <a:ext cx="44958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b(){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; // does not do anything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  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c(){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	; // does not do anything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7D1B17F9-475A-51D6-DCBD-532610271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9F5E16-FB5A-49D2-B23D-2736F7F32F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6A5D236-ED89-2972-9A1D-C69C9C57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  <a:noFill/>
        </p:spPr>
        <p:txBody>
          <a:bodyPr/>
          <a:lstStyle/>
          <a:p>
            <a:r>
              <a:rPr lang="en-US" altLang="en-US" sz="1700"/>
              <a:t>what is call-by-value again?</a:t>
            </a:r>
          </a:p>
          <a:p>
            <a:r>
              <a:rPr lang="en-US" altLang="en-US" sz="1700" i="1"/>
              <a:t>call-by-reference</a:t>
            </a:r>
            <a:r>
              <a:rPr lang="en-US" altLang="en-US" sz="1700"/>
              <a:t> – parameter passing discipline that allows the function to modify the arguments</a:t>
            </a:r>
          </a:p>
          <a:p>
            <a:r>
              <a:rPr lang="en-US" altLang="en-US" sz="1700"/>
              <a:t>it assigns parameter the same memory location as argument</a:t>
            </a:r>
          </a:p>
          <a:p>
            <a:pPr lvl="1"/>
            <a:r>
              <a:rPr lang="en-US" altLang="en-US" sz="1700"/>
              <a:t>modification of parameter affects the argument</a:t>
            </a:r>
          </a:p>
          <a:p>
            <a:r>
              <a:rPr lang="en-US" altLang="en-US" sz="1700"/>
              <a:t>to distinguish call-by-reference ampersand (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/>
              <a:t>) precedes parameter declaration </a:t>
            </a:r>
            <a:r>
              <a:rPr lang="en-US" altLang="en-US" sz="1700" u="sng"/>
              <a:t>both</a:t>
            </a:r>
            <a:r>
              <a:rPr lang="en-US" altLang="en-US" sz="1700"/>
              <a:t> in function head and in function prototype</a:t>
            </a:r>
          </a:p>
          <a:p>
            <a:pPr lvl="1"/>
            <a:r>
              <a:rPr lang="en-US" altLang="en-US" sz="1700"/>
              <a:t>function call is (almost) indistinguishable</a:t>
            </a:r>
          </a:p>
          <a:p>
            <a:pPr lvl="1"/>
            <a:r>
              <a:rPr lang="en-US" altLang="en-US" sz="1700"/>
              <a:t>ampersand may be next to type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int&amp; num1</a:t>
            </a:r>
            <a:r>
              <a:rPr lang="en-US" altLang="en-US" sz="1700"/>
              <a:t>  or </a:t>
            </a:r>
            <a:br>
              <a:rPr lang="en-US" altLang="en-US" sz="1700"/>
            </a:br>
            <a:r>
              <a:rPr lang="en-US" altLang="en-US" sz="1700"/>
              <a:t>                next to variable name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&amp;num1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/>
              <a:t>where to put: stylistic issue</a:t>
            </a:r>
          </a:p>
          <a:p>
            <a:r>
              <a:rPr lang="en-US" altLang="en-US" sz="1700"/>
              <a:t>prototype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getNumbers(int &amp;num1, int &amp;num2);  // extended form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getNumbers(int&amp;, int&amp;);  // abbreviated form</a:t>
            </a:r>
            <a:endParaRPr lang="en-US" altLang="en-US" sz="1700"/>
          </a:p>
          <a:p>
            <a:r>
              <a:rPr lang="en-US" altLang="en-US" sz="1700"/>
              <a:t>definition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getNumbers(int &amp;num1, int &amp;num2){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”Input two numbers”;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cin &gt;&gt; num1 &gt;&gt; num2;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B107FCA-A8EC-307B-CDAF-DE4F3F2AA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68288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Call-by-Reference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D39A98C-41CF-0D81-2A78-C8D9BB852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1EE239-9230-4E85-9D77-E32056210DA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EE2D9E2-6B17-C2DA-310A-39E166F85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6858000" cy="51816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this function swaps the values of arguments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dirty="0"/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swap 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&amp; left,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&amp; right){ </a:t>
            </a:r>
            <a:b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const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temp = left; </a:t>
            </a:r>
            <a:b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left = right; </a:t>
            </a:r>
            <a:b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right = temp;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} </a:t>
            </a:r>
            <a:endParaRPr lang="en-US" sz="1800" b="1" dirty="0">
              <a:solidFill>
                <a:schemeClr val="hlink"/>
              </a:solidFill>
              <a:latin typeface="Courier New" pitchFamily="49" charset="0"/>
              <a:ea typeface="+mn-ea"/>
              <a:cs typeface="+mn-cs"/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sz="1800" b="1" dirty="0">
              <a:solidFill>
                <a:schemeClr val="hlink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800" dirty="0"/>
              <a:t>what is output when this code is executed?</a:t>
            </a:r>
            <a:endParaRPr lang="en-US" sz="1800" b="1" dirty="0">
              <a:solidFill>
                <a:schemeClr val="hlink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=1, j=2;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swap(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i,j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’ ’ &lt;&lt; j;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CCA5199-837D-FF92-0FEE-AEEE13A3B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Call-by-Reference Example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5DF3390-769C-9CFD-4226-43D03452C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5DAEF4-A4E2-4825-8BDB-1F0E95D100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CF5460C-B2FE-D3CC-F531-2EE4951A6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function invocations for call-by-reference and call-by-value are similar but not the same: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 temp;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getInput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(temp);</a:t>
            </a:r>
          </a:p>
          <a:p>
            <a:pPr>
              <a:defRPr/>
            </a:pPr>
            <a:r>
              <a:rPr lang="en-US" altLang="en-US" sz="1700" dirty="0"/>
              <a:t>only variables may be passed by reference</a:t>
            </a:r>
          </a:p>
          <a:p>
            <a:pPr lvl="1">
              <a:defRPr/>
            </a:pPr>
            <a:r>
              <a:rPr lang="en-US" altLang="en-US" sz="1700" dirty="0"/>
              <a:t>in call-by-reference, the function operates on the memory location of the argument: argument needs to be a variable</a:t>
            </a:r>
          </a:p>
          <a:p>
            <a:pPr lvl="1">
              <a:defRPr/>
            </a:pPr>
            <a:r>
              <a:rPr lang="en-US" altLang="en-US" sz="1700" dirty="0"/>
              <a:t>passing constants or expressions by reference is not allowed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getInput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(23.0);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getInput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(temp + 5);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// WRONG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mixing call be value and reference is allowed: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myfunc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&amp;, double,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&amp;);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functions that need to return more than one value usually use call-by-reference: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prototype:   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input1,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input2);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call:  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(one, two);</a:t>
            </a:r>
          </a:p>
          <a:p>
            <a:pPr>
              <a:defRPr/>
            </a:pPr>
            <a:r>
              <a:rPr lang="en-US" altLang="en-US" sz="1700" dirty="0"/>
              <a:t>passing one similar value as return and the other as parameter is bad style: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prototype: 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input2); //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BAD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call: 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one=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(two); 	       //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8385F2-9A85-4DD4-300B-B2A2162E4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More on Call-by-Reference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BAE4914-8C47-0E8D-2405-3A0A79621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34E4E-6C03-46F6-9948-4469749994E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261</TotalTime>
  <Pages>22</Pages>
  <Words>894</Words>
  <Application>Microsoft Office PowerPoint</Application>
  <PresentationFormat>On-screen Show (4:3)</PresentationFormat>
  <Paragraphs>132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</vt:lpstr>
      <vt:lpstr>Arial</vt:lpstr>
      <vt:lpstr>Times New Roman</vt:lpstr>
      <vt:lpstr>Monotype Sorts</vt:lpstr>
      <vt:lpstr>Courier New</vt:lpstr>
      <vt:lpstr>green</vt:lpstr>
      <vt:lpstr>Multiple Files Revisited</vt:lpstr>
      <vt:lpstr>Programmer-Defined Functions II</vt:lpstr>
      <vt:lpstr>Void Functions</vt:lpstr>
      <vt:lpstr>Predicates</vt:lpstr>
      <vt:lpstr>Program Stack</vt:lpstr>
      <vt:lpstr>Allocating Frames on Stack</vt:lpstr>
      <vt:lpstr>Call-by-Reference</vt:lpstr>
      <vt:lpstr>Call-by-Reference Example</vt:lpstr>
      <vt:lpstr>More on Call-by-Reference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336</cp:revision>
  <cp:lastPrinted>2001-02-20T15:57:56Z</cp:lastPrinted>
  <dcterms:created xsi:type="dcterms:W3CDTF">1996-06-25T16:22:20Z</dcterms:created>
  <dcterms:modified xsi:type="dcterms:W3CDTF">2024-04-21T03:58:13Z</dcterms:modified>
</cp:coreProperties>
</file>