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C131DD-76CD-4290-AF72-643F179EA650}" type="datetimeFigureOut">
              <a:rPr lang="en-US" smtClean="0"/>
              <a:pPr/>
              <a:t>6/30/2011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59359-E176-448E-92CB-EBF7ADA453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E8EB6C-9180-4E5C-8E51-1E15D9279C17}" type="datetime2">
              <a:rPr lang="en-US" smtClean="0"/>
              <a:pPr/>
              <a:t>Thursday, June 30, 2011</a:t>
            </a:fld>
            <a:endParaRPr lang="en-US"/>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r>
              <a:rPr lang="en-US" dirty="0" smtClean="0"/>
              <a:t>Proprietary and Confidential</a:t>
            </a:r>
            <a:endParaRPr lang="en-US" dirty="0"/>
          </a:p>
        </p:txBody>
      </p:sp>
      <p:sp>
        <p:nvSpPr>
          <p:cNvPr id="6" name="Slide Number Placeholder 5"/>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BD127-29EE-4A31-91F1-46AE9221BC21}" type="datetime2">
              <a:rPr lang="en-US" smtClean="0"/>
              <a:pPr/>
              <a:t>Thursday, June 30, 2011</a:t>
            </a:fld>
            <a:endParaRPr lang="en-US"/>
          </a:p>
        </p:txBody>
      </p:sp>
      <p:sp>
        <p:nvSpPr>
          <p:cNvPr id="5" name="Footer Placeholder 4"/>
          <p:cNvSpPr>
            <a:spLocks noGrp="1"/>
          </p:cNvSpPr>
          <p:nvPr>
            <p:ph type="ftr" sz="quarter" idx="11"/>
          </p:nvPr>
        </p:nvSpPr>
        <p:spPr/>
        <p:txBody>
          <a:bodyPr/>
          <a:lstStyle/>
          <a:p>
            <a:r>
              <a:rPr lang="en-US" smtClean="0"/>
              <a:t>Proprietary and Confidential</a:t>
            </a:r>
            <a:endParaRPr lang="en-US"/>
          </a:p>
        </p:txBody>
      </p:sp>
      <p:sp>
        <p:nvSpPr>
          <p:cNvPr id="6" name="Slide Number Placeholder 5"/>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7239F7-C8EC-4E22-852D-1076C5F9C904}" type="datetime2">
              <a:rPr lang="en-US" smtClean="0"/>
              <a:pPr/>
              <a:t>Thursday, June 30, 2011</a:t>
            </a:fld>
            <a:endParaRPr lang="en-US"/>
          </a:p>
        </p:txBody>
      </p:sp>
      <p:sp>
        <p:nvSpPr>
          <p:cNvPr id="5" name="Footer Placeholder 4"/>
          <p:cNvSpPr>
            <a:spLocks noGrp="1"/>
          </p:cNvSpPr>
          <p:nvPr>
            <p:ph type="ftr" sz="quarter" idx="11"/>
          </p:nvPr>
        </p:nvSpPr>
        <p:spPr/>
        <p:txBody>
          <a:bodyPr/>
          <a:lstStyle/>
          <a:p>
            <a:r>
              <a:rPr lang="en-US" smtClean="0"/>
              <a:t>Proprietary and Confidential</a:t>
            </a:r>
            <a:endParaRPr lang="en-US"/>
          </a:p>
        </p:txBody>
      </p:sp>
      <p:sp>
        <p:nvSpPr>
          <p:cNvPr id="6" name="Slide Number Placeholder 5"/>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53200" y="6477000"/>
            <a:ext cx="2133600" cy="304800"/>
          </a:xfrm>
        </p:spPr>
        <p:txBody>
          <a:bodyPr/>
          <a:lstStyle>
            <a:lvl1pPr>
              <a:defRPr sz="1000">
                <a:solidFill>
                  <a:schemeClr val="bg1"/>
                </a:solidFill>
              </a:defRPr>
            </a:lvl1pPr>
          </a:lstStyle>
          <a:p>
            <a:fld id="{3DCCE699-2828-4722-8695-04435B33EE19}" type="slidenum">
              <a:rPr lang="en-US" smtClean="0"/>
              <a:pPr/>
              <a:t>‹#›</a:t>
            </a:fld>
            <a:endParaRPr lang="en-US" dirty="0"/>
          </a:p>
        </p:txBody>
      </p:sp>
      <p:sp>
        <p:nvSpPr>
          <p:cNvPr id="4" name="Date Placeholder 3"/>
          <p:cNvSpPr>
            <a:spLocks noGrp="1"/>
          </p:cNvSpPr>
          <p:nvPr>
            <p:ph type="dt" sz="half" idx="10"/>
          </p:nvPr>
        </p:nvSpPr>
        <p:spPr>
          <a:xfrm>
            <a:off x="457200" y="6477000"/>
            <a:ext cx="2133600" cy="304800"/>
          </a:xfrm>
        </p:spPr>
        <p:txBody>
          <a:bodyPr/>
          <a:lstStyle>
            <a:lvl1pPr>
              <a:defRPr sz="1000">
                <a:solidFill>
                  <a:schemeClr val="tx1"/>
                </a:solidFill>
              </a:defRPr>
            </a:lvl1pPr>
          </a:lstStyle>
          <a:p>
            <a:fld id="{97A7C2E3-AA77-493C-9647-EF1875C38E16}" type="datetime2">
              <a:rPr lang="en-US" smtClean="0"/>
              <a:pPr/>
              <a:t>Thursday, June 30, 2011</a:t>
            </a:fld>
            <a:endParaRPr lang="en-US" dirty="0"/>
          </a:p>
        </p:txBody>
      </p:sp>
      <p:sp>
        <p:nvSpPr>
          <p:cNvPr id="5" name="Footer Placeholder 4"/>
          <p:cNvSpPr>
            <a:spLocks noGrp="1"/>
          </p:cNvSpPr>
          <p:nvPr>
            <p:ph type="ftr" sz="quarter" idx="11"/>
          </p:nvPr>
        </p:nvSpPr>
        <p:spPr>
          <a:xfrm>
            <a:off x="3124200" y="6477000"/>
            <a:ext cx="2895600" cy="304800"/>
          </a:xfrm>
        </p:spPr>
        <p:txBody>
          <a:bodyPr/>
          <a:lstStyle>
            <a:lvl1pPr>
              <a:defRPr sz="1000">
                <a:solidFill>
                  <a:schemeClr val="tx1">
                    <a:lumMod val="50000"/>
                    <a:lumOff val="50000"/>
                  </a:schemeClr>
                </a:solidFill>
              </a:defRPr>
            </a:lvl1pPr>
          </a:lstStyle>
          <a:p>
            <a:r>
              <a:rPr lang="en-US" dirty="0" smtClean="0"/>
              <a:t>Proprietary and Confidential</a:t>
            </a:r>
            <a:endParaRPr lang="en-US" dirty="0"/>
          </a:p>
        </p:txBody>
      </p:sp>
    </p:spTree>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88E59-2A58-4F54-9D12-AC5B32927E89}" type="datetime2">
              <a:rPr lang="en-US" smtClean="0"/>
              <a:pPr/>
              <a:t>Thursday, June 30, 2011</a:t>
            </a:fld>
            <a:endParaRPr lang="en-US"/>
          </a:p>
        </p:txBody>
      </p:sp>
      <p:sp>
        <p:nvSpPr>
          <p:cNvPr id="5" name="Footer Placeholder 4"/>
          <p:cNvSpPr>
            <a:spLocks noGrp="1"/>
          </p:cNvSpPr>
          <p:nvPr>
            <p:ph type="ftr" sz="quarter" idx="11"/>
          </p:nvPr>
        </p:nvSpPr>
        <p:spPr/>
        <p:txBody>
          <a:bodyPr/>
          <a:lstStyle/>
          <a:p>
            <a:r>
              <a:rPr lang="en-US" smtClean="0"/>
              <a:t>Proprietary and Confidential</a:t>
            </a:r>
            <a:endParaRPr lang="en-US"/>
          </a:p>
        </p:txBody>
      </p:sp>
      <p:sp>
        <p:nvSpPr>
          <p:cNvPr id="6" name="Slide Number Placeholder 5"/>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026E1-47A8-498D-B19C-2DF85F8E9ACA}" type="datetime2">
              <a:rPr lang="en-US" smtClean="0"/>
              <a:pPr/>
              <a:t>Thursday, June 30, 2011</a:t>
            </a:fld>
            <a:endParaRPr lang="en-US"/>
          </a:p>
        </p:txBody>
      </p:sp>
      <p:sp>
        <p:nvSpPr>
          <p:cNvPr id="6" name="Footer Placeholder 5"/>
          <p:cNvSpPr>
            <a:spLocks noGrp="1"/>
          </p:cNvSpPr>
          <p:nvPr>
            <p:ph type="ftr" sz="quarter" idx="11"/>
          </p:nvPr>
        </p:nvSpPr>
        <p:spPr/>
        <p:txBody>
          <a:bodyPr/>
          <a:lstStyle/>
          <a:p>
            <a:r>
              <a:rPr lang="en-US" smtClean="0"/>
              <a:t>Proprietary and Confidential</a:t>
            </a:r>
            <a:endParaRPr lang="en-US"/>
          </a:p>
        </p:txBody>
      </p:sp>
      <p:sp>
        <p:nvSpPr>
          <p:cNvPr id="7" name="Slide Number Placeholder 6"/>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286885-21AD-4D44-9D14-1E1D39E478E2}" type="datetime2">
              <a:rPr lang="en-US" smtClean="0"/>
              <a:pPr/>
              <a:t>Thursday, June 30, 2011</a:t>
            </a:fld>
            <a:endParaRPr lang="en-US"/>
          </a:p>
        </p:txBody>
      </p:sp>
      <p:sp>
        <p:nvSpPr>
          <p:cNvPr id="8" name="Footer Placeholder 7"/>
          <p:cNvSpPr>
            <a:spLocks noGrp="1"/>
          </p:cNvSpPr>
          <p:nvPr>
            <p:ph type="ftr" sz="quarter" idx="11"/>
          </p:nvPr>
        </p:nvSpPr>
        <p:spPr/>
        <p:txBody>
          <a:bodyPr/>
          <a:lstStyle/>
          <a:p>
            <a:r>
              <a:rPr lang="en-US" smtClean="0"/>
              <a:t>Proprietary and Confidential</a:t>
            </a:r>
            <a:endParaRPr lang="en-US"/>
          </a:p>
        </p:txBody>
      </p:sp>
      <p:sp>
        <p:nvSpPr>
          <p:cNvPr id="9" name="Slide Number Placeholder 8"/>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FBB337-7CD7-4055-8FD5-C84E44A19ED2}" type="datetime2">
              <a:rPr lang="en-US" smtClean="0"/>
              <a:pPr/>
              <a:t>Thursday, June 30, 2011</a:t>
            </a:fld>
            <a:endParaRPr lang="en-US"/>
          </a:p>
        </p:txBody>
      </p:sp>
      <p:sp>
        <p:nvSpPr>
          <p:cNvPr id="4" name="Footer Placeholder 3"/>
          <p:cNvSpPr>
            <a:spLocks noGrp="1"/>
          </p:cNvSpPr>
          <p:nvPr>
            <p:ph type="ftr" sz="quarter" idx="11"/>
          </p:nvPr>
        </p:nvSpPr>
        <p:spPr/>
        <p:txBody>
          <a:bodyPr/>
          <a:lstStyle/>
          <a:p>
            <a:r>
              <a:rPr lang="en-US" smtClean="0"/>
              <a:t>Proprietary and Confidential</a:t>
            </a:r>
            <a:endParaRPr lang="en-US"/>
          </a:p>
        </p:txBody>
      </p:sp>
      <p:sp>
        <p:nvSpPr>
          <p:cNvPr id="5" name="Slide Number Placeholder 4"/>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1E0A8-0C82-45BE-B738-6491807DCDD2}" type="datetime2">
              <a:rPr lang="en-US" smtClean="0"/>
              <a:pPr/>
              <a:t>Thursday, June 30, 2011</a:t>
            </a:fld>
            <a:endParaRPr lang="en-US"/>
          </a:p>
        </p:txBody>
      </p:sp>
      <p:sp>
        <p:nvSpPr>
          <p:cNvPr id="3" name="Footer Placeholder 2"/>
          <p:cNvSpPr>
            <a:spLocks noGrp="1"/>
          </p:cNvSpPr>
          <p:nvPr>
            <p:ph type="ftr" sz="quarter" idx="11"/>
          </p:nvPr>
        </p:nvSpPr>
        <p:spPr/>
        <p:txBody>
          <a:bodyPr/>
          <a:lstStyle/>
          <a:p>
            <a:r>
              <a:rPr lang="en-US" smtClean="0"/>
              <a:t>Proprietary and Confidential</a:t>
            </a:r>
            <a:endParaRPr lang="en-US"/>
          </a:p>
        </p:txBody>
      </p:sp>
      <p:sp>
        <p:nvSpPr>
          <p:cNvPr id="4" name="Slide Number Placeholder 3"/>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B473C-2D75-4F79-AF32-D776E2777EE7}" type="datetime2">
              <a:rPr lang="en-US" smtClean="0"/>
              <a:pPr/>
              <a:t>Thursday, June 30, 2011</a:t>
            </a:fld>
            <a:endParaRPr lang="en-US"/>
          </a:p>
        </p:txBody>
      </p:sp>
      <p:sp>
        <p:nvSpPr>
          <p:cNvPr id="6" name="Footer Placeholder 5"/>
          <p:cNvSpPr>
            <a:spLocks noGrp="1"/>
          </p:cNvSpPr>
          <p:nvPr>
            <p:ph type="ftr" sz="quarter" idx="11"/>
          </p:nvPr>
        </p:nvSpPr>
        <p:spPr/>
        <p:txBody>
          <a:bodyPr/>
          <a:lstStyle/>
          <a:p>
            <a:r>
              <a:rPr lang="en-US" smtClean="0"/>
              <a:t>Proprietary and Confidential</a:t>
            </a:r>
            <a:endParaRPr lang="en-US"/>
          </a:p>
        </p:txBody>
      </p:sp>
      <p:sp>
        <p:nvSpPr>
          <p:cNvPr id="7" name="Slide Number Placeholder 6"/>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255DA2-C0C7-4C08-93CC-18059782F574}" type="datetime2">
              <a:rPr lang="en-US" smtClean="0"/>
              <a:pPr/>
              <a:t>Thursday, June 30, 2011</a:t>
            </a:fld>
            <a:endParaRPr lang="en-US"/>
          </a:p>
        </p:txBody>
      </p:sp>
      <p:sp>
        <p:nvSpPr>
          <p:cNvPr id="6" name="Footer Placeholder 5"/>
          <p:cNvSpPr>
            <a:spLocks noGrp="1"/>
          </p:cNvSpPr>
          <p:nvPr>
            <p:ph type="ftr" sz="quarter" idx="11"/>
          </p:nvPr>
        </p:nvSpPr>
        <p:spPr/>
        <p:txBody>
          <a:bodyPr/>
          <a:lstStyle/>
          <a:p>
            <a:r>
              <a:rPr lang="en-US" smtClean="0"/>
              <a:t>Proprietary and Confidential</a:t>
            </a:r>
            <a:endParaRPr lang="en-US"/>
          </a:p>
        </p:txBody>
      </p:sp>
      <p:sp>
        <p:nvSpPr>
          <p:cNvPr id="7" name="Slide Number Placeholder 6"/>
          <p:cNvSpPr>
            <a:spLocks noGrp="1"/>
          </p:cNvSpPr>
          <p:nvPr>
            <p:ph type="sldNum" sz="quarter" idx="12"/>
          </p:nvPr>
        </p:nvSpPr>
        <p:spPr/>
        <p:txBody>
          <a:bodyPr/>
          <a:lstStyle/>
          <a:p>
            <a:fld id="{3DCCE699-2828-4722-8695-04435B33EE19}" type="slidenum">
              <a:rPr lang="en-US" smtClean="0"/>
              <a:pPr/>
              <a:t>‹#›</a:t>
            </a:fld>
            <a:endParaRPr lang="en-US"/>
          </a:p>
        </p:txBody>
      </p:sp>
    </p:spTree>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77000"/>
            <a:ext cx="2133600" cy="304800"/>
          </a:xfrm>
          <a:prstGeom prst="rect">
            <a:avLst/>
          </a:prstGeom>
        </p:spPr>
        <p:txBody>
          <a:bodyPr vert="horz" lIns="91440" tIns="45720" rIns="91440" bIns="45720" rtlCol="0" anchor="ctr"/>
          <a:lstStyle>
            <a:lvl1pPr algn="l">
              <a:defRPr sz="1000">
                <a:solidFill>
                  <a:schemeClr val="tx1"/>
                </a:solidFill>
              </a:defRPr>
            </a:lvl1pPr>
          </a:lstStyle>
          <a:p>
            <a:fld id="{584708C4-863C-4DDE-9F93-F834A11CFDA2}" type="datetime2">
              <a:rPr lang="en-US" smtClean="0"/>
              <a:pPr/>
              <a:t>Thursday, June 30, 2011</a:t>
            </a:fld>
            <a:endParaRPr lang="en-US" dirty="0"/>
          </a:p>
        </p:txBody>
      </p:sp>
      <p:sp>
        <p:nvSpPr>
          <p:cNvPr id="5" name="Footer Placeholder 4"/>
          <p:cNvSpPr>
            <a:spLocks noGrp="1"/>
          </p:cNvSpPr>
          <p:nvPr>
            <p:ph type="ftr" sz="quarter" idx="3"/>
          </p:nvPr>
        </p:nvSpPr>
        <p:spPr>
          <a:xfrm>
            <a:off x="3124200" y="6477000"/>
            <a:ext cx="2895600" cy="304800"/>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r>
              <a:rPr lang="en-US" dirty="0" smtClean="0"/>
              <a:t>Proprietary and Confidential</a:t>
            </a:r>
            <a:endParaRPr lang="en-US" dirty="0"/>
          </a:p>
        </p:txBody>
      </p:sp>
      <p:sp>
        <p:nvSpPr>
          <p:cNvPr id="6" name="Slide Number Placeholder 5"/>
          <p:cNvSpPr>
            <a:spLocks noGrp="1"/>
          </p:cNvSpPr>
          <p:nvPr>
            <p:ph type="sldNum" sz="quarter" idx="4"/>
          </p:nvPr>
        </p:nvSpPr>
        <p:spPr>
          <a:xfrm>
            <a:off x="6553200" y="6477000"/>
            <a:ext cx="2133600" cy="304800"/>
          </a:xfrm>
          <a:prstGeom prst="rect">
            <a:avLst/>
          </a:prstGeom>
        </p:spPr>
        <p:txBody>
          <a:bodyPr vert="horz" lIns="91440" tIns="45720" rIns="91440" bIns="45720" rtlCol="0" anchor="ctr"/>
          <a:lstStyle>
            <a:lvl1pPr algn="r">
              <a:defRPr sz="1000">
                <a:solidFill>
                  <a:schemeClr val="bg1"/>
                </a:solidFill>
              </a:defRPr>
            </a:lvl1pPr>
          </a:lstStyle>
          <a:p>
            <a:fld id="{3DCCE699-2828-4722-8695-04435B33EE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p:transition>
  <p:hf hdr="0"/>
  <p:txStyles>
    <p:titleStyle>
      <a:lvl1pPr algn="l" defTabSz="914400" rtl="0" eaLnBrk="1" latinLnBrk="0" hangingPunct="1">
        <a:spcBef>
          <a:spcPct val="0"/>
        </a:spcBef>
        <a:buNone/>
        <a:defRPr sz="30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essage.tx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PowerPoint-Backgrounds-Template.jpg"/>
          <p:cNvPicPr>
            <a:picLocks noChangeAspect="1"/>
          </p:cNvPicPr>
          <p:nvPr/>
        </p:nvPicPr>
        <p:blipFill>
          <a:blip r:embed="rId2"/>
          <a:stretch>
            <a:fillRect/>
          </a:stretch>
        </p:blipFill>
        <p:spPr>
          <a:xfrm>
            <a:off x="0" y="0"/>
            <a:ext cx="9144000" cy="6858000"/>
          </a:xfrm>
          <a:prstGeom prst="rect">
            <a:avLst/>
          </a:prstGeom>
        </p:spPr>
      </p:pic>
      <p:sp>
        <p:nvSpPr>
          <p:cNvPr id="13" name="Title 12"/>
          <p:cNvSpPr>
            <a:spLocks noGrp="1"/>
          </p:cNvSpPr>
          <p:nvPr>
            <p:ph type="ctrTitle"/>
          </p:nvPr>
        </p:nvSpPr>
        <p:spPr>
          <a:xfrm>
            <a:off x="4419600" y="2590800"/>
            <a:ext cx="4572000" cy="688975"/>
          </a:xfrm>
        </p:spPr>
        <p:txBody>
          <a:bodyPr>
            <a:normAutofit/>
          </a:bodyPr>
          <a:lstStyle/>
          <a:p>
            <a:pPr algn="r"/>
            <a:r>
              <a:rPr lang="en-US" sz="3600" dirty="0" smtClean="0"/>
              <a:t>Java Server Faces</a:t>
            </a:r>
            <a:endParaRPr lang="en-US" sz="3500" dirty="0"/>
          </a:p>
        </p:txBody>
      </p:sp>
      <p:sp>
        <p:nvSpPr>
          <p:cNvPr id="14" name="Subtitle 13"/>
          <p:cNvSpPr>
            <a:spLocks noGrp="1"/>
          </p:cNvSpPr>
          <p:nvPr>
            <p:ph type="subTitle" idx="1"/>
          </p:nvPr>
        </p:nvSpPr>
        <p:spPr>
          <a:xfrm>
            <a:off x="4419600" y="3429000"/>
            <a:ext cx="4572000" cy="457200"/>
          </a:xfrm>
        </p:spPr>
        <p:txBody>
          <a:bodyPr>
            <a:normAutofit fontScale="92500" lnSpcReduction="10000"/>
          </a:bodyPr>
          <a:lstStyle/>
          <a:p>
            <a:pPr algn="r"/>
            <a:r>
              <a:rPr lang="en-US" sz="2800" dirty="0" smtClean="0"/>
              <a:t>Introduction and Basics</a:t>
            </a:r>
          </a:p>
          <a:p>
            <a:pPr algn="r"/>
            <a:endParaRPr lang="en-US" sz="2500" dirty="0">
              <a:solidFill>
                <a:schemeClr val="bg1"/>
              </a:solidFill>
            </a:endParaRPr>
          </a:p>
        </p:txBody>
      </p:sp>
      <p:sp>
        <p:nvSpPr>
          <p:cNvPr id="8" name="Date Placeholder 7"/>
          <p:cNvSpPr>
            <a:spLocks noGrp="1"/>
          </p:cNvSpPr>
          <p:nvPr>
            <p:ph type="dt" sz="half" idx="10"/>
          </p:nvPr>
        </p:nvSpPr>
        <p:spPr/>
        <p:txBody>
          <a:bodyPr/>
          <a:lstStyle/>
          <a:p>
            <a:fld id="{9997B299-F5CE-441A-BECF-C47B7A0366C7}" type="datetime2">
              <a:rPr lang="en-US" smtClean="0">
                <a:solidFill>
                  <a:schemeClr val="bg1"/>
                </a:solidFill>
              </a:rPr>
              <a:pPr/>
              <a:t>Thursday, June 30, 2011</a:t>
            </a:fld>
            <a:endParaRPr lang="en-US" dirty="0">
              <a:solidFill>
                <a:schemeClr val="bg1"/>
              </a:solidFill>
            </a:endParaRPr>
          </a:p>
        </p:txBody>
      </p:sp>
      <p:sp>
        <p:nvSpPr>
          <p:cNvPr id="4" name="Slide Number Placeholder 3"/>
          <p:cNvSpPr>
            <a:spLocks noGrp="1"/>
          </p:cNvSpPr>
          <p:nvPr>
            <p:ph type="sldNum" sz="quarter" idx="12"/>
          </p:nvPr>
        </p:nvSpPr>
        <p:spPr/>
        <p:txBody>
          <a:bodyPr/>
          <a:lstStyle/>
          <a:p>
            <a:fld id="{3DCCE699-2828-4722-8695-04435B33EE19}" type="slidenum">
              <a:rPr lang="en-US" smtClean="0"/>
              <a:pPr/>
              <a:t>1</a:t>
            </a:fld>
            <a:endParaRPr lang="en-US"/>
          </a:p>
        </p:txBody>
      </p:sp>
      <p:sp>
        <p:nvSpPr>
          <p:cNvPr id="7" name="Footer Placeholder 6"/>
          <p:cNvSpPr>
            <a:spLocks noGrp="1"/>
          </p:cNvSpPr>
          <p:nvPr>
            <p:ph type="ftr" sz="quarter" idx="11"/>
          </p:nvPr>
        </p:nvSpPr>
        <p:spPr/>
        <p:txBody>
          <a:bodyPr/>
          <a:lstStyle/>
          <a:p>
            <a:r>
              <a:rPr lang="en-US" smtClean="0"/>
              <a:t>Proprietary and Confidential</a:t>
            </a:r>
            <a:endParaRPr lang="en-US" dirty="0"/>
          </a:p>
        </p:txBody>
      </p:sp>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solidFill>
                  <a:srgbClr val="7B9899"/>
                </a:solidFill>
              </a:rPr>
              <a:t>Validation Model</a:t>
            </a:r>
          </a:p>
        </p:txBody>
      </p:sp>
      <p:sp>
        <p:nvSpPr>
          <p:cNvPr id="22531" name="Content Placeholder 2"/>
          <p:cNvSpPr>
            <a:spLocks noGrp="1"/>
          </p:cNvSpPr>
          <p:nvPr>
            <p:ph sz="quarter" idx="1"/>
          </p:nvPr>
        </p:nvSpPr>
        <p:spPr>
          <a:xfrm>
            <a:off x="301625" y="1527175"/>
            <a:ext cx="8504238" cy="4572000"/>
          </a:xfrm>
        </p:spPr>
        <p:txBody>
          <a:bodyPr/>
          <a:lstStyle/>
          <a:p>
            <a:r>
              <a:rPr lang="en-US" smtClean="0"/>
              <a:t> Mechanism for validating the local data of editable components</a:t>
            </a:r>
          </a:p>
          <a:p>
            <a:r>
              <a:rPr lang="en-US" smtClean="0"/>
              <a:t>Minimum and maximum allowable values for the component's data</a:t>
            </a:r>
          </a:p>
          <a:p>
            <a:r>
              <a:rPr lang="en-US" smtClean="0"/>
              <a:t>Implement a Validator Interface</a:t>
            </a:r>
          </a:p>
          <a:p>
            <a:r>
              <a:rPr lang="en-US" smtClean="0"/>
              <a:t>Implement a backing bean method</a:t>
            </a:r>
          </a:p>
          <a:p>
            <a:pPr lvl="2">
              <a:lnSpc>
                <a:spcPct val="115000"/>
              </a:lnSpc>
              <a:spcBef>
                <a:spcPts val="275"/>
              </a:spcBef>
              <a:buFont typeface="Wingdings" pitchFamily="2" charset="2"/>
              <a:buNone/>
            </a:pPr>
            <a:r>
              <a:rPr lang="en-GB" sz="2100" smtClean="0"/>
              <a:t>&lt;h:inputText id="age" value="#{UserRegistration.user.age}"&gt;</a:t>
            </a:r>
          </a:p>
          <a:p>
            <a:pPr lvl="2">
              <a:lnSpc>
                <a:spcPct val="115000"/>
              </a:lnSpc>
              <a:spcBef>
                <a:spcPts val="275"/>
              </a:spcBef>
              <a:buFont typeface="Wingdings" pitchFamily="2" charset="2"/>
              <a:buNone/>
            </a:pPr>
            <a:r>
              <a:rPr lang="en-GB" sz="2100" smtClean="0"/>
              <a:t>          &lt;f:validateLongRange maximum="150" minimum="0"/&gt;</a:t>
            </a:r>
          </a:p>
          <a:p>
            <a:pPr lvl="2">
              <a:lnSpc>
                <a:spcPct val="115000"/>
              </a:lnSpc>
              <a:spcBef>
                <a:spcPts val="275"/>
              </a:spcBef>
              <a:buFont typeface="Wingdings" pitchFamily="2" charset="2"/>
              <a:buNone/>
            </a:pPr>
            <a:r>
              <a:rPr lang="en-GB" sz="2100" smtClean="0"/>
              <a:t>&lt;/h:inputText&gt;</a:t>
            </a:r>
          </a:p>
          <a:p>
            <a:endParaRPr lang="en-US" smtClean="0"/>
          </a:p>
        </p:txBody>
      </p:sp>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solidFill>
                  <a:srgbClr val="7B9899"/>
                </a:solidFill>
              </a:rPr>
              <a:t>Validation Model (Contd..)</a:t>
            </a: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public class CodeValidator implements Validator{</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	public void validate(FacesContext context, UIComponent component, Object value) throws 			ValidatorException </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 {  	} 	}</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smtClean="0"/>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smtClean="0"/>
              <a:t>&lt;</a:t>
            </a:r>
            <a:r>
              <a:rPr lang="en-GB" sz="2800" dirty="0" smtClean="0"/>
              <a:t>validator&gt;</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    &lt;validator-id&gt;jcoe.codeValidator&lt;/validator-id&gt;</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    &lt;validator-class&gt;com.jcoe.validation.CodeValidator&lt;/validator-class&gt;</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  &lt;/validator&gt;</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800" dirty="0" smtClean="0"/>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&lt;h:inputText id="zipCode" value="#{UserRegistration.user.zipCode}"</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      &lt;f:validator validatorId="jcoe.codeValidator"/&gt;</a:t>
            </a:r>
          </a:p>
          <a:p>
            <a:pPr marL="274320" indent="-274320" fontAlgn="auto">
              <a:lnSpc>
                <a:spcPct val="115000"/>
              </a:lnSpc>
              <a:spcBef>
                <a:spcPts val="275"/>
              </a:spcBef>
              <a:spcAft>
                <a:spcPts val="0"/>
              </a:spcAft>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smtClean="0"/>
              <a:t>&lt;/h:inputText&gt;</a:t>
            </a:r>
            <a:endParaRPr lang="en-US" dirty="0"/>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solidFill>
                  <a:srgbClr val="7B9899"/>
                </a:solidFill>
              </a:rPr>
              <a:t>Navigation Model</a:t>
            </a:r>
          </a:p>
        </p:txBody>
      </p:sp>
      <p:sp>
        <p:nvSpPr>
          <p:cNvPr id="3" name="Content Placeholder 2"/>
          <p:cNvSpPr>
            <a:spLocks noGrp="1"/>
          </p:cNvSpPr>
          <p:nvPr>
            <p:ph sz="quarter" idx="1"/>
          </p:nvPr>
        </p:nvSpPr>
        <p:spPr>
          <a:xfrm>
            <a:off x="301625" y="1527175"/>
            <a:ext cx="8504238" cy="4572000"/>
          </a:xfrm>
        </p:spPr>
        <p:txBody>
          <a:bodyPr>
            <a:normAutofit fontScale="70000" lnSpcReduction="20000"/>
          </a:bodyPr>
          <a:lstStyle/>
          <a:p>
            <a:pPr marL="274320" indent="-274320" fontAlgn="auto">
              <a:spcAft>
                <a:spcPts val="0"/>
              </a:spcAft>
              <a:buFont typeface="Wingdings 2"/>
              <a:buChar char=""/>
              <a:defRPr/>
            </a:pPr>
            <a:r>
              <a:rPr lang="en-US" dirty="0" smtClean="0"/>
              <a:t>Application developer responsibility</a:t>
            </a:r>
          </a:p>
          <a:p>
            <a:pPr marL="548640" lvl="1" indent="-274320" fontAlgn="auto">
              <a:spcAft>
                <a:spcPts val="0"/>
              </a:spcAft>
              <a:buFont typeface="Wingdings"/>
              <a:buChar char=""/>
              <a:defRPr/>
            </a:pPr>
            <a:r>
              <a:rPr lang="en-US" dirty="0" smtClean="0"/>
              <a:t>Defined in Application configuration file (Facesconfig.xml)</a:t>
            </a:r>
          </a:p>
          <a:p>
            <a:pPr marL="274320" indent="-274320" fontAlgn="auto">
              <a:spcAft>
                <a:spcPts val="0"/>
              </a:spcAft>
              <a:buFont typeface="Wingdings 2"/>
              <a:buChar char=""/>
              <a:defRPr/>
            </a:pPr>
            <a:r>
              <a:rPr lang="en-US" dirty="0" smtClean="0"/>
              <a:t>Navigation rules</a:t>
            </a:r>
          </a:p>
          <a:p>
            <a:pPr marL="548640" lvl="1" indent="-274320" fontAlgn="auto">
              <a:spcAft>
                <a:spcPts val="0"/>
              </a:spcAft>
              <a:buFont typeface="Wingdings"/>
              <a:buChar char=""/>
              <a:defRPr/>
            </a:pPr>
            <a:r>
              <a:rPr lang="en-US" dirty="0" smtClean="0"/>
              <a:t>Determine which page to go.</a:t>
            </a:r>
          </a:p>
          <a:p>
            <a:pPr marL="548640" lvl="1" indent="-274320" fontAlgn="auto">
              <a:spcAft>
                <a:spcPts val="0"/>
              </a:spcAft>
              <a:buFont typeface="Wingdings"/>
              <a:buChar char=""/>
              <a:defRPr/>
            </a:pPr>
            <a:r>
              <a:rPr lang="en-US" dirty="0" smtClean="0"/>
              <a:t>Navigation case</a:t>
            </a:r>
          </a:p>
          <a:p>
            <a:pPr marL="548640" lvl="1" indent="-274320" fontAlgn="auto">
              <a:spcAft>
                <a:spcPts val="0"/>
              </a:spcAft>
              <a:buFont typeface="Wingdings"/>
              <a:buChar char=""/>
              <a:defRPr/>
            </a:pPr>
            <a:endParaRPr lang="en-US" dirty="0" smtClean="0"/>
          </a:p>
          <a:p>
            <a:pPr marL="1097280" lvl="3" fontAlgn="auto">
              <a:spcAft>
                <a:spcPts val="0"/>
              </a:spcAft>
              <a:buClr>
                <a:schemeClr val="accent4"/>
              </a:buClr>
              <a:buFont typeface="Wingdings"/>
              <a:buNone/>
              <a:defRPr/>
            </a:pPr>
            <a:r>
              <a:rPr lang="en-US" sz="2100" b="1" dirty="0" smtClean="0"/>
              <a:t>&lt;navigation-rule&gt;</a:t>
            </a:r>
          </a:p>
          <a:p>
            <a:pPr marL="1097280" lvl="3" fontAlgn="auto">
              <a:spcAft>
                <a:spcPts val="0"/>
              </a:spcAft>
              <a:buClr>
                <a:schemeClr val="accent4"/>
              </a:buClr>
              <a:buFont typeface="Wingdings"/>
              <a:buNone/>
              <a:defRPr/>
            </a:pPr>
            <a:r>
              <a:rPr lang="en-US" sz="2100" b="1" dirty="0" smtClean="0"/>
              <a:t>	&lt;from-tree-id&gt;/login.jsp&lt;/from-tree-id&gt;</a:t>
            </a:r>
          </a:p>
          <a:p>
            <a:pPr marL="1097280" lvl="3" fontAlgn="auto">
              <a:spcAft>
                <a:spcPts val="0"/>
              </a:spcAft>
              <a:buClr>
                <a:schemeClr val="accent4"/>
              </a:buClr>
              <a:buFont typeface="Wingdings"/>
              <a:buNone/>
              <a:defRPr/>
            </a:pPr>
            <a:r>
              <a:rPr lang="en-US" sz="2100" b="1" dirty="0" smtClean="0"/>
              <a:t>	&lt;navigation-case&gt;</a:t>
            </a:r>
          </a:p>
          <a:p>
            <a:pPr marL="1097280" lvl="3" fontAlgn="auto">
              <a:spcAft>
                <a:spcPts val="0"/>
              </a:spcAft>
              <a:buClr>
                <a:schemeClr val="accent4"/>
              </a:buClr>
              <a:buFont typeface="Wingdings"/>
              <a:buNone/>
              <a:defRPr/>
            </a:pPr>
            <a:r>
              <a:rPr lang="en-US" sz="2100" b="1" dirty="0" smtClean="0"/>
              <a:t>		&lt;from-outcome&gt;success&lt;/from-outcome&gt;</a:t>
            </a:r>
          </a:p>
          <a:p>
            <a:pPr marL="1097280" lvl="3" fontAlgn="auto">
              <a:spcAft>
                <a:spcPts val="0"/>
              </a:spcAft>
              <a:buClr>
                <a:schemeClr val="accent4"/>
              </a:buClr>
              <a:buFont typeface="Wingdings"/>
              <a:buNone/>
              <a:defRPr/>
            </a:pPr>
            <a:r>
              <a:rPr lang="en-US" sz="2100" b="1" dirty="0" smtClean="0"/>
              <a:t>		&lt;to-tree-id&gt;/menu.jsp&lt;/to-tree-id&gt;</a:t>
            </a:r>
          </a:p>
          <a:p>
            <a:pPr marL="1097280" lvl="3" fontAlgn="auto">
              <a:spcAft>
                <a:spcPts val="0"/>
              </a:spcAft>
              <a:buClr>
                <a:schemeClr val="accent4"/>
              </a:buClr>
              <a:buFont typeface="Wingdings"/>
              <a:buNone/>
              <a:defRPr/>
            </a:pPr>
            <a:r>
              <a:rPr lang="en-US" sz="2100" b="1" dirty="0" smtClean="0"/>
              <a:t>	&lt;/navigation-case&gt;</a:t>
            </a:r>
          </a:p>
          <a:p>
            <a:pPr marL="1097280" lvl="3" fontAlgn="auto">
              <a:spcAft>
                <a:spcPts val="0"/>
              </a:spcAft>
              <a:buClr>
                <a:schemeClr val="accent4"/>
              </a:buClr>
              <a:buFont typeface="Wingdings"/>
              <a:buNone/>
              <a:defRPr/>
            </a:pPr>
            <a:r>
              <a:rPr lang="en-US" sz="2100" b="1" dirty="0" smtClean="0"/>
              <a:t>	&lt;navigation-case&gt;</a:t>
            </a:r>
          </a:p>
          <a:p>
            <a:pPr marL="1097280" lvl="3" fontAlgn="auto">
              <a:spcAft>
                <a:spcPts val="0"/>
              </a:spcAft>
              <a:buClr>
                <a:schemeClr val="accent4"/>
              </a:buClr>
              <a:buFont typeface="Wingdings"/>
              <a:buNone/>
              <a:defRPr/>
            </a:pPr>
            <a:r>
              <a:rPr lang="en-US" sz="2100" b="1" dirty="0" smtClean="0"/>
              <a:t>		&lt;from-outcome&gt;failed&lt;/from-outcome&gt;</a:t>
            </a:r>
          </a:p>
          <a:p>
            <a:pPr marL="1097280" lvl="3" fontAlgn="auto">
              <a:spcAft>
                <a:spcPts val="0"/>
              </a:spcAft>
              <a:buClr>
                <a:schemeClr val="accent4"/>
              </a:buClr>
              <a:buFont typeface="Wingdings"/>
              <a:buNone/>
              <a:defRPr/>
            </a:pPr>
            <a:r>
              <a:rPr lang="en-US" sz="2100" b="1" dirty="0" smtClean="0"/>
              <a:t>		&lt;to-tree-id&gt;/error.jsp&lt;/to-tree-id&gt;</a:t>
            </a:r>
          </a:p>
          <a:p>
            <a:pPr marL="1097280" lvl="3" fontAlgn="auto">
              <a:spcAft>
                <a:spcPts val="0"/>
              </a:spcAft>
              <a:buClr>
                <a:schemeClr val="accent4"/>
              </a:buClr>
              <a:buFont typeface="Wingdings"/>
              <a:buNone/>
              <a:defRPr/>
            </a:pPr>
            <a:r>
              <a:rPr lang="en-US" sz="2100" b="1" dirty="0" smtClean="0"/>
              <a:t>	&lt;/navigation-case&gt;</a:t>
            </a:r>
          </a:p>
          <a:p>
            <a:pPr marL="1097280" lvl="3" fontAlgn="auto">
              <a:spcAft>
                <a:spcPts val="0"/>
              </a:spcAft>
              <a:buClr>
                <a:schemeClr val="accent4"/>
              </a:buClr>
              <a:buFont typeface="Wingdings"/>
              <a:buNone/>
              <a:defRPr/>
            </a:pPr>
            <a:r>
              <a:rPr lang="en-US" sz="2100" b="1" dirty="0" smtClean="0"/>
              <a:t>&lt;/navigation-rule&gt;</a:t>
            </a:r>
            <a:endParaRPr lang="en-US" dirty="0"/>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solidFill>
                  <a:srgbClr val="7B9899"/>
                </a:solidFill>
              </a:rPr>
              <a:t>Backing Bean Management</a:t>
            </a:r>
          </a:p>
        </p:txBody>
      </p:sp>
      <p:sp>
        <p:nvSpPr>
          <p:cNvPr id="25603" name="Content Placeholder 2"/>
          <p:cNvSpPr>
            <a:spLocks noGrp="1"/>
          </p:cNvSpPr>
          <p:nvPr>
            <p:ph sz="quarter" idx="1"/>
          </p:nvPr>
        </p:nvSpPr>
        <p:spPr>
          <a:xfrm>
            <a:off x="301625" y="1527175"/>
            <a:ext cx="8504238" cy="4572000"/>
          </a:xfrm>
        </p:spPr>
        <p:txBody>
          <a:bodyPr>
            <a:normAutofit fontScale="92500"/>
          </a:bodyPr>
          <a:lstStyle/>
          <a:p>
            <a:r>
              <a:rPr lang="en-US" smtClean="0"/>
              <a:t>Backing bean </a:t>
            </a:r>
          </a:p>
          <a:p>
            <a:pPr lvl="1"/>
            <a:r>
              <a:rPr lang="en-US" smtClean="0"/>
              <a:t>defines UI component properties</a:t>
            </a:r>
          </a:p>
          <a:p>
            <a:pPr lvl="1"/>
            <a:r>
              <a:rPr lang="en-US" smtClean="0"/>
              <a:t>functions associated with a component, including validation, event handling, and navigation processing</a:t>
            </a:r>
          </a:p>
          <a:p>
            <a:pPr lvl="1"/>
            <a:r>
              <a:rPr lang="en-US" smtClean="0"/>
              <a:t>To bind UI component values and instances to backing bean properties expression language (EL) syntax is used. This syntax uses the delimiters #{}</a:t>
            </a:r>
          </a:p>
          <a:p>
            <a:pPr lvl="2">
              <a:buFont typeface="Wingdings 2" pitchFamily="18" charset="2"/>
              <a:buNone/>
            </a:pPr>
            <a:r>
              <a:rPr lang="en-US" smtClean="0"/>
              <a:t>	&lt;h:inputText id="userNo"   value="#{UserNumberBean.userNumber}"   </a:t>
            </a:r>
          </a:p>
          <a:p>
            <a:pPr lvl="2">
              <a:buFont typeface="Wingdings 2" pitchFamily="18" charset="2"/>
              <a:buNone/>
            </a:pPr>
            <a:r>
              <a:rPr lang="en-US" smtClean="0"/>
              <a:t>	validator="#{UserNumberBean.validate}" /&gt;</a:t>
            </a:r>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solidFill>
                  <a:srgbClr val="7B9899"/>
                </a:solidFill>
              </a:rPr>
              <a:t>Backing Bean Management (Contd..)</a:t>
            </a:r>
          </a:p>
        </p:txBody>
      </p:sp>
      <p:sp>
        <p:nvSpPr>
          <p:cNvPr id="26627" name="Content Placeholder 2"/>
          <p:cNvSpPr>
            <a:spLocks noGrp="1"/>
          </p:cNvSpPr>
          <p:nvPr>
            <p:ph sz="quarter" idx="1"/>
          </p:nvPr>
        </p:nvSpPr>
        <p:spPr>
          <a:xfrm>
            <a:off x="301625" y="1527175"/>
            <a:ext cx="8504238" cy="4572000"/>
          </a:xfrm>
        </p:spPr>
        <p:txBody>
          <a:bodyPr>
            <a:normAutofit fontScale="92500" lnSpcReduction="10000"/>
          </a:bodyPr>
          <a:lstStyle/>
          <a:p>
            <a:pPr lvl="2">
              <a:buFont typeface="Wingdings 2" pitchFamily="18" charset="2"/>
              <a:buNone/>
            </a:pPr>
            <a:r>
              <a:rPr lang="en-US" smtClean="0"/>
              <a:t>&lt;inputText binding="#{UserNumberBean.userNoComponent}" /&gt;</a:t>
            </a:r>
          </a:p>
          <a:p>
            <a:pPr lvl="2">
              <a:buFont typeface="Wingdings 2" pitchFamily="18" charset="2"/>
              <a:buNone/>
            </a:pPr>
            <a:r>
              <a:rPr lang="en-US" smtClean="0"/>
              <a:t>  </a:t>
            </a:r>
          </a:p>
          <a:p>
            <a:pPr lvl="2">
              <a:buFont typeface="Wingdings 2" pitchFamily="18" charset="2"/>
              <a:buNone/>
            </a:pPr>
            <a:r>
              <a:rPr lang="en-US" smtClean="0"/>
              <a:t> UIInput userNoComponent = null; </a:t>
            </a:r>
          </a:p>
          <a:p>
            <a:pPr lvl="2">
              <a:buFont typeface="Wingdings 2" pitchFamily="18" charset="2"/>
              <a:buNone/>
            </a:pPr>
            <a:r>
              <a:rPr lang="en-US" smtClean="0"/>
              <a:t>     ... </a:t>
            </a:r>
          </a:p>
          <a:p>
            <a:pPr lvl="2">
              <a:buFont typeface="Wingdings 2" pitchFamily="18" charset="2"/>
              <a:buNone/>
            </a:pPr>
            <a:r>
              <a:rPr lang="en-US" smtClean="0"/>
              <a:t>    public void setUserNoComponent(UIInput userNoComponent)  </a:t>
            </a:r>
          </a:p>
          <a:p>
            <a:pPr lvl="2">
              <a:buFont typeface="Wingdings 2" pitchFamily="18" charset="2"/>
              <a:buNone/>
            </a:pPr>
            <a:r>
              <a:rPr lang="en-US" smtClean="0"/>
              <a:t>    {   </a:t>
            </a:r>
          </a:p>
          <a:p>
            <a:pPr lvl="2">
              <a:buFont typeface="Wingdings 2" pitchFamily="18" charset="2"/>
              <a:buNone/>
            </a:pPr>
            <a:r>
              <a:rPr lang="en-US" smtClean="0"/>
              <a:t>   this.userNoComponent = userNoComponent; </a:t>
            </a:r>
          </a:p>
          <a:p>
            <a:pPr lvl="2">
              <a:buFont typeface="Wingdings 2" pitchFamily="18" charset="2"/>
              <a:buNone/>
            </a:pPr>
            <a:r>
              <a:rPr lang="en-US" smtClean="0"/>
              <a:t>} </a:t>
            </a:r>
          </a:p>
          <a:p>
            <a:pPr lvl="2">
              <a:buFont typeface="Wingdings 2" pitchFamily="18" charset="2"/>
              <a:buNone/>
            </a:pPr>
            <a:r>
              <a:rPr lang="en-US" smtClean="0"/>
              <a:t>public UIInput getUserNoComponent() </a:t>
            </a:r>
          </a:p>
          <a:p>
            <a:pPr lvl="2">
              <a:buFont typeface="Wingdings 2" pitchFamily="18" charset="2"/>
              <a:buNone/>
            </a:pPr>
            <a:r>
              <a:rPr lang="en-US" smtClean="0"/>
              <a:t>{  </a:t>
            </a:r>
          </a:p>
          <a:p>
            <a:pPr lvl="2">
              <a:buFont typeface="Wingdings 2" pitchFamily="18" charset="2"/>
              <a:buNone/>
            </a:pPr>
            <a:r>
              <a:rPr lang="en-US" smtClean="0"/>
              <a:t>   return userNoComponent; </a:t>
            </a:r>
          </a:p>
          <a:p>
            <a:pPr lvl="2">
              <a:buFont typeface="Wingdings 2" pitchFamily="18" charset="2"/>
              <a:buNone/>
            </a:pPr>
            <a:r>
              <a:rPr lang="en-US" smtClean="0"/>
              <a:t>}</a:t>
            </a:r>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solidFill>
                  <a:srgbClr val="7B9899"/>
                </a:solidFill>
              </a:rPr>
              <a:t>JSF Life Cycle</a:t>
            </a:r>
          </a:p>
        </p:txBody>
      </p:sp>
      <p:pic>
        <p:nvPicPr>
          <p:cNvPr id="27651" name="Picture 2"/>
          <p:cNvPicPr>
            <a:picLocks noGrp="1" noChangeAspect="1" noChangeArrowheads="1"/>
          </p:cNvPicPr>
          <p:nvPr>
            <p:ph sz="quarter" idx="1"/>
          </p:nvPr>
        </p:nvPicPr>
        <p:blipFill>
          <a:blip r:embed="rId2"/>
          <a:srcRect/>
          <a:stretch>
            <a:fillRect/>
          </a:stretch>
        </p:blipFill>
        <p:spPr>
          <a:xfrm>
            <a:off x="304800" y="1524000"/>
            <a:ext cx="8610600" cy="4876800"/>
          </a:xfrm>
        </p:spPr>
      </p:pic>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solidFill>
                  <a:srgbClr val="7B9899"/>
                </a:solidFill>
              </a:rPr>
              <a:t>Steps in Development</a:t>
            </a:r>
          </a:p>
        </p:txBody>
      </p:sp>
      <p:sp>
        <p:nvSpPr>
          <p:cNvPr id="28675" name="Content Placeholder 2"/>
          <p:cNvSpPr>
            <a:spLocks noGrp="1"/>
          </p:cNvSpPr>
          <p:nvPr>
            <p:ph sz="quarter" idx="1"/>
          </p:nvPr>
        </p:nvSpPr>
        <p:spPr>
          <a:xfrm>
            <a:off x="301625" y="1527175"/>
            <a:ext cx="8504238" cy="4572000"/>
          </a:xfrm>
        </p:spPr>
        <p:txBody>
          <a:bodyPr/>
          <a:lstStyle/>
          <a:p>
            <a:r>
              <a:rPr lang="en-US" smtClean="0"/>
              <a:t>Create the pages using the UI component and core tags.</a:t>
            </a:r>
          </a:p>
          <a:p>
            <a:r>
              <a:rPr lang="en-US" smtClean="0"/>
              <a:t>Define page navigation in the application configuration resource file.</a:t>
            </a:r>
          </a:p>
          <a:p>
            <a:r>
              <a:rPr lang="en-US" smtClean="0"/>
              <a:t>Develop the backing beans.</a:t>
            </a:r>
          </a:p>
          <a:p>
            <a:r>
              <a:rPr lang="en-US" smtClean="0"/>
              <a:t>Add managed bean declarations to the application configuration resource file</a:t>
            </a:r>
          </a:p>
          <a:p>
            <a:pPr lvl="2">
              <a:buFont typeface="Wingdings 2" pitchFamily="18" charset="2"/>
              <a:buNone/>
            </a:pPr>
            <a:endParaRPr lang="en-US" smtClean="0"/>
          </a:p>
        </p:txBody>
      </p:sp>
    </p:spTree>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solidFill>
                  <a:srgbClr val="7B9899"/>
                </a:solidFill>
              </a:rPr>
              <a:t>How JSF works?</a:t>
            </a:r>
          </a:p>
        </p:txBody>
      </p:sp>
      <p:sp>
        <p:nvSpPr>
          <p:cNvPr id="29699" name="Content Placeholder 2"/>
          <p:cNvSpPr>
            <a:spLocks noGrp="1"/>
          </p:cNvSpPr>
          <p:nvPr>
            <p:ph sz="quarter" idx="1"/>
          </p:nvPr>
        </p:nvSpPr>
        <p:spPr>
          <a:xfrm>
            <a:off x="301625" y="1527175"/>
            <a:ext cx="8504238" cy="4572000"/>
          </a:xfrm>
        </p:spPr>
        <p:txBody>
          <a:bodyPr/>
          <a:lstStyle/>
          <a:p>
            <a:pPr>
              <a:lnSpc>
                <a:spcPct val="90000"/>
              </a:lnSpc>
            </a:pPr>
            <a:r>
              <a:rPr lang="en-US" smtClean="0"/>
              <a:t>A form is displayed</a:t>
            </a:r>
          </a:p>
          <a:p>
            <a:pPr lvl="1">
              <a:lnSpc>
                <a:spcPct val="90000"/>
              </a:lnSpc>
            </a:pPr>
            <a:r>
              <a:rPr lang="en-US" smtClean="0"/>
              <a:t>Form uses &lt;f:view&gt; and &lt;h:form&gt;</a:t>
            </a:r>
          </a:p>
          <a:p>
            <a:pPr>
              <a:lnSpc>
                <a:spcPct val="90000"/>
              </a:lnSpc>
            </a:pPr>
            <a:r>
              <a:rPr lang="en-US" smtClean="0"/>
              <a:t>The form is submitted to itself.</a:t>
            </a:r>
          </a:p>
          <a:p>
            <a:pPr>
              <a:lnSpc>
                <a:spcPct val="90000"/>
              </a:lnSpc>
            </a:pPr>
            <a:r>
              <a:rPr lang="en-US" smtClean="0"/>
              <a:t>The bean is instantiated. Listed in the managed-bean section of faces-config.xml</a:t>
            </a:r>
          </a:p>
          <a:p>
            <a:pPr>
              <a:lnSpc>
                <a:spcPct val="90000"/>
              </a:lnSpc>
            </a:pPr>
            <a:r>
              <a:rPr lang="en-US" smtClean="0"/>
              <a:t>The action controller method is invoked.</a:t>
            </a:r>
          </a:p>
          <a:p>
            <a:pPr>
              <a:lnSpc>
                <a:spcPct val="90000"/>
              </a:lnSpc>
            </a:pPr>
            <a:r>
              <a:rPr lang="en-US" smtClean="0"/>
              <a:t>The action method returns a condition.</a:t>
            </a:r>
          </a:p>
          <a:p>
            <a:pPr>
              <a:lnSpc>
                <a:spcPct val="90000"/>
              </a:lnSpc>
            </a:pPr>
            <a:r>
              <a:rPr lang="en-US" smtClean="0"/>
              <a:t>The result page is displayed.</a:t>
            </a:r>
          </a:p>
          <a:p>
            <a:pPr>
              <a:buFont typeface="Wingdings 2" pitchFamily="18" charset="2"/>
              <a:buNone/>
            </a:pPr>
            <a:endParaRPr lang="en-US" smtClean="0"/>
          </a:p>
        </p:txBody>
      </p:sp>
    </p:spTree>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B90C70E7-2522-405E-A4CC-1D50872DF461}" type="slidenum">
              <a:rPr lang="en-US"/>
              <a:pPr>
                <a:defRPr/>
              </a:pPr>
              <a:t>18</a:t>
            </a:fld>
            <a:endParaRPr lang="en-US" dirty="0"/>
          </a:p>
        </p:txBody>
      </p:sp>
      <p:sp>
        <p:nvSpPr>
          <p:cNvPr id="30723" name="Rectangle 1026" descr="Large confetti"/>
          <p:cNvSpPr>
            <a:spLocks noGrp="1" noChangeArrowheads="1"/>
          </p:cNvSpPr>
          <p:nvPr>
            <p:ph type="title"/>
          </p:nvPr>
        </p:nvSpPr>
        <p:spPr/>
        <p:txBody>
          <a:bodyPr/>
          <a:lstStyle/>
          <a:p>
            <a:r>
              <a:rPr lang="en-US" smtClean="0">
                <a:solidFill>
                  <a:srgbClr val="7B9899"/>
                </a:solidFill>
              </a:rPr>
              <a:t>Login page</a:t>
            </a:r>
          </a:p>
        </p:txBody>
      </p:sp>
      <p:pic>
        <p:nvPicPr>
          <p:cNvPr id="30724" name="Picture 1028"/>
          <p:cNvPicPr>
            <a:picLocks noGrp="1" noChangeAspect="1" noChangeArrowheads="1"/>
          </p:cNvPicPr>
          <p:nvPr>
            <p:ph type="body" idx="1"/>
          </p:nvPr>
        </p:nvPicPr>
        <p:blipFill>
          <a:blip r:embed="rId2"/>
          <a:srcRect/>
          <a:stretch>
            <a:fillRect/>
          </a:stretch>
        </p:blipFill>
        <p:spPr>
          <a:xfrm>
            <a:off x="1577975" y="1905000"/>
            <a:ext cx="5986463" cy="4191000"/>
          </a:xfrm>
        </p:spPr>
      </p:pic>
    </p:spTree>
  </p:cSld>
  <p:clrMapOvr>
    <a:masterClrMapping/>
  </p:clrMapOvr>
  <p:transition>
    <p:randomBa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1FA79D4-0951-448B-80E7-CF6040F2B83A}" type="slidenum">
              <a:rPr lang="en-US"/>
              <a:pPr>
                <a:defRPr/>
              </a:pPr>
              <a:t>19</a:t>
            </a:fld>
            <a:endParaRPr lang="en-US" dirty="0"/>
          </a:p>
        </p:txBody>
      </p:sp>
      <p:sp>
        <p:nvSpPr>
          <p:cNvPr id="31747" name="Rectangle 1026" descr="Large confetti"/>
          <p:cNvSpPr>
            <a:spLocks noGrp="1" noChangeArrowheads="1"/>
          </p:cNvSpPr>
          <p:nvPr>
            <p:ph type="title"/>
          </p:nvPr>
        </p:nvSpPr>
        <p:spPr/>
        <p:txBody>
          <a:bodyPr/>
          <a:lstStyle/>
          <a:p>
            <a:r>
              <a:rPr lang="en-US" smtClean="0">
                <a:solidFill>
                  <a:srgbClr val="7B9899"/>
                </a:solidFill>
              </a:rPr>
              <a:t>Welcome page</a:t>
            </a:r>
          </a:p>
        </p:txBody>
      </p:sp>
      <p:pic>
        <p:nvPicPr>
          <p:cNvPr id="31748" name="Picture 1028"/>
          <p:cNvPicPr>
            <a:picLocks noGrp="1" noChangeAspect="1" noChangeArrowheads="1"/>
          </p:cNvPicPr>
          <p:nvPr>
            <p:ph type="body" idx="1"/>
          </p:nvPr>
        </p:nvPicPr>
        <p:blipFill>
          <a:blip r:embed="rId2"/>
          <a:srcRect/>
          <a:stretch>
            <a:fillRect/>
          </a:stretch>
        </p:blipFill>
        <p:spPr>
          <a:xfrm>
            <a:off x="1577975" y="1905000"/>
            <a:ext cx="5986463" cy="4191000"/>
          </a:xfrm>
        </p:spPr>
      </p:pic>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solidFill>
                  <a:srgbClr val="7B9899"/>
                </a:solidFill>
              </a:rPr>
              <a:t>Why JSF?</a:t>
            </a:r>
          </a:p>
        </p:txBody>
      </p:sp>
      <p:sp>
        <p:nvSpPr>
          <p:cNvPr id="3" name="Content Placeholder 2"/>
          <p:cNvSpPr>
            <a:spLocks noGrp="1"/>
          </p:cNvSpPr>
          <p:nvPr>
            <p:ph sz="quarter" idx="1"/>
          </p:nvPr>
        </p:nvSpPr>
        <p:spPr>
          <a:xfrm>
            <a:off x="301625" y="1527175"/>
            <a:ext cx="8504238" cy="4572000"/>
          </a:xfrm>
        </p:spPr>
        <p:txBody>
          <a:bodyPr>
            <a:normAutofit fontScale="85000" lnSpcReduction="20000"/>
          </a:bodyPr>
          <a:lstStyle/>
          <a:p>
            <a:pPr marL="274320" indent="-274320" fontAlgn="auto">
              <a:spcAft>
                <a:spcPts val="0"/>
              </a:spcAft>
              <a:buFont typeface="Wingdings 2"/>
              <a:buChar char=""/>
              <a:defRPr/>
            </a:pPr>
            <a:r>
              <a:rPr lang="en-US" dirty="0" smtClean="0"/>
              <a:t>JSF - A Specification and reference implementation for a web application development framework</a:t>
            </a:r>
          </a:p>
          <a:p>
            <a:pPr marL="274320" indent="-274320" fontAlgn="auto">
              <a:spcAft>
                <a:spcPts val="0"/>
              </a:spcAft>
              <a:buFont typeface="Wingdings 2"/>
              <a:buNone/>
              <a:defRPr/>
            </a:pPr>
            <a:endParaRPr lang="en-US" dirty="0" smtClean="0"/>
          </a:p>
          <a:p>
            <a:pPr marL="274320" indent="-274320" fontAlgn="auto">
              <a:spcAft>
                <a:spcPts val="0"/>
              </a:spcAft>
              <a:buFont typeface="Wingdings 2"/>
              <a:buNone/>
              <a:defRPr/>
            </a:pPr>
            <a:r>
              <a:rPr lang="en-US" dirty="0" smtClean="0"/>
              <a:t>Why JSF? </a:t>
            </a:r>
          </a:p>
          <a:p>
            <a:pPr marL="274320" indent="-274320" fontAlgn="auto">
              <a:spcAft>
                <a:spcPts val="0"/>
              </a:spcAft>
              <a:buFont typeface="Wingdings 2"/>
              <a:buChar char=""/>
              <a:defRPr/>
            </a:pPr>
            <a:r>
              <a:rPr lang="en-US" dirty="0" smtClean="0"/>
              <a:t>MVC for web applications</a:t>
            </a:r>
          </a:p>
          <a:p>
            <a:pPr marL="274320" indent="-274320" fontAlgn="auto">
              <a:spcAft>
                <a:spcPts val="0"/>
              </a:spcAft>
              <a:buFont typeface="Wingdings 2"/>
              <a:buChar char=""/>
              <a:defRPr/>
            </a:pPr>
            <a:r>
              <a:rPr lang="en-US" dirty="0" smtClean="0"/>
              <a:t>Clean separation of roles between behavior and presentation</a:t>
            </a:r>
          </a:p>
          <a:p>
            <a:pPr marL="274320" indent="-274320" fontAlgn="auto">
              <a:spcAft>
                <a:spcPts val="0"/>
              </a:spcAft>
              <a:buFont typeface="Wingdings 2"/>
              <a:buChar char=""/>
              <a:defRPr/>
            </a:pPr>
            <a:r>
              <a:rPr lang="en-US" dirty="0" smtClean="0"/>
              <a:t>Easy to use</a:t>
            </a:r>
          </a:p>
          <a:p>
            <a:pPr marL="274320" indent="-274320" fontAlgn="auto">
              <a:spcAft>
                <a:spcPts val="0"/>
              </a:spcAft>
              <a:buFont typeface="Wingdings 2"/>
              <a:buChar char=""/>
              <a:defRPr/>
            </a:pPr>
            <a:r>
              <a:rPr lang="en-US" dirty="0" smtClean="0"/>
              <a:t>Extendable Component and Rendering architecture</a:t>
            </a:r>
          </a:p>
          <a:p>
            <a:pPr marL="274320" indent="-274320" fontAlgn="auto">
              <a:spcAft>
                <a:spcPts val="0"/>
              </a:spcAft>
              <a:buFont typeface="Wingdings 2"/>
              <a:buChar char=""/>
              <a:defRPr/>
            </a:pPr>
            <a:r>
              <a:rPr lang="en-US" dirty="0" smtClean="0"/>
              <a:t>Huge vendor and Industry support</a:t>
            </a:r>
          </a:p>
          <a:p>
            <a:pPr marL="274320" indent="-274320" fontAlgn="auto">
              <a:spcAft>
                <a:spcPts val="0"/>
              </a:spcAft>
              <a:buFont typeface="Wingdings 2"/>
              <a:buChar char=""/>
              <a:defRPr/>
            </a:pPr>
            <a:r>
              <a:rPr lang="en-US" dirty="0" smtClean="0"/>
              <a:t>Standard framework</a:t>
            </a:r>
            <a:endParaRPr lang="en-US" dirty="0"/>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8F4FB8A-7B55-4786-89A2-14B4E3A11068}" type="slidenum">
              <a:rPr lang="en-US"/>
              <a:pPr>
                <a:defRPr/>
              </a:pPr>
              <a:t>20</a:t>
            </a:fld>
            <a:endParaRPr lang="en-US" dirty="0"/>
          </a:p>
        </p:txBody>
      </p:sp>
      <p:sp>
        <p:nvSpPr>
          <p:cNvPr id="32771" name="Rectangle 1026" descr="Large confetti"/>
          <p:cNvSpPr>
            <a:spLocks noGrp="1" noChangeArrowheads="1"/>
          </p:cNvSpPr>
          <p:nvPr>
            <p:ph type="title"/>
          </p:nvPr>
        </p:nvSpPr>
        <p:spPr/>
        <p:txBody>
          <a:bodyPr/>
          <a:lstStyle/>
          <a:p>
            <a:r>
              <a:rPr lang="en-US" smtClean="0">
                <a:solidFill>
                  <a:srgbClr val="7B9899"/>
                </a:solidFill>
              </a:rPr>
              <a:t>Example files</a:t>
            </a:r>
          </a:p>
        </p:txBody>
      </p:sp>
      <p:sp>
        <p:nvSpPr>
          <p:cNvPr id="32772" name="Rectangle 1027"/>
          <p:cNvSpPr>
            <a:spLocks noGrp="1" noChangeArrowheads="1"/>
          </p:cNvSpPr>
          <p:nvPr>
            <p:ph type="body" idx="1"/>
          </p:nvPr>
        </p:nvSpPr>
        <p:spPr>
          <a:xfrm>
            <a:off x="301625" y="1527175"/>
            <a:ext cx="8504238" cy="4572000"/>
          </a:xfrm>
        </p:spPr>
        <p:txBody>
          <a:bodyPr/>
          <a:lstStyle/>
          <a:p>
            <a:pPr>
              <a:buFontTx/>
              <a:buNone/>
            </a:pPr>
            <a:r>
              <a:rPr lang="en-US" sz="2800" b="1" smtClean="0"/>
              <a:t>index.jsp,welcome.jsp</a:t>
            </a:r>
            <a:r>
              <a:rPr lang="en-US" sz="2800" smtClean="0"/>
              <a:t> – define the login and welcome screens.</a:t>
            </a:r>
          </a:p>
          <a:p>
            <a:pPr>
              <a:buFontTx/>
              <a:buNone/>
            </a:pPr>
            <a:r>
              <a:rPr lang="en-US" sz="2800" b="1" smtClean="0"/>
              <a:t>UserBean.java</a:t>
            </a:r>
            <a:r>
              <a:rPr lang="en-US" sz="2800" smtClean="0"/>
              <a:t> – manages user data</a:t>
            </a:r>
          </a:p>
          <a:p>
            <a:pPr>
              <a:buFontTx/>
              <a:buNone/>
            </a:pPr>
            <a:r>
              <a:rPr lang="en-US" sz="2800" b="1" smtClean="0"/>
              <a:t>faces-config.xml</a:t>
            </a:r>
            <a:r>
              <a:rPr lang="en-US" sz="2800" smtClean="0"/>
              <a:t> – configuration file for the application.</a:t>
            </a:r>
          </a:p>
          <a:p>
            <a:pPr>
              <a:buFontTx/>
              <a:buNone/>
            </a:pPr>
            <a:r>
              <a:rPr lang="en-US" sz="2800" b="1" smtClean="0"/>
              <a:t>web.xml</a:t>
            </a:r>
            <a:r>
              <a:rPr lang="en-US" sz="2800" smtClean="0"/>
              <a:t> – deployment descriptor.</a:t>
            </a:r>
          </a:p>
          <a:p>
            <a:pPr>
              <a:buFontTx/>
              <a:buNone/>
            </a:pPr>
            <a:endParaRPr lang="en-US" sz="2800" smtClean="0"/>
          </a:p>
        </p:txBody>
      </p:sp>
    </p:spTree>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5F04265-C771-43B9-9CB5-2DDF15D17037}" type="slidenum">
              <a:rPr lang="en-US"/>
              <a:pPr>
                <a:defRPr/>
              </a:pPr>
              <a:t>21</a:t>
            </a:fld>
            <a:endParaRPr lang="en-US" dirty="0"/>
          </a:p>
        </p:txBody>
      </p:sp>
      <p:sp>
        <p:nvSpPr>
          <p:cNvPr id="33795" name="Rectangle 6" descr="Large confetti"/>
          <p:cNvSpPr>
            <a:spLocks noGrp="1" noChangeArrowheads="1"/>
          </p:cNvSpPr>
          <p:nvPr>
            <p:ph type="title"/>
          </p:nvPr>
        </p:nvSpPr>
        <p:spPr/>
        <p:txBody>
          <a:bodyPr/>
          <a:lstStyle/>
          <a:p>
            <a:r>
              <a:rPr lang="en-US" smtClean="0">
                <a:solidFill>
                  <a:srgbClr val="7B9899"/>
                </a:solidFill>
              </a:rPr>
              <a:t>JSF Example(index.jsp)</a:t>
            </a:r>
          </a:p>
        </p:txBody>
      </p:sp>
      <p:sp>
        <p:nvSpPr>
          <p:cNvPr id="33796" name="Rectangle 7"/>
          <p:cNvSpPr>
            <a:spLocks noGrp="1" noChangeArrowheads="1"/>
          </p:cNvSpPr>
          <p:nvPr>
            <p:ph type="body" idx="1"/>
          </p:nvPr>
        </p:nvSpPr>
        <p:spPr>
          <a:xfrm>
            <a:off x="301625" y="1527175"/>
            <a:ext cx="8504238" cy="4572000"/>
          </a:xfrm>
        </p:spPr>
        <p:txBody>
          <a:bodyPr/>
          <a:lstStyle/>
          <a:p>
            <a:pPr>
              <a:lnSpc>
                <a:spcPct val="90000"/>
              </a:lnSpc>
              <a:buFontTx/>
              <a:buNone/>
            </a:pPr>
            <a:r>
              <a:rPr lang="en-US" sz="1400" b="1" dirty="0" smtClean="0">
                <a:solidFill>
                  <a:srgbClr val="CC0000"/>
                </a:solidFill>
                <a:latin typeface="Arial" charset="0"/>
                <a:cs typeface="Times New Roman" pitchFamily="18" charset="0"/>
              </a:rPr>
              <a:t>&lt;%@ </a:t>
            </a:r>
            <a:r>
              <a:rPr lang="en-US" sz="1400" b="1" dirty="0" err="1" smtClean="0">
                <a:solidFill>
                  <a:srgbClr val="CC0000"/>
                </a:solidFill>
                <a:latin typeface="Arial" charset="0"/>
                <a:cs typeface="Times New Roman" pitchFamily="18" charset="0"/>
              </a:rPr>
              <a:t>taglib</a:t>
            </a:r>
            <a:r>
              <a:rPr lang="en-US" sz="1400" b="1" dirty="0" smtClean="0">
                <a:solidFill>
                  <a:srgbClr val="CC0000"/>
                </a:solidFill>
                <a:latin typeface="Arial" charset="0"/>
                <a:cs typeface="Times New Roman" pitchFamily="18" charset="0"/>
              </a:rPr>
              <a:t> </a:t>
            </a:r>
            <a:r>
              <a:rPr lang="en-US" sz="1400" b="1" dirty="0" err="1" smtClean="0">
                <a:solidFill>
                  <a:srgbClr val="CC0000"/>
                </a:solidFill>
                <a:latin typeface="Arial" charset="0"/>
                <a:cs typeface="Times New Roman" pitchFamily="18" charset="0"/>
              </a:rPr>
              <a:t>uri</a:t>
            </a:r>
            <a:r>
              <a:rPr lang="en-US" sz="1400" b="1" dirty="0" smtClean="0">
                <a:solidFill>
                  <a:srgbClr val="CC0000"/>
                </a:solidFill>
                <a:latin typeface="Arial" charset="0"/>
                <a:cs typeface="Times New Roman" pitchFamily="18" charset="0"/>
              </a:rPr>
              <a:t>="http://java.sun.com/jsf/core" prefix="f" %&gt;</a:t>
            </a:r>
          </a:p>
          <a:p>
            <a:pPr>
              <a:lnSpc>
                <a:spcPct val="90000"/>
              </a:lnSpc>
              <a:buFontTx/>
              <a:buNone/>
            </a:pPr>
            <a:r>
              <a:rPr lang="en-US" sz="1400" b="1" dirty="0" smtClean="0">
                <a:solidFill>
                  <a:srgbClr val="990099"/>
                </a:solidFill>
                <a:latin typeface="Arial" charset="0"/>
                <a:cs typeface="Times New Roman" pitchFamily="18" charset="0"/>
              </a:rPr>
              <a:t>&lt;%@ </a:t>
            </a:r>
            <a:r>
              <a:rPr lang="en-US" sz="1400" b="1" dirty="0" err="1" smtClean="0">
                <a:solidFill>
                  <a:srgbClr val="990099"/>
                </a:solidFill>
                <a:latin typeface="Arial" charset="0"/>
                <a:cs typeface="Times New Roman" pitchFamily="18" charset="0"/>
              </a:rPr>
              <a:t>taglib</a:t>
            </a:r>
            <a:r>
              <a:rPr lang="en-US" sz="1400" b="1" dirty="0" smtClean="0">
                <a:solidFill>
                  <a:srgbClr val="990099"/>
                </a:solidFill>
                <a:latin typeface="Arial" charset="0"/>
                <a:cs typeface="Times New Roman" pitchFamily="18" charset="0"/>
              </a:rPr>
              <a:t> </a:t>
            </a:r>
            <a:r>
              <a:rPr lang="en-US" sz="1400" b="1" dirty="0" err="1" smtClean="0">
                <a:solidFill>
                  <a:srgbClr val="990099"/>
                </a:solidFill>
                <a:latin typeface="Arial" charset="0"/>
                <a:cs typeface="Times New Roman" pitchFamily="18" charset="0"/>
              </a:rPr>
              <a:t>uri</a:t>
            </a:r>
            <a:r>
              <a:rPr lang="en-US" sz="1400" b="1" dirty="0" smtClean="0">
                <a:solidFill>
                  <a:srgbClr val="990099"/>
                </a:solidFill>
                <a:latin typeface="Arial" charset="0"/>
                <a:cs typeface="Times New Roman" pitchFamily="18" charset="0"/>
              </a:rPr>
              <a:t>="http://java.sun.com/jsf/html" prefix="h" %&gt;</a:t>
            </a:r>
          </a:p>
          <a:p>
            <a:pPr>
              <a:lnSpc>
                <a:spcPct val="90000"/>
              </a:lnSpc>
              <a:buFontTx/>
              <a:buNone/>
            </a:pPr>
            <a:r>
              <a:rPr lang="en-US" sz="1400" b="1" dirty="0" smtClean="0">
                <a:solidFill>
                  <a:srgbClr val="CC0000"/>
                </a:solidFill>
                <a:latin typeface="Arial" charset="0"/>
                <a:cs typeface="Times New Roman" pitchFamily="18" charset="0"/>
              </a:rPr>
              <a:t>&lt;f:loadBundle </a:t>
            </a:r>
            <a:r>
              <a:rPr lang="en-US" sz="1400" b="1" dirty="0" err="1" smtClean="0">
                <a:solidFill>
                  <a:srgbClr val="CC0000"/>
                </a:solidFill>
                <a:latin typeface="Arial" charset="0"/>
                <a:cs typeface="Times New Roman" pitchFamily="18" charset="0"/>
              </a:rPr>
              <a:t>basename</a:t>
            </a:r>
            <a:r>
              <a:rPr lang="en-US" sz="1400" b="1" dirty="0" smtClean="0">
                <a:solidFill>
                  <a:srgbClr val="CC0000"/>
                </a:solidFill>
                <a:latin typeface="Arial" charset="0"/>
                <a:cs typeface="Times New Roman" pitchFamily="18" charset="0"/>
              </a:rPr>
              <a:t>=“</a:t>
            </a:r>
            <a:r>
              <a:rPr lang="en-US" sz="1400" b="1" dirty="0" err="1" smtClean="0">
                <a:solidFill>
                  <a:srgbClr val="CC0000"/>
                </a:solidFill>
                <a:latin typeface="Arial" charset="0"/>
                <a:cs typeface="Times New Roman" pitchFamily="18" charset="0"/>
              </a:rPr>
              <a:t>com.corejsf.bundle.Messages</a:t>
            </a:r>
            <a:r>
              <a:rPr lang="en-US" sz="1400" b="1" dirty="0" smtClean="0">
                <a:solidFill>
                  <a:srgbClr val="CC0000"/>
                </a:solidFill>
                <a:latin typeface="Arial" charset="0"/>
                <a:cs typeface="Times New Roman" pitchFamily="18" charset="0"/>
              </a:rPr>
              <a:t>" </a:t>
            </a:r>
            <a:r>
              <a:rPr lang="en-US" sz="1400" b="1" dirty="0" err="1" smtClean="0">
                <a:solidFill>
                  <a:srgbClr val="CC0000"/>
                </a:solidFill>
                <a:latin typeface="Arial" charset="0"/>
                <a:cs typeface="Times New Roman" pitchFamily="18" charset="0"/>
              </a:rPr>
              <a:t>var</a:t>
            </a:r>
            <a:r>
              <a:rPr lang="en-US" sz="1400" b="1" dirty="0" smtClean="0">
                <a:solidFill>
                  <a:srgbClr val="CC0000"/>
                </a:solidFill>
                <a:latin typeface="Arial" charset="0"/>
                <a:cs typeface="Times New Roman" pitchFamily="18" charset="0"/>
              </a:rPr>
              <a:t>="Message"/&gt;</a:t>
            </a:r>
          </a:p>
          <a:p>
            <a:pPr>
              <a:lnSpc>
                <a:spcPct val="90000"/>
              </a:lnSpc>
              <a:buFontTx/>
              <a:buNone/>
            </a:pPr>
            <a:r>
              <a:rPr lang="en-US" sz="1400" b="1" dirty="0" smtClean="0">
                <a:solidFill>
                  <a:srgbClr val="CC0000"/>
                </a:solidFill>
                <a:latin typeface="Arial" charset="0"/>
                <a:cs typeface="Times New Roman" pitchFamily="18" charset="0"/>
              </a:rPr>
              <a:t>&lt;f:view&gt;</a:t>
            </a:r>
            <a:endParaRPr lang="en-US" sz="1400" b="1" dirty="0" smtClean="0">
              <a:solidFill>
                <a:srgbClr val="990099"/>
              </a:solidFill>
              <a:latin typeface="Arial" charset="0"/>
              <a:cs typeface="Times New Roman" pitchFamily="18" charset="0"/>
            </a:endParaRPr>
          </a:p>
          <a:p>
            <a:pPr>
              <a:lnSpc>
                <a:spcPct val="90000"/>
              </a:lnSpc>
              <a:buFontTx/>
              <a:buNone/>
            </a:pPr>
            <a:r>
              <a:rPr lang="en-US" sz="1400" b="1" dirty="0" smtClean="0">
                <a:solidFill>
                  <a:srgbClr val="990099"/>
                </a:solidFill>
                <a:latin typeface="Arial" charset="0"/>
                <a:cs typeface="Times New Roman" pitchFamily="18" charset="0"/>
              </a:rPr>
              <a:t>…</a:t>
            </a:r>
          </a:p>
          <a:p>
            <a:pPr>
              <a:lnSpc>
                <a:spcPct val="90000"/>
              </a:lnSpc>
              <a:buFontTx/>
              <a:buNone/>
            </a:pPr>
            <a:r>
              <a:rPr lang="en-US" sz="1400" b="1" dirty="0" smtClean="0">
                <a:solidFill>
                  <a:srgbClr val="990099"/>
                </a:solidFill>
                <a:latin typeface="Arial" charset="0"/>
                <a:cs typeface="Times New Roman" pitchFamily="18" charset="0"/>
              </a:rPr>
              <a:t>     &lt;h:form&gt;</a:t>
            </a:r>
          </a:p>
          <a:p>
            <a:pPr>
              <a:lnSpc>
                <a:spcPct val="90000"/>
              </a:lnSpc>
              <a:buFontTx/>
              <a:buNone/>
            </a:pPr>
            <a:r>
              <a:rPr lang="en-US" sz="1400" b="1" dirty="0" smtClean="0">
                <a:solidFill>
                  <a:srgbClr val="990099"/>
                </a:solidFill>
                <a:latin typeface="Arial" charset="0"/>
                <a:cs typeface="Times New Roman" pitchFamily="18" charset="0"/>
              </a:rPr>
              <a:t>        &lt;h3&gt;&lt;h:outputText value="#{</a:t>
            </a:r>
            <a:r>
              <a:rPr lang="en-US" sz="1400" b="1" dirty="0" err="1" smtClean="0">
                <a:solidFill>
                  <a:srgbClr val="990099"/>
                </a:solidFill>
                <a:latin typeface="Arial" charset="0"/>
                <a:cs typeface="Times New Roman" pitchFamily="18" charset="0"/>
              </a:rPr>
              <a:t>Message.inputname_header</a:t>
            </a:r>
            <a:r>
              <a:rPr lang="en-US" sz="1400" b="1" dirty="0" smtClean="0">
                <a:solidFill>
                  <a:srgbClr val="990099"/>
                </a:solidFill>
                <a:latin typeface="Arial" charset="0"/>
                <a:cs typeface="Times New Roman" pitchFamily="18" charset="0"/>
              </a:rPr>
              <a:t>}"/&gt;&lt;/h3&gt;</a:t>
            </a:r>
          </a:p>
          <a:p>
            <a:pPr>
              <a:lnSpc>
                <a:spcPct val="90000"/>
              </a:lnSpc>
              <a:buFontTx/>
              <a:buNone/>
            </a:pPr>
            <a:r>
              <a:rPr lang="en-US" sz="1400" b="1" dirty="0" smtClean="0">
                <a:solidFill>
                  <a:srgbClr val="990099"/>
                </a:solidFill>
                <a:latin typeface="Arial" charset="0"/>
                <a:cs typeface="Times New Roman" pitchFamily="18" charset="0"/>
              </a:rPr>
              <a:t>        &lt;table&gt;</a:t>
            </a:r>
          </a:p>
          <a:p>
            <a:pPr>
              <a:lnSpc>
                <a:spcPct val="90000"/>
              </a:lnSpc>
              <a:buFontTx/>
              <a:buNone/>
            </a:pPr>
            <a:r>
              <a:rPr lang="en-US" sz="1400" b="1" dirty="0" smtClean="0">
                <a:solidFill>
                  <a:srgbClr val="990099"/>
                </a:solidFill>
                <a:latin typeface="Arial" charset="0"/>
                <a:cs typeface="Times New Roman" pitchFamily="18" charset="0"/>
              </a:rPr>
              <a:t>        &lt;</a:t>
            </a:r>
            <a:r>
              <a:rPr lang="en-US" sz="1400" b="1" dirty="0" err="1" smtClean="0">
                <a:solidFill>
                  <a:srgbClr val="990099"/>
                </a:solidFill>
                <a:latin typeface="Arial" charset="0"/>
                <a:cs typeface="Times New Roman" pitchFamily="18" charset="0"/>
              </a:rPr>
              <a:t>tr</a:t>
            </a:r>
            <a:r>
              <a:rPr lang="en-US" sz="1400" b="1" dirty="0" smtClean="0">
                <a:solidFill>
                  <a:srgbClr val="990099"/>
                </a:solidFill>
                <a:latin typeface="Arial" charset="0"/>
                <a:cs typeface="Times New Roman" pitchFamily="18" charset="0"/>
              </a:rPr>
              <a:t>&gt;</a:t>
            </a:r>
          </a:p>
          <a:p>
            <a:pPr>
              <a:lnSpc>
                <a:spcPct val="90000"/>
              </a:lnSpc>
              <a:buFontTx/>
              <a:buNone/>
            </a:pPr>
            <a:r>
              <a:rPr lang="en-US" sz="1400" b="1" dirty="0" smtClean="0">
                <a:solidFill>
                  <a:srgbClr val="990099"/>
                </a:solidFill>
                <a:latin typeface="Arial" charset="0"/>
                <a:cs typeface="Times New Roman" pitchFamily="18" charset="0"/>
              </a:rPr>
              <a:t>        &lt;td&gt;Name:&lt;/td&gt;</a:t>
            </a:r>
          </a:p>
          <a:p>
            <a:pPr>
              <a:lnSpc>
                <a:spcPct val="90000"/>
              </a:lnSpc>
              <a:buFontTx/>
              <a:buNone/>
            </a:pPr>
            <a:r>
              <a:rPr lang="en-US" sz="1400" b="1" dirty="0" smtClean="0">
                <a:solidFill>
                  <a:srgbClr val="990099"/>
                </a:solidFill>
                <a:latin typeface="Arial" charset="0"/>
                <a:cs typeface="Times New Roman" pitchFamily="18" charset="0"/>
              </a:rPr>
              <a:t>        &lt;h:inputText value="#{user.name}“ required=“true”/&gt;</a:t>
            </a:r>
          </a:p>
          <a:p>
            <a:pPr>
              <a:lnSpc>
                <a:spcPct val="90000"/>
              </a:lnSpc>
              <a:buFontTx/>
              <a:buNone/>
            </a:pPr>
            <a:r>
              <a:rPr lang="en-US" sz="1400" b="1" dirty="0" smtClean="0">
                <a:solidFill>
                  <a:srgbClr val="990099"/>
                </a:solidFill>
                <a:latin typeface="Arial" charset="0"/>
                <a:cs typeface="Times New Roman" pitchFamily="18" charset="0"/>
              </a:rPr>
              <a:t>        </a:t>
            </a:r>
            <a:r>
              <a:rPr lang="en-US" sz="1400" b="1" dirty="0" smtClean="0">
                <a:solidFill>
                  <a:srgbClr val="CC0000"/>
                </a:solidFill>
                <a:latin typeface="Arial" charset="0"/>
                <a:cs typeface="Times New Roman" pitchFamily="18" charset="0"/>
              </a:rPr>
              <a:t>&lt;f:validateLength minimum="2" maximum="20"/&gt;</a:t>
            </a:r>
          </a:p>
          <a:p>
            <a:pPr>
              <a:lnSpc>
                <a:spcPct val="90000"/>
              </a:lnSpc>
              <a:buFontTx/>
              <a:buNone/>
            </a:pPr>
            <a:r>
              <a:rPr lang="en-US" sz="1400" b="1" dirty="0" smtClean="0">
                <a:solidFill>
                  <a:srgbClr val="990099"/>
                </a:solidFill>
                <a:latin typeface="Arial" charset="0"/>
                <a:cs typeface="Times New Roman" pitchFamily="18" charset="0"/>
              </a:rPr>
              <a:t>        …</a:t>
            </a:r>
          </a:p>
          <a:p>
            <a:pPr>
              <a:lnSpc>
                <a:spcPct val="90000"/>
              </a:lnSpc>
              <a:buFontTx/>
              <a:buNone/>
            </a:pPr>
            <a:r>
              <a:rPr lang="en-US" sz="1400" b="1" dirty="0" smtClean="0">
                <a:solidFill>
                  <a:srgbClr val="990099"/>
                </a:solidFill>
                <a:latin typeface="Arial" charset="0"/>
                <a:cs typeface="Times New Roman" pitchFamily="18" charset="0"/>
              </a:rPr>
              <a:t>       &lt;td&gt;Password:&lt;/td&gt;</a:t>
            </a:r>
          </a:p>
          <a:p>
            <a:pPr>
              <a:lnSpc>
                <a:spcPct val="90000"/>
              </a:lnSpc>
              <a:buFontTx/>
              <a:buNone/>
            </a:pPr>
            <a:r>
              <a:rPr lang="en-US" sz="1400" b="1" dirty="0" smtClean="0">
                <a:solidFill>
                  <a:srgbClr val="990099"/>
                </a:solidFill>
                <a:latin typeface="Arial" charset="0"/>
                <a:cs typeface="Times New Roman" pitchFamily="18" charset="0"/>
              </a:rPr>
              <a:t>       &lt;h:inputSecret value="#{</a:t>
            </a:r>
            <a:r>
              <a:rPr lang="en-US" sz="1400" b="1" dirty="0" err="1" smtClean="0">
                <a:solidFill>
                  <a:srgbClr val="990099"/>
                </a:solidFill>
                <a:latin typeface="Arial" charset="0"/>
                <a:cs typeface="Times New Roman" pitchFamily="18" charset="0"/>
              </a:rPr>
              <a:t>user.password</a:t>
            </a:r>
            <a:r>
              <a:rPr lang="en-US" sz="1400" b="1" dirty="0" smtClean="0">
                <a:solidFill>
                  <a:srgbClr val="990099"/>
                </a:solidFill>
                <a:latin typeface="Arial" charset="0"/>
                <a:cs typeface="Times New Roman" pitchFamily="18" charset="0"/>
              </a:rPr>
              <a:t>}"/&gt;</a:t>
            </a:r>
          </a:p>
          <a:p>
            <a:pPr>
              <a:lnSpc>
                <a:spcPct val="90000"/>
              </a:lnSpc>
              <a:buFontTx/>
              <a:buNone/>
            </a:pPr>
            <a:r>
              <a:rPr lang="en-US" sz="1400" b="1" dirty="0" smtClean="0">
                <a:solidFill>
                  <a:srgbClr val="990099"/>
                </a:solidFill>
                <a:latin typeface="Arial" charset="0"/>
                <a:cs typeface="Times New Roman" pitchFamily="18" charset="0"/>
              </a:rPr>
              <a:t>       …</a:t>
            </a:r>
          </a:p>
          <a:p>
            <a:pPr>
              <a:lnSpc>
                <a:spcPct val="90000"/>
              </a:lnSpc>
              <a:buFontTx/>
              <a:buNone/>
            </a:pPr>
            <a:r>
              <a:rPr lang="en-US" sz="1400" b="1" dirty="0" smtClean="0">
                <a:solidFill>
                  <a:srgbClr val="990099"/>
                </a:solidFill>
                <a:latin typeface="Arial" charset="0"/>
                <a:cs typeface="Times New Roman" pitchFamily="18" charset="0"/>
              </a:rPr>
              <a:t>      &lt;h:commandButton value="Login" action=“#{</a:t>
            </a:r>
            <a:r>
              <a:rPr lang="en-US" sz="1400" b="1" dirty="0" err="1" smtClean="0">
                <a:solidFill>
                  <a:srgbClr val="990099"/>
                </a:solidFill>
                <a:latin typeface="Arial" charset="0"/>
                <a:cs typeface="Times New Roman" pitchFamily="18" charset="0"/>
              </a:rPr>
              <a:t>user.login</a:t>
            </a:r>
            <a:r>
              <a:rPr lang="en-US" sz="1400" b="1" dirty="0" smtClean="0">
                <a:solidFill>
                  <a:srgbClr val="990099"/>
                </a:solidFill>
                <a:latin typeface="Arial" charset="0"/>
                <a:cs typeface="Times New Roman" pitchFamily="18" charset="0"/>
              </a:rPr>
              <a:t>}"/&gt;</a:t>
            </a:r>
          </a:p>
          <a:p>
            <a:pPr>
              <a:lnSpc>
                <a:spcPct val="90000"/>
              </a:lnSpc>
              <a:buFontTx/>
              <a:buNone/>
            </a:pPr>
            <a:r>
              <a:rPr lang="en-US" sz="1400" b="1" dirty="0" smtClean="0">
                <a:solidFill>
                  <a:srgbClr val="990099"/>
                </a:solidFill>
                <a:latin typeface="Arial" charset="0"/>
                <a:cs typeface="Times New Roman" pitchFamily="18" charset="0"/>
              </a:rPr>
              <a:t>      &lt;/h:form&gt;</a:t>
            </a:r>
          </a:p>
          <a:p>
            <a:pPr>
              <a:lnSpc>
                <a:spcPct val="90000"/>
              </a:lnSpc>
              <a:buFontTx/>
              <a:buNone/>
            </a:pPr>
            <a:r>
              <a:rPr lang="en-US" sz="1400" b="1" dirty="0" smtClean="0">
                <a:solidFill>
                  <a:srgbClr val="CC0000"/>
                </a:solidFill>
                <a:latin typeface="Arial" charset="0"/>
                <a:cs typeface="Times New Roman" pitchFamily="18" charset="0"/>
              </a:rPr>
              <a:t>&lt;/f:view&gt;</a:t>
            </a:r>
          </a:p>
          <a:p>
            <a:pPr>
              <a:lnSpc>
                <a:spcPct val="90000"/>
              </a:lnSpc>
              <a:buFontTx/>
              <a:buNone/>
            </a:pPr>
            <a:endParaRPr lang="en-US" sz="1200" b="1" dirty="0" smtClean="0">
              <a:latin typeface="Arial" charset="0"/>
            </a:endParaRPr>
          </a:p>
          <a:p>
            <a:pPr>
              <a:lnSpc>
                <a:spcPct val="90000"/>
              </a:lnSpc>
              <a:buFontTx/>
              <a:buNone/>
            </a:pPr>
            <a:endParaRPr lang="en-US" sz="1200" dirty="0" smtClean="0">
              <a:latin typeface="Arial" charset="0"/>
            </a:endParaRPr>
          </a:p>
        </p:txBody>
      </p:sp>
    </p:spTree>
  </p:cSld>
  <p:clrMapOvr>
    <a:masterClrMapping/>
  </p:clrMapOvr>
  <p:transition>
    <p:randomBa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9F53568-FB4D-4BFD-B238-71F18797E2C7}" type="slidenum">
              <a:rPr lang="en-US"/>
              <a:pPr>
                <a:defRPr/>
              </a:pPr>
              <a:t>22</a:t>
            </a:fld>
            <a:endParaRPr lang="en-US" dirty="0"/>
          </a:p>
        </p:txBody>
      </p:sp>
      <p:sp>
        <p:nvSpPr>
          <p:cNvPr id="34819" name="Rectangle 6" descr="Large confetti"/>
          <p:cNvSpPr>
            <a:spLocks noGrp="1" noChangeArrowheads="1"/>
          </p:cNvSpPr>
          <p:nvPr>
            <p:ph type="title"/>
          </p:nvPr>
        </p:nvSpPr>
        <p:spPr/>
        <p:txBody>
          <a:bodyPr/>
          <a:lstStyle/>
          <a:p>
            <a:r>
              <a:rPr lang="en-US" sz="3200" smtClean="0">
                <a:solidFill>
                  <a:srgbClr val="7B9899"/>
                </a:solidFill>
              </a:rPr>
              <a:t>index.jsp</a:t>
            </a:r>
            <a:r>
              <a:rPr lang="en-US" smtClean="0">
                <a:solidFill>
                  <a:srgbClr val="7B9899"/>
                </a:solidFill>
              </a:rPr>
              <a:t> </a:t>
            </a:r>
          </a:p>
        </p:txBody>
      </p:sp>
      <p:sp>
        <p:nvSpPr>
          <p:cNvPr id="34820" name="Rectangle 7"/>
          <p:cNvSpPr>
            <a:spLocks noGrp="1" noChangeArrowheads="1"/>
          </p:cNvSpPr>
          <p:nvPr>
            <p:ph type="body" idx="1"/>
          </p:nvPr>
        </p:nvSpPr>
        <p:spPr>
          <a:xfrm>
            <a:off x="301625" y="1527175"/>
            <a:ext cx="8504238" cy="4572000"/>
          </a:xfrm>
        </p:spPr>
        <p:txBody>
          <a:bodyPr>
            <a:normAutofit lnSpcReduction="10000"/>
          </a:bodyPr>
          <a:lstStyle/>
          <a:p>
            <a:pPr>
              <a:lnSpc>
                <a:spcPct val="90000"/>
              </a:lnSpc>
            </a:pPr>
            <a:r>
              <a:rPr lang="en-US" sz="1600" dirty="0" smtClean="0"/>
              <a:t>Tag Libraries: core and html.</a:t>
            </a:r>
          </a:p>
          <a:p>
            <a:pPr>
              <a:lnSpc>
                <a:spcPct val="90000"/>
              </a:lnSpc>
              <a:buFontTx/>
              <a:buNone/>
            </a:pPr>
            <a:r>
              <a:rPr lang="en-US" sz="1600" b="1" dirty="0" smtClean="0"/>
              <a:t>&lt;%@ </a:t>
            </a:r>
            <a:r>
              <a:rPr lang="en-US" sz="1600" b="1" dirty="0" err="1" smtClean="0"/>
              <a:t>taglib</a:t>
            </a:r>
            <a:r>
              <a:rPr lang="en-US" sz="1600" b="1" dirty="0" smtClean="0"/>
              <a:t> </a:t>
            </a:r>
            <a:r>
              <a:rPr lang="en-US" sz="1600" b="1" dirty="0" err="1" smtClean="0"/>
              <a:t>uri</a:t>
            </a:r>
            <a:r>
              <a:rPr lang="en-US" sz="1600" b="1" dirty="0" smtClean="0"/>
              <a:t>="http://java.sun.com/jsf/html" prefix="h" %&gt;</a:t>
            </a:r>
          </a:p>
          <a:p>
            <a:pPr>
              <a:lnSpc>
                <a:spcPct val="90000"/>
              </a:lnSpc>
              <a:buFontTx/>
              <a:buNone/>
            </a:pPr>
            <a:r>
              <a:rPr lang="en-US" sz="1600" b="1" dirty="0" smtClean="0"/>
              <a:t>&lt;%@ </a:t>
            </a:r>
            <a:r>
              <a:rPr lang="en-US" sz="1600" b="1" dirty="0" err="1" smtClean="0"/>
              <a:t>taglib</a:t>
            </a:r>
            <a:r>
              <a:rPr lang="en-US" sz="1600" b="1" dirty="0" smtClean="0"/>
              <a:t> </a:t>
            </a:r>
            <a:r>
              <a:rPr lang="en-US" sz="1600" b="1" dirty="0" err="1" smtClean="0"/>
              <a:t>uri</a:t>
            </a:r>
            <a:r>
              <a:rPr lang="en-US" sz="1600" b="1" dirty="0" smtClean="0"/>
              <a:t>="http://java.sun.com/jsf/core" prefix="f" %&gt;</a:t>
            </a:r>
          </a:p>
          <a:p>
            <a:pPr>
              <a:lnSpc>
                <a:spcPct val="90000"/>
              </a:lnSpc>
            </a:pPr>
            <a:r>
              <a:rPr lang="en-US" sz="1600" dirty="0" smtClean="0"/>
              <a:t>Core tags are used to perform core actions and display nothing to the user. Html tags are used to render html elements(text, form elements etc) to the user.</a:t>
            </a:r>
          </a:p>
          <a:p>
            <a:pPr>
              <a:lnSpc>
                <a:spcPct val="90000"/>
              </a:lnSpc>
            </a:pPr>
            <a:r>
              <a:rPr lang="en-US" sz="1600" dirty="0" smtClean="0"/>
              <a:t>&lt;f:loadBundle&gt; is a core tag. Loads </a:t>
            </a:r>
            <a:r>
              <a:rPr lang="en-US" sz="1600" dirty="0" smtClean="0">
                <a:hlinkClick r:id="rId2" action="ppaction://hlinkfile"/>
              </a:rPr>
              <a:t>properties file </a:t>
            </a:r>
            <a:r>
              <a:rPr lang="en-US" sz="1600" dirty="0" smtClean="0"/>
              <a:t>and makes it value available to variable message.</a:t>
            </a:r>
          </a:p>
          <a:p>
            <a:pPr>
              <a:lnSpc>
                <a:spcPct val="90000"/>
              </a:lnSpc>
              <a:buFontTx/>
              <a:buNone/>
            </a:pPr>
            <a:r>
              <a:rPr lang="en-US" sz="1600" b="1" dirty="0" smtClean="0"/>
              <a:t>&lt;f:loadBundle </a:t>
            </a:r>
            <a:r>
              <a:rPr lang="en-US" sz="1600" b="1" dirty="0" err="1" smtClean="0"/>
              <a:t>basename</a:t>
            </a:r>
            <a:r>
              <a:rPr lang="en-US" sz="1600" b="1" dirty="0" smtClean="0"/>
              <a:t>=“</a:t>
            </a:r>
            <a:r>
              <a:rPr lang="en-US" sz="1600" b="1" dirty="0" err="1" smtClean="0"/>
              <a:t>com.corejsf</a:t>
            </a:r>
            <a:r>
              <a:rPr lang="en-US" sz="1600" b="1" dirty="0" smtClean="0"/>
              <a:t>..</a:t>
            </a:r>
            <a:r>
              <a:rPr lang="en-US" sz="1600" b="1" dirty="0" err="1" smtClean="0"/>
              <a:t>bundle.Messages</a:t>
            </a:r>
            <a:r>
              <a:rPr lang="en-US" sz="1600" b="1" dirty="0" smtClean="0"/>
              <a:t>" </a:t>
            </a:r>
            <a:r>
              <a:rPr lang="en-US" sz="1600" b="1" dirty="0" err="1" smtClean="0"/>
              <a:t>var</a:t>
            </a:r>
            <a:r>
              <a:rPr lang="en-US" sz="1600" b="1" dirty="0" smtClean="0"/>
              <a:t>="Message"/&gt;</a:t>
            </a:r>
            <a:endParaRPr lang="en-US" sz="1600" dirty="0" smtClean="0"/>
          </a:p>
          <a:p>
            <a:pPr>
              <a:lnSpc>
                <a:spcPct val="90000"/>
              </a:lnSpc>
            </a:pPr>
            <a:r>
              <a:rPr lang="en-US" sz="1600" dirty="0" smtClean="0"/>
              <a:t>All JSF components must be nested inside &lt;f:view&gt; core tag.</a:t>
            </a:r>
          </a:p>
          <a:p>
            <a:pPr>
              <a:lnSpc>
                <a:spcPct val="90000"/>
              </a:lnSpc>
              <a:buFontTx/>
              <a:buNone/>
            </a:pPr>
            <a:r>
              <a:rPr lang="en-US" sz="1600" b="1" dirty="0" smtClean="0">
                <a:latin typeface="Arial" charset="0"/>
                <a:cs typeface="Times New Roman" pitchFamily="18" charset="0"/>
              </a:rPr>
              <a:t>&lt;f:view&gt;</a:t>
            </a:r>
          </a:p>
          <a:p>
            <a:pPr>
              <a:lnSpc>
                <a:spcPct val="90000"/>
              </a:lnSpc>
              <a:buFontTx/>
              <a:buNone/>
            </a:pPr>
            <a:r>
              <a:rPr lang="en-US" sz="1600" b="1" dirty="0" smtClean="0">
                <a:latin typeface="Arial" charset="0"/>
                <a:cs typeface="Times New Roman" pitchFamily="18" charset="0"/>
              </a:rPr>
              <a:t>     &lt;h:form&gt;</a:t>
            </a:r>
          </a:p>
          <a:p>
            <a:pPr>
              <a:lnSpc>
                <a:spcPct val="90000"/>
              </a:lnSpc>
              <a:buFontTx/>
              <a:buNone/>
            </a:pPr>
            <a:r>
              <a:rPr lang="en-US" sz="1600" b="1" dirty="0" smtClean="0">
                <a:latin typeface="Arial" charset="0"/>
                <a:cs typeface="Times New Roman" pitchFamily="18" charset="0"/>
              </a:rPr>
              <a:t>        &lt;h3&gt;&lt;h:outputText value="#{</a:t>
            </a:r>
            <a:r>
              <a:rPr lang="en-US" sz="1600" b="1" dirty="0" err="1" smtClean="0">
                <a:latin typeface="Arial" charset="0"/>
                <a:cs typeface="Times New Roman" pitchFamily="18" charset="0"/>
              </a:rPr>
              <a:t>Message.inputname_header</a:t>
            </a:r>
            <a:r>
              <a:rPr lang="en-US" sz="1600" b="1" dirty="0" smtClean="0">
                <a:latin typeface="Arial" charset="0"/>
                <a:cs typeface="Times New Roman" pitchFamily="18" charset="0"/>
              </a:rPr>
              <a:t>}"/&gt;&lt;/h3&gt;</a:t>
            </a:r>
          </a:p>
          <a:p>
            <a:pPr>
              <a:lnSpc>
                <a:spcPct val="90000"/>
              </a:lnSpc>
              <a:buFontTx/>
              <a:buNone/>
            </a:pPr>
            <a:r>
              <a:rPr lang="en-US" sz="1600" b="1" dirty="0" smtClean="0">
                <a:latin typeface="Arial" charset="0"/>
                <a:cs typeface="Times New Roman" pitchFamily="18" charset="0"/>
              </a:rPr>
              <a:t>        &lt;h:inputText value="#{user.name}“ required=“true”/&gt;</a:t>
            </a:r>
          </a:p>
          <a:p>
            <a:pPr>
              <a:lnSpc>
                <a:spcPct val="90000"/>
              </a:lnSpc>
              <a:buFontTx/>
              <a:buNone/>
            </a:pPr>
            <a:r>
              <a:rPr lang="en-US" sz="1600" b="1" dirty="0" smtClean="0">
                <a:latin typeface="Arial" charset="0"/>
                <a:cs typeface="Times New Roman" pitchFamily="18" charset="0"/>
              </a:rPr>
              <a:t>        &lt;f:validateLength minimum="2" maximum="20"/&gt;</a:t>
            </a:r>
          </a:p>
          <a:p>
            <a:pPr>
              <a:lnSpc>
                <a:spcPct val="90000"/>
              </a:lnSpc>
              <a:buFontTx/>
              <a:buNone/>
            </a:pPr>
            <a:r>
              <a:rPr lang="en-US" sz="1600" b="1" dirty="0" smtClean="0">
                <a:latin typeface="Arial" charset="0"/>
                <a:cs typeface="Times New Roman" pitchFamily="18" charset="0"/>
              </a:rPr>
              <a:t>       &lt;h:inputSecret value="#{</a:t>
            </a:r>
            <a:r>
              <a:rPr lang="en-US" sz="1600" b="1" dirty="0" err="1" smtClean="0">
                <a:latin typeface="Arial" charset="0"/>
                <a:cs typeface="Times New Roman" pitchFamily="18" charset="0"/>
              </a:rPr>
              <a:t>user.password</a:t>
            </a:r>
            <a:r>
              <a:rPr lang="en-US" sz="1600" b="1" dirty="0" smtClean="0">
                <a:latin typeface="Arial" charset="0"/>
                <a:cs typeface="Times New Roman" pitchFamily="18" charset="0"/>
              </a:rPr>
              <a:t>}"/&gt;</a:t>
            </a:r>
          </a:p>
          <a:p>
            <a:pPr>
              <a:lnSpc>
                <a:spcPct val="90000"/>
              </a:lnSpc>
              <a:buFontTx/>
              <a:buNone/>
            </a:pPr>
            <a:r>
              <a:rPr lang="en-US" sz="1600" b="1" dirty="0" smtClean="0">
                <a:latin typeface="Arial" charset="0"/>
                <a:cs typeface="Times New Roman" pitchFamily="18" charset="0"/>
              </a:rPr>
              <a:t>       &lt;h:commandButton value="Login" action=“#{</a:t>
            </a:r>
            <a:r>
              <a:rPr lang="en-US" sz="1600" b="1" dirty="0" err="1" smtClean="0">
                <a:latin typeface="Arial" charset="0"/>
                <a:cs typeface="Times New Roman" pitchFamily="18" charset="0"/>
              </a:rPr>
              <a:t>user.login</a:t>
            </a:r>
            <a:r>
              <a:rPr lang="en-US" sz="1600" b="1" dirty="0" smtClean="0">
                <a:latin typeface="Arial" charset="0"/>
                <a:cs typeface="Times New Roman" pitchFamily="18" charset="0"/>
              </a:rPr>
              <a:t>}"/&gt;</a:t>
            </a:r>
          </a:p>
          <a:p>
            <a:pPr>
              <a:lnSpc>
                <a:spcPct val="90000"/>
              </a:lnSpc>
              <a:buFontTx/>
              <a:buNone/>
            </a:pPr>
            <a:r>
              <a:rPr lang="en-US" sz="1600" b="1" dirty="0" smtClean="0">
                <a:latin typeface="Arial" charset="0"/>
                <a:cs typeface="Times New Roman" pitchFamily="18" charset="0"/>
              </a:rPr>
              <a:t>    &lt;/h:form&gt;</a:t>
            </a:r>
          </a:p>
          <a:p>
            <a:pPr>
              <a:lnSpc>
                <a:spcPct val="90000"/>
              </a:lnSpc>
              <a:buFontTx/>
              <a:buNone/>
            </a:pPr>
            <a:r>
              <a:rPr lang="en-US" sz="1600" b="1" dirty="0" smtClean="0">
                <a:latin typeface="Arial" charset="0"/>
                <a:cs typeface="Times New Roman" pitchFamily="18" charset="0"/>
              </a:rPr>
              <a:t>&lt;/f:view&gt;</a:t>
            </a:r>
          </a:p>
          <a:p>
            <a:pPr>
              <a:lnSpc>
                <a:spcPct val="90000"/>
              </a:lnSpc>
              <a:buFontTx/>
              <a:buNone/>
            </a:pPr>
            <a:endParaRPr lang="en-US" sz="1600" b="1" dirty="0" smtClean="0">
              <a:latin typeface="Arial" charset="0"/>
              <a:cs typeface="Times New Roman" pitchFamily="18" charset="0"/>
            </a:endParaRPr>
          </a:p>
          <a:p>
            <a:pPr>
              <a:lnSpc>
                <a:spcPct val="90000"/>
              </a:lnSpc>
              <a:buFontTx/>
              <a:buNone/>
            </a:pPr>
            <a:endParaRPr lang="en-US" sz="1600" b="1" dirty="0" smtClean="0">
              <a:latin typeface="Arial" charset="0"/>
            </a:endParaRPr>
          </a:p>
        </p:txBody>
      </p:sp>
    </p:spTree>
  </p:cSld>
  <p:clrMapOvr>
    <a:masterClrMapping/>
  </p:clrMapOvr>
  <p:transition>
    <p:randomBa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8EF053C-5DE8-4190-94EA-3DB46C1AACC3}" type="slidenum">
              <a:rPr lang="en-US"/>
              <a:pPr>
                <a:defRPr/>
              </a:pPr>
              <a:t>23</a:t>
            </a:fld>
            <a:endParaRPr lang="en-US" dirty="0"/>
          </a:p>
        </p:txBody>
      </p:sp>
      <p:sp>
        <p:nvSpPr>
          <p:cNvPr id="35843" name="Rectangle 2" descr="Large confetti"/>
          <p:cNvSpPr>
            <a:spLocks noGrp="1" noChangeArrowheads="1"/>
          </p:cNvSpPr>
          <p:nvPr>
            <p:ph type="title"/>
          </p:nvPr>
        </p:nvSpPr>
        <p:spPr/>
        <p:txBody>
          <a:bodyPr/>
          <a:lstStyle/>
          <a:p>
            <a:r>
              <a:rPr lang="en-US" smtClean="0">
                <a:solidFill>
                  <a:srgbClr val="7B9899"/>
                </a:solidFill>
              </a:rPr>
              <a:t>Example (Cntd.)</a:t>
            </a:r>
          </a:p>
        </p:txBody>
      </p:sp>
      <p:sp>
        <p:nvSpPr>
          <p:cNvPr id="35844" name="Rectangle 3"/>
          <p:cNvSpPr>
            <a:spLocks noGrp="1" noChangeArrowheads="1"/>
          </p:cNvSpPr>
          <p:nvPr>
            <p:ph type="body" idx="1"/>
          </p:nvPr>
        </p:nvSpPr>
        <p:spPr>
          <a:xfrm>
            <a:off x="301625" y="1527175"/>
            <a:ext cx="8504238" cy="4572000"/>
          </a:xfrm>
        </p:spPr>
        <p:txBody>
          <a:bodyPr/>
          <a:lstStyle/>
          <a:p>
            <a:r>
              <a:rPr lang="en-US" sz="2000" dirty="0" smtClean="0"/>
              <a:t>Any attribute value that starts with # and is wrapped in {} is dynamically substituted in</a:t>
            </a:r>
          </a:p>
          <a:p>
            <a:pPr>
              <a:buFontTx/>
              <a:buNone/>
            </a:pPr>
            <a:r>
              <a:rPr lang="en-US" sz="2000" b="1" dirty="0" smtClean="0"/>
              <a:t>#{</a:t>
            </a:r>
            <a:r>
              <a:rPr lang="en-US" sz="2000" b="1" dirty="0" err="1" smtClean="0"/>
              <a:t>Message.inputname_header</a:t>
            </a:r>
            <a:r>
              <a:rPr lang="en-US" sz="2000" b="1" dirty="0" smtClean="0"/>
              <a:t>}</a:t>
            </a:r>
          </a:p>
          <a:p>
            <a:r>
              <a:rPr lang="en-US" sz="2000" dirty="0" smtClean="0"/>
              <a:t>&lt;h:form&gt; represents form element</a:t>
            </a:r>
          </a:p>
          <a:p>
            <a:r>
              <a:rPr lang="en-US" sz="2000" dirty="0" smtClean="0"/>
              <a:t>Form action is defined in the &lt;h:commandButton&gt; element.</a:t>
            </a:r>
          </a:p>
          <a:p>
            <a:pPr>
              <a:buFontTx/>
              <a:buNone/>
            </a:pPr>
            <a:r>
              <a:rPr lang="en-US" sz="2000" b="1" dirty="0" smtClean="0">
                <a:latin typeface="Arial" charset="0"/>
                <a:cs typeface="Times New Roman" pitchFamily="18" charset="0"/>
              </a:rPr>
              <a:t> &lt;h:commandButton value="Login" action=“#{</a:t>
            </a:r>
            <a:r>
              <a:rPr lang="en-US" sz="2000" b="1" dirty="0" err="1" smtClean="0">
                <a:latin typeface="Arial" charset="0"/>
                <a:cs typeface="Times New Roman" pitchFamily="18" charset="0"/>
              </a:rPr>
              <a:t>user.login</a:t>
            </a:r>
            <a:r>
              <a:rPr lang="en-US" sz="2000" b="1" dirty="0" smtClean="0">
                <a:latin typeface="Arial" charset="0"/>
                <a:cs typeface="Times New Roman" pitchFamily="18" charset="0"/>
              </a:rPr>
              <a:t>}"/&gt;</a:t>
            </a:r>
            <a:endParaRPr lang="en-US" sz="2000" dirty="0" smtClean="0"/>
          </a:p>
          <a:p>
            <a:r>
              <a:rPr lang="en-US" sz="2000" dirty="0" smtClean="0"/>
              <a:t>&lt;h:inputText&gt; for name field renders a textbox. Required attribute tells the value must be provided by the user. Thus validating the field.</a:t>
            </a:r>
          </a:p>
          <a:p>
            <a:pPr>
              <a:buFontTx/>
              <a:buNone/>
            </a:pPr>
            <a:r>
              <a:rPr lang="en-US" sz="2000" b="1" dirty="0" smtClean="0"/>
              <a:t>&lt;h:inputText  value="#{</a:t>
            </a:r>
            <a:r>
              <a:rPr lang="en-US" sz="2000" b="1" dirty="0" err="1" smtClean="0"/>
              <a:t>user.userName</a:t>
            </a:r>
            <a:r>
              <a:rPr lang="en-US" sz="2000" b="1" dirty="0" smtClean="0"/>
              <a:t>}" required="true"&gt;</a:t>
            </a:r>
            <a:endParaRPr lang="en-US" sz="2000" dirty="0" smtClean="0"/>
          </a:p>
          <a:p>
            <a:r>
              <a:rPr lang="en-US" sz="2000" dirty="0" smtClean="0"/>
              <a:t>Nested core tag provides range validation.</a:t>
            </a:r>
          </a:p>
          <a:p>
            <a:pPr>
              <a:buFontTx/>
              <a:buNone/>
            </a:pPr>
            <a:r>
              <a:rPr lang="en-US" sz="2000" b="1" dirty="0" smtClean="0"/>
              <a:t>&lt;f:validateLength minimum="2" maximum="20"/&gt;</a:t>
            </a:r>
            <a:endParaRPr lang="en-US" sz="2000" dirty="0" smtClean="0"/>
          </a:p>
          <a:p>
            <a:pPr>
              <a:buFontTx/>
              <a:buNone/>
            </a:pPr>
            <a:endParaRPr lang="en-US" sz="2000" b="1" dirty="0" smtClean="0"/>
          </a:p>
          <a:p>
            <a:pPr>
              <a:buFont typeface="Wingdings 2" pitchFamily="18" charset="2"/>
              <a:buNone/>
            </a:pPr>
            <a:endParaRPr lang="en-US" sz="2000" dirty="0" smtClean="0"/>
          </a:p>
        </p:txBody>
      </p:sp>
    </p:spTree>
  </p:cSld>
  <p:clrMapOvr>
    <a:masterClrMapping/>
  </p:clrMapOvr>
  <p:transition>
    <p:randomBa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642D4D2-F30F-4A55-A886-0178A65C39BD}" type="slidenum">
              <a:rPr lang="en-US"/>
              <a:pPr>
                <a:defRPr/>
              </a:pPr>
              <a:t>24</a:t>
            </a:fld>
            <a:endParaRPr lang="en-US" dirty="0"/>
          </a:p>
        </p:txBody>
      </p:sp>
      <p:sp>
        <p:nvSpPr>
          <p:cNvPr id="36867" name="Rectangle 2" descr="Large confetti"/>
          <p:cNvSpPr>
            <a:spLocks noGrp="1" noChangeArrowheads="1"/>
          </p:cNvSpPr>
          <p:nvPr>
            <p:ph type="title"/>
          </p:nvPr>
        </p:nvSpPr>
        <p:spPr/>
        <p:txBody>
          <a:bodyPr/>
          <a:lstStyle/>
          <a:p>
            <a:r>
              <a:rPr lang="en-US" smtClean="0">
                <a:solidFill>
                  <a:srgbClr val="7B9899"/>
                </a:solidFill>
              </a:rPr>
              <a:t>UserBean.java</a:t>
            </a:r>
          </a:p>
        </p:txBody>
      </p:sp>
      <p:sp>
        <p:nvSpPr>
          <p:cNvPr id="36868" name="Rectangle 3"/>
          <p:cNvSpPr>
            <a:spLocks noGrp="1" noChangeArrowheads="1"/>
          </p:cNvSpPr>
          <p:nvPr>
            <p:ph type="body" idx="1"/>
          </p:nvPr>
        </p:nvSpPr>
        <p:spPr>
          <a:xfrm>
            <a:off x="301625" y="1527175"/>
            <a:ext cx="8504238" cy="4572000"/>
          </a:xfrm>
        </p:spPr>
        <p:txBody>
          <a:bodyPr/>
          <a:lstStyle/>
          <a:p>
            <a:pPr lvl="1">
              <a:buFontTx/>
              <a:buNone/>
            </a:pPr>
            <a:r>
              <a:rPr lang="en-US" sz="1900" b="1" smtClean="0"/>
              <a:t>public class UserBean {</a:t>
            </a:r>
          </a:p>
          <a:p>
            <a:pPr lvl="1">
              <a:buFontTx/>
              <a:buNone/>
            </a:pPr>
            <a:r>
              <a:rPr lang="en-US" sz="1900" b="1" smtClean="0"/>
              <a:t>public String getName() { . . . }</a:t>
            </a:r>
          </a:p>
          <a:p>
            <a:pPr lvl="1">
              <a:buFontTx/>
              <a:buNone/>
            </a:pPr>
            <a:r>
              <a:rPr lang="en-US" sz="1900" b="1" smtClean="0"/>
              <a:t>public void setName(String newValue) {. . . }</a:t>
            </a:r>
          </a:p>
          <a:p>
            <a:pPr lvl="1">
              <a:buFontTx/>
              <a:buNone/>
            </a:pPr>
            <a:r>
              <a:rPr lang="en-US" sz="1900" b="1" smtClean="0"/>
              <a:t>public String getPassword() { . . . }</a:t>
            </a:r>
          </a:p>
          <a:p>
            <a:pPr lvl="1">
              <a:buFontTx/>
              <a:buNone/>
            </a:pPr>
            <a:r>
              <a:rPr lang="en-US" sz="1900" b="1" smtClean="0"/>
              <a:t>public void setPassword(String newValue) { . . . }</a:t>
            </a:r>
          </a:p>
          <a:p>
            <a:pPr lvl="1">
              <a:buFontTx/>
              <a:buNone/>
            </a:pPr>
            <a:r>
              <a:rPr lang="en-US" sz="1900" b="1" smtClean="0"/>
              <a:t>. . .</a:t>
            </a:r>
          </a:p>
          <a:p>
            <a:pPr lvl="1">
              <a:buFontTx/>
              <a:buNone/>
            </a:pPr>
            <a:r>
              <a:rPr lang="en-US" sz="1900" b="1" smtClean="0"/>
              <a:t>}</a:t>
            </a:r>
          </a:p>
          <a:p>
            <a:pPr>
              <a:buFontTx/>
              <a:buNone/>
            </a:pPr>
            <a:endParaRPr lang="en-US" sz="2400" b="1" smtClean="0"/>
          </a:p>
        </p:txBody>
      </p:sp>
    </p:spTree>
  </p:cSld>
  <p:clrMapOvr>
    <a:masterClrMapping/>
  </p:clrMapOvr>
  <p:transition>
    <p:randomBa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81EFC19-942C-413D-B877-FC9E3AC6408D}" type="slidenum">
              <a:rPr lang="en-US"/>
              <a:pPr>
                <a:defRPr/>
              </a:pPr>
              <a:t>25</a:t>
            </a:fld>
            <a:endParaRPr lang="en-US" dirty="0"/>
          </a:p>
        </p:txBody>
      </p:sp>
      <p:sp>
        <p:nvSpPr>
          <p:cNvPr id="37891" name="Rectangle 2" descr="Large confetti"/>
          <p:cNvSpPr>
            <a:spLocks noGrp="1" noChangeArrowheads="1"/>
          </p:cNvSpPr>
          <p:nvPr>
            <p:ph type="title"/>
          </p:nvPr>
        </p:nvSpPr>
        <p:spPr/>
        <p:txBody>
          <a:bodyPr/>
          <a:lstStyle/>
          <a:p>
            <a:r>
              <a:rPr lang="en-US" sz="3200" smtClean="0">
                <a:solidFill>
                  <a:srgbClr val="7B9899"/>
                </a:solidFill>
              </a:rPr>
              <a:t>Configuration file (faces-config.xml)</a:t>
            </a:r>
          </a:p>
        </p:txBody>
      </p:sp>
      <p:sp>
        <p:nvSpPr>
          <p:cNvPr id="37892" name="Rectangle 3"/>
          <p:cNvSpPr>
            <a:spLocks noGrp="1" noChangeArrowheads="1"/>
          </p:cNvSpPr>
          <p:nvPr>
            <p:ph type="body" idx="1"/>
          </p:nvPr>
        </p:nvSpPr>
        <p:spPr>
          <a:xfrm>
            <a:off x="301625" y="1527175"/>
            <a:ext cx="8504238" cy="4572000"/>
          </a:xfrm>
        </p:spPr>
        <p:txBody>
          <a:bodyPr/>
          <a:lstStyle/>
          <a:p>
            <a:pPr>
              <a:lnSpc>
                <a:spcPct val="80000"/>
              </a:lnSpc>
              <a:buFontTx/>
              <a:buNone/>
            </a:pPr>
            <a:r>
              <a:rPr lang="en-US" sz="1400" b="1" smtClean="0">
                <a:latin typeface="Arial" charset="0"/>
                <a:cs typeface="Times New Roman" pitchFamily="18" charset="0"/>
              </a:rPr>
              <a:t>&lt;?xml version="1.0"?&gt;</a:t>
            </a:r>
          </a:p>
          <a:p>
            <a:pPr>
              <a:lnSpc>
                <a:spcPct val="80000"/>
              </a:lnSpc>
              <a:buFontTx/>
              <a:buNone/>
            </a:pPr>
            <a:endParaRPr lang="en-US" sz="1400" b="1" smtClean="0">
              <a:latin typeface="Arial" charset="0"/>
              <a:cs typeface="Times New Roman" pitchFamily="18" charset="0"/>
            </a:endParaRPr>
          </a:p>
          <a:p>
            <a:pPr>
              <a:lnSpc>
                <a:spcPct val="80000"/>
              </a:lnSpc>
              <a:buFontTx/>
              <a:buNone/>
            </a:pPr>
            <a:r>
              <a:rPr lang="en-US" sz="1400" b="1" smtClean="0">
                <a:latin typeface="Arial" charset="0"/>
                <a:cs typeface="Times New Roman" pitchFamily="18" charset="0"/>
              </a:rPr>
              <a:t> &lt;!DOCTYPE faces-config PUBLIC</a:t>
            </a:r>
          </a:p>
          <a:p>
            <a:pPr>
              <a:lnSpc>
                <a:spcPct val="80000"/>
              </a:lnSpc>
              <a:buFontTx/>
              <a:buNone/>
            </a:pPr>
            <a:r>
              <a:rPr lang="en-US" sz="1400" b="1" smtClean="0">
                <a:latin typeface="Arial" charset="0"/>
                <a:cs typeface="Times New Roman" pitchFamily="18" charset="0"/>
              </a:rPr>
              <a:t> "-//Sun Microsystems, Inc.//DTD JavaServer Faces Config 1.0//EN"</a:t>
            </a:r>
          </a:p>
          <a:p>
            <a:pPr>
              <a:lnSpc>
                <a:spcPct val="80000"/>
              </a:lnSpc>
              <a:buFontTx/>
              <a:buNone/>
            </a:pPr>
            <a:r>
              <a:rPr lang="en-US" sz="1400" b="1" smtClean="0">
                <a:latin typeface="Arial" charset="0"/>
                <a:cs typeface="Times New Roman" pitchFamily="18" charset="0"/>
              </a:rPr>
              <a:t> "http://java.sun.com/dtd/web-facesconfig_1_0.dtd"&gt;</a:t>
            </a:r>
          </a:p>
          <a:p>
            <a:pPr>
              <a:lnSpc>
                <a:spcPct val="80000"/>
              </a:lnSpc>
              <a:buFontTx/>
              <a:buNone/>
            </a:pPr>
            <a:endParaRPr lang="en-US" sz="1400" b="1" smtClean="0">
              <a:latin typeface="Arial" charset="0"/>
              <a:cs typeface="Times New Roman" pitchFamily="18" charset="0"/>
            </a:endParaRPr>
          </a:p>
          <a:p>
            <a:pPr>
              <a:lnSpc>
                <a:spcPct val="80000"/>
              </a:lnSpc>
              <a:buFontTx/>
              <a:buNone/>
            </a:pPr>
            <a:r>
              <a:rPr lang="en-US" sz="1400" b="1" smtClean="0">
                <a:latin typeface="Arial" charset="0"/>
                <a:cs typeface="Times New Roman" pitchFamily="18" charset="0"/>
              </a:rPr>
              <a:t> &lt;faces-config&gt;</a:t>
            </a:r>
          </a:p>
          <a:p>
            <a:pPr>
              <a:lnSpc>
                <a:spcPct val="80000"/>
              </a:lnSpc>
              <a:buFontTx/>
              <a:buNone/>
            </a:pPr>
            <a:r>
              <a:rPr lang="en-US" sz="1400" b="1" smtClean="0">
                <a:latin typeface="Arial" charset="0"/>
                <a:cs typeface="Times New Roman" pitchFamily="18" charset="0"/>
              </a:rPr>
              <a:t>        &lt;navigation-rule&gt;</a:t>
            </a:r>
          </a:p>
          <a:p>
            <a:pPr>
              <a:lnSpc>
                <a:spcPct val="80000"/>
              </a:lnSpc>
              <a:buFontTx/>
              <a:buNone/>
            </a:pPr>
            <a:r>
              <a:rPr lang="en-US" sz="1400" b="1" smtClean="0">
                <a:latin typeface="Arial" charset="0"/>
                <a:cs typeface="Times New Roman" pitchFamily="18" charset="0"/>
              </a:rPr>
              <a:t>             &lt;from-view-id&gt;/index.jsp&lt;/from-view-id&gt;</a:t>
            </a:r>
          </a:p>
          <a:p>
            <a:pPr>
              <a:lnSpc>
                <a:spcPct val="80000"/>
              </a:lnSpc>
              <a:buFontTx/>
              <a:buNone/>
            </a:pPr>
            <a:r>
              <a:rPr lang="en-US" sz="1400" b="1" smtClean="0">
                <a:latin typeface="Arial" charset="0"/>
                <a:cs typeface="Times New Roman" pitchFamily="18" charset="0"/>
              </a:rPr>
              <a:t>            &lt;navigation-case&gt;</a:t>
            </a:r>
          </a:p>
          <a:p>
            <a:pPr>
              <a:lnSpc>
                <a:spcPct val="80000"/>
              </a:lnSpc>
              <a:buFontTx/>
              <a:buNone/>
            </a:pPr>
            <a:r>
              <a:rPr lang="en-US" sz="1400" b="1" smtClean="0">
                <a:latin typeface="Arial" charset="0"/>
                <a:cs typeface="Times New Roman" pitchFamily="18" charset="0"/>
              </a:rPr>
              <a:t>            &lt;from-outcome&gt;login&lt;/from-outcome&gt;</a:t>
            </a:r>
          </a:p>
          <a:p>
            <a:pPr>
              <a:lnSpc>
                <a:spcPct val="80000"/>
              </a:lnSpc>
              <a:buFontTx/>
              <a:buNone/>
            </a:pPr>
            <a:r>
              <a:rPr lang="en-US" sz="1400" b="1" smtClean="0">
                <a:latin typeface="Arial" charset="0"/>
                <a:cs typeface="Times New Roman" pitchFamily="18" charset="0"/>
              </a:rPr>
              <a:t>            &lt;to-view-id&gt;/welcome.jsp&lt;/to-view-id&gt;</a:t>
            </a:r>
          </a:p>
          <a:p>
            <a:pPr>
              <a:lnSpc>
                <a:spcPct val="80000"/>
              </a:lnSpc>
              <a:buFontTx/>
              <a:buNone/>
            </a:pPr>
            <a:r>
              <a:rPr lang="en-US" sz="1400" b="1" smtClean="0">
                <a:latin typeface="Arial" charset="0"/>
                <a:cs typeface="Times New Roman" pitchFamily="18" charset="0"/>
              </a:rPr>
              <a:t>            &lt;/ navigation-case&gt;</a:t>
            </a:r>
          </a:p>
          <a:p>
            <a:pPr>
              <a:lnSpc>
                <a:spcPct val="80000"/>
              </a:lnSpc>
              <a:buFontTx/>
              <a:buNone/>
            </a:pPr>
            <a:r>
              <a:rPr lang="en-US" sz="1400" b="1" smtClean="0">
                <a:latin typeface="Arial" charset="0"/>
                <a:cs typeface="Times New Roman" pitchFamily="18" charset="0"/>
              </a:rPr>
              <a:t>        &lt;/navigation-rule&gt;</a:t>
            </a:r>
          </a:p>
          <a:p>
            <a:pPr>
              <a:lnSpc>
                <a:spcPct val="80000"/>
              </a:lnSpc>
              <a:buFontTx/>
              <a:buNone/>
            </a:pPr>
            <a:endParaRPr lang="en-US" sz="1400" b="1" smtClean="0">
              <a:latin typeface="Arial" charset="0"/>
              <a:cs typeface="Times New Roman" pitchFamily="18" charset="0"/>
            </a:endParaRPr>
          </a:p>
          <a:p>
            <a:pPr>
              <a:lnSpc>
                <a:spcPct val="80000"/>
              </a:lnSpc>
              <a:buFontTx/>
              <a:buNone/>
            </a:pPr>
            <a:r>
              <a:rPr lang="en-US" sz="1400" b="1" smtClean="0">
                <a:latin typeface="Arial" charset="0"/>
                <a:cs typeface="Times New Roman" pitchFamily="18" charset="0"/>
              </a:rPr>
              <a:t>       &lt;managed-bean&gt;</a:t>
            </a:r>
          </a:p>
          <a:p>
            <a:pPr>
              <a:lnSpc>
                <a:spcPct val="80000"/>
              </a:lnSpc>
              <a:buFontTx/>
              <a:buNone/>
            </a:pPr>
            <a:r>
              <a:rPr lang="en-US" sz="1400" b="1" smtClean="0">
                <a:latin typeface="Arial" charset="0"/>
                <a:cs typeface="Times New Roman" pitchFamily="18" charset="0"/>
              </a:rPr>
              <a:t>            &lt;managed-bean-name&gt;user&lt;/managed-bean-name&gt;</a:t>
            </a:r>
          </a:p>
          <a:p>
            <a:pPr>
              <a:lnSpc>
                <a:spcPct val="80000"/>
              </a:lnSpc>
              <a:buFontTx/>
              <a:buNone/>
            </a:pPr>
            <a:r>
              <a:rPr lang="en-US" sz="1400" b="1" smtClean="0">
                <a:latin typeface="Arial" charset="0"/>
                <a:cs typeface="Times New Roman" pitchFamily="18" charset="0"/>
              </a:rPr>
              <a:t>            &lt;managed-bean-class&gt;com.corejsf.UserBean&lt;/managed-bean-class&gt;</a:t>
            </a:r>
          </a:p>
          <a:p>
            <a:pPr>
              <a:lnSpc>
                <a:spcPct val="80000"/>
              </a:lnSpc>
              <a:buFontTx/>
              <a:buNone/>
            </a:pPr>
            <a:r>
              <a:rPr lang="en-US" sz="1400" b="1" smtClean="0">
                <a:latin typeface="Arial" charset="0"/>
                <a:cs typeface="Times New Roman" pitchFamily="18" charset="0"/>
              </a:rPr>
              <a:t>            &lt;managed-bean-scope&gt;session&lt;/managed-bean-scope&gt;</a:t>
            </a:r>
          </a:p>
          <a:p>
            <a:pPr>
              <a:lnSpc>
                <a:spcPct val="80000"/>
              </a:lnSpc>
              <a:buFontTx/>
              <a:buNone/>
            </a:pPr>
            <a:r>
              <a:rPr lang="en-US" sz="1400" b="1" smtClean="0">
                <a:latin typeface="Arial" charset="0"/>
                <a:cs typeface="Times New Roman" pitchFamily="18" charset="0"/>
              </a:rPr>
              <a:t>       &lt;/managed-bean&gt;</a:t>
            </a:r>
          </a:p>
          <a:p>
            <a:pPr>
              <a:lnSpc>
                <a:spcPct val="80000"/>
              </a:lnSpc>
              <a:buFontTx/>
              <a:buNone/>
            </a:pPr>
            <a:r>
              <a:rPr lang="en-US" sz="1400" b="1" smtClean="0">
                <a:latin typeface="Arial" charset="0"/>
                <a:cs typeface="Times New Roman" pitchFamily="18" charset="0"/>
              </a:rPr>
              <a:t> &lt;/faces-config&gt;</a:t>
            </a:r>
          </a:p>
          <a:p>
            <a:pPr>
              <a:lnSpc>
                <a:spcPct val="80000"/>
              </a:lnSpc>
              <a:buFontTx/>
              <a:buNone/>
            </a:pPr>
            <a:endParaRPr lang="en-US" sz="1400" b="1" smtClean="0">
              <a:latin typeface="Arial" charset="0"/>
            </a:endParaRPr>
          </a:p>
          <a:p>
            <a:pPr>
              <a:lnSpc>
                <a:spcPct val="80000"/>
              </a:lnSpc>
            </a:pPr>
            <a:endParaRPr lang="en-US" sz="1400" smtClean="0"/>
          </a:p>
          <a:p>
            <a:pPr>
              <a:lnSpc>
                <a:spcPct val="80000"/>
              </a:lnSpc>
              <a:buFontTx/>
              <a:buNone/>
            </a:pPr>
            <a:endParaRPr lang="en-US" sz="1400" smtClean="0"/>
          </a:p>
        </p:txBody>
      </p:sp>
    </p:spTree>
  </p:cSld>
  <p:clrMapOvr>
    <a:masterClrMapping/>
  </p:clrMapOvr>
  <p:transition>
    <p:randomBa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7C9DC19-C988-4EDA-8306-45841327DF5A}" type="slidenum">
              <a:rPr lang="en-US"/>
              <a:pPr>
                <a:defRPr/>
              </a:pPr>
              <a:t>26</a:t>
            </a:fld>
            <a:endParaRPr lang="en-US" dirty="0"/>
          </a:p>
        </p:txBody>
      </p:sp>
      <p:sp>
        <p:nvSpPr>
          <p:cNvPr id="38915" name="Rectangle 2" descr="Large confetti"/>
          <p:cNvSpPr>
            <a:spLocks noGrp="1" noChangeArrowheads="1"/>
          </p:cNvSpPr>
          <p:nvPr>
            <p:ph type="title"/>
          </p:nvPr>
        </p:nvSpPr>
        <p:spPr/>
        <p:txBody>
          <a:bodyPr/>
          <a:lstStyle/>
          <a:p>
            <a:r>
              <a:rPr lang="en-US" smtClean="0">
                <a:solidFill>
                  <a:srgbClr val="7B9899"/>
                </a:solidFill>
              </a:rPr>
              <a:t>Configuration File(Cntd.)</a:t>
            </a:r>
          </a:p>
        </p:txBody>
      </p:sp>
      <p:sp>
        <p:nvSpPr>
          <p:cNvPr id="38916" name="Rectangle 3"/>
          <p:cNvSpPr>
            <a:spLocks noGrp="1" noChangeArrowheads="1"/>
          </p:cNvSpPr>
          <p:nvPr>
            <p:ph type="body" idx="1"/>
          </p:nvPr>
        </p:nvSpPr>
        <p:spPr>
          <a:xfrm>
            <a:off x="301625" y="1527175"/>
            <a:ext cx="8504238" cy="4572000"/>
          </a:xfrm>
        </p:spPr>
        <p:txBody>
          <a:bodyPr/>
          <a:lstStyle/>
          <a:p>
            <a:pPr>
              <a:lnSpc>
                <a:spcPct val="90000"/>
              </a:lnSpc>
            </a:pPr>
            <a:r>
              <a:rPr lang="en-US" sz="2400" dirty="0" smtClean="0"/>
              <a:t>faces-config.xml defines how one page will navigate to next. Also specifies managed beans.</a:t>
            </a:r>
          </a:p>
          <a:p>
            <a:pPr>
              <a:lnSpc>
                <a:spcPct val="90000"/>
              </a:lnSpc>
              <a:buFontTx/>
              <a:buNone/>
            </a:pPr>
            <a:r>
              <a:rPr lang="en-US" sz="1400" b="1" dirty="0" smtClean="0">
                <a:latin typeface="Arial" charset="0"/>
                <a:cs typeface="Times New Roman" pitchFamily="18" charset="0"/>
              </a:rPr>
              <a:t>&lt;navigation-rule&gt;</a:t>
            </a:r>
          </a:p>
          <a:p>
            <a:pPr>
              <a:lnSpc>
                <a:spcPct val="90000"/>
              </a:lnSpc>
              <a:buFontTx/>
              <a:buNone/>
            </a:pPr>
            <a:r>
              <a:rPr lang="en-US" sz="1400" b="1" dirty="0" smtClean="0">
                <a:latin typeface="Arial" charset="0"/>
                <a:cs typeface="Times New Roman" pitchFamily="18" charset="0"/>
              </a:rPr>
              <a:t>        &lt;from-view-id&gt;/index.jsp&lt;/from-view-id&gt;</a:t>
            </a:r>
          </a:p>
          <a:p>
            <a:pPr>
              <a:lnSpc>
                <a:spcPct val="90000"/>
              </a:lnSpc>
              <a:buFontTx/>
              <a:buNone/>
            </a:pPr>
            <a:r>
              <a:rPr lang="en-US" sz="1400" b="1" dirty="0" smtClean="0">
                <a:latin typeface="Arial" charset="0"/>
                <a:cs typeface="Times New Roman" pitchFamily="18" charset="0"/>
              </a:rPr>
              <a:t>        &lt;navigation-case&gt;</a:t>
            </a:r>
          </a:p>
          <a:p>
            <a:pPr>
              <a:lnSpc>
                <a:spcPct val="90000"/>
              </a:lnSpc>
              <a:buFontTx/>
              <a:buNone/>
            </a:pPr>
            <a:r>
              <a:rPr lang="en-US" sz="1400" b="1" dirty="0" smtClean="0">
                <a:latin typeface="Arial" charset="0"/>
                <a:cs typeface="Times New Roman" pitchFamily="18" charset="0"/>
              </a:rPr>
              <a:t>               &lt;from-outcome&gt;login&lt;/from-outcome&gt;</a:t>
            </a:r>
          </a:p>
          <a:p>
            <a:pPr>
              <a:lnSpc>
                <a:spcPct val="90000"/>
              </a:lnSpc>
              <a:buFontTx/>
              <a:buNone/>
            </a:pPr>
            <a:r>
              <a:rPr lang="en-US" sz="1400" b="1" dirty="0" smtClean="0">
                <a:latin typeface="Arial" charset="0"/>
                <a:cs typeface="Times New Roman" pitchFamily="18" charset="0"/>
              </a:rPr>
              <a:t>               &lt;to-view-id&gt;/welcome.jsp&lt;/to-view-id&gt;</a:t>
            </a:r>
          </a:p>
          <a:p>
            <a:pPr>
              <a:lnSpc>
                <a:spcPct val="90000"/>
              </a:lnSpc>
              <a:buFontTx/>
              <a:buNone/>
            </a:pPr>
            <a:r>
              <a:rPr lang="en-US" sz="1400" b="1" dirty="0" smtClean="0">
                <a:latin typeface="Arial" charset="0"/>
                <a:cs typeface="Times New Roman" pitchFamily="18" charset="0"/>
              </a:rPr>
              <a:t>        &lt;/navigation-case&gt;</a:t>
            </a:r>
          </a:p>
          <a:p>
            <a:pPr>
              <a:lnSpc>
                <a:spcPct val="90000"/>
              </a:lnSpc>
              <a:buFontTx/>
              <a:buNone/>
            </a:pPr>
            <a:r>
              <a:rPr lang="en-US" sz="1400" b="1" dirty="0" smtClean="0">
                <a:latin typeface="Arial" charset="0"/>
                <a:cs typeface="Times New Roman" pitchFamily="18" charset="0"/>
              </a:rPr>
              <a:t>&lt;/navigation-rule</a:t>
            </a:r>
            <a:endParaRPr lang="en-US" sz="2400" dirty="0" smtClean="0"/>
          </a:p>
          <a:p>
            <a:pPr>
              <a:lnSpc>
                <a:spcPct val="90000"/>
              </a:lnSpc>
            </a:pPr>
            <a:r>
              <a:rPr lang="en-US" sz="2400" dirty="0" smtClean="0"/>
              <a:t>&lt;from-view-id&gt; page you are currently on.</a:t>
            </a:r>
          </a:p>
          <a:p>
            <a:pPr>
              <a:lnSpc>
                <a:spcPct val="90000"/>
              </a:lnSpc>
            </a:pPr>
            <a:r>
              <a:rPr lang="en-US" sz="2400" dirty="0" smtClean="0"/>
              <a:t>&lt;to-view-id&gt; next page to display.</a:t>
            </a:r>
          </a:p>
          <a:p>
            <a:pPr>
              <a:lnSpc>
                <a:spcPct val="90000"/>
              </a:lnSpc>
            </a:pPr>
            <a:r>
              <a:rPr lang="en-US" sz="2400" dirty="0" smtClean="0"/>
              <a:t>&lt;from-outcome&gt; value matches the action attribute of the command button of index.jsp</a:t>
            </a:r>
          </a:p>
          <a:p>
            <a:pPr>
              <a:lnSpc>
                <a:spcPct val="90000"/>
              </a:lnSpc>
              <a:buFontTx/>
              <a:buNone/>
            </a:pPr>
            <a:r>
              <a:rPr lang="en-US" sz="1400" b="1" dirty="0" smtClean="0">
                <a:latin typeface="Arial" charset="0"/>
                <a:cs typeface="Times New Roman" pitchFamily="18" charset="0"/>
              </a:rPr>
              <a:t>&lt;h:commandButton value="Login" action=“#{</a:t>
            </a:r>
            <a:r>
              <a:rPr lang="en-US" sz="1400" b="1" dirty="0" err="1" smtClean="0">
                <a:latin typeface="Arial" charset="0"/>
                <a:cs typeface="Times New Roman" pitchFamily="18" charset="0"/>
              </a:rPr>
              <a:t>user.login</a:t>
            </a:r>
            <a:r>
              <a:rPr lang="en-US" sz="1400" b="1" dirty="0" smtClean="0">
                <a:latin typeface="Arial" charset="0"/>
                <a:cs typeface="Times New Roman" pitchFamily="18" charset="0"/>
              </a:rPr>
              <a:t>}"/&gt;</a:t>
            </a:r>
          </a:p>
          <a:p>
            <a:pPr>
              <a:lnSpc>
                <a:spcPct val="90000"/>
              </a:lnSpc>
              <a:buFontTx/>
              <a:buNone/>
            </a:pPr>
            <a:endParaRPr lang="en-US" sz="2400" dirty="0" smtClean="0"/>
          </a:p>
          <a:p>
            <a:pPr>
              <a:lnSpc>
                <a:spcPct val="90000"/>
              </a:lnSpc>
            </a:pPr>
            <a:endParaRPr lang="en-US" sz="2400" dirty="0" smtClean="0"/>
          </a:p>
        </p:txBody>
      </p:sp>
    </p:spTree>
  </p:cSld>
  <p:clrMapOvr>
    <a:masterClrMapping/>
  </p:clrMapOvr>
  <p:transition>
    <p:randomBa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887B92C-CF17-46E6-8074-04532D191803}" type="slidenum">
              <a:rPr lang="en-US"/>
              <a:pPr>
                <a:defRPr/>
              </a:pPr>
              <a:t>27</a:t>
            </a:fld>
            <a:endParaRPr lang="en-US" dirty="0"/>
          </a:p>
        </p:txBody>
      </p:sp>
      <p:sp>
        <p:nvSpPr>
          <p:cNvPr id="39939" name="Rectangle 2" descr="Large confetti"/>
          <p:cNvSpPr>
            <a:spLocks noGrp="1" noChangeArrowheads="1"/>
          </p:cNvSpPr>
          <p:nvPr>
            <p:ph type="title"/>
          </p:nvPr>
        </p:nvSpPr>
        <p:spPr/>
        <p:txBody>
          <a:bodyPr/>
          <a:lstStyle/>
          <a:p>
            <a:r>
              <a:rPr lang="en-US" smtClean="0">
                <a:solidFill>
                  <a:srgbClr val="7B9899"/>
                </a:solidFill>
              </a:rPr>
              <a:t>Configuration file (Cntd.)</a:t>
            </a:r>
          </a:p>
        </p:txBody>
      </p:sp>
      <p:sp>
        <p:nvSpPr>
          <p:cNvPr id="39940" name="Rectangle 3"/>
          <p:cNvSpPr>
            <a:spLocks noGrp="1" noChangeArrowheads="1"/>
          </p:cNvSpPr>
          <p:nvPr>
            <p:ph type="body" idx="1"/>
          </p:nvPr>
        </p:nvSpPr>
        <p:spPr>
          <a:xfrm>
            <a:off x="301625" y="1527175"/>
            <a:ext cx="8504238" cy="4572000"/>
          </a:xfrm>
        </p:spPr>
        <p:txBody>
          <a:bodyPr/>
          <a:lstStyle/>
          <a:p>
            <a:r>
              <a:rPr lang="en-US" sz="2000" smtClean="0"/>
              <a:t>Managed bean is the model of the framework.</a:t>
            </a:r>
          </a:p>
          <a:p>
            <a:r>
              <a:rPr lang="en-US" sz="2000" smtClean="0"/>
              <a:t>&lt;managed-bean-name&gt; is the name the views use to reference the bean.</a:t>
            </a:r>
          </a:p>
          <a:p>
            <a:pPr>
              <a:buFont typeface="Wingdings 2" pitchFamily="18" charset="2"/>
              <a:buNone/>
            </a:pPr>
            <a:r>
              <a:rPr lang="en-US" sz="2000" b="1" smtClean="0">
                <a:latin typeface="Arial" charset="0"/>
              </a:rPr>
              <a:t>	&lt;managed-bean-name&gt;user&lt;/managed-bean-name&gt;</a:t>
            </a:r>
          </a:p>
          <a:p>
            <a:pPr>
              <a:buFontTx/>
              <a:buNone/>
            </a:pPr>
            <a:r>
              <a:rPr lang="en-US" sz="2000" b="1" smtClean="0">
                <a:latin typeface="Arial" charset="0"/>
                <a:cs typeface="Times New Roman" pitchFamily="18" charset="0"/>
              </a:rPr>
              <a:t>	&lt;h:inputText value="#{user.name}“ required=“true”/&gt; </a:t>
            </a:r>
            <a:endParaRPr lang="en-US" sz="2000" b="1" smtClean="0">
              <a:latin typeface="Arial" charset="0"/>
            </a:endParaRPr>
          </a:p>
          <a:p>
            <a:r>
              <a:rPr lang="en-US" sz="2000" smtClean="0"/>
              <a:t>&lt;managed-bean-class&gt; is the fully classified name for the bean.</a:t>
            </a:r>
          </a:p>
          <a:p>
            <a:pPr>
              <a:buFontTx/>
              <a:buNone/>
            </a:pPr>
            <a:r>
              <a:rPr lang="en-US" sz="2000" b="1" smtClean="0">
                <a:latin typeface="Arial" charset="0"/>
              </a:rPr>
              <a:t>	&lt;managed-bean-class&gt; </a:t>
            </a:r>
            <a:r>
              <a:rPr lang="en-US" sz="2000" b="1" smtClean="0">
                <a:latin typeface="Arial" charset="0"/>
                <a:cs typeface="Times New Roman" pitchFamily="18" charset="0"/>
              </a:rPr>
              <a:t>com.corejsf.UserBean</a:t>
            </a:r>
            <a:r>
              <a:rPr lang="en-US" sz="2000" b="1" smtClean="0">
                <a:latin typeface="Arial" charset="0"/>
              </a:rPr>
              <a:t> &lt;/managed-bean-class&gt;</a:t>
            </a:r>
          </a:p>
          <a:p>
            <a:pPr>
              <a:buFontTx/>
              <a:buNone/>
            </a:pPr>
            <a:endParaRPr lang="en-US" sz="2000" b="1" smtClean="0">
              <a:latin typeface="Arial" charset="0"/>
            </a:endParaRPr>
          </a:p>
          <a:p>
            <a:pPr>
              <a:buFontTx/>
              <a:buNone/>
            </a:pPr>
            <a:r>
              <a:rPr lang="en-US" sz="2000" b="1" smtClean="0">
                <a:latin typeface="Arial" charset="0"/>
              </a:rPr>
              <a:t>	&lt;managed-bean-scope&gt;session&lt;/managed-bean-scope&gt;</a:t>
            </a:r>
          </a:p>
          <a:p>
            <a:pPr>
              <a:buFontTx/>
              <a:buNone/>
            </a:pPr>
            <a:endParaRPr lang="en-US" sz="2000" b="1" smtClean="0">
              <a:latin typeface="Arial" charset="0"/>
            </a:endParaRPr>
          </a:p>
          <a:p>
            <a:endParaRPr lang="en-US" sz="2000" b="1" smtClean="0">
              <a:latin typeface="Arial" charset="0"/>
            </a:endParaRPr>
          </a:p>
        </p:txBody>
      </p:sp>
    </p:spTree>
  </p:cSld>
  <p:clrMapOvr>
    <a:masterClrMapping/>
  </p:clrMapOvr>
  <p:transition>
    <p:randomBa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445BD538-417E-437B-BB91-FAE3A54D4A03}" type="slidenum">
              <a:rPr lang="en-US"/>
              <a:pPr>
                <a:defRPr/>
              </a:pPr>
              <a:t>28</a:t>
            </a:fld>
            <a:endParaRPr lang="en-US" dirty="0"/>
          </a:p>
        </p:txBody>
      </p:sp>
      <p:sp>
        <p:nvSpPr>
          <p:cNvPr id="40963" name="Rectangle 2" descr="Large confetti"/>
          <p:cNvSpPr>
            <a:spLocks noGrp="1" noChangeArrowheads="1"/>
          </p:cNvSpPr>
          <p:nvPr>
            <p:ph type="title"/>
          </p:nvPr>
        </p:nvSpPr>
        <p:spPr/>
        <p:txBody>
          <a:bodyPr/>
          <a:lstStyle/>
          <a:p>
            <a:r>
              <a:rPr lang="en-US" sz="3200" smtClean="0">
                <a:solidFill>
                  <a:srgbClr val="7B9899"/>
                </a:solidFill>
              </a:rPr>
              <a:t>Web.xml (Deployment Descriptor)</a:t>
            </a:r>
          </a:p>
        </p:txBody>
      </p:sp>
      <p:sp>
        <p:nvSpPr>
          <p:cNvPr id="55299" name="Rectangle 3"/>
          <p:cNvSpPr>
            <a:spLocks noGrp="1" noChangeArrowheads="1"/>
          </p:cNvSpPr>
          <p:nvPr>
            <p:ph type="body" idx="1"/>
          </p:nvPr>
        </p:nvSpPr>
        <p:spPr>
          <a:xfrm>
            <a:off x="301625" y="1527175"/>
            <a:ext cx="8504238" cy="4572000"/>
          </a:xfrm>
        </p:spPr>
        <p:txBody>
          <a:bodyPr>
            <a:normAutofit lnSpcReduction="10000"/>
          </a:bodyPr>
          <a:lstStyle/>
          <a:p>
            <a:pPr marL="274320" indent="-274320" fontAlgn="auto">
              <a:lnSpc>
                <a:spcPct val="90000"/>
              </a:lnSpc>
              <a:spcAft>
                <a:spcPts val="0"/>
              </a:spcAft>
              <a:buFontTx/>
              <a:buNone/>
              <a:defRPr/>
            </a:pPr>
            <a:r>
              <a:rPr lang="en-US" sz="1400" b="1" dirty="0">
                <a:latin typeface="Arial" charset="0"/>
              </a:rPr>
              <a:t>&lt;context-param&gt;</a:t>
            </a:r>
          </a:p>
          <a:p>
            <a:pPr marL="274320" indent="-274320" fontAlgn="auto">
              <a:lnSpc>
                <a:spcPct val="90000"/>
              </a:lnSpc>
              <a:spcAft>
                <a:spcPts val="0"/>
              </a:spcAft>
              <a:buFontTx/>
              <a:buNone/>
              <a:defRPr/>
            </a:pPr>
            <a:r>
              <a:rPr lang="en-US" sz="1400" b="1" dirty="0">
                <a:latin typeface="Arial" charset="0"/>
              </a:rPr>
              <a:t>&lt;param-name&gt;</a:t>
            </a:r>
          </a:p>
          <a:p>
            <a:pPr marL="274320" indent="-274320" fontAlgn="auto">
              <a:lnSpc>
                <a:spcPct val="90000"/>
              </a:lnSpc>
              <a:spcAft>
                <a:spcPts val="0"/>
              </a:spcAft>
              <a:buFontTx/>
              <a:buNone/>
              <a:defRPr/>
            </a:pPr>
            <a:r>
              <a:rPr lang="en-US" sz="1400" b="1" dirty="0">
                <a:latin typeface="Arial" charset="0"/>
              </a:rPr>
              <a:t>      javax.faces.CONFIG_FILES&lt;/param-name&gt;</a:t>
            </a:r>
          </a:p>
          <a:p>
            <a:pPr marL="274320" indent="-274320" fontAlgn="auto">
              <a:lnSpc>
                <a:spcPct val="90000"/>
              </a:lnSpc>
              <a:spcAft>
                <a:spcPts val="0"/>
              </a:spcAft>
              <a:buFontTx/>
              <a:buNone/>
              <a:defRPr/>
            </a:pPr>
            <a:r>
              <a:rPr lang="en-US" sz="1400" b="1" dirty="0">
                <a:latin typeface="Arial" charset="0"/>
              </a:rPr>
              <a:t>&lt;param-value&gt;</a:t>
            </a:r>
          </a:p>
          <a:p>
            <a:pPr marL="274320" indent="-274320" fontAlgn="auto">
              <a:lnSpc>
                <a:spcPct val="90000"/>
              </a:lnSpc>
              <a:spcAft>
                <a:spcPts val="0"/>
              </a:spcAft>
              <a:buFontTx/>
              <a:buNone/>
              <a:defRPr/>
            </a:pPr>
            <a:r>
              <a:rPr lang="en-US" sz="1400" b="1" dirty="0">
                <a:latin typeface="Arial" charset="0"/>
              </a:rPr>
              <a:t>      /WEB-INF/faces-config.xml</a:t>
            </a:r>
          </a:p>
          <a:p>
            <a:pPr marL="274320" indent="-274320" fontAlgn="auto">
              <a:lnSpc>
                <a:spcPct val="90000"/>
              </a:lnSpc>
              <a:spcAft>
                <a:spcPts val="0"/>
              </a:spcAft>
              <a:buFontTx/>
              <a:buNone/>
              <a:defRPr/>
            </a:pPr>
            <a:r>
              <a:rPr lang="en-US" sz="1400" b="1" dirty="0">
                <a:latin typeface="Arial" charset="0"/>
              </a:rPr>
              <a:t>&lt;/param-value&gt;</a:t>
            </a:r>
          </a:p>
          <a:p>
            <a:pPr marL="274320" indent="-274320" fontAlgn="auto">
              <a:lnSpc>
                <a:spcPct val="90000"/>
              </a:lnSpc>
              <a:spcAft>
                <a:spcPts val="0"/>
              </a:spcAft>
              <a:buFontTx/>
              <a:buNone/>
              <a:defRPr/>
            </a:pPr>
            <a:r>
              <a:rPr lang="en-US" sz="1400" b="1" dirty="0">
                <a:latin typeface="Arial" charset="0"/>
              </a:rPr>
              <a:t>     &lt;description&gt;</a:t>
            </a:r>
          </a:p>
          <a:p>
            <a:pPr marL="274320" indent="-274320" fontAlgn="auto">
              <a:lnSpc>
                <a:spcPct val="90000"/>
              </a:lnSpc>
              <a:spcAft>
                <a:spcPts val="0"/>
              </a:spcAft>
              <a:buFontTx/>
              <a:buNone/>
              <a:defRPr/>
            </a:pPr>
            <a:r>
              <a:rPr lang="en-US" sz="1400" b="1" dirty="0">
                <a:latin typeface="Arial" charset="0"/>
              </a:rPr>
              <a:t>     &lt;/description&gt;</a:t>
            </a:r>
          </a:p>
          <a:p>
            <a:pPr marL="274320" indent="-274320" fontAlgn="auto">
              <a:lnSpc>
                <a:spcPct val="90000"/>
              </a:lnSpc>
              <a:spcAft>
                <a:spcPts val="0"/>
              </a:spcAft>
              <a:buFontTx/>
              <a:buNone/>
              <a:defRPr/>
            </a:pPr>
            <a:r>
              <a:rPr lang="en-US" sz="1400" b="1" dirty="0">
                <a:latin typeface="Arial" charset="0"/>
              </a:rPr>
              <a:t>&lt;/context-param&gt;</a:t>
            </a:r>
          </a:p>
          <a:p>
            <a:pPr marL="274320" indent="-274320" fontAlgn="auto">
              <a:lnSpc>
                <a:spcPct val="90000"/>
              </a:lnSpc>
              <a:spcAft>
                <a:spcPts val="0"/>
              </a:spcAft>
              <a:buFontTx/>
              <a:buNone/>
              <a:defRPr/>
            </a:pPr>
            <a:r>
              <a:rPr lang="en-US" sz="1400" b="1" dirty="0">
                <a:latin typeface="Arial" charset="0"/>
              </a:rPr>
              <a:t>&lt;servlet&gt;</a:t>
            </a:r>
          </a:p>
          <a:p>
            <a:pPr marL="274320" indent="-274320" fontAlgn="auto">
              <a:lnSpc>
                <a:spcPct val="90000"/>
              </a:lnSpc>
              <a:spcAft>
                <a:spcPts val="0"/>
              </a:spcAft>
              <a:buFontTx/>
              <a:buNone/>
              <a:defRPr/>
            </a:pPr>
            <a:r>
              <a:rPr lang="en-US" sz="1400" b="1" dirty="0">
                <a:latin typeface="Arial" charset="0"/>
              </a:rPr>
              <a:t>        &lt;servlet-name&gt;Faces Servlet&lt;/servlet-name&gt;</a:t>
            </a:r>
          </a:p>
          <a:p>
            <a:pPr marL="274320" indent="-274320" fontAlgn="auto">
              <a:lnSpc>
                <a:spcPct val="90000"/>
              </a:lnSpc>
              <a:spcAft>
                <a:spcPts val="0"/>
              </a:spcAft>
              <a:buFontTx/>
              <a:buNone/>
              <a:defRPr/>
            </a:pPr>
            <a:r>
              <a:rPr lang="en-US" sz="1400" b="1" dirty="0">
                <a:latin typeface="Arial" charset="0"/>
              </a:rPr>
              <a:t>        &lt;servlet-class&gt;</a:t>
            </a:r>
          </a:p>
          <a:p>
            <a:pPr marL="274320" indent="-274320" fontAlgn="auto">
              <a:lnSpc>
                <a:spcPct val="90000"/>
              </a:lnSpc>
              <a:spcAft>
                <a:spcPts val="0"/>
              </a:spcAft>
              <a:buFontTx/>
              <a:buNone/>
              <a:defRPr/>
            </a:pPr>
            <a:r>
              <a:rPr lang="en-US" sz="1400" b="1" dirty="0">
                <a:latin typeface="Arial" charset="0"/>
              </a:rPr>
              <a:t>               javax.faces.webapp.FacesServlet</a:t>
            </a:r>
          </a:p>
          <a:p>
            <a:pPr marL="274320" indent="-274320" fontAlgn="auto">
              <a:lnSpc>
                <a:spcPct val="90000"/>
              </a:lnSpc>
              <a:spcAft>
                <a:spcPts val="0"/>
              </a:spcAft>
              <a:buFontTx/>
              <a:buNone/>
              <a:defRPr/>
            </a:pPr>
            <a:r>
              <a:rPr lang="en-US" sz="1400" b="1" dirty="0">
                <a:latin typeface="Arial" charset="0"/>
              </a:rPr>
              <a:t>         &lt;/servlet-class&gt;</a:t>
            </a:r>
          </a:p>
          <a:p>
            <a:pPr marL="274320" indent="-274320" fontAlgn="auto">
              <a:lnSpc>
                <a:spcPct val="90000"/>
              </a:lnSpc>
              <a:spcAft>
                <a:spcPts val="0"/>
              </a:spcAft>
              <a:buFontTx/>
              <a:buNone/>
              <a:defRPr/>
            </a:pPr>
            <a:r>
              <a:rPr lang="en-US" sz="1400" b="1" dirty="0">
                <a:latin typeface="Arial" charset="0"/>
              </a:rPr>
              <a:t>&lt;load-on-startup&gt;1&lt;/load-on-startup&gt;</a:t>
            </a:r>
          </a:p>
          <a:p>
            <a:pPr marL="274320" indent="-274320" fontAlgn="auto">
              <a:lnSpc>
                <a:spcPct val="90000"/>
              </a:lnSpc>
              <a:spcAft>
                <a:spcPts val="0"/>
              </a:spcAft>
              <a:buFontTx/>
              <a:buNone/>
              <a:defRPr/>
            </a:pPr>
            <a:r>
              <a:rPr lang="en-US" sz="1400" b="1" dirty="0">
                <a:latin typeface="Arial" charset="0"/>
              </a:rPr>
              <a:t>&lt;/servlet&gt;</a:t>
            </a:r>
          </a:p>
          <a:p>
            <a:pPr marL="274320" indent="-274320" fontAlgn="auto">
              <a:lnSpc>
                <a:spcPct val="90000"/>
              </a:lnSpc>
              <a:spcAft>
                <a:spcPts val="0"/>
              </a:spcAft>
              <a:buFontTx/>
              <a:buNone/>
              <a:defRPr/>
            </a:pPr>
            <a:r>
              <a:rPr lang="en-US" sz="1400" b="1" dirty="0">
                <a:latin typeface="Arial" charset="0"/>
              </a:rPr>
              <a:t>&lt;servlet-mapping&gt;</a:t>
            </a:r>
          </a:p>
          <a:p>
            <a:pPr marL="274320" indent="-274320" fontAlgn="auto">
              <a:lnSpc>
                <a:spcPct val="90000"/>
              </a:lnSpc>
              <a:spcAft>
                <a:spcPts val="0"/>
              </a:spcAft>
              <a:buFontTx/>
              <a:buNone/>
              <a:defRPr/>
            </a:pPr>
            <a:r>
              <a:rPr lang="en-US" sz="1400" b="1" dirty="0">
                <a:latin typeface="Arial" charset="0"/>
              </a:rPr>
              <a:t>         &lt;servlet-name&gt;Faces Servlet&lt;/servlet-name&gt;</a:t>
            </a:r>
          </a:p>
          <a:p>
            <a:pPr marL="274320" indent="-274320" fontAlgn="auto">
              <a:lnSpc>
                <a:spcPct val="90000"/>
              </a:lnSpc>
              <a:spcAft>
                <a:spcPts val="0"/>
              </a:spcAft>
              <a:buFontTx/>
              <a:buNone/>
              <a:defRPr/>
            </a:pPr>
            <a:r>
              <a:rPr lang="en-US" sz="1400" b="1" dirty="0" smtClean="0">
                <a:latin typeface="Arial" charset="0"/>
              </a:rPr>
              <a:t>	    &lt;url-pattern&gt; </a:t>
            </a:r>
            <a:r>
              <a:rPr lang="en-US" sz="1400" b="1" dirty="0">
                <a:latin typeface="Arial" charset="0"/>
              </a:rPr>
              <a:t>*.faces &lt;/url-pattern&gt;</a:t>
            </a:r>
          </a:p>
          <a:p>
            <a:pPr marL="274320" indent="-274320" fontAlgn="auto">
              <a:lnSpc>
                <a:spcPct val="90000"/>
              </a:lnSpc>
              <a:spcAft>
                <a:spcPts val="0"/>
              </a:spcAft>
              <a:buFontTx/>
              <a:buNone/>
              <a:defRPr/>
            </a:pPr>
            <a:r>
              <a:rPr lang="en-US" sz="1400" b="1" dirty="0">
                <a:latin typeface="Arial" charset="0"/>
              </a:rPr>
              <a:t>&lt;/servlet-mapping&gt;</a:t>
            </a:r>
          </a:p>
          <a:p>
            <a:pPr marL="274320" indent="-274320" fontAlgn="auto">
              <a:lnSpc>
                <a:spcPct val="90000"/>
              </a:lnSpc>
              <a:spcAft>
                <a:spcPts val="0"/>
              </a:spcAft>
              <a:buFontTx/>
              <a:buNone/>
              <a:defRPr/>
            </a:pPr>
            <a:endParaRPr lang="en-US" sz="1400" b="1" dirty="0">
              <a:latin typeface="Arial" charset="0"/>
            </a:endParaRPr>
          </a:p>
        </p:txBody>
      </p:sp>
    </p:spTree>
  </p:cSld>
  <p:clrMapOvr>
    <a:masterClrMapping/>
  </p:clrMapOvr>
  <p:transition>
    <p:randomBa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642DD77-4DB6-43B6-B7A5-02D39872B648}" type="slidenum">
              <a:rPr lang="en-US"/>
              <a:pPr>
                <a:defRPr/>
              </a:pPr>
              <a:t>29</a:t>
            </a:fld>
            <a:endParaRPr lang="en-US" dirty="0"/>
          </a:p>
        </p:txBody>
      </p:sp>
      <p:sp>
        <p:nvSpPr>
          <p:cNvPr id="41987" name="Rectangle 2" descr="Large confetti"/>
          <p:cNvSpPr>
            <a:spLocks noGrp="1" noChangeArrowheads="1"/>
          </p:cNvSpPr>
          <p:nvPr>
            <p:ph type="title"/>
          </p:nvPr>
        </p:nvSpPr>
        <p:spPr/>
        <p:txBody>
          <a:bodyPr/>
          <a:lstStyle/>
          <a:p>
            <a:r>
              <a:rPr lang="en-US" smtClean="0">
                <a:solidFill>
                  <a:srgbClr val="7B9899"/>
                </a:solidFill>
              </a:rPr>
              <a:t>Web.xml (Cntd.)</a:t>
            </a:r>
          </a:p>
        </p:txBody>
      </p:sp>
      <p:sp>
        <p:nvSpPr>
          <p:cNvPr id="41988" name="Rectangle 3"/>
          <p:cNvSpPr>
            <a:spLocks noGrp="1" noChangeArrowheads="1"/>
          </p:cNvSpPr>
          <p:nvPr>
            <p:ph type="body" idx="1"/>
          </p:nvPr>
        </p:nvSpPr>
        <p:spPr>
          <a:xfrm>
            <a:off x="301625" y="1527175"/>
            <a:ext cx="8504238" cy="4572000"/>
          </a:xfrm>
        </p:spPr>
        <p:txBody>
          <a:bodyPr/>
          <a:lstStyle/>
          <a:p>
            <a:pPr>
              <a:lnSpc>
                <a:spcPct val="80000"/>
              </a:lnSpc>
            </a:pPr>
            <a:r>
              <a:rPr lang="en-US" sz="2000" smtClean="0"/>
              <a:t>Javax.faces.CONFIG_FILES parameter tells where the JSF configuration file exists.</a:t>
            </a:r>
          </a:p>
          <a:p>
            <a:pPr>
              <a:lnSpc>
                <a:spcPct val="80000"/>
              </a:lnSpc>
              <a:buFontTx/>
              <a:buNone/>
            </a:pPr>
            <a:r>
              <a:rPr lang="en-US" sz="1400" b="1" smtClean="0">
                <a:latin typeface="Arial" charset="0"/>
              </a:rPr>
              <a:t>&lt;param-name&gt;</a:t>
            </a:r>
          </a:p>
          <a:p>
            <a:pPr>
              <a:lnSpc>
                <a:spcPct val="80000"/>
              </a:lnSpc>
              <a:buFontTx/>
              <a:buNone/>
            </a:pPr>
            <a:r>
              <a:rPr lang="en-US" sz="1400" b="1" smtClean="0">
                <a:latin typeface="Arial" charset="0"/>
              </a:rPr>
              <a:t>       javax.faces.CONFIG_FILES</a:t>
            </a:r>
          </a:p>
          <a:p>
            <a:pPr>
              <a:lnSpc>
                <a:spcPct val="80000"/>
              </a:lnSpc>
              <a:buFontTx/>
              <a:buNone/>
            </a:pPr>
            <a:r>
              <a:rPr lang="en-US" sz="1400" b="1" smtClean="0">
                <a:latin typeface="Arial" charset="0"/>
              </a:rPr>
              <a:t>&lt;/param-name&gt;</a:t>
            </a:r>
          </a:p>
          <a:p>
            <a:pPr>
              <a:lnSpc>
                <a:spcPct val="80000"/>
              </a:lnSpc>
              <a:buFontTx/>
              <a:buNone/>
            </a:pPr>
            <a:r>
              <a:rPr lang="en-US" sz="1400" b="1" smtClean="0">
                <a:latin typeface="Arial" charset="0"/>
              </a:rPr>
              <a:t>&lt;param-value&gt;</a:t>
            </a:r>
          </a:p>
          <a:p>
            <a:pPr>
              <a:lnSpc>
                <a:spcPct val="80000"/>
              </a:lnSpc>
              <a:buFontTx/>
              <a:buNone/>
            </a:pPr>
            <a:r>
              <a:rPr lang="en-US" sz="1400" b="1" smtClean="0">
                <a:latin typeface="Arial" charset="0"/>
              </a:rPr>
              <a:t>      /WEB-INF/examples-config.xml</a:t>
            </a:r>
          </a:p>
          <a:p>
            <a:pPr>
              <a:lnSpc>
                <a:spcPct val="80000"/>
              </a:lnSpc>
              <a:buFontTx/>
              <a:buNone/>
            </a:pPr>
            <a:r>
              <a:rPr lang="en-US" sz="1400" b="1" smtClean="0">
                <a:latin typeface="Arial" charset="0"/>
              </a:rPr>
              <a:t>&lt;/param-value&gt;</a:t>
            </a:r>
            <a:endParaRPr lang="en-US" sz="2000" smtClean="0"/>
          </a:p>
          <a:p>
            <a:pPr>
              <a:lnSpc>
                <a:spcPct val="80000"/>
              </a:lnSpc>
            </a:pPr>
            <a:r>
              <a:rPr lang="en-US" sz="2000" smtClean="0"/>
              <a:t>Javax.faces.STATE_SAVING_METHOD specifies where the state must be saved: client or server.</a:t>
            </a:r>
          </a:p>
          <a:p>
            <a:pPr>
              <a:lnSpc>
                <a:spcPct val="80000"/>
              </a:lnSpc>
              <a:buFontTx/>
              <a:buNone/>
            </a:pPr>
            <a:r>
              <a:rPr lang="en-US" sz="1400" b="1" smtClean="0">
                <a:latin typeface="Arial" charset="0"/>
              </a:rPr>
              <a:t>&lt;param-name&gt;</a:t>
            </a:r>
          </a:p>
          <a:p>
            <a:pPr>
              <a:lnSpc>
                <a:spcPct val="80000"/>
              </a:lnSpc>
              <a:buFontTx/>
              <a:buNone/>
            </a:pPr>
            <a:r>
              <a:rPr lang="en-US" sz="1400" b="1" smtClean="0">
                <a:latin typeface="Arial" charset="0"/>
              </a:rPr>
              <a:t>       javax.faces.STATE_SAVING_METHOD</a:t>
            </a:r>
          </a:p>
          <a:p>
            <a:pPr>
              <a:lnSpc>
                <a:spcPct val="80000"/>
              </a:lnSpc>
              <a:buFontTx/>
              <a:buNone/>
            </a:pPr>
            <a:r>
              <a:rPr lang="en-US" sz="1400" b="1" smtClean="0">
                <a:latin typeface="Arial" charset="0"/>
              </a:rPr>
              <a:t>&lt;/param-name&gt; </a:t>
            </a:r>
          </a:p>
          <a:p>
            <a:pPr>
              <a:lnSpc>
                <a:spcPct val="80000"/>
              </a:lnSpc>
              <a:buFontTx/>
              <a:buNone/>
            </a:pPr>
            <a:r>
              <a:rPr lang="en-US" sz="1400" b="1" smtClean="0">
                <a:latin typeface="Arial" charset="0"/>
              </a:rPr>
              <a:t>&lt;param-value&gt;server&lt;/param-value</a:t>
            </a:r>
            <a:r>
              <a:rPr lang="en-US" sz="1800" smtClean="0"/>
              <a:t>&gt; </a:t>
            </a:r>
            <a:endParaRPr lang="en-US" sz="2000" smtClean="0"/>
          </a:p>
          <a:p>
            <a:pPr>
              <a:lnSpc>
                <a:spcPct val="80000"/>
              </a:lnSpc>
            </a:pPr>
            <a:r>
              <a:rPr lang="en-US" sz="2000" smtClean="0"/>
              <a:t>The servlet-mapping and servlet blocks specify that any URL that ends in a .jsf extension should be redirected through a servlet called javax.faces.webapp.FacesServlet. </a:t>
            </a:r>
          </a:p>
          <a:p>
            <a:pPr>
              <a:lnSpc>
                <a:spcPct val="80000"/>
              </a:lnSpc>
              <a:buFontTx/>
              <a:buNone/>
            </a:pPr>
            <a:endParaRPr lang="en-US" sz="2000" smtClean="0"/>
          </a:p>
          <a:p>
            <a:pPr>
              <a:lnSpc>
                <a:spcPct val="80000"/>
              </a:lnSpc>
              <a:buFontTx/>
              <a:buNone/>
            </a:pPr>
            <a:endParaRPr lang="en-US" sz="2800" smtClean="0"/>
          </a:p>
        </p:txBody>
      </p:sp>
    </p:spTree>
  </p:cSld>
  <p:clrMapOvr>
    <a:masterClrMapping/>
  </p:clrMapOvr>
  <p:transition>
    <p:randomBa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7B9899"/>
                </a:solidFill>
              </a:rPr>
              <a:t>Advantages</a:t>
            </a:r>
          </a:p>
        </p:txBody>
      </p:sp>
      <p:sp>
        <p:nvSpPr>
          <p:cNvPr id="3" name="Content Placeholder 2"/>
          <p:cNvSpPr>
            <a:spLocks noGrp="1"/>
          </p:cNvSpPr>
          <p:nvPr>
            <p:ph sz="quarter" idx="1"/>
          </p:nvPr>
        </p:nvSpPr>
        <p:spPr>
          <a:xfrm>
            <a:off x="301625" y="1527175"/>
            <a:ext cx="8504238" cy="4572000"/>
          </a:xfrm>
        </p:spPr>
        <p:txBody>
          <a:bodyPr>
            <a:normAutofit fontScale="92500" lnSpcReduction="20000"/>
          </a:bodyPr>
          <a:lstStyle/>
          <a:p>
            <a:pPr marL="274320" indent="-274320" fontAlgn="auto">
              <a:spcAft>
                <a:spcPts val="0"/>
              </a:spcAft>
              <a:buFont typeface="Wingdings 2"/>
              <a:buChar char=""/>
              <a:defRPr/>
            </a:pPr>
            <a:r>
              <a:rPr lang="en-US" dirty="0" smtClean="0"/>
              <a:t>Wire client-generated events to server-side application code</a:t>
            </a:r>
          </a:p>
          <a:p>
            <a:pPr marL="274320" indent="-274320" fontAlgn="auto">
              <a:spcAft>
                <a:spcPts val="0"/>
              </a:spcAft>
              <a:buFont typeface="Wingdings 2"/>
              <a:buNone/>
              <a:defRPr/>
            </a:pPr>
            <a:endParaRPr lang="en-US" dirty="0" smtClean="0"/>
          </a:p>
          <a:p>
            <a:pPr marL="274320" indent="-274320" fontAlgn="auto">
              <a:spcAft>
                <a:spcPts val="0"/>
              </a:spcAft>
              <a:buFont typeface="Wingdings 2"/>
              <a:buChar char=""/>
              <a:defRPr/>
            </a:pPr>
            <a:r>
              <a:rPr lang="en-US" dirty="0" smtClean="0"/>
              <a:t>Bind UI components on a page to server-side data</a:t>
            </a:r>
          </a:p>
          <a:p>
            <a:pPr marL="274320" indent="-274320" fontAlgn="auto">
              <a:spcAft>
                <a:spcPts val="0"/>
              </a:spcAft>
              <a:buFont typeface="Wingdings 2"/>
              <a:buNone/>
              <a:defRPr/>
            </a:pPr>
            <a:endParaRPr lang="en-US" dirty="0" smtClean="0"/>
          </a:p>
          <a:p>
            <a:pPr marL="274320" indent="-274320" fontAlgn="auto">
              <a:spcAft>
                <a:spcPts val="0"/>
              </a:spcAft>
              <a:buFont typeface="Wingdings 2"/>
              <a:buChar char=""/>
              <a:defRPr/>
            </a:pPr>
            <a:r>
              <a:rPr lang="en-US" dirty="0" smtClean="0"/>
              <a:t>Construct a UI with reusable and extensible components</a:t>
            </a:r>
          </a:p>
          <a:p>
            <a:pPr marL="274320" indent="-274320" fontAlgn="auto">
              <a:spcAft>
                <a:spcPts val="0"/>
              </a:spcAft>
              <a:buFont typeface="Wingdings 2"/>
              <a:buNone/>
              <a:defRPr/>
            </a:pPr>
            <a:endParaRPr lang="en-US" dirty="0" smtClean="0"/>
          </a:p>
          <a:p>
            <a:pPr marL="274320" indent="-274320" fontAlgn="auto">
              <a:spcAft>
                <a:spcPts val="0"/>
              </a:spcAft>
              <a:buFont typeface="Wingdings 2"/>
              <a:buChar char=""/>
              <a:defRPr/>
            </a:pPr>
            <a:r>
              <a:rPr lang="en-US" dirty="0" smtClean="0"/>
              <a:t>Save and restore UI state beyond the life of server requests</a:t>
            </a:r>
          </a:p>
          <a:p>
            <a:pPr marL="274320" indent="-274320" fontAlgn="auto">
              <a:spcAft>
                <a:spcPts val="0"/>
              </a:spcAft>
              <a:buFont typeface="Wingdings 2"/>
              <a:buChar char=""/>
              <a:defRPr/>
            </a:pPr>
            <a:endParaRPr lang="en-US" dirty="0"/>
          </a:p>
        </p:txBody>
      </p:sp>
    </p:spTree>
  </p:cSld>
  <p:clrMapOvr>
    <a:masterClrMapping/>
  </p:clrMapOvr>
  <p:transition>
    <p:randomBa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solidFill>
                  <a:srgbClr val="7B9899"/>
                </a:solidFill>
              </a:rPr>
              <a:t>Additional Features</a:t>
            </a:r>
          </a:p>
        </p:txBody>
      </p:sp>
      <p:sp>
        <p:nvSpPr>
          <p:cNvPr id="43011" name="Content Placeholder 2"/>
          <p:cNvSpPr>
            <a:spLocks noGrp="1"/>
          </p:cNvSpPr>
          <p:nvPr>
            <p:ph sz="quarter" idx="1"/>
          </p:nvPr>
        </p:nvSpPr>
        <p:spPr>
          <a:xfrm>
            <a:off x="301625" y="1527175"/>
            <a:ext cx="8504238" cy="4572000"/>
          </a:xfrm>
        </p:spPr>
        <p:txBody>
          <a:bodyPr/>
          <a:lstStyle/>
          <a:p>
            <a:r>
              <a:rPr lang="en-US" smtClean="0"/>
              <a:t>Facelets Components</a:t>
            </a:r>
          </a:p>
          <a:p>
            <a:r>
              <a:rPr lang="en-US" smtClean="0"/>
              <a:t>Apache Tomahawk Components</a:t>
            </a:r>
          </a:p>
          <a:p>
            <a:r>
              <a:rPr lang="en-US" smtClean="0"/>
              <a:t>Apache Trinidad Components</a:t>
            </a:r>
          </a:p>
          <a:p>
            <a:r>
              <a:rPr lang="en-US" smtClean="0"/>
              <a:t>ICEfaces Components</a:t>
            </a:r>
          </a:p>
          <a:p>
            <a:r>
              <a:rPr lang="en-US" smtClean="0"/>
              <a:t>Jboss Seam Components</a:t>
            </a:r>
          </a:p>
          <a:p>
            <a:r>
              <a:rPr lang="en-US" smtClean="0"/>
              <a:t>Jboss Richfaces and Ajax4jsf Components</a:t>
            </a:r>
          </a:p>
          <a:p>
            <a:pPr>
              <a:buFont typeface="Wingdings 2" pitchFamily="18" charset="2"/>
              <a:buNone/>
            </a:pPr>
            <a:endParaRPr lang="en-US" smtClean="0"/>
          </a:p>
        </p:txBody>
      </p:sp>
    </p:spTree>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DCCE699-2828-4722-8695-04435B33EE19}" type="slidenum">
              <a:rPr lang="en-US" smtClean="0"/>
              <a:pPr/>
              <a:t>31</a:t>
            </a:fld>
            <a:endParaRPr lang="en-US" dirty="0"/>
          </a:p>
        </p:txBody>
      </p:sp>
      <p:sp>
        <p:nvSpPr>
          <p:cNvPr id="5" name="Date Placeholder 4"/>
          <p:cNvSpPr>
            <a:spLocks noGrp="1"/>
          </p:cNvSpPr>
          <p:nvPr>
            <p:ph type="dt" sz="half" idx="10"/>
          </p:nvPr>
        </p:nvSpPr>
        <p:spPr/>
        <p:txBody>
          <a:bodyPr/>
          <a:lstStyle/>
          <a:p>
            <a:fld id="{0F0D5423-73E1-4F3B-A8F1-CE5C82EB9E57}" type="datetime2">
              <a:rPr lang="en-US" smtClean="0"/>
              <a:pPr/>
              <a:t>Thursday, June 30, 2011</a:t>
            </a:fld>
            <a:endParaRPr lang="en-US" dirty="0"/>
          </a:p>
        </p:txBody>
      </p:sp>
      <p:sp>
        <p:nvSpPr>
          <p:cNvPr id="6" name="Content Placeholder 9"/>
          <p:cNvSpPr>
            <a:spLocks noGrp="1"/>
          </p:cNvSpPr>
          <p:nvPr>
            <p:ph idx="1"/>
          </p:nvPr>
        </p:nvSpPr>
        <p:spPr>
          <a:xfrm>
            <a:off x="533400" y="3581400"/>
            <a:ext cx="8229600" cy="609600"/>
          </a:xfrm>
        </p:spPr>
        <p:txBody>
          <a:bodyPr/>
          <a:lstStyle/>
          <a:p>
            <a:pPr algn="ctr">
              <a:buNone/>
            </a:pPr>
            <a:r>
              <a:rPr lang="en-US" dirty="0" smtClean="0">
                <a:solidFill>
                  <a:srgbClr val="C00000"/>
                </a:solidFill>
                <a:latin typeface="Brush Script Std" pitchFamily="66" charset="0"/>
              </a:rPr>
              <a:t>Thank You</a:t>
            </a:r>
            <a:endParaRPr lang="en-US" dirty="0">
              <a:solidFill>
                <a:srgbClr val="C00000"/>
              </a:solidFill>
              <a:latin typeface="Brush Script Std" pitchFamily="66" charset="0"/>
            </a:endParaRPr>
          </a:p>
        </p:txBody>
      </p:sp>
      <p:sp>
        <p:nvSpPr>
          <p:cNvPr id="8" name="Footer Placeholder 7"/>
          <p:cNvSpPr>
            <a:spLocks noGrp="1"/>
          </p:cNvSpPr>
          <p:nvPr>
            <p:ph type="ftr" sz="quarter" idx="11"/>
          </p:nvPr>
        </p:nvSpPr>
        <p:spPr/>
        <p:txBody>
          <a:bodyPr/>
          <a:lstStyle/>
          <a:p>
            <a:r>
              <a:rPr lang="en-US" smtClean="0"/>
              <a:t>Proprietary and Confidential</a:t>
            </a:r>
            <a:endParaRPr lang="en-US" dirty="0"/>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b="1" dirty="0" smtClean="0"/>
              <a:t>What Is a Java Server Faces Application</a:t>
            </a:r>
            <a:endParaRPr lang="en-US" b="1" dirty="0"/>
          </a:p>
        </p:txBody>
      </p:sp>
      <p:sp>
        <p:nvSpPr>
          <p:cNvPr id="3" name="Content Placeholder 2"/>
          <p:cNvSpPr>
            <a:spLocks noGrp="1"/>
          </p:cNvSpPr>
          <p:nvPr>
            <p:ph sz="quarter" idx="1"/>
          </p:nvPr>
        </p:nvSpPr>
        <p:spPr>
          <a:xfrm>
            <a:off x="301625" y="1527175"/>
            <a:ext cx="8504238" cy="4572000"/>
          </a:xfrm>
        </p:spPr>
        <p:txBody>
          <a:bodyPr>
            <a:normAutofit fontScale="85000" lnSpcReduction="10000"/>
          </a:bodyPr>
          <a:lstStyle/>
          <a:p>
            <a:pPr marL="274320" indent="-274320" fontAlgn="auto">
              <a:spcAft>
                <a:spcPts val="0"/>
              </a:spcAft>
              <a:buFont typeface="Wingdings 2"/>
              <a:buChar char=""/>
              <a:defRPr/>
            </a:pPr>
            <a:r>
              <a:rPr lang="en-US" dirty="0" smtClean="0"/>
              <a:t>Java Beans</a:t>
            </a:r>
          </a:p>
          <a:p>
            <a:pPr marL="274320" indent="-274320" fontAlgn="auto">
              <a:spcAft>
                <a:spcPts val="0"/>
              </a:spcAft>
              <a:buFont typeface="Wingdings 2"/>
              <a:buChar char=""/>
              <a:defRPr/>
            </a:pPr>
            <a:r>
              <a:rPr lang="en-US" dirty="0" smtClean="0"/>
              <a:t>Event Listeners</a:t>
            </a:r>
          </a:p>
          <a:p>
            <a:pPr marL="274320" indent="-274320" fontAlgn="auto">
              <a:spcAft>
                <a:spcPts val="0"/>
              </a:spcAft>
              <a:buFont typeface="Wingdings 2"/>
              <a:buChar char=""/>
              <a:defRPr/>
            </a:pPr>
            <a:r>
              <a:rPr lang="en-US" dirty="0" smtClean="0"/>
              <a:t>Pages</a:t>
            </a:r>
          </a:p>
          <a:p>
            <a:pPr marL="274320" indent="-274320" fontAlgn="auto">
              <a:spcAft>
                <a:spcPts val="0"/>
              </a:spcAft>
              <a:buFont typeface="Wingdings 2"/>
              <a:buChar char=""/>
              <a:defRPr/>
            </a:pPr>
            <a:r>
              <a:rPr lang="en-US" dirty="0" smtClean="0"/>
              <a:t>Server side helper classes</a:t>
            </a:r>
          </a:p>
          <a:p>
            <a:pPr marL="274320" indent="-274320" fontAlgn="auto">
              <a:spcAft>
                <a:spcPts val="0"/>
              </a:spcAft>
              <a:buFont typeface="Wingdings 2"/>
              <a:buChar char=""/>
              <a:defRPr/>
            </a:pPr>
            <a:r>
              <a:rPr lang="en-US" dirty="0" smtClean="0"/>
              <a:t>Custom tag library for rendering UI Components</a:t>
            </a:r>
          </a:p>
          <a:p>
            <a:pPr marL="274320" indent="-274320" fontAlgn="auto">
              <a:spcAft>
                <a:spcPts val="0"/>
              </a:spcAft>
              <a:buFont typeface="Wingdings 2"/>
              <a:buChar char=""/>
              <a:defRPr/>
            </a:pPr>
            <a:r>
              <a:rPr lang="en-US" dirty="0" smtClean="0"/>
              <a:t>Custom tag library for event handlers, Validators </a:t>
            </a:r>
          </a:p>
          <a:p>
            <a:pPr marL="274320" indent="-274320" fontAlgn="auto">
              <a:spcAft>
                <a:spcPts val="0"/>
              </a:spcAft>
              <a:buFont typeface="Wingdings 2"/>
              <a:buChar char=""/>
              <a:defRPr/>
            </a:pPr>
            <a:r>
              <a:rPr lang="en-US" dirty="0" smtClean="0"/>
              <a:t>UIComponents </a:t>
            </a:r>
          </a:p>
          <a:p>
            <a:pPr marL="274320" indent="-274320" fontAlgn="auto">
              <a:spcAft>
                <a:spcPts val="0"/>
              </a:spcAft>
              <a:buFont typeface="Wingdings 2"/>
              <a:buChar char=""/>
              <a:defRPr/>
            </a:pPr>
            <a:r>
              <a:rPr lang="en-US" dirty="0" smtClean="0"/>
              <a:t>Backing Beans</a:t>
            </a:r>
          </a:p>
          <a:p>
            <a:pPr marL="274320" indent="-274320" fontAlgn="auto">
              <a:spcAft>
                <a:spcPts val="0"/>
              </a:spcAft>
              <a:buFont typeface="Wingdings 2"/>
              <a:buChar char=""/>
              <a:defRPr/>
            </a:pPr>
            <a:r>
              <a:rPr lang="en-US" dirty="0" smtClean="0"/>
              <a:t>Validators, Converters, Event listeners, Event Handlers</a:t>
            </a:r>
          </a:p>
          <a:p>
            <a:pPr marL="274320" indent="-274320" fontAlgn="auto">
              <a:spcAft>
                <a:spcPts val="0"/>
              </a:spcAft>
              <a:buFont typeface="Wingdings 2"/>
              <a:buChar char=""/>
              <a:defRPr/>
            </a:pPr>
            <a:r>
              <a:rPr lang="en-US" dirty="0" smtClean="0"/>
              <a:t>An Application Configuration Resource file</a:t>
            </a:r>
          </a:p>
        </p:txBody>
      </p:sp>
    </p:spTree>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smtClean="0">
                <a:solidFill>
                  <a:srgbClr val="7B9899"/>
                </a:solidFill>
              </a:rPr>
              <a:t>User Interface Component Model</a:t>
            </a:r>
            <a:endParaRPr lang="en-US" smtClean="0">
              <a:solidFill>
                <a:srgbClr val="7B9899"/>
              </a:solidFill>
            </a:endParaRPr>
          </a:p>
        </p:txBody>
      </p:sp>
      <p:sp>
        <p:nvSpPr>
          <p:cNvPr id="17411" name="Content Placeholder 2"/>
          <p:cNvSpPr>
            <a:spLocks noGrp="1"/>
          </p:cNvSpPr>
          <p:nvPr>
            <p:ph sz="quarter" idx="1"/>
          </p:nvPr>
        </p:nvSpPr>
        <p:spPr>
          <a:xfrm>
            <a:off x="301625" y="1527175"/>
            <a:ext cx="8504238" cy="4572000"/>
          </a:xfrm>
        </p:spPr>
        <p:txBody>
          <a:bodyPr>
            <a:normAutofit lnSpcReduction="10000"/>
          </a:bodyPr>
          <a:lstStyle/>
          <a:p>
            <a:r>
              <a:rPr lang="en-US" smtClean="0"/>
              <a:t>Configurable, reusable elements</a:t>
            </a:r>
          </a:p>
          <a:p>
            <a:r>
              <a:rPr lang="en-US" smtClean="0"/>
              <a:t>Java Server Faces technology provides a rich, flexible component architecture that includes the following:</a:t>
            </a:r>
          </a:p>
          <a:p>
            <a:pPr lvl="1"/>
            <a:r>
              <a:rPr lang="en-US" smtClean="0"/>
              <a:t>UIComponent classes</a:t>
            </a:r>
          </a:p>
          <a:p>
            <a:pPr lvl="1"/>
            <a:r>
              <a:rPr lang="en-US" smtClean="0"/>
              <a:t>Rendering model</a:t>
            </a:r>
          </a:p>
          <a:p>
            <a:pPr lvl="1"/>
            <a:r>
              <a:rPr lang="en-US" smtClean="0"/>
              <a:t>Event and listener model</a:t>
            </a:r>
          </a:p>
          <a:p>
            <a:pPr lvl="1"/>
            <a:r>
              <a:rPr lang="en-US" smtClean="0"/>
              <a:t>Conversion model</a:t>
            </a:r>
          </a:p>
          <a:p>
            <a:pPr lvl="1"/>
            <a:r>
              <a:rPr lang="en-US" smtClean="0"/>
              <a:t>Validation model</a:t>
            </a:r>
          </a:p>
          <a:p>
            <a:pPr>
              <a:buFont typeface="Wingdings 2" pitchFamily="18" charset="2"/>
              <a:buNone/>
            </a:pPr>
            <a:endParaRPr lang="en-US" smtClean="0"/>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solidFill>
                  <a:srgbClr val="7B9899"/>
                </a:solidFill>
              </a:rPr>
              <a:t>User Interface Component Classes</a:t>
            </a:r>
          </a:p>
        </p:txBody>
      </p:sp>
      <p:sp>
        <p:nvSpPr>
          <p:cNvPr id="18435" name="Content Placeholder 2"/>
          <p:cNvSpPr>
            <a:spLocks noGrp="1"/>
          </p:cNvSpPr>
          <p:nvPr>
            <p:ph sz="quarter" idx="1"/>
          </p:nvPr>
        </p:nvSpPr>
        <p:spPr>
          <a:xfrm>
            <a:off x="301625" y="1527175"/>
            <a:ext cx="8504238" cy="4572000"/>
          </a:xfrm>
        </p:spPr>
        <p:txBody>
          <a:bodyPr>
            <a:normAutofit fontScale="92500" lnSpcReduction="10000"/>
          </a:bodyPr>
          <a:lstStyle/>
          <a:p>
            <a:r>
              <a:rPr lang="en-US" dirty="0" err="1" smtClean="0"/>
              <a:t>UIComponentBase</a:t>
            </a:r>
            <a:r>
              <a:rPr lang="en-US" dirty="0" smtClean="0"/>
              <a:t> is the base class</a:t>
            </a:r>
          </a:p>
          <a:p>
            <a:pPr lvl="1"/>
            <a:r>
              <a:rPr lang="en-US" dirty="0" err="1" smtClean="0"/>
              <a:t>UIColumn</a:t>
            </a:r>
            <a:r>
              <a:rPr lang="en-US" dirty="0" smtClean="0"/>
              <a:t>, </a:t>
            </a:r>
            <a:r>
              <a:rPr lang="en-US" dirty="0" err="1" smtClean="0"/>
              <a:t>UICommand</a:t>
            </a:r>
            <a:r>
              <a:rPr lang="en-US" dirty="0" smtClean="0"/>
              <a:t>, </a:t>
            </a:r>
            <a:r>
              <a:rPr lang="en-US" dirty="0" err="1" smtClean="0"/>
              <a:t>UIData</a:t>
            </a:r>
            <a:r>
              <a:rPr lang="en-US" dirty="0" smtClean="0"/>
              <a:t>, </a:t>
            </a:r>
            <a:r>
              <a:rPr lang="en-US" dirty="0" err="1" smtClean="0"/>
              <a:t>UIForm</a:t>
            </a:r>
            <a:r>
              <a:rPr lang="en-US" dirty="0" smtClean="0"/>
              <a:t>, </a:t>
            </a:r>
            <a:r>
              <a:rPr lang="en-US" dirty="0" err="1" smtClean="0"/>
              <a:t>UIInput</a:t>
            </a:r>
            <a:r>
              <a:rPr lang="en-US" dirty="0" smtClean="0"/>
              <a:t>, </a:t>
            </a:r>
            <a:r>
              <a:rPr lang="en-US" dirty="0" err="1" smtClean="0"/>
              <a:t>UISelectItem</a:t>
            </a:r>
            <a:r>
              <a:rPr lang="en-US" dirty="0" smtClean="0"/>
              <a:t>, </a:t>
            </a:r>
            <a:r>
              <a:rPr lang="en-US" dirty="0" err="1" smtClean="0"/>
              <a:t>UISelectItems</a:t>
            </a:r>
            <a:r>
              <a:rPr lang="en-US" dirty="0" smtClean="0"/>
              <a:t>, </a:t>
            </a:r>
            <a:r>
              <a:rPr lang="en-US" dirty="0" err="1" smtClean="0"/>
              <a:t>UISelectMany</a:t>
            </a:r>
            <a:r>
              <a:rPr lang="en-US" dirty="0" smtClean="0"/>
              <a:t>, </a:t>
            </a:r>
            <a:r>
              <a:rPr lang="en-US" dirty="0" err="1" smtClean="0"/>
              <a:t>UISelectOne</a:t>
            </a:r>
            <a:r>
              <a:rPr lang="en-US" dirty="0" smtClean="0"/>
              <a:t> …</a:t>
            </a:r>
          </a:p>
          <a:p>
            <a:r>
              <a:rPr lang="en-US" dirty="0" smtClean="0"/>
              <a:t>Implements behavioral interfaces</a:t>
            </a:r>
          </a:p>
          <a:p>
            <a:pPr lvl="1"/>
            <a:r>
              <a:rPr lang="en-US" dirty="0" err="1" smtClean="0"/>
              <a:t>ActionSource</a:t>
            </a:r>
            <a:endParaRPr lang="en-US" dirty="0" smtClean="0"/>
          </a:p>
          <a:p>
            <a:pPr lvl="1"/>
            <a:r>
              <a:rPr lang="en-US" dirty="0" smtClean="0"/>
              <a:t>Editable Value Holder</a:t>
            </a:r>
          </a:p>
          <a:p>
            <a:pPr lvl="1"/>
            <a:r>
              <a:rPr lang="en-US" dirty="0" smtClean="0"/>
              <a:t>Naming Container</a:t>
            </a:r>
          </a:p>
          <a:p>
            <a:pPr lvl="1"/>
            <a:r>
              <a:rPr lang="en-US" dirty="0" err="1" smtClean="0"/>
              <a:t>StateHolder</a:t>
            </a:r>
            <a:endParaRPr lang="en-US" dirty="0" smtClean="0"/>
          </a:p>
          <a:p>
            <a:pPr lvl="1"/>
            <a:r>
              <a:rPr lang="en-US" dirty="0" err="1" smtClean="0"/>
              <a:t>ValueHolder</a:t>
            </a:r>
            <a:endParaRPr lang="en-US" dirty="0" smtClean="0"/>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solidFill>
                  <a:srgbClr val="7B9899"/>
                </a:solidFill>
              </a:rPr>
              <a:t>Component Rendering Model</a:t>
            </a:r>
          </a:p>
        </p:txBody>
      </p:sp>
      <p:sp>
        <p:nvSpPr>
          <p:cNvPr id="19459" name="Content Placeholder 2"/>
          <p:cNvSpPr>
            <a:spLocks noGrp="1"/>
          </p:cNvSpPr>
          <p:nvPr>
            <p:ph sz="quarter" idx="1"/>
          </p:nvPr>
        </p:nvSpPr>
        <p:spPr>
          <a:xfrm>
            <a:off x="301625" y="1527175"/>
            <a:ext cx="8504238" cy="4797425"/>
          </a:xfrm>
        </p:spPr>
        <p:txBody>
          <a:bodyPr/>
          <a:lstStyle/>
          <a:p>
            <a:r>
              <a:rPr lang="en-US" smtClean="0"/>
              <a:t>Separate Renderers for component rendering</a:t>
            </a:r>
          </a:p>
          <a:p>
            <a:r>
              <a:rPr lang="en-US" smtClean="0"/>
              <a:t>Example: UISelectOne</a:t>
            </a:r>
          </a:p>
          <a:p>
            <a:pPr lvl="1"/>
            <a:r>
              <a:rPr lang="en-US" smtClean="0"/>
              <a:t>3 Renderers</a:t>
            </a:r>
          </a:p>
          <a:p>
            <a:pPr lvl="2"/>
            <a:r>
              <a:rPr lang="en-US" smtClean="0"/>
              <a:t> Radio buttons</a:t>
            </a:r>
          </a:p>
          <a:p>
            <a:pPr lvl="2"/>
            <a:r>
              <a:rPr lang="en-US" smtClean="0"/>
              <a:t>Combo box</a:t>
            </a:r>
          </a:p>
          <a:p>
            <a:pPr lvl="2"/>
            <a:r>
              <a:rPr lang="en-US" smtClean="0"/>
              <a:t>List Box</a:t>
            </a:r>
          </a:p>
          <a:p>
            <a:endParaRPr lang="en-US" smtClean="0"/>
          </a:p>
        </p:txBody>
      </p:sp>
      <p:pic>
        <p:nvPicPr>
          <p:cNvPr id="19460" name="Picture 4"/>
          <p:cNvPicPr>
            <a:picLocks noChangeAspect="1" noChangeArrowheads="1"/>
          </p:cNvPicPr>
          <p:nvPr/>
        </p:nvPicPr>
        <p:blipFill>
          <a:blip r:embed="rId2"/>
          <a:srcRect/>
          <a:stretch>
            <a:fillRect/>
          </a:stretch>
        </p:blipFill>
        <p:spPr bwMode="auto">
          <a:xfrm>
            <a:off x="1066800" y="4191000"/>
            <a:ext cx="2862263" cy="2054225"/>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solidFill>
                  <a:srgbClr val="7B9899"/>
                </a:solidFill>
              </a:rPr>
              <a:t>Conversion Model</a:t>
            </a:r>
          </a:p>
        </p:txBody>
      </p:sp>
      <p:sp>
        <p:nvSpPr>
          <p:cNvPr id="20483" name="Content Placeholder 2"/>
          <p:cNvSpPr>
            <a:spLocks noGrp="1"/>
          </p:cNvSpPr>
          <p:nvPr>
            <p:ph sz="quarter" idx="1"/>
          </p:nvPr>
        </p:nvSpPr>
        <p:spPr>
          <a:xfrm>
            <a:off x="301625" y="1527175"/>
            <a:ext cx="8504238" cy="4572000"/>
          </a:xfrm>
        </p:spPr>
        <p:txBody>
          <a:bodyPr/>
          <a:lstStyle/>
          <a:p>
            <a:r>
              <a:rPr lang="en-US" smtClean="0"/>
              <a:t>Component's data can be formatted to a type other than a standard type. </a:t>
            </a:r>
          </a:p>
          <a:p>
            <a:r>
              <a:rPr lang="en-US" smtClean="0"/>
              <a:t>Need to register a Converter implementation on UIOutput components and components whose classes subclass UIOutput.</a:t>
            </a:r>
          </a:p>
          <a:p>
            <a:pPr lvl="1"/>
            <a:r>
              <a:rPr lang="en-US" smtClean="0"/>
              <a:t>Example:</a:t>
            </a:r>
          </a:p>
          <a:p>
            <a:pPr lvl="3">
              <a:buFont typeface="Wingdings" pitchFamily="2" charset="2"/>
              <a:buNone/>
            </a:pPr>
            <a:r>
              <a:rPr lang="en-US" sz="2100" b="1" smtClean="0"/>
              <a:t>&lt;h:input_text valueRef=”testingBean.today”</a:t>
            </a:r>
          </a:p>
          <a:p>
            <a:pPr lvl="3">
              <a:buFont typeface="Wingdings" pitchFamily="2" charset="2"/>
              <a:buNone/>
            </a:pPr>
            <a:r>
              <a:rPr lang="en-US" sz="2100" b="1" smtClean="0"/>
              <a:t>converter=”DateTime”/&gt;</a:t>
            </a:r>
            <a:endParaRPr lang="en-US" smtClean="0"/>
          </a:p>
        </p:txBody>
      </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solidFill>
                  <a:srgbClr val="7B9899"/>
                </a:solidFill>
              </a:rPr>
              <a:t>Event and Listener Model</a:t>
            </a:r>
          </a:p>
        </p:txBody>
      </p:sp>
      <p:sp>
        <p:nvSpPr>
          <p:cNvPr id="21507" name="Content Placeholder 2"/>
          <p:cNvSpPr>
            <a:spLocks noGrp="1"/>
          </p:cNvSpPr>
          <p:nvPr>
            <p:ph sz="quarter" idx="1"/>
          </p:nvPr>
        </p:nvSpPr>
        <p:spPr>
          <a:xfrm>
            <a:off x="301625" y="1527175"/>
            <a:ext cx="8504238" cy="4572000"/>
          </a:xfrm>
        </p:spPr>
        <p:txBody>
          <a:bodyPr>
            <a:normAutofit fontScale="92500" lnSpcReduction="10000"/>
          </a:bodyPr>
          <a:lstStyle/>
          <a:p>
            <a:r>
              <a:rPr lang="en-US" smtClean="0"/>
              <a:t>Events: </a:t>
            </a:r>
          </a:p>
          <a:p>
            <a:pPr lvl="1"/>
            <a:r>
              <a:rPr lang="en-US" smtClean="0"/>
              <a:t>Value-change events</a:t>
            </a:r>
          </a:p>
          <a:p>
            <a:pPr lvl="1"/>
            <a:r>
              <a:rPr lang="en-US" smtClean="0"/>
              <a:t>Action events and </a:t>
            </a:r>
          </a:p>
          <a:p>
            <a:pPr lvl="1"/>
            <a:r>
              <a:rPr lang="en-US" smtClean="0"/>
              <a:t>Data-model events</a:t>
            </a:r>
          </a:p>
          <a:p>
            <a:r>
              <a:rPr lang="en-US" smtClean="0"/>
              <a:t>How to react to events or value-change events emitted by a standard component: </a:t>
            </a:r>
          </a:p>
          <a:p>
            <a:pPr lvl="1"/>
            <a:r>
              <a:rPr lang="en-US" smtClean="0"/>
              <a:t>Implement an event listener class</a:t>
            </a:r>
          </a:p>
          <a:p>
            <a:pPr lvl="1"/>
            <a:r>
              <a:rPr lang="en-US" smtClean="0"/>
              <a:t>Register the listener on the component</a:t>
            </a:r>
          </a:p>
          <a:p>
            <a:pPr lvl="1"/>
            <a:r>
              <a:rPr lang="en-US" smtClean="0"/>
              <a:t>Implement a method of a backing bean to handle the event</a:t>
            </a:r>
          </a:p>
          <a:p>
            <a:pPr lvl="1"/>
            <a:endParaRPr lang="en-US" smtClean="0"/>
          </a:p>
        </p:txBody>
      </p:sp>
    </p:spTree>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1420</Words>
  <Application>Microsoft Office PowerPoint</Application>
  <PresentationFormat>On-screen Show (4:3)</PresentationFormat>
  <Paragraphs>311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Java Server Faces</vt:lpstr>
      <vt:lpstr>Why JSF?</vt:lpstr>
      <vt:lpstr>Advantages</vt:lpstr>
      <vt:lpstr>What Is a Java Server Faces Application</vt:lpstr>
      <vt:lpstr>User Interface Component Model</vt:lpstr>
      <vt:lpstr>User Interface Component Classes</vt:lpstr>
      <vt:lpstr>Component Rendering Model</vt:lpstr>
      <vt:lpstr>Conversion Model</vt:lpstr>
      <vt:lpstr>Event and Listener Model</vt:lpstr>
      <vt:lpstr>Validation Model</vt:lpstr>
      <vt:lpstr>Validation Model (Contd..)</vt:lpstr>
      <vt:lpstr>Navigation Model</vt:lpstr>
      <vt:lpstr>Backing Bean Management</vt:lpstr>
      <vt:lpstr>Backing Bean Management (Contd..)</vt:lpstr>
      <vt:lpstr>JSF Life Cycle</vt:lpstr>
      <vt:lpstr>Steps in Development</vt:lpstr>
      <vt:lpstr>How JSF works?</vt:lpstr>
      <vt:lpstr>Login page</vt:lpstr>
      <vt:lpstr>Welcome page</vt:lpstr>
      <vt:lpstr>Example files</vt:lpstr>
      <vt:lpstr>JSF Example(index.jsp)</vt:lpstr>
      <vt:lpstr>index.jsp </vt:lpstr>
      <vt:lpstr>Example (Cntd.)</vt:lpstr>
      <vt:lpstr>UserBean.java</vt:lpstr>
      <vt:lpstr>Configuration file (faces-config.xml)</vt:lpstr>
      <vt:lpstr>Configuration File(Cntd.)</vt:lpstr>
      <vt:lpstr>Configuration file (Cntd.)</vt:lpstr>
      <vt:lpstr>Web.xml (Deployment Descriptor)</vt:lpstr>
      <vt:lpstr>Web.xml (Cntd.)</vt:lpstr>
      <vt:lpstr>Additional Features</vt:lpstr>
      <vt:lpstr>Slide 31</vt:lpstr>
    </vt:vector>
  </TitlesOfParts>
  <Company>IGATE GLOBAL SOLUTIONS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subject>PowerPoint Template</dc:subject>
  <dc:creator>714929</dc:creator>
  <cp:keywords>PowerPoint, PPT, PPT Template, PowerPoint Template, iGATE Template Samples, iGATE Templates, PPT Samples, Powerpoint Samples, Blank Template, Blank Template Samples, Reusable Templates, Reusable Sample Templates, Reusable Sample PPT, Reusable Sample Powerpoint Template, Reusable Sample PPT Template, Blank Reusable Sample PPT Template, Blank Reusable Sample Powerpoint Template, Free PPT, Free PPT Template, Free Powerpoint Template, Power Point Template, iGATE</cp:keywords>
  <dc:description>iGATE Global Solutions</dc:description>
  <cp:lastModifiedBy>701132</cp:lastModifiedBy>
  <cp:revision>22</cp:revision>
  <dcterms:created xsi:type="dcterms:W3CDTF">2011-02-23T06:44:20Z</dcterms:created>
  <dcterms:modified xsi:type="dcterms:W3CDTF">2011-06-30T09:16:57Z</dcterms:modified>
  <cp:category>Microsoft PowerPoint</cp:category>
</cp:coreProperties>
</file>