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4" r:id="rId4"/>
    <p:sldId id="265" r:id="rId5"/>
    <p:sldId id="257" r:id="rId6"/>
    <p:sldId id="258" r:id="rId7"/>
    <p:sldId id="260" r:id="rId8"/>
    <p:sldId id="259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4"/>
  </p:normalViewPr>
  <p:slideViewPr>
    <p:cSldViewPr snapToGrid="0" snapToObjects="1">
      <p:cViewPr varScale="1">
        <p:scale>
          <a:sx n="88" d="100"/>
          <a:sy n="88" d="100"/>
        </p:scale>
        <p:origin x="18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D/GenX/Code/New_GenX/GenX/Example_Systems/MethodofMorrisExample/OneZone/tes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D/GenX/Code/New_GenX/GenX/Example_Systems/MethodofMorrisExample/OneZone/tes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test!$B$5:$C$5</c:f>
              <c:strCache>
                <c:ptCount val="2"/>
                <c:pt idx="0">
                  <c:v>Inv_Cost_per_MWyr</c:v>
                </c:pt>
                <c:pt idx="1">
                  <c:v>natural_gas_combined_cycle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test!$D$4:$N$4</c:f>
              <c:strCache>
                <c:ptCount val="11"/>
                <c:pt idx="0">
                  <c:v>x1</c:v>
                </c:pt>
                <c:pt idx="1">
                  <c:v>x2</c:v>
                </c:pt>
                <c:pt idx="2">
                  <c:v>x3</c:v>
                </c:pt>
                <c:pt idx="3">
                  <c:v>x4</c:v>
                </c:pt>
                <c:pt idx="4">
                  <c:v>x5</c:v>
                </c:pt>
                <c:pt idx="5">
                  <c:v>x6</c:v>
                </c:pt>
                <c:pt idx="6">
                  <c:v>x7</c:v>
                </c:pt>
                <c:pt idx="7">
                  <c:v>x8</c:v>
                </c:pt>
                <c:pt idx="8">
                  <c:v>x9</c:v>
                </c:pt>
                <c:pt idx="9">
                  <c:v>x10</c:v>
                </c:pt>
                <c:pt idx="10">
                  <c:v>x11</c:v>
                </c:pt>
              </c:strCache>
            </c:strRef>
          </c:cat>
          <c:val>
            <c:numRef>
              <c:f>test!$D$5:$N$5</c:f>
              <c:numCache>
                <c:formatCode>General</c:formatCode>
                <c:ptCount val="11"/>
                <c:pt idx="0">
                  <c:v>67.216666666666598</c:v>
                </c:pt>
                <c:pt idx="1">
                  <c:v>67.216666666666598</c:v>
                </c:pt>
                <c:pt idx="2">
                  <c:v>66.489999999999995</c:v>
                </c:pt>
                <c:pt idx="3">
                  <c:v>66.489999999999995</c:v>
                </c:pt>
                <c:pt idx="4">
                  <c:v>66.489999999999995</c:v>
                </c:pt>
                <c:pt idx="5">
                  <c:v>66.489999999999995</c:v>
                </c:pt>
                <c:pt idx="6">
                  <c:v>66.489999999999995</c:v>
                </c:pt>
                <c:pt idx="7">
                  <c:v>66.489999999999995</c:v>
                </c:pt>
                <c:pt idx="8">
                  <c:v>66.489999999999995</c:v>
                </c:pt>
                <c:pt idx="9">
                  <c:v>66.489999999999995</c:v>
                </c:pt>
                <c:pt idx="10">
                  <c:v>66.489999999999995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C57-E14C-A7AC-7BCFD0667A23}"/>
            </c:ext>
          </c:extLst>
        </c:ser>
        <c:ser>
          <c:idx val="1"/>
          <c:order val="1"/>
          <c:tx>
            <c:strRef>
              <c:f>test!$B$6:$C$6</c:f>
              <c:strCache>
                <c:ptCount val="2"/>
                <c:pt idx="0">
                  <c:v>Inv_Cost_per_MWyr</c:v>
                </c:pt>
                <c:pt idx="1">
                  <c:v>solar_pv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test!$D$4:$N$4</c:f>
              <c:strCache>
                <c:ptCount val="11"/>
                <c:pt idx="0">
                  <c:v>x1</c:v>
                </c:pt>
                <c:pt idx="1">
                  <c:v>x2</c:v>
                </c:pt>
                <c:pt idx="2">
                  <c:v>x3</c:v>
                </c:pt>
                <c:pt idx="3">
                  <c:v>x4</c:v>
                </c:pt>
                <c:pt idx="4">
                  <c:v>x5</c:v>
                </c:pt>
                <c:pt idx="5">
                  <c:v>x6</c:v>
                </c:pt>
                <c:pt idx="6">
                  <c:v>x7</c:v>
                </c:pt>
                <c:pt idx="7">
                  <c:v>x8</c:v>
                </c:pt>
                <c:pt idx="8">
                  <c:v>x9</c:v>
                </c:pt>
                <c:pt idx="9">
                  <c:v>x10</c:v>
                </c:pt>
                <c:pt idx="10">
                  <c:v>x11</c:v>
                </c:pt>
              </c:strCache>
            </c:strRef>
          </c:cat>
          <c:val>
            <c:numRef>
              <c:f>test!$D$6:$N$6</c:f>
              <c:numCache>
                <c:formatCode>General</c:formatCode>
                <c:ptCount val="11"/>
                <c:pt idx="0">
                  <c:v>92.932105263157894</c:v>
                </c:pt>
                <c:pt idx="1">
                  <c:v>92.932105263157894</c:v>
                </c:pt>
                <c:pt idx="2">
                  <c:v>92.932105263157894</c:v>
                </c:pt>
                <c:pt idx="3">
                  <c:v>93.83</c:v>
                </c:pt>
                <c:pt idx="4">
                  <c:v>93.83</c:v>
                </c:pt>
                <c:pt idx="5">
                  <c:v>93.83</c:v>
                </c:pt>
                <c:pt idx="6">
                  <c:v>93.83</c:v>
                </c:pt>
                <c:pt idx="7">
                  <c:v>93.83</c:v>
                </c:pt>
                <c:pt idx="8">
                  <c:v>93.83</c:v>
                </c:pt>
                <c:pt idx="9">
                  <c:v>93.83</c:v>
                </c:pt>
                <c:pt idx="10">
                  <c:v>93.83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C57-E14C-A7AC-7BCFD0667A23}"/>
            </c:ext>
          </c:extLst>
        </c:ser>
        <c:ser>
          <c:idx val="2"/>
          <c:order val="2"/>
          <c:tx>
            <c:strRef>
              <c:f>test!$B$7:$C$7</c:f>
              <c:strCache>
                <c:ptCount val="2"/>
                <c:pt idx="0">
                  <c:v>Inv_Cost_per_MWyr</c:v>
                </c:pt>
                <c:pt idx="1">
                  <c:v>onshore_wind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test!$D$4:$N$4</c:f>
              <c:strCache>
                <c:ptCount val="11"/>
                <c:pt idx="0">
                  <c:v>x1</c:v>
                </c:pt>
                <c:pt idx="1">
                  <c:v>x2</c:v>
                </c:pt>
                <c:pt idx="2">
                  <c:v>x3</c:v>
                </c:pt>
                <c:pt idx="3">
                  <c:v>x4</c:v>
                </c:pt>
                <c:pt idx="4">
                  <c:v>x5</c:v>
                </c:pt>
                <c:pt idx="5">
                  <c:v>x6</c:v>
                </c:pt>
                <c:pt idx="6">
                  <c:v>x7</c:v>
                </c:pt>
                <c:pt idx="7">
                  <c:v>x8</c:v>
                </c:pt>
                <c:pt idx="8">
                  <c:v>x9</c:v>
                </c:pt>
                <c:pt idx="9">
                  <c:v>x10</c:v>
                </c:pt>
                <c:pt idx="10">
                  <c:v>x11</c:v>
                </c:pt>
              </c:strCache>
            </c:strRef>
          </c:cat>
          <c:val>
            <c:numRef>
              <c:f>test!$D$7:$N$7</c:f>
              <c:numCache>
                <c:formatCode>General</c:formatCode>
                <c:ptCount val="11"/>
                <c:pt idx="0">
                  <c:v>94.583076923076902</c:v>
                </c:pt>
                <c:pt idx="1">
                  <c:v>94.583076923076902</c:v>
                </c:pt>
                <c:pt idx="2">
                  <c:v>94.583076923076902</c:v>
                </c:pt>
                <c:pt idx="3">
                  <c:v>94.583076923076902</c:v>
                </c:pt>
                <c:pt idx="4">
                  <c:v>93.536307692307602</c:v>
                </c:pt>
                <c:pt idx="5">
                  <c:v>93.536307692307602</c:v>
                </c:pt>
                <c:pt idx="6">
                  <c:v>92.489538461538402</c:v>
                </c:pt>
                <c:pt idx="7">
                  <c:v>91.442769230769201</c:v>
                </c:pt>
                <c:pt idx="8">
                  <c:v>91.442769230769201</c:v>
                </c:pt>
                <c:pt idx="9">
                  <c:v>91.442769230769201</c:v>
                </c:pt>
                <c:pt idx="10">
                  <c:v>90.396000000000001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C57-E14C-A7AC-7BCFD0667A23}"/>
            </c:ext>
          </c:extLst>
        </c:ser>
        <c:ser>
          <c:idx val="3"/>
          <c:order val="3"/>
          <c:tx>
            <c:strRef>
              <c:f>test!$B$8:$C$8</c:f>
              <c:strCache>
                <c:ptCount val="2"/>
                <c:pt idx="0">
                  <c:v>Inv_Cost_per_MWyr</c:v>
                </c:pt>
                <c:pt idx="1">
                  <c:v>battery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test!$D$4:$N$4</c:f>
              <c:strCache>
                <c:ptCount val="11"/>
                <c:pt idx="0">
                  <c:v>x1</c:v>
                </c:pt>
                <c:pt idx="1">
                  <c:v>x2</c:v>
                </c:pt>
                <c:pt idx="2">
                  <c:v>x3</c:v>
                </c:pt>
                <c:pt idx="3">
                  <c:v>x4</c:v>
                </c:pt>
                <c:pt idx="4">
                  <c:v>x5</c:v>
                </c:pt>
                <c:pt idx="5">
                  <c:v>x6</c:v>
                </c:pt>
                <c:pt idx="6">
                  <c:v>x7</c:v>
                </c:pt>
                <c:pt idx="7">
                  <c:v>x8</c:v>
                </c:pt>
                <c:pt idx="8">
                  <c:v>x9</c:v>
                </c:pt>
                <c:pt idx="9">
                  <c:v>x10</c:v>
                </c:pt>
                <c:pt idx="10">
                  <c:v>x11</c:v>
                </c:pt>
              </c:strCache>
            </c:strRef>
          </c:cat>
          <c:val>
            <c:numRef>
              <c:f>test!$D$8:$N$8</c:f>
              <c:numCache>
                <c:formatCode>General</c:formatCode>
                <c:ptCount val="11"/>
                <c:pt idx="0">
                  <c:v>19.8852923076923</c:v>
                </c:pt>
                <c:pt idx="1">
                  <c:v>20.086153846153799</c:v>
                </c:pt>
                <c:pt idx="2">
                  <c:v>20.086153846153799</c:v>
                </c:pt>
                <c:pt idx="3">
                  <c:v>20.086153846153799</c:v>
                </c:pt>
                <c:pt idx="4">
                  <c:v>20.086153846153799</c:v>
                </c:pt>
                <c:pt idx="5">
                  <c:v>19.8852923076923</c:v>
                </c:pt>
                <c:pt idx="6">
                  <c:v>19.8852923076923</c:v>
                </c:pt>
                <c:pt idx="7">
                  <c:v>19.8852923076923</c:v>
                </c:pt>
                <c:pt idx="8">
                  <c:v>19.684430769230701</c:v>
                </c:pt>
                <c:pt idx="9">
                  <c:v>19.483569230769199</c:v>
                </c:pt>
                <c:pt idx="10">
                  <c:v>19.483569230769199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C57-E14C-A7AC-7BCFD0667A23}"/>
            </c:ext>
          </c:extLst>
        </c:ser>
        <c:ser>
          <c:idx val="4"/>
          <c:order val="4"/>
          <c:tx>
            <c:strRef>
              <c:f>test!$B$9:$C$9</c:f>
              <c:strCache>
                <c:ptCount val="2"/>
                <c:pt idx="0">
                  <c:v>Fixed_OM_Cost_per_MWyr</c:v>
                </c:pt>
                <c:pt idx="1">
                  <c:v>natural_gas_combined_cycle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test!$D$4:$N$4</c:f>
              <c:strCache>
                <c:ptCount val="11"/>
                <c:pt idx="0">
                  <c:v>x1</c:v>
                </c:pt>
                <c:pt idx="1">
                  <c:v>x2</c:v>
                </c:pt>
                <c:pt idx="2">
                  <c:v>x3</c:v>
                </c:pt>
                <c:pt idx="3">
                  <c:v>x4</c:v>
                </c:pt>
                <c:pt idx="4">
                  <c:v>x5</c:v>
                </c:pt>
                <c:pt idx="5">
                  <c:v>x6</c:v>
                </c:pt>
                <c:pt idx="6">
                  <c:v>x7</c:v>
                </c:pt>
                <c:pt idx="7">
                  <c:v>x8</c:v>
                </c:pt>
                <c:pt idx="8">
                  <c:v>x9</c:v>
                </c:pt>
                <c:pt idx="9">
                  <c:v>x10</c:v>
                </c:pt>
                <c:pt idx="10">
                  <c:v>x11</c:v>
                </c:pt>
              </c:strCache>
            </c:strRef>
          </c:cat>
          <c:val>
            <c:numRef>
              <c:f>test!$D$9:$N$9</c:f>
              <c:numCache>
                <c:formatCode>General</c:formatCode>
                <c:ptCount val="11"/>
                <c:pt idx="0">
                  <c:v>10.572749999999999</c:v>
                </c:pt>
                <c:pt idx="1">
                  <c:v>10.572749999999999</c:v>
                </c:pt>
                <c:pt idx="2">
                  <c:v>10.458449999999999</c:v>
                </c:pt>
                <c:pt idx="3">
                  <c:v>10.458449999999999</c:v>
                </c:pt>
                <c:pt idx="4">
                  <c:v>10.458449999999999</c:v>
                </c:pt>
                <c:pt idx="5">
                  <c:v>10.458449999999999</c:v>
                </c:pt>
                <c:pt idx="6">
                  <c:v>10.458449999999999</c:v>
                </c:pt>
                <c:pt idx="7">
                  <c:v>10.458449999999999</c:v>
                </c:pt>
                <c:pt idx="8">
                  <c:v>10.458449999999999</c:v>
                </c:pt>
                <c:pt idx="9">
                  <c:v>10.458449999999999</c:v>
                </c:pt>
                <c:pt idx="10">
                  <c:v>10.458449999999999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C57-E14C-A7AC-7BCFD0667A23}"/>
            </c:ext>
          </c:extLst>
        </c:ser>
        <c:ser>
          <c:idx val="5"/>
          <c:order val="5"/>
          <c:tx>
            <c:strRef>
              <c:f>test!$B$10:$C$10</c:f>
              <c:strCache>
                <c:ptCount val="2"/>
                <c:pt idx="0">
                  <c:v>Fixed_OM_Cost_per_MWyr</c:v>
                </c:pt>
                <c:pt idx="1">
                  <c:v>solar_pv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test!$D$4:$N$4</c:f>
              <c:strCache>
                <c:ptCount val="11"/>
                <c:pt idx="0">
                  <c:v>x1</c:v>
                </c:pt>
                <c:pt idx="1">
                  <c:v>x2</c:v>
                </c:pt>
                <c:pt idx="2">
                  <c:v>x3</c:v>
                </c:pt>
                <c:pt idx="3">
                  <c:v>x4</c:v>
                </c:pt>
                <c:pt idx="4">
                  <c:v>x5</c:v>
                </c:pt>
                <c:pt idx="5">
                  <c:v>x6</c:v>
                </c:pt>
                <c:pt idx="6">
                  <c:v>x7</c:v>
                </c:pt>
                <c:pt idx="7">
                  <c:v>x8</c:v>
                </c:pt>
                <c:pt idx="8">
                  <c:v>x9</c:v>
                </c:pt>
                <c:pt idx="9">
                  <c:v>x10</c:v>
                </c:pt>
                <c:pt idx="10">
                  <c:v>x11</c:v>
                </c:pt>
              </c:strCache>
            </c:strRef>
          </c:cat>
          <c:val>
            <c:numRef>
              <c:f>test!$D$10:$N$10</c:f>
              <c:numCache>
                <c:formatCode>General</c:formatCode>
                <c:ptCount val="11"/>
                <c:pt idx="0">
                  <c:v>20.438526315789399</c:v>
                </c:pt>
                <c:pt idx="1">
                  <c:v>20.438526315789399</c:v>
                </c:pt>
                <c:pt idx="2">
                  <c:v>20.438526315789399</c:v>
                </c:pt>
                <c:pt idx="3">
                  <c:v>20.635999999999999</c:v>
                </c:pt>
                <c:pt idx="4">
                  <c:v>20.635999999999999</c:v>
                </c:pt>
                <c:pt idx="5">
                  <c:v>20.635999999999999</c:v>
                </c:pt>
                <c:pt idx="6">
                  <c:v>20.635999999999999</c:v>
                </c:pt>
                <c:pt idx="7">
                  <c:v>20.635999999999999</c:v>
                </c:pt>
                <c:pt idx="8">
                  <c:v>20.635999999999999</c:v>
                </c:pt>
                <c:pt idx="9">
                  <c:v>20.635999999999999</c:v>
                </c:pt>
                <c:pt idx="10">
                  <c:v>20.635999999999999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C57-E14C-A7AC-7BCFD0667A23}"/>
            </c:ext>
          </c:extLst>
        </c:ser>
        <c:ser>
          <c:idx val="6"/>
          <c:order val="6"/>
          <c:tx>
            <c:strRef>
              <c:f>test!$B$11:$C$11</c:f>
              <c:strCache>
                <c:ptCount val="2"/>
                <c:pt idx="0">
                  <c:v>Fixed_OM_Cost_per_MWyr</c:v>
                </c:pt>
                <c:pt idx="1">
                  <c:v>onshore_wind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test!$D$4:$N$4</c:f>
              <c:strCache>
                <c:ptCount val="11"/>
                <c:pt idx="0">
                  <c:v>x1</c:v>
                </c:pt>
                <c:pt idx="1">
                  <c:v>x2</c:v>
                </c:pt>
                <c:pt idx="2">
                  <c:v>x3</c:v>
                </c:pt>
                <c:pt idx="3">
                  <c:v>x4</c:v>
                </c:pt>
                <c:pt idx="4">
                  <c:v>x5</c:v>
                </c:pt>
                <c:pt idx="5">
                  <c:v>x6</c:v>
                </c:pt>
                <c:pt idx="6">
                  <c:v>x7</c:v>
                </c:pt>
                <c:pt idx="7">
                  <c:v>x8</c:v>
                </c:pt>
                <c:pt idx="8">
                  <c:v>x9</c:v>
                </c:pt>
                <c:pt idx="9">
                  <c:v>x10</c:v>
                </c:pt>
                <c:pt idx="10">
                  <c:v>x11</c:v>
                </c:pt>
              </c:strCache>
            </c:strRef>
          </c:cat>
          <c:val>
            <c:numRef>
              <c:f>test!$D$11:$N$11</c:f>
              <c:numCache>
                <c:formatCode>General</c:formatCode>
                <c:ptCount val="11"/>
                <c:pt idx="0">
                  <c:v>42.041788461538403</c:v>
                </c:pt>
                <c:pt idx="1">
                  <c:v>42.041788461538403</c:v>
                </c:pt>
                <c:pt idx="2">
                  <c:v>42.041788461538403</c:v>
                </c:pt>
                <c:pt idx="3">
                  <c:v>42.041788461538403</c:v>
                </c:pt>
                <c:pt idx="4">
                  <c:v>41.576503846153798</c:v>
                </c:pt>
                <c:pt idx="5">
                  <c:v>41.576503846153798</c:v>
                </c:pt>
                <c:pt idx="6">
                  <c:v>41.111219230769201</c:v>
                </c:pt>
                <c:pt idx="7">
                  <c:v>40.645934615384597</c:v>
                </c:pt>
                <c:pt idx="8">
                  <c:v>40.645934615384597</c:v>
                </c:pt>
                <c:pt idx="9">
                  <c:v>40.645934615384597</c:v>
                </c:pt>
                <c:pt idx="10">
                  <c:v>40.180649999999901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C57-E14C-A7AC-7BCFD0667A23}"/>
            </c:ext>
          </c:extLst>
        </c:ser>
        <c:ser>
          <c:idx val="7"/>
          <c:order val="7"/>
          <c:tx>
            <c:strRef>
              <c:f>test!$B$12:$C$12</c:f>
              <c:strCache>
                <c:ptCount val="2"/>
                <c:pt idx="0">
                  <c:v>Fixed_OM_Cost_per_MWyr</c:v>
                </c:pt>
                <c:pt idx="1">
                  <c:v>battery</c:v>
                </c:pt>
              </c:strCache>
            </c:strRef>
          </c:tx>
          <c:spPr>
            <a:ln w="28575" cap="rnd">
              <a:solidFill>
                <a:schemeClr val="accent4"/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test!$D$4:$N$4</c:f>
              <c:strCache>
                <c:ptCount val="11"/>
                <c:pt idx="0">
                  <c:v>x1</c:v>
                </c:pt>
                <c:pt idx="1">
                  <c:v>x2</c:v>
                </c:pt>
                <c:pt idx="2">
                  <c:v>x3</c:v>
                </c:pt>
                <c:pt idx="3">
                  <c:v>x4</c:v>
                </c:pt>
                <c:pt idx="4">
                  <c:v>x5</c:v>
                </c:pt>
                <c:pt idx="5">
                  <c:v>x6</c:v>
                </c:pt>
                <c:pt idx="6">
                  <c:v>x7</c:v>
                </c:pt>
                <c:pt idx="7">
                  <c:v>x8</c:v>
                </c:pt>
                <c:pt idx="8">
                  <c:v>x9</c:v>
                </c:pt>
                <c:pt idx="9">
                  <c:v>x10</c:v>
                </c:pt>
                <c:pt idx="10">
                  <c:v>x11</c:v>
                </c:pt>
              </c:strCache>
            </c:strRef>
          </c:cat>
          <c:val>
            <c:numRef>
              <c:f>test!$D$12:$N$12</c:f>
              <c:numCache>
                <c:formatCode>General</c:formatCode>
                <c:ptCount val="11"/>
                <c:pt idx="0">
                  <c:v>4.9703076923076903</c:v>
                </c:pt>
                <c:pt idx="1">
                  <c:v>5.0205128205128204</c:v>
                </c:pt>
                <c:pt idx="2">
                  <c:v>5.0205128205128204</c:v>
                </c:pt>
                <c:pt idx="3">
                  <c:v>5.0205128205128204</c:v>
                </c:pt>
                <c:pt idx="4">
                  <c:v>5.0205128205128204</c:v>
                </c:pt>
                <c:pt idx="5">
                  <c:v>4.9703076923076903</c:v>
                </c:pt>
                <c:pt idx="6">
                  <c:v>4.9703076923076903</c:v>
                </c:pt>
                <c:pt idx="7">
                  <c:v>4.9703076923076903</c:v>
                </c:pt>
                <c:pt idx="8">
                  <c:v>4.9201025641025602</c:v>
                </c:pt>
                <c:pt idx="9">
                  <c:v>4.8698974358974301</c:v>
                </c:pt>
                <c:pt idx="10">
                  <c:v>4.8698974358974301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BC57-E14C-A7AC-7BCFD0667A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83450608"/>
        <c:axId val="1898929712"/>
      </c:lineChart>
      <c:catAx>
        <c:axId val="1883450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8929712"/>
        <c:crosses val="autoZero"/>
        <c:auto val="1"/>
        <c:lblAlgn val="ctr"/>
        <c:lblOffset val="100"/>
        <c:noMultiLvlLbl val="0"/>
      </c:catAx>
      <c:valAx>
        <c:axId val="18989297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3450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test!$B$5:$C$5</c:f>
              <c:strCache>
                <c:ptCount val="2"/>
                <c:pt idx="0">
                  <c:v>Inv_Cost_per_MWyr</c:v>
                </c:pt>
                <c:pt idx="1">
                  <c:v>natural_gas_combined_cycle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test!$O$4:$U$4</c:f>
              <c:strCache>
                <c:ptCount val="7"/>
                <c:pt idx="0">
                  <c:v>x12</c:v>
                </c:pt>
                <c:pt idx="1">
                  <c:v>x13</c:v>
                </c:pt>
                <c:pt idx="2">
                  <c:v>x14</c:v>
                </c:pt>
                <c:pt idx="3">
                  <c:v>x15</c:v>
                </c:pt>
                <c:pt idx="4">
                  <c:v>x16</c:v>
                </c:pt>
                <c:pt idx="5">
                  <c:v>x17</c:v>
                </c:pt>
                <c:pt idx="6">
                  <c:v>x18</c:v>
                </c:pt>
              </c:strCache>
            </c:strRef>
          </c:cat>
          <c:val>
            <c:numRef>
              <c:f>test!$O$5:$U$5</c:f>
              <c:numCache>
                <c:formatCode>General</c:formatCode>
                <c:ptCount val="7"/>
                <c:pt idx="0">
                  <c:v>63.5833333333333</c:v>
                </c:pt>
                <c:pt idx="1">
                  <c:v>63.5833333333333</c:v>
                </c:pt>
                <c:pt idx="2">
                  <c:v>63.5833333333333</c:v>
                </c:pt>
                <c:pt idx="3">
                  <c:v>63.5833333333333</c:v>
                </c:pt>
                <c:pt idx="4">
                  <c:v>63.5833333333333</c:v>
                </c:pt>
                <c:pt idx="5">
                  <c:v>64.31</c:v>
                </c:pt>
                <c:pt idx="6">
                  <c:v>64.31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EE5-0C41-9268-81C819217745}"/>
            </c:ext>
          </c:extLst>
        </c:ser>
        <c:ser>
          <c:idx val="1"/>
          <c:order val="1"/>
          <c:tx>
            <c:strRef>
              <c:f>test!$B$6:$C$6</c:f>
              <c:strCache>
                <c:ptCount val="2"/>
                <c:pt idx="0">
                  <c:v>Inv_Cost_per_MWyr</c:v>
                </c:pt>
                <c:pt idx="1">
                  <c:v>solar_pv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test!$O$4:$U$4</c:f>
              <c:strCache>
                <c:ptCount val="7"/>
                <c:pt idx="0">
                  <c:v>x12</c:v>
                </c:pt>
                <c:pt idx="1">
                  <c:v>x13</c:v>
                </c:pt>
                <c:pt idx="2">
                  <c:v>x14</c:v>
                </c:pt>
                <c:pt idx="3">
                  <c:v>x15</c:v>
                </c:pt>
                <c:pt idx="4">
                  <c:v>x16</c:v>
                </c:pt>
                <c:pt idx="5">
                  <c:v>x17</c:v>
                </c:pt>
                <c:pt idx="6">
                  <c:v>x18</c:v>
                </c:pt>
              </c:strCache>
            </c:strRef>
          </c:cat>
          <c:val>
            <c:numRef>
              <c:f>test!$O$6:$U$6</c:f>
              <c:numCache>
                <c:formatCode>General</c:formatCode>
                <c:ptCount val="7"/>
                <c:pt idx="0">
                  <c:v>77.667894736842101</c:v>
                </c:pt>
                <c:pt idx="1">
                  <c:v>77.667894736842101</c:v>
                </c:pt>
                <c:pt idx="2">
                  <c:v>77.667894736842101</c:v>
                </c:pt>
                <c:pt idx="3">
                  <c:v>77.667894736842101</c:v>
                </c:pt>
                <c:pt idx="4">
                  <c:v>78.565789473684205</c:v>
                </c:pt>
                <c:pt idx="5">
                  <c:v>78.565789473684205</c:v>
                </c:pt>
                <c:pt idx="6">
                  <c:v>79.463684210526296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EE5-0C41-9268-81C819217745}"/>
            </c:ext>
          </c:extLst>
        </c:ser>
        <c:ser>
          <c:idx val="2"/>
          <c:order val="2"/>
          <c:tx>
            <c:strRef>
              <c:f>test!$B$7:$C$7</c:f>
              <c:strCache>
                <c:ptCount val="2"/>
                <c:pt idx="0">
                  <c:v>Inv_Cost_per_MWyr</c:v>
                </c:pt>
                <c:pt idx="1">
                  <c:v>onshore_wind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test!$O$4:$U$4</c:f>
              <c:strCache>
                <c:ptCount val="7"/>
                <c:pt idx="0">
                  <c:v>x12</c:v>
                </c:pt>
                <c:pt idx="1">
                  <c:v>x13</c:v>
                </c:pt>
                <c:pt idx="2">
                  <c:v>x14</c:v>
                </c:pt>
                <c:pt idx="3">
                  <c:v>x15</c:v>
                </c:pt>
                <c:pt idx="4">
                  <c:v>x16</c:v>
                </c:pt>
                <c:pt idx="5">
                  <c:v>x17</c:v>
                </c:pt>
                <c:pt idx="6">
                  <c:v>x18</c:v>
                </c:pt>
              </c:strCache>
            </c:strRef>
          </c:cat>
          <c:val>
            <c:numRef>
              <c:f>test!$O$7:$U$7</c:f>
              <c:numCache>
                <c:formatCode>General</c:formatCode>
                <c:ptCount val="7"/>
                <c:pt idx="0">
                  <c:v>101.91046153846101</c:v>
                </c:pt>
                <c:pt idx="1">
                  <c:v>102.95723076922999</c:v>
                </c:pt>
                <c:pt idx="2">
                  <c:v>102.95723076922999</c:v>
                </c:pt>
                <c:pt idx="3">
                  <c:v>104.004</c:v>
                </c:pt>
                <c:pt idx="4">
                  <c:v>104.004</c:v>
                </c:pt>
                <c:pt idx="5">
                  <c:v>104.004</c:v>
                </c:pt>
                <c:pt idx="6">
                  <c:v>104.004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EE5-0C41-9268-81C819217745}"/>
            </c:ext>
          </c:extLst>
        </c:ser>
        <c:ser>
          <c:idx val="3"/>
          <c:order val="3"/>
          <c:tx>
            <c:strRef>
              <c:f>test!$B$8:$C$8</c:f>
              <c:strCache>
                <c:ptCount val="2"/>
                <c:pt idx="0">
                  <c:v>Inv_Cost_per_MWyr</c:v>
                </c:pt>
                <c:pt idx="1">
                  <c:v>battery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test!$O$4:$U$4</c:f>
              <c:strCache>
                <c:ptCount val="7"/>
                <c:pt idx="0">
                  <c:v>x12</c:v>
                </c:pt>
                <c:pt idx="1">
                  <c:v>x13</c:v>
                </c:pt>
                <c:pt idx="2">
                  <c:v>x14</c:v>
                </c:pt>
                <c:pt idx="3">
                  <c:v>x15</c:v>
                </c:pt>
                <c:pt idx="4">
                  <c:v>x16</c:v>
                </c:pt>
                <c:pt idx="5">
                  <c:v>x17</c:v>
                </c:pt>
                <c:pt idx="6">
                  <c:v>x18</c:v>
                </c:pt>
              </c:strCache>
            </c:strRef>
          </c:cat>
          <c:val>
            <c:numRef>
              <c:f>test!$O$8:$U$8</c:f>
              <c:numCache>
                <c:formatCode>General</c:formatCode>
                <c:ptCount val="7"/>
                <c:pt idx="0">
                  <c:v>20.688738461538399</c:v>
                </c:pt>
                <c:pt idx="1">
                  <c:v>20.688738461538399</c:v>
                </c:pt>
                <c:pt idx="2">
                  <c:v>20.4878769230769</c:v>
                </c:pt>
                <c:pt idx="3">
                  <c:v>20.4878769230769</c:v>
                </c:pt>
                <c:pt idx="4">
                  <c:v>20.4878769230769</c:v>
                </c:pt>
                <c:pt idx="5">
                  <c:v>20.4878769230769</c:v>
                </c:pt>
                <c:pt idx="6">
                  <c:v>20.4878769230769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EE5-0C41-9268-81C819217745}"/>
            </c:ext>
          </c:extLst>
        </c:ser>
        <c:ser>
          <c:idx val="4"/>
          <c:order val="4"/>
          <c:tx>
            <c:strRef>
              <c:f>test!$B$9:$C$9</c:f>
              <c:strCache>
                <c:ptCount val="2"/>
                <c:pt idx="0">
                  <c:v>Fixed_OM_Cost_per_MWyr</c:v>
                </c:pt>
                <c:pt idx="1">
                  <c:v>natural_gas_combined_cycle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test!$O$4:$U$4</c:f>
              <c:strCache>
                <c:ptCount val="7"/>
                <c:pt idx="0">
                  <c:v>x12</c:v>
                </c:pt>
                <c:pt idx="1">
                  <c:v>x13</c:v>
                </c:pt>
                <c:pt idx="2">
                  <c:v>x14</c:v>
                </c:pt>
                <c:pt idx="3">
                  <c:v>x15</c:v>
                </c:pt>
                <c:pt idx="4">
                  <c:v>x16</c:v>
                </c:pt>
                <c:pt idx="5">
                  <c:v>x17</c:v>
                </c:pt>
                <c:pt idx="6">
                  <c:v>x18</c:v>
                </c:pt>
              </c:strCache>
            </c:strRef>
          </c:cat>
          <c:val>
            <c:numRef>
              <c:f>test!$O$9:$U$9</c:f>
              <c:numCache>
                <c:formatCode>General</c:formatCode>
                <c:ptCount val="7"/>
                <c:pt idx="0">
                  <c:v>10.001250000000001</c:v>
                </c:pt>
                <c:pt idx="1">
                  <c:v>10.001250000000001</c:v>
                </c:pt>
                <c:pt idx="2">
                  <c:v>10.001250000000001</c:v>
                </c:pt>
                <c:pt idx="3">
                  <c:v>10.001250000000001</c:v>
                </c:pt>
                <c:pt idx="4">
                  <c:v>10.001250000000001</c:v>
                </c:pt>
                <c:pt idx="5">
                  <c:v>10.115550000000001</c:v>
                </c:pt>
                <c:pt idx="6">
                  <c:v>10.115550000000001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EE5-0C41-9268-81C819217745}"/>
            </c:ext>
          </c:extLst>
        </c:ser>
        <c:ser>
          <c:idx val="5"/>
          <c:order val="5"/>
          <c:tx>
            <c:strRef>
              <c:f>test!$B$10:$C$10</c:f>
              <c:strCache>
                <c:ptCount val="2"/>
                <c:pt idx="0">
                  <c:v>Fixed_OM_Cost_per_MWyr</c:v>
                </c:pt>
                <c:pt idx="1">
                  <c:v>solar_pv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test!$O$4:$U$4</c:f>
              <c:strCache>
                <c:ptCount val="7"/>
                <c:pt idx="0">
                  <c:v>x12</c:v>
                </c:pt>
                <c:pt idx="1">
                  <c:v>x13</c:v>
                </c:pt>
                <c:pt idx="2">
                  <c:v>x14</c:v>
                </c:pt>
                <c:pt idx="3">
                  <c:v>x15</c:v>
                </c:pt>
                <c:pt idx="4">
                  <c:v>x16</c:v>
                </c:pt>
                <c:pt idx="5">
                  <c:v>x17</c:v>
                </c:pt>
                <c:pt idx="6">
                  <c:v>x18</c:v>
                </c:pt>
              </c:strCache>
            </c:strRef>
          </c:cat>
          <c:val>
            <c:numRef>
              <c:f>test!$O$10:$U$10</c:f>
              <c:numCache>
                <c:formatCode>General</c:formatCode>
                <c:ptCount val="7"/>
                <c:pt idx="0">
                  <c:v>17.081473684210501</c:v>
                </c:pt>
                <c:pt idx="1">
                  <c:v>17.081473684210501</c:v>
                </c:pt>
                <c:pt idx="2">
                  <c:v>17.081473684210501</c:v>
                </c:pt>
                <c:pt idx="3">
                  <c:v>17.081473684210501</c:v>
                </c:pt>
                <c:pt idx="4">
                  <c:v>17.278947368421001</c:v>
                </c:pt>
                <c:pt idx="5">
                  <c:v>17.278947368421001</c:v>
                </c:pt>
                <c:pt idx="6">
                  <c:v>17.476421052631501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EE5-0C41-9268-81C819217745}"/>
            </c:ext>
          </c:extLst>
        </c:ser>
        <c:ser>
          <c:idx val="6"/>
          <c:order val="6"/>
          <c:tx>
            <c:strRef>
              <c:f>test!$B$11:$C$11</c:f>
              <c:strCache>
                <c:ptCount val="2"/>
                <c:pt idx="0">
                  <c:v>Fixed_OM_Cost_per_MWyr</c:v>
                </c:pt>
                <c:pt idx="1">
                  <c:v>onshore_wind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test!$O$4:$U$4</c:f>
              <c:strCache>
                <c:ptCount val="7"/>
                <c:pt idx="0">
                  <c:v>x12</c:v>
                </c:pt>
                <c:pt idx="1">
                  <c:v>x13</c:v>
                </c:pt>
                <c:pt idx="2">
                  <c:v>x14</c:v>
                </c:pt>
                <c:pt idx="3">
                  <c:v>x15</c:v>
                </c:pt>
                <c:pt idx="4">
                  <c:v>x16</c:v>
                </c:pt>
                <c:pt idx="5">
                  <c:v>x17</c:v>
                </c:pt>
                <c:pt idx="6">
                  <c:v>x18</c:v>
                </c:pt>
              </c:strCache>
            </c:strRef>
          </c:cat>
          <c:val>
            <c:numRef>
              <c:f>test!$O$11:$U$11</c:f>
              <c:numCache>
                <c:formatCode>General</c:formatCode>
                <c:ptCount val="7"/>
                <c:pt idx="0">
                  <c:v>45.298780769230703</c:v>
                </c:pt>
                <c:pt idx="1">
                  <c:v>45.7640653846153</c:v>
                </c:pt>
                <c:pt idx="2">
                  <c:v>45.7640653846153</c:v>
                </c:pt>
                <c:pt idx="3">
                  <c:v>46.229349999999997</c:v>
                </c:pt>
                <c:pt idx="4">
                  <c:v>46.229349999999997</c:v>
                </c:pt>
                <c:pt idx="5">
                  <c:v>46.229349999999997</c:v>
                </c:pt>
                <c:pt idx="6">
                  <c:v>46.229349999999997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EE5-0C41-9268-81C819217745}"/>
            </c:ext>
          </c:extLst>
        </c:ser>
        <c:ser>
          <c:idx val="7"/>
          <c:order val="7"/>
          <c:tx>
            <c:strRef>
              <c:f>test!$B$12:$C$12</c:f>
              <c:strCache>
                <c:ptCount val="2"/>
                <c:pt idx="0">
                  <c:v>Fixed_OM_Cost_per_MWyr</c:v>
                </c:pt>
                <c:pt idx="1">
                  <c:v>battery</c:v>
                </c:pt>
              </c:strCache>
            </c:strRef>
          </c:tx>
          <c:spPr>
            <a:ln w="28575" cap="rnd">
              <a:solidFill>
                <a:schemeClr val="accent4"/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test!$O$4:$U$4</c:f>
              <c:strCache>
                <c:ptCount val="7"/>
                <c:pt idx="0">
                  <c:v>x12</c:v>
                </c:pt>
                <c:pt idx="1">
                  <c:v>x13</c:v>
                </c:pt>
                <c:pt idx="2">
                  <c:v>x14</c:v>
                </c:pt>
                <c:pt idx="3">
                  <c:v>x15</c:v>
                </c:pt>
                <c:pt idx="4">
                  <c:v>x16</c:v>
                </c:pt>
                <c:pt idx="5">
                  <c:v>x17</c:v>
                </c:pt>
                <c:pt idx="6">
                  <c:v>x18</c:v>
                </c:pt>
              </c:strCache>
            </c:strRef>
          </c:cat>
          <c:val>
            <c:numRef>
              <c:f>test!$O$12:$U$12</c:f>
              <c:numCache>
                <c:formatCode>General</c:formatCode>
                <c:ptCount val="7"/>
                <c:pt idx="0">
                  <c:v>5.1711282051282002</c:v>
                </c:pt>
                <c:pt idx="1">
                  <c:v>5.1711282051282002</c:v>
                </c:pt>
                <c:pt idx="2">
                  <c:v>5.12092307692307</c:v>
                </c:pt>
                <c:pt idx="3">
                  <c:v>5.12092307692307</c:v>
                </c:pt>
                <c:pt idx="4">
                  <c:v>5.12092307692307</c:v>
                </c:pt>
                <c:pt idx="5">
                  <c:v>5.12092307692307</c:v>
                </c:pt>
                <c:pt idx="6">
                  <c:v>5.12092307692307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EE5-0C41-9268-81C8192177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83450608"/>
        <c:axId val="1898929712"/>
      </c:lineChart>
      <c:catAx>
        <c:axId val="1883450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8929712"/>
        <c:crosses val="autoZero"/>
        <c:auto val="1"/>
        <c:lblAlgn val="ctr"/>
        <c:lblOffset val="100"/>
        <c:noMultiLvlLbl val="0"/>
      </c:catAx>
      <c:valAx>
        <c:axId val="18989297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3450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E628-9A2C-BD43-AE5D-1DAE1BEC6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6521F9-8A38-2D4C-9C7E-A6B902C10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6DC35-AEC9-514C-9FB2-922EA5E02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017E-8E2E-1940-99EF-BC86639AAF15}" type="datetimeFigureOut">
              <a:rPr lang="en-US" smtClean="0"/>
              <a:t>9/26/21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C56A8-B9CB-0049-980C-15F6CC40E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1C55A-31C2-A94C-8B37-0283800FB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27A1-A0B5-064A-A2F7-7AF4EF364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01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C52D8-14C3-F743-92BD-1B07F9976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A8EA46-DA02-8947-8410-E59D6720C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56976-9DB8-7541-88AD-BD2699CE3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017E-8E2E-1940-99EF-BC86639AAF15}" type="datetimeFigureOut">
              <a:rPr lang="en-US" smtClean="0"/>
              <a:t>9/26/21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03CD6-AC68-734F-8C08-2E5E0B244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37E24-C10E-FE49-9189-AF4B58942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27A1-A0B5-064A-A2F7-7AF4EF364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84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99593E-F2F5-5946-BD23-A06B1C212D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8415F9-E192-514B-84F7-29F66000C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F629A-F92E-9248-94E3-72F9D7F0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017E-8E2E-1940-99EF-BC86639AAF15}" type="datetimeFigureOut">
              <a:rPr lang="en-US" smtClean="0"/>
              <a:t>9/26/21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1A807-D5B6-654C-A10B-F39F0B2CE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BE94D-D94B-BC40-BB37-A51E2B783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27A1-A0B5-064A-A2F7-7AF4EF364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91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FE3F-7E80-4042-B580-075F75CAD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F8F4B-415E-B74F-B357-B7DAD02C4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59A5D-F83B-1843-93BF-35AB228E6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017E-8E2E-1940-99EF-BC86639AAF15}" type="datetimeFigureOut">
              <a:rPr lang="en-US" smtClean="0"/>
              <a:t>9/26/21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99779-12B8-A34A-8B59-8C3B99AE9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AAE93-B9BC-9743-B460-435FEC302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27A1-A0B5-064A-A2F7-7AF4EF364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8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4E250-1669-9346-BE9E-178CDE01E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29363-7C21-0D48-B0BE-AA3FBA858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671F3-D68D-E348-AE94-710BCBEE5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017E-8E2E-1940-99EF-BC86639AAF15}" type="datetimeFigureOut">
              <a:rPr lang="en-US" smtClean="0"/>
              <a:t>9/26/21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6B1EA-5109-1344-AD00-F0E20F5C2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5CA2E-D4E8-2E49-A101-343D8E6AA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27A1-A0B5-064A-A2F7-7AF4EF364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2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2D915-1604-5B42-B0B5-7CE1AB9B2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3BC12-16C7-D144-8170-C8AC329907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C0F15D-3BAE-E14F-99CB-297D03AA8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77B16-94C3-E842-B9A6-5AEBAFB8A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017E-8E2E-1940-99EF-BC86639AAF15}" type="datetimeFigureOut">
              <a:rPr lang="en-US" smtClean="0"/>
              <a:t>9/26/21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0AD20-4DC0-AB42-AF00-4B4404AF4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48B5-C213-724D-BC29-DDE605877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27A1-A0B5-064A-A2F7-7AF4EF364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2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53F01-C915-BC4E-8D9D-3C3655A7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C6B4D-5B95-BF47-8423-0DBFF86BF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AA0D49-581E-7544-94D9-F4743A826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5E150B-5FF0-D946-8C5B-CDF3859371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B70D04-0DF5-6443-9750-76F511EFA3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90EB36-8B93-B64D-A5B2-5FAD490BC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017E-8E2E-1940-99EF-BC86639AAF15}" type="datetimeFigureOut">
              <a:rPr lang="en-US" smtClean="0"/>
              <a:t>9/26/21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388297-CAA5-BD4B-8C0E-0D62CADF2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CDBF5D-DA58-F54E-8827-2B29A0BB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27A1-A0B5-064A-A2F7-7AF4EF364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73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99D8A-2F28-7542-9B3E-98C57CEA9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4A80C8-6E93-2B4F-9FB1-F39E14334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017E-8E2E-1940-99EF-BC86639AAF15}" type="datetimeFigureOut">
              <a:rPr lang="en-US" smtClean="0"/>
              <a:t>9/26/21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C67089-7E44-F245-B6F5-E5086D875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726832-1D7C-6241-83EB-90941A686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27A1-A0B5-064A-A2F7-7AF4EF364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08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88C1A3-52C2-ED41-9B2D-E5107B1CE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017E-8E2E-1940-99EF-BC86639AAF15}" type="datetimeFigureOut">
              <a:rPr lang="en-US" smtClean="0"/>
              <a:t>9/26/21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9E633F-91E4-A44C-8731-20D6BA588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559F48-1043-FD42-8654-A57B858B2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27A1-A0B5-064A-A2F7-7AF4EF364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45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91919-635A-3C4C-B937-12BF8D581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486BA-180D-D841-9B22-9047CFCF7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8EB5C-05CD-424C-A200-BE3FCC9E8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0F2B7-5536-A342-B037-B3DCE2ED5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017E-8E2E-1940-99EF-BC86639AAF15}" type="datetimeFigureOut">
              <a:rPr lang="en-US" smtClean="0"/>
              <a:t>9/26/21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AF80F-601B-5943-B7B1-5DA82917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32829-E2FC-C047-8336-2C996802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27A1-A0B5-064A-A2F7-7AF4EF364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38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2BCE6-A72C-744B-99C1-A687EEB0C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18952F-1745-B34A-BC52-F4A06E7705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6B609E-1B83-664B-A67F-2E53D5559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ABAB4D-844F-2443-8467-D7508479F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017E-8E2E-1940-99EF-BC86639AAF15}" type="datetimeFigureOut">
              <a:rPr lang="en-US" smtClean="0"/>
              <a:t>9/26/21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5DAC2-F083-5D43-8602-17FEA0DC5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652C8-FC44-3A48-9114-EA3DDC3B7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27A1-A0B5-064A-A2F7-7AF4EF364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2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5E0A56-D719-174C-B717-DD9EB9B26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C7517-6F27-8846-9619-325B7EDB4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EA659-D7FA-8F49-9239-98BCC95239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7017E-8E2E-1940-99EF-BC86639AAF15}" type="datetimeFigureOut">
              <a:rPr lang="en-US" smtClean="0"/>
              <a:t>9/26/21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2C68D-EB41-7E4C-8BF4-756E5B6286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97E88-CC32-3246-A071-70A6C2955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527A1-A0B5-064A-A2F7-7AF4EF364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40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904BF-1C02-EF48-9127-1EF464DE59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Method of Morris Algo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987E97-9C7B-944B-8E14-84987D8A4D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9/26/21</a:t>
            </a:r>
          </a:p>
        </p:txBody>
      </p:sp>
    </p:spTree>
    <p:extLst>
      <p:ext uri="{BB962C8B-B14F-4D97-AF65-F5344CB8AC3E}">
        <p14:creationId xmlns:p14="http://schemas.microsoft.com/office/powerpoint/2010/main" val="2301198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7E8F9D43-4301-EE4C-A54E-014027326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884" y="2464116"/>
            <a:ext cx="3752850" cy="2937013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1A15F0FC-E668-6946-8C3E-6DCBCE185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49" y="2808580"/>
            <a:ext cx="5330135" cy="25925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04A784-1AA5-014A-A90C-8413CC05819C}"/>
              </a:ext>
            </a:extLst>
          </p:cNvPr>
          <p:cNvSpPr txBox="1"/>
          <p:nvPr/>
        </p:nvSpPr>
        <p:spPr>
          <a:xfrm>
            <a:off x="2949978" y="1737886"/>
            <a:ext cx="629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Mean, Variance and Ranking of each uncertain parameter group</a:t>
            </a:r>
          </a:p>
        </p:txBody>
      </p:sp>
    </p:spTree>
    <p:extLst>
      <p:ext uri="{BB962C8B-B14F-4D97-AF65-F5344CB8AC3E}">
        <p14:creationId xmlns:p14="http://schemas.microsoft.com/office/powerpoint/2010/main" val="1202479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E9870-82B6-5744-B0E8-3C959D923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7D12F-2ED3-5E43-9189-BD42339DA8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8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8CBC875-E3CD-8640-87D6-2B9B63AC866F}"/>
                  </a:ext>
                </a:extLst>
              </p:cNvPr>
              <p:cNvSpPr txBox="1"/>
              <p:nvPr/>
            </p:nvSpPr>
            <p:spPr>
              <a:xfrm>
                <a:off x="406400" y="1291771"/>
                <a:ext cx="5354117" cy="4549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b="0" i="1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Problem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0,5</m:t>
                          </m:r>
                        </m:e>
                      </m:d>
                    </m:oMath>
                  </m:oMathPara>
                </a14:m>
                <a:endParaRPr lang="en-US" sz="2800" b="0" dirty="0">
                  <a:solidFill>
                    <a:schemeClr val="accent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0,5</m:t>
                          </m:r>
                        </m:e>
                      </m:d>
                    </m:oMath>
                  </m:oMathPara>
                </a14:m>
                <a:endParaRPr lang="en-US" sz="2800" b="0" dirty="0">
                  <a:solidFill>
                    <a:schemeClr val="accent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800" dirty="0" err="1">
                    <a:solidFill>
                      <a:schemeClr val="accent1"/>
                    </a:solidFill>
                  </a:rPr>
                  <a:t>P_steps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 = 5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800" dirty="0" err="1">
                    <a:solidFill>
                      <a:schemeClr val="accent1"/>
                    </a:solidFill>
                  </a:rPr>
                  <a:t>Len_design_mat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 = 4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800" dirty="0" err="1">
                    <a:solidFill>
                      <a:schemeClr val="accent1"/>
                    </a:solidFill>
                  </a:rPr>
                  <a:t>Total_num_trajectory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 = 4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800" dirty="0" err="1">
                    <a:solidFill>
                      <a:schemeClr val="accent1"/>
                    </a:solidFill>
                  </a:rPr>
                  <a:t>Num_trajectory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 = 2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8CBC875-E3CD-8640-87D6-2B9B63AC8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0" y="1291771"/>
                <a:ext cx="5354117" cy="4549835"/>
              </a:xfrm>
              <a:prstGeom prst="rect">
                <a:avLst/>
              </a:prstGeom>
              <a:blipFill>
                <a:blip r:embed="rId2"/>
                <a:stretch>
                  <a:fillRect l="-2370" b="-2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2AD8E43-A9C9-E04F-B248-6F686CF1C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0531"/>
              </p:ext>
            </p:extLst>
          </p:nvPr>
        </p:nvGraphicFramePr>
        <p:xfrm>
          <a:off x="6431485" y="1445633"/>
          <a:ext cx="4252685" cy="3614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537">
                  <a:extLst>
                    <a:ext uri="{9D8B030D-6E8A-4147-A177-3AD203B41FA5}">
                      <a16:colId xmlns:a16="http://schemas.microsoft.com/office/drawing/2014/main" val="96119147"/>
                    </a:ext>
                  </a:extLst>
                </a:gridCol>
                <a:gridCol w="850537">
                  <a:extLst>
                    <a:ext uri="{9D8B030D-6E8A-4147-A177-3AD203B41FA5}">
                      <a16:colId xmlns:a16="http://schemas.microsoft.com/office/drawing/2014/main" val="2895752287"/>
                    </a:ext>
                  </a:extLst>
                </a:gridCol>
                <a:gridCol w="850537">
                  <a:extLst>
                    <a:ext uri="{9D8B030D-6E8A-4147-A177-3AD203B41FA5}">
                      <a16:colId xmlns:a16="http://schemas.microsoft.com/office/drawing/2014/main" val="3587119319"/>
                    </a:ext>
                  </a:extLst>
                </a:gridCol>
                <a:gridCol w="850537">
                  <a:extLst>
                    <a:ext uri="{9D8B030D-6E8A-4147-A177-3AD203B41FA5}">
                      <a16:colId xmlns:a16="http://schemas.microsoft.com/office/drawing/2014/main" val="1565614664"/>
                    </a:ext>
                  </a:extLst>
                </a:gridCol>
                <a:gridCol w="850537">
                  <a:extLst>
                    <a:ext uri="{9D8B030D-6E8A-4147-A177-3AD203B41FA5}">
                      <a16:colId xmlns:a16="http://schemas.microsoft.com/office/drawing/2014/main" val="1360134599"/>
                    </a:ext>
                  </a:extLst>
                </a:gridCol>
              </a:tblGrid>
              <a:tr h="722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569811"/>
                  </a:ext>
                </a:extLst>
              </a:tr>
              <a:tr h="722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972667"/>
                  </a:ext>
                </a:extLst>
              </a:tr>
              <a:tr h="722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6068277"/>
                  </a:ext>
                </a:extLst>
              </a:tr>
              <a:tr h="722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0454295"/>
                  </a:ext>
                </a:extLst>
              </a:tr>
              <a:tr h="722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627252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EA0AC9-A47E-E742-810D-F257559CAE52}"/>
                  </a:ext>
                </a:extLst>
              </p:cNvPr>
              <p:cNvSpPr txBox="1"/>
              <p:nvPr/>
            </p:nvSpPr>
            <p:spPr>
              <a:xfrm>
                <a:off x="10684170" y="5059688"/>
                <a:ext cx="2938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EA0AC9-A47E-E742-810D-F257559CA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4170" y="5059688"/>
                <a:ext cx="293862" cy="276999"/>
              </a:xfrm>
              <a:prstGeom prst="rect">
                <a:avLst/>
              </a:prstGeom>
              <a:blipFill>
                <a:blip r:embed="rId3"/>
                <a:stretch>
                  <a:fillRect l="-16667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7C5F8C-3B74-ED45-A6B6-253F9AFADCA4}"/>
                  </a:ext>
                </a:extLst>
              </p:cNvPr>
              <p:cNvSpPr txBox="1"/>
              <p:nvPr/>
            </p:nvSpPr>
            <p:spPr>
              <a:xfrm>
                <a:off x="6132301" y="1168634"/>
                <a:ext cx="299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7C5F8C-3B74-ED45-A6B6-253F9AFAD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301" y="1168634"/>
                <a:ext cx="299184" cy="276999"/>
              </a:xfrm>
              <a:prstGeom prst="rect">
                <a:avLst/>
              </a:prstGeom>
              <a:blipFill>
                <a:blip r:embed="rId4"/>
                <a:stretch>
                  <a:fillRect l="-16000" r="-400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A5C39BC-56E5-FE4C-89C9-7144B98AF510}"/>
              </a:ext>
            </a:extLst>
          </p:cNvPr>
          <p:cNvSpPr txBox="1"/>
          <p:nvPr/>
        </p:nvSpPr>
        <p:spPr>
          <a:xfrm>
            <a:off x="5973155" y="501352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DDE2AD-BF73-9046-9547-3DAC690329C2}"/>
              </a:ext>
            </a:extLst>
          </p:cNvPr>
          <p:cNvSpPr txBox="1"/>
          <p:nvPr/>
        </p:nvSpPr>
        <p:spPr>
          <a:xfrm>
            <a:off x="10522363" y="112246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(5,5)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012F35-E5CD-6644-8262-0E2D3868FEA3}"/>
              </a:ext>
            </a:extLst>
          </p:cNvPr>
          <p:cNvCxnSpPr/>
          <p:nvPr/>
        </p:nvCxnSpPr>
        <p:spPr>
          <a:xfrm>
            <a:off x="7287828" y="4333975"/>
            <a:ext cx="870857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B0F35F-6C7C-B846-B406-622072D90C90}"/>
              </a:ext>
            </a:extLst>
          </p:cNvPr>
          <p:cNvCxnSpPr/>
          <p:nvPr/>
        </p:nvCxnSpPr>
        <p:spPr>
          <a:xfrm>
            <a:off x="8158685" y="4333975"/>
            <a:ext cx="870857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423561-E903-0443-A937-79D302467C26}"/>
              </a:ext>
            </a:extLst>
          </p:cNvPr>
          <p:cNvCxnSpPr>
            <a:cxnSpLocks/>
          </p:cNvCxnSpPr>
          <p:nvPr/>
        </p:nvCxnSpPr>
        <p:spPr>
          <a:xfrm flipV="1">
            <a:off x="8986000" y="3586490"/>
            <a:ext cx="0" cy="74748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68D5D6A-F78C-7144-9DC7-ED5AA024A193}"/>
              </a:ext>
            </a:extLst>
          </p:cNvPr>
          <p:cNvSpPr/>
          <p:nvPr/>
        </p:nvSpPr>
        <p:spPr>
          <a:xfrm>
            <a:off x="8448970" y="4027227"/>
            <a:ext cx="348343" cy="306748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9BAFB4-1D44-9043-BFB9-562400A68217}"/>
              </a:ext>
            </a:extLst>
          </p:cNvPr>
          <p:cNvCxnSpPr/>
          <p:nvPr/>
        </p:nvCxnSpPr>
        <p:spPr>
          <a:xfrm>
            <a:off x="6416971" y="1445633"/>
            <a:ext cx="870857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12A174-9CA4-BC45-B366-1E4D0C6BDCA1}"/>
              </a:ext>
            </a:extLst>
          </p:cNvPr>
          <p:cNvCxnSpPr/>
          <p:nvPr/>
        </p:nvCxnSpPr>
        <p:spPr>
          <a:xfrm>
            <a:off x="7266057" y="1445633"/>
            <a:ext cx="870857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FB21937-EE9A-2A4E-A448-641AD47D7E0F}"/>
              </a:ext>
            </a:extLst>
          </p:cNvPr>
          <p:cNvCxnSpPr/>
          <p:nvPr/>
        </p:nvCxnSpPr>
        <p:spPr>
          <a:xfrm>
            <a:off x="8122398" y="1445633"/>
            <a:ext cx="870857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7F7AD2FB-278C-9545-97D5-AE2092307810}"/>
              </a:ext>
            </a:extLst>
          </p:cNvPr>
          <p:cNvSpPr/>
          <p:nvPr/>
        </p:nvSpPr>
        <p:spPr>
          <a:xfrm>
            <a:off x="7549084" y="1122467"/>
            <a:ext cx="348343" cy="30674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6EC653-4703-7B4B-8338-749973A17B85}"/>
              </a:ext>
            </a:extLst>
          </p:cNvPr>
          <p:cNvCxnSpPr>
            <a:cxnSpLocks/>
          </p:cNvCxnSpPr>
          <p:nvPr/>
        </p:nvCxnSpPr>
        <p:spPr>
          <a:xfrm flipV="1">
            <a:off x="9820571" y="2878917"/>
            <a:ext cx="0" cy="74748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9409CCC-BA1C-9C46-AB03-F4B1860EF040}"/>
              </a:ext>
            </a:extLst>
          </p:cNvPr>
          <p:cNvCxnSpPr>
            <a:cxnSpLocks/>
          </p:cNvCxnSpPr>
          <p:nvPr/>
        </p:nvCxnSpPr>
        <p:spPr>
          <a:xfrm flipH="1">
            <a:off x="8993255" y="2878917"/>
            <a:ext cx="82731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75B916-4AE2-BE45-B4F3-249640E9FC4F}"/>
              </a:ext>
            </a:extLst>
          </p:cNvPr>
          <p:cNvCxnSpPr>
            <a:cxnSpLocks/>
          </p:cNvCxnSpPr>
          <p:nvPr/>
        </p:nvCxnSpPr>
        <p:spPr>
          <a:xfrm flipV="1">
            <a:off x="8986000" y="2131432"/>
            <a:ext cx="0" cy="74748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B22F48A-457E-E746-A14C-6621D5D61E72}"/>
              </a:ext>
            </a:extLst>
          </p:cNvPr>
          <p:cNvSpPr/>
          <p:nvPr/>
        </p:nvSpPr>
        <p:spPr>
          <a:xfrm>
            <a:off x="9312571" y="2555753"/>
            <a:ext cx="348343" cy="30674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3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4C0AE6-F1B4-E24B-85C3-F11CCC4D2D7F}"/>
              </a:ext>
            </a:extLst>
          </p:cNvPr>
          <p:cNvCxnSpPr>
            <a:cxnSpLocks/>
          </p:cNvCxnSpPr>
          <p:nvPr/>
        </p:nvCxnSpPr>
        <p:spPr>
          <a:xfrm flipV="1">
            <a:off x="6431485" y="4312203"/>
            <a:ext cx="0" cy="74748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8130035-B6BA-544C-B60C-CBCEF4738F4E}"/>
              </a:ext>
            </a:extLst>
          </p:cNvPr>
          <p:cNvCxnSpPr>
            <a:cxnSpLocks/>
          </p:cNvCxnSpPr>
          <p:nvPr/>
        </p:nvCxnSpPr>
        <p:spPr>
          <a:xfrm flipV="1">
            <a:off x="6431485" y="3586490"/>
            <a:ext cx="0" cy="74748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B7B4DD4-9A07-3F47-B236-92056B8DEC7D}"/>
              </a:ext>
            </a:extLst>
          </p:cNvPr>
          <p:cNvCxnSpPr>
            <a:cxnSpLocks/>
          </p:cNvCxnSpPr>
          <p:nvPr/>
        </p:nvCxnSpPr>
        <p:spPr>
          <a:xfrm flipV="1">
            <a:off x="6438743" y="2862501"/>
            <a:ext cx="0" cy="74748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5CB10C2-2BCB-D84E-B21B-72F577E72080}"/>
              </a:ext>
            </a:extLst>
          </p:cNvPr>
          <p:cNvSpPr/>
          <p:nvPr/>
        </p:nvSpPr>
        <p:spPr>
          <a:xfrm>
            <a:off x="6083141" y="3720479"/>
            <a:ext cx="348343" cy="306748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94964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8" name="Table 28">
                <a:extLst>
                  <a:ext uri="{FF2B5EF4-FFF2-40B4-BE49-F238E27FC236}">
                    <a16:creationId xmlns:a16="http://schemas.microsoft.com/office/drawing/2014/main" id="{9F8AB6E2-6419-CA47-BD09-FEBFC792E5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4393185"/>
                  </p:ext>
                </p:extLst>
              </p:nvPr>
            </p:nvGraphicFramePr>
            <p:xfrm>
              <a:off x="125874" y="219227"/>
              <a:ext cx="6117263" cy="14290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9839">
                      <a:extLst>
                        <a:ext uri="{9D8B030D-6E8A-4147-A177-3AD203B41FA5}">
                          <a16:colId xmlns:a16="http://schemas.microsoft.com/office/drawing/2014/main" val="2437581628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1172190935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1817992213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2325757961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4066630872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1032495511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4173392391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850121917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1326058268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875085055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2087073746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3094424062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2528448467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2535991453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4253601804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4011978433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3061395794"/>
                        </a:ext>
                      </a:extLst>
                    </a:gridCol>
                  </a:tblGrid>
                  <a:tr h="476339"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T1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T2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T3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T4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62819482"/>
                      </a:ext>
                    </a:extLst>
                  </a:tr>
                  <a:tr h="4763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43489259"/>
                      </a:ext>
                    </a:extLst>
                  </a:tr>
                  <a:tr h="47633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8270083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8" name="Table 28">
                <a:extLst>
                  <a:ext uri="{FF2B5EF4-FFF2-40B4-BE49-F238E27FC236}">
                    <a16:creationId xmlns:a16="http://schemas.microsoft.com/office/drawing/2014/main" id="{9F8AB6E2-6419-CA47-BD09-FEBFC792E5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4393185"/>
                  </p:ext>
                </p:extLst>
              </p:nvPr>
            </p:nvGraphicFramePr>
            <p:xfrm>
              <a:off x="125874" y="219227"/>
              <a:ext cx="6117263" cy="14290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9839">
                      <a:extLst>
                        <a:ext uri="{9D8B030D-6E8A-4147-A177-3AD203B41FA5}">
                          <a16:colId xmlns:a16="http://schemas.microsoft.com/office/drawing/2014/main" val="2437581628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1172190935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1817992213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2325757961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4066630872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1032495511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4173392391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850121917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1326058268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875085055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2087073746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3094424062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2528448467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2535991453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4253601804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4011978433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3061395794"/>
                        </a:ext>
                      </a:extLst>
                    </a:gridCol>
                  </a:tblGrid>
                  <a:tr h="476339"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T1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T2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T3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T4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62819482"/>
                      </a:ext>
                    </a:extLst>
                  </a:tr>
                  <a:tr h="4763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8108" r="-1628571" b="-1081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43489259"/>
                      </a:ext>
                    </a:extLst>
                  </a:tr>
                  <a:tr h="4763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2632" r="-1628571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827008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D8931E9D-5C3D-2049-AAE5-04E0F888F0DF}"/>
              </a:ext>
            </a:extLst>
          </p:cNvPr>
          <p:cNvSpPr txBox="1"/>
          <p:nvPr/>
        </p:nvSpPr>
        <p:spPr>
          <a:xfrm>
            <a:off x="7708430" y="608814"/>
            <a:ext cx="3441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Calculate spread of each trajectory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F7E86F9-F736-FF43-BC71-F27C489DBC8C}"/>
                  </a:ext>
                </a:extLst>
              </p:cNvPr>
              <p:cNvSpPr txBox="1"/>
              <p:nvPr/>
            </p:nvSpPr>
            <p:spPr>
              <a:xfrm>
                <a:off x="7271657" y="1122523"/>
                <a:ext cx="4772525" cy="525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𝑠𝑝𝑟𝑒𝑎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𝑙𝑒𝑛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𝑑𝑒𝑠𝑖𝑔𝑛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𝑚𝑎𝑡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e>
                                      </m:d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−1,1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,2</m:t>
                                          </m:r>
                                        </m:e>
                                      </m:d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−1,2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e>
                      </m:nary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F7E86F9-F736-FF43-BC71-F27C489DB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657" y="1122523"/>
                <a:ext cx="4772525" cy="525721"/>
              </a:xfrm>
              <a:prstGeom prst="rect">
                <a:avLst/>
              </a:prstGeom>
              <a:blipFill>
                <a:blip r:embed="rId3"/>
                <a:stretch>
                  <a:fillRect l="-265" t="-109524" b="-176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EAEA9A51-E436-874D-98DD-8F361C543C1B}"/>
              </a:ext>
            </a:extLst>
          </p:cNvPr>
          <p:cNvSpPr txBox="1"/>
          <p:nvPr/>
        </p:nvSpPr>
        <p:spPr>
          <a:xfrm>
            <a:off x="7150940" y="2547142"/>
            <a:ext cx="5041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Select </a:t>
            </a:r>
            <a:r>
              <a:rPr lang="en-US" dirty="0" err="1">
                <a:solidFill>
                  <a:schemeClr val="accent1"/>
                </a:solidFill>
              </a:rPr>
              <a:t>Num_trajectory</a:t>
            </a:r>
            <a:r>
              <a:rPr lang="en-US" dirty="0">
                <a:solidFill>
                  <a:schemeClr val="accent1"/>
                </a:solidFill>
              </a:rPr>
              <a:t> matrices with highest spread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3" name="Table 28">
                <a:extLst>
                  <a:ext uri="{FF2B5EF4-FFF2-40B4-BE49-F238E27FC236}">
                    <a16:creationId xmlns:a16="http://schemas.microsoft.com/office/drawing/2014/main" id="{B5102B2E-4DAD-0D4A-A886-AF1CC8F005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2626633"/>
                  </p:ext>
                </p:extLst>
              </p:nvPr>
            </p:nvGraphicFramePr>
            <p:xfrm>
              <a:off x="6096000" y="3324626"/>
              <a:ext cx="6117263" cy="14290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9839">
                      <a:extLst>
                        <a:ext uri="{9D8B030D-6E8A-4147-A177-3AD203B41FA5}">
                          <a16:colId xmlns:a16="http://schemas.microsoft.com/office/drawing/2014/main" val="2437581628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1172190935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1817992213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2325757961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4066630872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1032495511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4173392391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850121917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1326058268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875085055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2087073746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3094424062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2528448467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2535991453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4253601804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4011978433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3061395794"/>
                        </a:ext>
                      </a:extLst>
                    </a:gridCol>
                  </a:tblGrid>
                  <a:tr h="476339"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T1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T2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T3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T4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62819482"/>
                      </a:ext>
                    </a:extLst>
                  </a:tr>
                  <a:tr h="4763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43489259"/>
                      </a:ext>
                    </a:extLst>
                  </a:tr>
                  <a:tr h="47633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8270083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3" name="Table 28">
                <a:extLst>
                  <a:ext uri="{FF2B5EF4-FFF2-40B4-BE49-F238E27FC236}">
                    <a16:creationId xmlns:a16="http://schemas.microsoft.com/office/drawing/2014/main" id="{B5102B2E-4DAD-0D4A-A886-AF1CC8F005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2626633"/>
                  </p:ext>
                </p:extLst>
              </p:nvPr>
            </p:nvGraphicFramePr>
            <p:xfrm>
              <a:off x="6096000" y="3324626"/>
              <a:ext cx="6117263" cy="14290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9839">
                      <a:extLst>
                        <a:ext uri="{9D8B030D-6E8A-4147-A177-3AD203B41FA5}">
                          <a16:colId xmlns:a16="http://schemas.microsoft.com/office/drawing/2014/main" val="2437581628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1172190935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1817992213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2325757961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4066630872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1032495511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4173392391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850121917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1326058268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875085055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2087073746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3094424062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2528448467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2535991453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4253601804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4011978433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3061395794"/>
                        </a:ext>
                      </a:extLst>
                    </a:gridCol>
                  </a:tblGrid>
                  <a:tr h="476339"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T1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T2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T3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T4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62819482"/>
                      </a:ext>
                    </a:extLst>
                  </a:tr>
                  <a:tr h="4763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571" t="-105263" r="-1625000" b="-10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43489259"/>
                      </a:ext>
                    </a:extLst>
                  </a:tr>
                  <a:tr h="4763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571" t="-205263" r="-1625000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827008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D3F74664-0FE7-834B-B100-3835AED1BDD4}"/>
              </a:ext>
            </a:extLst>
          </p:cNvPr>
          <p:cNvSpPr txBox="1"/>
          <p:nvPr/>
        </p:nvSpPr>
        <p:spPr>
          <a:xfrm>
            <a:off x="588254" y="2731808"/>
            <a:ext cx="42526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Then solve the model for each set of input parameters, calculate elementary effect for the design matrix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271FAABC-D8EA-464F-BD53-DBACB479E1D1}"/>
              </a:ext>
            </a:extLst>
          </p:cNvPr>
          <p:cNvSpPr/>
          <p:nvPr/>
        </p:nvSpPr>
        <p:spPr>
          <a:xfrm>
            <a:off x="6734629" y="793480"/>
            <a:ext cx="537028" cy="184666"/>
          </a:xfrm>
          <a:prstGeom prst="rightArrow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75D935BC-8A32-BA43-ADDB-2A0882889251}"/>
              </a:ext>
            </a:extLst>
          </p:cNvPr>
          <p:cNvSpPr/>
          <p:nvPr/>
        </p:nvSpPr>
        <p:spPr>
          <a:xfrm rot="5400000">
            <a:off x="9657919" y="2021315"/>
            <a:ext cx="537028" cy="184666"/>
          </a:xfrm>
          <a:prstGeom prst="rightArrow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C546BF9-1CC9-674B-AA3A-671CD7BE306E}"/>
                  </a:ext>
                </a:extLst>
              </p:cNvPr>
              <p:cNvSpPr txBox="1"/>
              <p:nvPr/>
            </p:nvSpPr>
            <p:spPr>
              <a:xfrm>
                <a:off x="241988" y="3758095"/>
                <a:ext cx="4598951" cy="56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𝐸𝑙𝑒𝑚𝐸𝑓𝑓𝑒𝑐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𝑂𝑏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𝑂𝑏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𝑁𝑒𝑤𝐿𝑒𝑛𝐷𝑒𝑠𝑖𝑔𝑛𝑀𝑎𝑡</m:t>
                      </m:r>
                    </m:oMath>
                  </m:oMathPara>
                </a14:m>
                <a:endParaRPr 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C546BF9-1CC9-674B-AA3A-671CD7BE3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88" y="3758095"/>
                <a:ext cx="4598951" cy="5620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ight Arrow 36">
            <a:extLst>
              <a:ext uri="{FF2B5EF4-FFF2-40B4-BE49-F238E27FC236}">
                <a16:creationId xmlns:a16="http://schemas.microsoft.com/office/drawing/2014/main" id="{9B621F9E-C25C-A846-8CAB-989B5E794735}"/>
              </a:ext>
            </a:extLst>
          </p:cNvPr>
          <p:cNvSpPr/>
          <p:nvPr/>
        </p:nvSpPr>
        <p:spPr>
          <a:xfrm rot="10800000">
            <a:off x="5019198" y="3757999"/>
            <a:ext cx="537028" cy="184666"/>
          </a:xfrm>
          <a:prstGeom prst="rightArrow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AD3046D-0134-6247-ADAB-3BCEF9A684C8}"/>
              </a:ext>
            </a:extLst>
          </p:cNvPr>
          <p:cNvSpPr txBox="1"/>
          <p:nvPr/>
        </p:nvSpPr>
        <p:spPr>
          <a:xfrm>
            <a:off x="588254" y="5506693"/>
            <a:ext cx="4252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Calculate mean and variance from elementary effect</a:t>
            </a:r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379D45DB-D734-2846-95A2-F33C266E77E9}"/>
              </a:ext>
            </a:extLst>
          </p:cNvPr>
          <p:cNvSpPr/>
          <p:nvPr/>
        </p:nvSpPr>
        <p:spPr>
          <a:xfrm rot="5400000">
            <a:off x="2008946" y="4781718"/>
            <a:ext cx="537028" cy="184666"/>
          </a:xfrm>
          <a:prstGeom prst="rightArrow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34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53CDD-3D0D-1C41-8D8E-D03AA1C71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specification</a:t>
            </a:r>
          </a:p>
        </p:txBody>
      </p:sp>
      <p:pic>
        <p:nvPicPr>
          <p:cNvPr id="5" name="Content Placeholder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4B227530-51E7-5D46-9ACE-DD1C6620C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447" y="2265921"/>
            <a:ext cx="11721105" cy="3383280"/>
          </a:xfrm>
        </p:spPr>
      </p:pic>
    </p:spTree>
    <p:extLst>
      <p:ext uri="{BB962C8B-B14F-4D97-AF65-F5344CB8AC3E}">
        <p14:creationId xmlns:p14="http://schemas.microsoft.com/office/powerpoint/2010/main" val="3524161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90C4B-223D-CB40-8547-A568422B3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1531D-4726-1341-83F3-91B61B900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Upper and lower bounds are specified in terms of percentage deviation from the nominal value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Percentage variation for uncertain parameters in a given group is identical. For example, if solar cluster 1 and solar cluster 2 both belong to the ‘solar’ group, their </a:t>
            </a:r>
            <a:r>
              <a:rPr lang="en-US" sz="2000" dirty="0" err="1"/>
              <a:t>Lower_bound</a:t>
            </a:r>
            <a:r>
              <a:rPr lang="en-US" sz="2000" dirty="0"/>
              <a:t> and </a:t>
            </a:r>
            <a:r>
              <a:rPr lang="en-US" sz="2000" dirty="0" err="1"/>
              <a:t>Upper_bound</a:t>
            </a:r>
            <a:r>
              <a:rPr lang="en-US" sz="2000" dirty="0"/>
              <a:t> must be identical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P_steps</a:t>
            </a:r>
            <a:r>
              <a:rPr lang="en-US" sz="2000" dirty="0"/>
              <a:t> should at least be = 1%, i.e., </a:t>
            </a:r>
            <a:r>
              <a:rPr lang="en-US" sz="2000" dirty="0" err="1"/>
              <a:t>Upper_bound</a:t>
            </a:r>
            <a:r>
              <a:rPr lang="en-US" sz="2000" dirty="0"/>
              <a:t> – </a:t>
            </a:r>
            <a:r>
              <a:rPr lang="en-US" sz="2000" dirty="0" err="1"/>
              <a:t>Lower_bound</a:t>
            </a:r>
            <a:r>
              <a:rPr lang="en-US" sz="2000" dirty="0"/>
              <a:t> &lt; </a:t>
            </a:r>
            <a:r>
              <a:rPr lang="en-US" sz="2000" dirty="0" err="1"/>
              <a:t>p_steps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 err="1"/>
              <a:t>P_steps</a:t>
            </a:r>
            <a:r>
              <a:rPr lang="en-US" sz="2000" dirty="0"/>
              <a:t> for parameters in one group must be identical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Total_num_trajectory</a:t>
            </a:r>
            <a:r>
              <a:rPr lang="en-US" sz="2000" dirty="0"/>
              <a:t> should be around 3 to 4 times the total number of uncertain parameters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Num_trajectory</a:t>
            </a:r>
            <a:r>
              <a:rPr lang="en-US" sz="2000" dirty="0"/>
              <a:t> should be approximately equal to the total number of uncertain parameters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Len_design_mat</a:t>
            </a:r>
            <a:r>
              <a:rPr lang="en-US" sz="2000" dirty="0"/>
              <a:t> should be 1.5 to 2 times the total number of uncertain parameters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Higher number of </a:t>
            </a:r>
            <a:r>
              <a:rPr lang="en-US" sz="2000" dirty="0" err="1"/>
              <a:t>Num_trajectory</a:t>
            </a:r>
            <a:r>
              <a:rPr lang="en-US" sz="2000" dirty="0"/>
              <a:t> and </a:t>
            </a:r>
            <a:r>
              <a:rPr lang="en-US" sz="2000" dirty="0" err="1"/>
              <a:t>len_design_mat</a:t>
            </a:r>
            <a:r>
              <a:rPr lang="en-US" sz="2000" dirty="0"/>
              <a:t> would lead to higher accuracy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89167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08591-8888-314C-BDB1-18770039C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8B436-767C-9744-8BB2-8018D095E5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7B77692B-2B96-2E43-96F5-2938833EA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087" y="2196755"/>
            <a:ext cx="5791200" cy="1930400"/>
          </a:xfrm>
          <a:prstGeom prst="rect">
            <a:avLst/>
          </a:prstGeom>
        </p:spPr>
      </p:pic>
      <p:pic>
        <p:nvPicPr>
          <p:cNvPr id="9" name="Picture 8" descr="Calendar&#10;&#10;Description automatically generated">
            <a:extLst>
              <a:ext uri="{FF2B5EF4-FFF2-40B4-BE49-F238E27FC236}">
                <a16:creationId xmlns:a16="http://schemas.microsoft.com/office/drawing/2014/main" id="{CED26A1B-B1F7-E145-9397-9B8DC93FA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713" y="413162"/>
            <a:ext cx="12192000" cy="18330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6580E0-6CD2-C34C-AC95-182CC44C02ED}"/>
              </a:ext>
            </a:extLst>
          </p:cNvPr>
          <p:cNvSpPr txBox="1"/>
          <p:nvPr/>
        </p:nvSpPr>
        <p:spPr>
          <a:xfrm>
            <a:off x="1544595" y="0"/>
            <a:ext cx="2147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sample trajectories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5A11467A-CE54-B343-9FD1-758ADDBEAF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740852"/>
              </p:ext>
            </p:extLst>
          </p:nvPr>
        </p:nvGraphicFramePr>
        <p:xfrm>
          <a:off x="76335" y="3429000"/>
          <a:ext cx="65716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75F5F190-CF71-8546-9104-2FD9809F94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7017782"/>
              </p:ext>
            </p:extLst>
          </p:nvPr>
        </p:nvGraphicFramePr>
        <p:xfrm>
          <a:off x="6647935" y="3937085"/>
          <a:ext cx="5491444" cy="2920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C8CAAB7-F065-3B4E-9ECC-E033042F39E9}"/>
              </a:ext>
            </a:extLst>
          </p:cNvPr>
          <p:cNvSpPr txBox="1"/>
          <p:nvPr/>
        </p:nvSpPr>
        <p:spPr>
          <a:xfrm>
            <a:off x="1544594" y="3120766"/>
            <a:ext cx="3636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Trajectory 1: </a:t>
            </a:r>
            <a:r>
              <a:rPr lang="en-US" dirty="0" err="1"/>
              <a:t>NewLenDesignMat</a:t>
            </a:r>
            <a:r>
              <a:rPr lang="en-US" dirty="0"/>
              <a:t> = 11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61D488-0E98-DF43-BF61-2CC4740F8F98}"/>
              </a:ext>
            </a:extLst>
          </p:cNvPr>
          <p:cNvSpPr txBox="1"/>
          <p:nvPr/>
        </p:nvSpPr>
        <p:spPr>
          <a:xfrm>
            <a:off x="7949512" y="4450574"/>
            <a:ext cx="3519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Trajectory 2: </a:t>
            </a:r>
            <a:r>
              <a:rPr lang="en-US" dirty="0" err="1"/>
              <a:t>NewLenDesignMat</a:t>
            </a:r>
            <a:r>
              <a:rPr lang="en-US" dirty="0"/>
              <a:t> = 7</a:t>
            </a:r>
          </a:p>
        </p:txBody>
      </p:sp>
    </p:spTree>
    <p:extLst>
      <p:ext uri="{BB962C8B-B14F-4D97-AF65-F5344CB8AC3E}">
        <p14:creationId xmlns:p14="http://schemas.microsoft.com/office/powerpoint/2010/main" val="1444577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able&#10;&#10;Description automatically generated">
            <a:extLst>
              <a:ext uri="{FF2B5EF4-FFF2-40B4-BE49-F238E27FC236}">
                <a16:creationId xmlns:a16="http://schemas.microsoft.com/office/drawing/2014/main" id="{A910F5FB-C925-834B-B239-412D1778E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700" y="4448629"/>
            <a:ext cx="5816600" cy="2070100"/>
          </a:xfrm>
          <a:prstGeom prst="rect">
            <a:avLst/>
          </a:prstGeom>
        </p:spPr>
      </p:pic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A22AC410-39AE-5A4F-B023-E5025F985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26752"/>
            <a:ext cx="12192000" cy="195168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D412C3-87E1-9847-880E-087DE8090FB3}"/>
                  </a:ext>
                </a:extLst>
              </p:cNvPr>
              <p:cNvSpPr txBox="1"/>
              <p:nvPr/>
            </p:nvSpPr>
            <p:spPr>
              <a:xfrm>
                <a:off x="3695626" y="440682"/>
                <a:ext cx="5859103" cy="696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𝐸𝑙𝑒𝑚𝐸𝑓𝑓𝑒𝑐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𝑂𝑏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𝑂𝑏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𝑁𝑒𝑤𝐿𝑒𝑛𝐷𝑒𝑠𝑖𝑔𝑛𝑀𝑎𝑡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D412C3-87E1-9847-880E-087DE8090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626" y="440682"/>
                <a:ext cx="5859103" cy="696409"/>
              </a:xfrm>
              <a:prstGeom prst="rect">
                <a:avLst/>
              </a:prstGeom>
              <a:blipFill>
                <a:blip r:embed="rId4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3FF1724-79AC-BC44-A6A2-E65A4B19C8D9}"/>
              </a:ext>
            </a:extLst>
          </p:cNvPr>
          <p:cNvSpPr txBox="1"/>
          <p:nvPr/>
        </p:nvSpPr>
        <p:spPr>
          <a:xfrm>
            <a:off x="5451881" y="1607284"/>
            <a:ext cx="13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Trajectory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B7463F-D7A2-3243-8526-5FEEE5E026E7}"/>
              </a:ext>
            </a:extLst>
          </p:cNvPr>
          <p:cNvSpPr txBox="1"/>
          <p:nvPr/>
        </p:nvSpPr>
        <p:spPr>
          <a:xfrm>
            <a:off x="5336940" y="4078709"/>
            <a:ext cx="13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Trajectory 2</a:t>
            </a:r>
          </a:p>
        </p:txBody>
      </p:sp>
    </p:spTree>
    <p:extLst>
      <p:ext uri="{BB962C8B-B14F-4D97-AF65-F5344CB8AC3E}">
        <p14:creationId xmlns:p14="http://schemas.microsoft.com/office/powerpoint/2010/main" val="4003394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376</Words>
  <Application>Microsoft Macintosh PowerPoint</Application>
  <PresentationFormat>Widescreen</PresentationFormat>
  <Paragraphs>119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Method of Morris Algo</vt:lpstr>
      <vt:lpstr>Concept</vt:lpstr>
      <vt:lpstr>PowerPoint Presentation</vt:lpstr>
      <vt:lpstr>PowerPoint Presentation</vt:lpstr>
      <vt:lpstr>Parameter specification</vt:lpstr>
      <vt:lpstr>Notes</vt:lpstr>
      <vt:lpstr>Sample results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 of Morris Algo</dc:title>
  <dc:creator>patankar.neha25@gmail.com</dc:creator>
  <cp:lastModifiedBy>patankar.neha25@gmail.com</cp:lastModifiedBy>
  <cp:revision>1</cp:revision>
  <dcterms:created xsi:type="dcterms:W3CDTF">2021-09-26T22:55:23Z</dcterms:created>
  <dcterms:modified xsi:type="dcterms:W3CDTF">2021-09-26T23:49:07Z</dcterms:modified>
</cp:coreProperties>
</file>