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7" r:id="rId3"/>
    <p:sldId id="296" r:id="rId4"/>
    <p:sldId id="264" r:id="rId5"/>
    <p:sldId id="285" r:id="rId6"/>
    <p:sldId id="297" r:id="rId7"/>
    <p:sldId id="288" r:id="rId8"/>
  </p:sldIdLst>
  <p:sldSz cx="9144000" cy="5143500" type="screen16x9"/>
  <p:notesSz cx="6858000" cy="9144000"/>
  <p:embeddedFontLst>
    <p:embeddedFont>
      <p:font typeface="Barlow Light" panose="020B0604020202020204" charset="0"/>
      <p:regular r:id="rId10"/>
      <p:bold r:id="rId11"/>
      <p:italic r:id="rId12"/>
      <p:boldItalic r:id="rId13"/>
    </p:embeddedFon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4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92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750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62024" y="1363125"/>
            <a:ext cx="3172714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lt2"/>
                </a:solidFill>
              </a:rPr>
              <a:t>Ez</a:t>
            </a:r>
            <a:br>
              <a:rPr lang="en" sz="6600" dirty="0">
                <a:solidFill>
                  <a:schemeClr val="lt2"/>
                </a:solidFill>
              </a:rPr>
            </a:br>
            <a:r>
              <a:rPr lang="en" sz="6600" dirty="0">
                <a:solidFill>
                  <a:schemeClr val="accent1"/>
                </a:solidFill>
              </a:rPr>
              <a:t>CRIPTO</a:t>
            </a:r>
            <a:br>
              <a:rPr lang="en" sz="6600" dirty="0">
                <a:solidFill>
                  <a:schemeClr val="accent1"/>
                </a:solidFill>
              </a:rPr>
            </a:br>
            <a:r>
              <a:rPr lang="en" sz="1400" dirty="0">
                <a:solidFill>
                  <a:schemeClr val="lt2"/>
                </a:solidFill>
              </a:rPr>
              <a:t>Onde investir se torna fácil demais.</a:t>
            </a:r>
            <a:endParaRPr sz="1200"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95086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APRESENTAÇÃO</a:t>
            </a:r>
            <a:endParaRPr dirty="0"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4815599" y="1418244"/>
            <a:ext cx="3473100" cy="17014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    Visando essa lacuna no mercado financeiro e pensando na necessidade do controle desses investimentos, desenvolvemos uma aplicação na onde o usuário consegue acompanhar toda a movimentação de sua carteira</a:t>
            </a:r>
            <a:r>
              <a:rPr lang="pt-BR" sz="1600" b="1" dirty="0"/>
              <a:t>.</a:t>
            </a:r>
            <a:endParaRPr sz="1600"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418244"/>
            <a:ext cx="3473100" cy="25284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effectLst/>
                <a:latin typeface="Barlow Light" panose="020B0604020202020204" charset="0"/>
                <a:ea typeface="Calibri" panose="020F0502020204030204" pitchFamily="34" charset="0"/>
              </a:rPr>
              <a:t>    Nossa solução tem como objetivo, facilitar a gerência de portfólios voltados para investimentos em criptomoeda.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latin typeface="Barlow Light" panose="020B0604020202020204" charset="0"/>
              </a:rPr>
              <a:t>    Com o crescimento desse tipo de investimento nos dias atuais, surgiu também as necessidades de controle de todas essas movimentações financeiras.</a:t>
            </a:r>
            <a:endParaRPr sz="1800" dirty="0">
              <a:latin typeface="Barlow Light" panose="020B0604020202020204" charset="0"/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95086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NOSSA SOLUÇÃO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418244"/>
            <a:ext cx="3473100" cy="8139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Crie portfólios ilimitados dentro da aplicação para controle dos seus investimentos.</a:t>
            </a:r>
            <a:endParaRPr sz="1700" dirty="0">
              <a:latin typeface="Barlow Light" panose="020B0604020202020204" charset="0"/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108;p12">
            <a:extLst>
              <a:ext uri="{FF2B5EF4-FFF2-40B4-BE49-F238E27FC236}">
                <a16:creationId xmlns:a16="http://schemas.microsoft.com/office/drawing/2014/main" id="{F8E67F08-461E-42D4-9E6A-EF9E1E37D667}"/>
              </a:ext>
            </a:extLst>
          </p:cNvPr>
          <p:cNvSpPr txBox="1">
            <a:spLocks/>
          </p:cNvSpPr>
          <p:nvPr/>
        </p:nvSpPr>
        <p:spPr>
          <a:xfrm>
            <a:off x="855300" y="2414705"/>
            <a:ext cx="3473100" cy="81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700" dirty="0">
                <a:latin typeface="Barlow"/>
                <a:ea typeface="Barlow"/>
                <a:cs typeface="Barlow"/>
                <a:sym typeface="Barlow"/>
              </a:rPr>
              <a:t>Faça aportes ilimitados dentro de seus portfólios para futuros investimentos.</a:t>
            </a:r>
            <a:endParaRPr lang="pt-BR" sz="1700" dirty="0">
              <a:latin typeface="Barlow Light" panose="020B0604020202020204" charset="0"/>
            </a:endParaRPr>
          </a:p>
        </p:txBody>
      </p:sp>
      <p:sp>
        <p:nvSpPr>
          <p:cNvPr id="10" name="Google Shape;108;p12">
            <a:extLst>
              <a:ext uri="{FF2B5EF4-FFF2-40B4-BE49-F238E27FC236}">
                <a16:creationId xmlns:a16="http://schemas.microsoft.com/office/drawing/2014/main" id="{8CB46A7A-EB87-4181-8530-E3835529AD4D}"/>
              </a:ext>
            </a:extLst>
          </p:cNvPr>
          <p:cNvSpPr txBox="1">
            <a:spLocks/>
          </p:cNvSpPr>
          <p:nvPr/>
        </p:nvSpPr>
        <p:spPr>
          <a:xfrm>
            <a:off x="4572000" y="2410864"/>
            <a:ext cx="3473100" cy="81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700" dirty="0">
                <a:latin typeface="Barlow Light" panose="020B0604020202020204" charset="0"/>
              </a:rPr>
              <a:t>Visualize o progresso dos seus investimentos de forma simplificada através de gráfico.</a:t>
            </a:r>
          </a:p>
        </p:txBody>
      </p:sp>
      <p:sp>
        <p:nvSpPr>
          <p:cNvPr id="11" name="Google Shape;108;p12">
            <a:extLst>
              <a:ext uri="{FF2B5EF4-FFF2-40B4-BE49-F238E27FC236}">
                <a16:creationId xmlns:a16="http://schemas.microsoft.com/office/drawing/2014/main" id="{11B6373B-2DF4-42EE-ACCC-8A0D7C1875DA}"/>
              </a:ext>
            </a:extLst>
          </p:cNvPr>
          <p:cNvSpPr txBox="1">
            <a:spLocks/>
          </p:cNvSpPr>
          <p:nvPr/>
        </p:nvSpPr>
        <p:spPr>
          <a:xfrm>
            <a:off x="4572000" y="1418244"/>
            <a:ext cx="3473100" cy="81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700" dirty="0">
                <a:latin typeface="Barlow"/>
                <a:ea typeface="Barlow"/>
                <a:cs typeface="Barlow"/>
                <a:sym typeface="Barlow"/>
              </a:rPr>
              <a:t>Compre e venda moedas a qualquer momento e o programa irá calcular seus ganhos e perdas.</a:t>
            </a:r>
            <a:endParaRPr lang="pt-BR" sz="1700" dirty="0">
              <a:latin typeface="Barlow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3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93685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CLASSE</a:t>
            </a: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E870601F-A6BF-458A-9FF2-CBC834229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696" y="1517215"/>
            <a:ext cx="5476608" cy="3232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 UTILIZADAS</a:t>
            </a:r>
            <a:endParaRPr dirty="0"/>
          </a:p>
        </p:txBody>
      </p:sp>
      <p:sp>
        <p:nvSpPr>
          <p:cNvPr id="605" name="Google Shape;605;p4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09" name="Google Shape;609;p40"/>
          <p:cNvSpPr/>
          <p:nvPr/>
        </p:nvSpPr>
        <p:spPr>
          <a:xfrm>
            <a:off x="1250584" y="1239024"/>
            <a:ext cx="7376907" cy="3415582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7704A423-8775-43C8-A1A4-53A55F20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83" y="1786096"/>
            <a:ext cx="859808" cy="859808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47E5273-E594-4548-86B0-4974F6A14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520" y="3665068"/>
            <a:ext cx="1459665" cy="343022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DDD423C4-CF64-4570-B31B-398B95493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973" y="1963053"/>
            <a:ext cx="665473" cy="665473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BDFB9B4-595F-429F-8B1E-6B52E124B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548" y="1786096"/>
            <a:ext cx="994499" cy="993881"/>
          </a:xfrm>
          <a:prstGeom prst="rect">
            <a:avLst/>
          </a:prstGeom>
        </p:spPr>
      </p:pic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19E3421E-A898-48BC-8C87-56F9B065DB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2748" y="1655408"/>
            <a:ext cx="1428687" cy="1428687"/>
          </a:xfrm>
          <a:prstGeom prst="rect">
            <a:avLst/>
          </a:prstGeom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23E9AD5A-FAC4-4D4D-842A-7FBF62E870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423" y="3353532"/>
            <a:ext cx="1225068" cy="665473"/>
          </a:xfrm>
          <a:prstGeom prst="rect">
            <a:avLst/>
          </a:prstGeom>
        </p:spPr>
      </p:pic>
      <p:pic>
        <p:nvPicPr>
          <p:cNvPr id="8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E20A0C0-483A-4FAD-82E6-669827E94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5345" y="2284896"/>
            <a:ext cx="4709331" cy="2610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" name="Google Shape;106;p12">
            <a:extLst>
              <a:ext uri="{FF2B5EF4-FFF2-40B4-BE49-F238E27FC236}">
                <a16:creationId xmlns:a16="http://schemas.microsoft.com/office/drawing/2014/main" id="{1865A2D0-FED8-4544-8FAA-1C32AB02B237}"/>
              </a:ext>
            </a:extLst>
          </p:cNvPr>
          <p:cNvSpPr txBox="1">
            <a:spLocks/>
          </p:cNvSpPr>
          <p:nvPr/>
        </p:nvSpPr>
        <p:spPr>
          <a:xfrm>
            <a:off x="855275" y="950868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pt-BR" dirty="0"/>
              <a:t>IMPLEMENTAÇÕES FUTURAS</a:t>
            </a:r>
          </a:p>
        </p:txBody>
      </p:sp>
      <p:sp>
        <p:nvSpPr>
          <p:cNvPr id="22" name="Google Shape;108;p12">
            <a:extLst>
              <a:ext uri="{FF2B5EF4-FFF2-40B4-BE49-F238E27FC236}">
                <a16:creationId xmlns:a16="http://schemas.microsoft.com/office/drawing/2014/main" id="{2F8EBD0C-8E7F-4F1E-8C29-BBA92A19443F}"/>
              </a:ext>
            </a:extLst>
          </p:cNvPr>
          <p:cNvSpPr txBox="1">
            <a:spLocks/>
          </p:cNvSpPr>
          <p:nvPr/>
        </p:nvSpPr>
        <p:spPr>
          <a:xfrm>
            <a:off x="855275" y="1593056"/>
            <a:ext cx="3473100" cy="8139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Emitir ordem de compra e venda através da aplicação.</a:t>
            </a:r>
            <a:endParaRPr lang="pt-BR" sz="1700" dirty="0">
              <a:latin typeface="Barlow Light" panose="020B0604020202020204" charset="0"/>
            </a:endParaRPr>
          </a:p>
        </p:txBody>
      </p:sp>
      <p:sp>
        <p:nvSpPr>
          <p:cNvPr id="23" name="Google Shape;108;p12">
            <a:extLst>
              <a:ext uri="{FF2B5EF4-FFF2-40B4-BE49-F238E27FC236}">
                <a16:creationId xmlns:a16="http://schemas.microsoft.com/office/drawing/2014/main" id="{F83F3545-6642-4737-BA1E-5AC083BED39C}"/>
              </a:ext>
            </a:extLst>
          </p:cNvPr>
          <p:cNvSpPr txBox="1">
            <a:spLocks/>
          </p:cNvSpPr>
          <p:nvPr/>
        </p:nvSpPr>
        <p:spPr>
          <a:xfrm>
            <a:off x="855275" y="3153546"/>
            <a:ext cx="3473100" cy="81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700" dirty="0">
                <a:latin typeface="Barlow"/>
                <a:ea typeface="Barlow"/>
                <a:cs typeface="Barlow"/>
                <a:sym typeface="Barlow"/>
              </a:rPr>
              <a:t>Integrar com wallet.</a:t>
            </a:r>
            <a:endParaRPr lang="pt-BR" sz="1700" dirty="0">
              <a:latin typeface="Barlow Light" panose="020B0604020202020204" charset="0"/>
            </a:endParaRPr>
          </a:p>
        </p:txBody>
      </p:sp>
      <p:sp>
        <p:nvSpPr>
          <p:cNvPr id="25" name="Google Shape;108;p12">
            <a:extLst>
              <a:ext uri="{FF2B5EF4-FFF2-40B4-BE49-F238E27FC236}">
                <a16:creationId xmlns:a16="http://schemas.microsoft.com/office/drawing/2014/main" id="{D3D25F09-D868-4AEE-9307-D75CEE674EA8}"/>
              </a:ext>
            </a:extLst>
          </p:cNvPr>
          <p:cNvSpPr txBox="1">
            <a:spLocks/>
          </p:cNvSpPr>
          <p:nvPr/>
        </p:nvSpPr>
        <p:spPr>
          <a:xfrm>
            <a:off x="855275" y="2339578"/>
            <a:ext cx="3473100" cy="81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700" dirty="0">
                <a:latin typeface="Barlow"/>
                <a:ea typeface="Barlow"/>
                <a:cs typeface="Barlow"/>
                <a:sym typeface="Barlow"/>
              </a:rPr>
              <a:t>Implementação de diferentes variedades de gráficos.</a:t>
            </a:r>
            <a:endParaRPr lang="pt-BR" sz="1700" dirty="0">
              <a:latin typeface="Barlow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9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855299" y="912489"/>
            <a:ext cx="1733259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689" name="Google Shape;689;p4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93" name="Google Shape;693;p43"/>
          <p:cNvSpPr txBox="1"/>
          <p:nvPr/>
        </p:nvSpPr>
        <p:spPr>
          <a:xfrm>
            <a:off x="2068131" y="3157964"/>
            <a:ext cx="1489200" cy="55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João </a:t>
            </a:r>
            <a:r>
              <a:rPr lang="pt-BR" sz="1200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Pizzini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" name="Google Shape;693;p43">
            <a:extLst>
              <a:ext uri="{FF2B5EF4-FFF2-40B4-BE49-F238E27FC236}">
                <a16:creationId xmlns:a16="http://schemas.microsoft.com/office/drawing/2014/main" id="{22983CC9-634D-4CB2-867E-A65BC99D38E6}"/>
              </a:ext>
            </a:extLst>
          </p:cNvPr>
          <p:cNvSpPr txBox="1"/>
          <p:nvPr/>
        </p:nvSpPr>
        <p:spPr>
          <a:xfrm>
            <a:off x="3843256" y="3157963"/>
            <a:ext cx="1489200" cy="82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Lucas </a:t>
            </a:r>
            <a:r>
              <a:rPr lang="en" sz="1200" b="1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Borges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" name="Google Shape;693;p43">
            <a:extLst>
              <a:ext uri="{FF2B5EF4-FFF2-40B4-BE49-F238E27FC236}">
                <a16:creationId xmlns:a16="http://schemas.microsoft.com/office/drawing/2014/main" id="{0CC712F1-83C0-4F18-BFED-B911F636C06B}"/>
              </a:ext>
            </a:extLst>
          </p:cNvPr>
          <p:cNvSpPr txBox="1"/>
          <p:nvPr/>
        </p:nvSpPr>
        <p:spPr>
          <a:xfrm>
            <a:off x="5622300" y="3157964"/>
            <a:ext cx="1489200" cy="67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Lucas </a:t>
            </a:r>
            <a:r>
              <a:rPr lang="pt-BR" sz="1200" b="1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Carmelim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693;p43">
            <a:extLst>
              <a:ext uri="{FF2B5EF4-FFF2-40B4-BE49-F238E27FC236}">
                <a16:creationId xmlns:a16="http://schemas.microsoft.com/office/drawing/2014/main" id="{D0D4627F-CBC8-483D-99C2-0B28C8A996DF}"/>
              </a:ext>
            </a:extLst>
          </p:cNvPr>
          <p:cNvSpPr txBox="1"/>
          <p:nvPr/>
        </p:nvSpPr>
        <p:spPr>
          <a:xfrm>
            <a:off x="7393506" y="3157963"/>
            <a:ext cx="1489200" cy="93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Vinicius </a:t>
            </a:r>
            <a:r>
              <a:rPr lang="pt-BR" sz="1200" b="1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Vacare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Imagem 2" descr="Pessoas sorrindo posando para foto&#10;&#10;Descrição gerada automaticamente">
            <a:extLst>
              <a:ext uri="{FF2B5EF4-FFF2-40B4-BE49-F238E27FC236}">
                <a16:creationId xmlns:a16="http://schemas.microsoft.com/office/drawing/2014/main" id="{D17CD25B-433F-49CC-B860-ABC762C91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25" y="1985536"/>
            <a:ext cx="1080000" cy="108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5" name="Imagem 4" descr="Pessoas de óculos escuros&#10;&#10;Descrição gerada automaticamente">
            <a:extLst>
              <a:ext uri="{FF2B5EF4-FFF2-40B4-BE49-F238E27FC236}">
                <a16:creationId xmlns:a16="http://schemas.microsoft.com/office/drawing/2014/main" id="{6BE33781-7A2A-40AF-842B-4B35E206D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690" y="1996180"/>
            <a:ext cx="1080000" cy="108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7" name="Imagem 6" descr="Homem com óculos de grau&#10;&#10;Descrição gerada automaticamente">
            <a:extLst>
              <a:ext uri="{FF2B5EF4-FFF2-40B4-BE49-F238E27FC236}">
                <a16:creationId xmlns:a16="http://schemas.microsoft.com/office/drawing/2014/main" id="{81B0387E-4DE3-459A-BEF1-AD1219CC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856" y="1996180"/>
            <a:ext cx="1080000" cy="108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9" name="Imagem 8" descr="Homem de barba posando para foto&#10;&#10;Descrição gerada automaticamente">
            <a:extLst>
              <a:ext uri="{FF2B5EF4-FFF2-40B4-BE49-F238E27FC236}">
                <a16:creationId xmlns:a16="http://schemas.microsoft.com/office/drawing/2014/main" id="{15A4F343-BFC6-4C0F-B9A8-D64029D00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106" y="1996180"/>
            <a:ext cx="1080000" cy="108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11" name="Imagem 10" descr="Pessoas sorrindo posando para foto&#10;&#10;Descrição gerada automaticamente">
            <a:extLst>
              <a:ext uri="{FF2B5EF4-FFF2-40B4-BE49-F238E27FC236}">
                <a16:creationId xmlns:a16="http://schemas.microsoft.com/office/drawing/2014/main" id="{73BA2157-6D86-450B-BA9B-1C3A5109A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1022" y="1985536"/>
            <a:ext cx="1080000" cy="108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18" name="Google Shape;693;p43">
            <a:extLst>
              <a:ext uri="{FF2B5EF4-FFF2-40B4-BE49-F238E27FC236}">
                <a16:creationId xmlns:a16="http://schemas.microsoft.com/office/drawing/2014/main" id="{348319DD-3A11-484E-96F3-3CBB1517CCA6}"/>
              </a:ext>
            </a:extLst>
          </p:cNvPr>
          <p:cNvSpPr txBox="1"/>
          <p:nvPr/>
        </p:nvSpPr>
        <p:spPr>
          <a:xfrm>
            <a:off x="296925" y="3160352"/>
            <a:ext cx="1489200" cy="55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Bruno </a:t>
            </a:r>
            <a:r>
              <a:rPr lang="pt-BR" sz="1200" b="1" dirty="0" err="1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Sversutti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177</Words>
  <Application>Microsoft Office PowerPoint</Application>
  <PresentationFormat>Apresentação na tela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Barlow Light</vt:lpstr>
      <vt:lpstr>Barlow</vt:lpstr>
      <vt:lpstr>Arial</vt:lpstr>
      <vt:lpstr>Calibri</vt:lpstr>
      <vt:lpstr>Minola template</vt:lpstr>
      <vt:lpstr>Ez CRIPTO Onde investir se torna fácil demais.</vt:lpstr>
      <vt:lpstr>APRESENTAÇÃO</vt:lpstr>
      <vt:lpstr>NOSSA SOLUÇÃO</vt:lpstr>
      <vt:lpstr>DIAGRAMA DE CLASSE</vt:lpstr>
      <vt:lpstr>TECNOLOGIAS UTILIZADAS</vt:lpstr>
      <vt:lpstr>Apresentação do PowerPoint</vt:lpstr>
      <vt:lpstr>NOSSO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</dc:creator>
  <cp:lastModifiedBy>Usuário do Windows</cp:lastModifiedBy>
  <cp:revision>40</cp:revision>
  <dcterms:modified xsi:type="dcterms:W3CDTF">2021-07-05T19:43:24Z</dcterms:modified>
</cp:coreProperties>
</file>