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4"/>
  </p:notesMasterIdLst>
  <p:sldIdLst>
    <p:sldId id="259" r:id="rId3"/>
    <p:sldId id="260" r:id="rId4"/>
    <p:sldId id="266" r:id="rId5"/>
    <p:sldId id="257" r:id="rId6"/>
    <p:sldId id="268" r:id="rId7"/>
    <p:sldId id="269" r:id="rId8"/>
    <p:sldId id="267" r:id="rId9"/>
    <p:sldId id="271" r:id="rId10"/>
    <p:sldId id="270" r:id="rId11"/>
    <p:sldId id="272" r:id="rId12"/>
    <p:sldId id="273" r:id="rId13"/>
    <p:sldId id="274" r:id="rId14"/>
    <p:sldId id="275" r:id="rId15"/>
    <p:sldId id="276" r:id="rId16"/>
    <p:sldId id="277" r:id="rId17"/>
    <p:sldId id="279" r:id="rId18"/>
    <p:sldId id="278" r:id="rId19"/>
    <p:sldId id="283" r:id="rId20"/>
    <p:sldId id="280" r:id="rId21"/>
    <p:sldId id="281" r:id="rId22"/>
    <p:sldId id="282"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es" initials="te" lastIdx="1" clrIdx="0">
    <p:extLst>
      <p:ext uri="{19B8F6BF-5375-455C-9EA6-DF929625EA0E}">
        <p15:presenceInfo xmlns:p15="http://schemas.microsoft.com/office/powerpoint/2012/main" userId="2d89599092290a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2D42"/>
    <a:srgbClr val="1B4332"/>
    <a:srgbClr val="005939"/>
    <a:srgbClr val="004331"/>
    <a:srgbClr val="FFFF00"/>
    <a:srgbClr val="FC6746"/>
    <a:srgbClr val="2698F3"/>
    <a:srgbClr val="79BFF8"/>
    <a:srgbClr val="009F92"/>
    <a:srgbClr val="344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4" d="100"/>
          <a:sy n="74"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8T13:45:57.287" idx="1">
    <p:pos x="10" y="10"/>
    <p:text>EXPLICATION DE TRAITMENT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97894-1D67-446C-8ECE-A05F759B6A61}" type="datetimeFigureOut">
              <a:rPr lang="fr-FR" smtClean="0"/>
              <a:t>08/06/2021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C707-75F7-47CE-B193-42B172B5CF2B}" type="slidenum">
              <a:rPr lang="fr-FR" smtClean="0"/>
              <a:t>‹#›</a:t>
            </a:fld>
            <a:endParaRPr lang="fr-FR"/>
          </a:p>
        </p:txBody>
      </p:sp>
    </p:spTree>
    <p:extLst>
      <p:ext uri="{BB962C8B-B14F-4D97-AF65-F5344CB8AC3E}">
        <p14:creationId xmlns:p14="http://schemas.microsoft.com/office/powerpoint/2010/main" val="3118591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rgb</a:t>
            </a:r>
            <a:r>
              <a:rPr lang="en-IN" dirty="0"/>
              <a:t>(243,156,18)</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CFFCD-86C7-45CB-A1F7-3259D5828D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324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rgb</a:t>
            </a:r>
            <a:r>
              <a:rPr lang="en-IN" dirty="0"/>
              <a:t>(243,156,18)</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CFFCD-86C7-45CB-A1F7-3259D5828D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699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rgb</a:t>
            </a:r>
            <a:r>
              <a:rPr lang="en-IN" dirty="0"/>
              <a:t>(243,156,18)</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CFFCD-86C7-45CB-A1F7-3259D5828D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04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rgb</a:t>
            </a:r>
            <a:r>
              <a:rPr lang="en-IN" dirty="0"/>
              <a:t>(243,156,18)</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CFFCD-86C7-45CB-A1F7-3259D5828D0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00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387821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356074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32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3898470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2395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1781588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989447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125201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660A-254C-40A5-9279-C549B53E5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65E036-36D6-4F8A-9ADA-F29661AAF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194ACE-9BD2-450B-BDDE-E696B3AF5AD1}"/>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097960C3-1528-4C5E-ABA9-E7E4E71CD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EA256-2C31-42DE-917D-806367B5F96E}"/>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1420794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A635-CCFB-45A9-89A7-F724232D1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017905-80D0-4E27-980E-214262D398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C3093-CEC9-43F1-8891-3A6EC69C1823}"/>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AC65F558-1DF8-4262-905C-A18657432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D7191-E78C-43B5-9536-80B1F55F4BE3}"/>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2563082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4780-E9BC-48A4-AD97-6A2D0D1E2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33C5C-477F-4A76-A7A7-6DFF2719F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B277A8-3BEF-49A6-9AB5-30F4B30FC9EF}"/>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53BF75D7-96CD-4445-8650-7A2A9F0F3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9EF59-820C-4CD5-A3C3-1F94C2AFA515}"/>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100697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4270396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4A0-C0F8-4CF0-B3A3-14D8E16CE8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BC96B-5C33-47FB-8D38-CA6D0D77B5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AE841B-136E-4787-A87A-3F7D60CA95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730890-F2E3-409E-99C7-DDF50D98DE49}"/>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6" name="Footer Placeholder 5">
            <a:extLst>
              <a:ext uri="{FF2B5EF4-FFF2-40B4-BE49-F238E27FC236}">
                <a16:creationId xmlns:a16="http://schemas.microsoft.com/office/drawing/2014/main" id="{ECA6663D-39D7-4AB4-B8DC-E83EA31BE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9A64C-78F3-4E06-A119-16235ADA5B4B}"/>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306529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2A9A-028E-4063-935C-FDC6136E6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9AE372-7D5C-49B9-A658-3C0999ECB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253BD6-141E-4629-B5BF-B2940F0A1B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60CF94-72B8-472C-AA60-3349110D6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3467D3-D13B-446E-A4A5-6F7D436B46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BC9249-017E-401A-9FD6-C4B8AA646FE7}"/>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8" name="Footer Placeholder 7">
            <a:extLst>
              <a:ext uri="{FF2B5EF4-FFF2-40B4-BE49-F238E27FC236}">
                <a16:creationId xmlns:a16="http://schemas.microsoft.com/office/drawing/2014/main" id="{21CE0CF1-87F5-4572-9DD1-85B9F3EA38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DA878A-00D5-4A01-8C28-DD1BD2765A29}"/>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2420664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AC36-E797-4A04-A2DE-5A4307875A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269F5-06BC-4493-9EC9-CB226FDA8458}"/>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4" name="Footer Placeholder 3">
            <a:extLst>
              <a:ext uri="{FF2B5EF4-FFF2-40B4-BE49-F238E27FC236}">
                <a16:creationId xmlns:a16="http://schemas.microsoft.com/office/drawing/2014/main" id="{2E755AF1-7283-44A4-87BA-2208ECFC67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19E66A-F7FD-4642-A1FE-06713758F3FE}"/>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497543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CFD9B-FC86-4B26-A6CD-4F58AF4B727F}"/>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3" name="Footer Placeholder 2">
            <a:extLst>
              <a:ext uri="{FF2B5EF4-FFF2-40B4-BE49-F238E27FC236}">
                <a16:creationId xmlns:a16="http://schemas.microsoft.com/office/drawing/2014/main" id="{209495F5-AAAE-4E1A-8DF2-9A3917C16C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469B99-AF1E-4E2E-8CBA-8A5B95C389D7}"/>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3775218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7F96-45B3-48A0-AC0D-9538D9F30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190937-613F-41A3-8D7A-965AA518E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28A35B-099E-4447-B628-A9F28FAC9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3DAA0-08FC-4B07-90C8-9C919B1A06C2}"/>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6" name="Footer Placeholder 5">
            <a:extLst>
              <a:ext uri="{FF2B5EF4-FFF2-40B4-BE49-F238E27FC236}">
                <a16:creationId xmlns:a16="http://schemas.microsoft.com/office/drawing/2014/main" id="{3B8D8655-956C-4852-A1AD-03B6E1E2AD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B829B-C6CE-4032-B502-A7A9E5F0A48C}"/>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1644474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E685-B74E-4DC2-BD5A-77AC8780D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0EF904-CE9B-4EA7-B019-7799E1BE6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34C30E-B3F0-4ECF-AC0A-FD8BEBC36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AAA02C-1CD3-476B-A595-EC198C5FFB76}"/>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6" name="Footer Placeholder 5">
            <a:extLst>
              <a:ext uri="{FF2B5EF4-FFF2-40B4-BE49-F238E27FC236}">
                <a16:creationId xmlns:a16="http://schemas.microsoft.com/office/drawing/2014/main" id="{1F276422-D09D-45B3-B08E-635249A3C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9F2EA-9ADD-4147-BF57-7932FA5BDD7E}"/>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3281695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3B3E-FF8D-4F9B-B7D4-AE53B4D571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76AD57-B770-4C6D-B77E-5301E73C55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AB516-7938-4585-A643-70288500DA39}"/>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ECC374C6-65DD-48AA-AF58-4CC005E86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0EC42-D289-4257-8566-45C7D6251430}"/>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1560749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CE978-00F7-4A88-94B7-E334CE91D5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4D1CC5-8F5C-490C-A926-383923D9A9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C5E6D5-E71A-47C8-B304-B569B8F8F3D5}"/>
              </a:ext>
            </a:extLst>
          </p:cNvPr>
          <p:cNvSpPr>
            <a:spLocks noGrp="1"/>
          </p:cNvSpPr>
          <p:nvPr>
            <p:ph type="dt" sz="half" idx="10"/>
          </p:nvPr>
        </p:nvSpPr>
        <p:spPr/>
        <p:txBody>
          <a:body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D150A747-81B3-4063-B980-046DF5470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453AA-F212-49A8-B224-D931323FB1FE}"/>
              </a:ext>
            </a:extLst>
          </p:cNvPr>
          <p:cNvSpPr>
            <a:spLocks noGrp="1"/>
          </p:cNvSpPr>
          <p:nvPr>
            <p:ph type="sldNum" sz="quarter" idx="12"/>
          </p:nvPr>
        </p:nvSpPr>
        <p:spPr/>
        <p:txBody>
          <a:bodyPr/>
          <a:lstStyle/>
          <a:p>
            <a:fld id="{80B32E3A-CC4C-49E4-A579-1EB0618BAB14}" type="slidenum">
              <a:rPr lang="en-IN" smtClean="0"/>
              <a:t>‹#›</a:t>
            </a:fld>
            <a:endParaRPr lang="en-IN"/>
          </a:p>
        </p:txBody>
      </p:sp>
    </p:spTree>
    <p:extLst>
      <p:ext uri="{BB962C8B-B14F-4D97-AF65-F5344CB8AC3E}">
        <p14:creationId xmlns:p14="http://schemas.microsoft.com/office/powerpoint/2010/main" val="417185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C317A-58DB-431A-8471-50C708C37FAD}"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73757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C317A-58DB-431A-8471-50C708C37FAD}"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196810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C317A-58DB-431A-8471-50C708C37FAD}"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104713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C317A-58DB-431A-8471-50C708C37FAD}"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93765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C317A-58DB-431A-8471-50C708C37FAD}"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79931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C317A-58DB-431A-8471-50C708C37FAD}"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1871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C317A-58DB-431A-8471-50C708C37FAD}"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730B4F-C094-41DD-9CAE-921D349F9F0D}" type="slidenum">
              <a:rPr lang="en-IN" smtClean="0"/>
              <a:t>‹#›</a:t>
            </a:fld>
            <a:endParaRPr lang="en-IN"/>
          </a:p>
        </p:txBody>
      </p:sp>
    </p:spTree>
    <p:extLst>
      <p:ext uri="{BB962C8B-B14F-4D97-AF65-F5344CB8AC3E}">
        <p14:creationId xmlns:p14="http://schemas.microsoft.com/office/powerpoint/2010/main" val="359295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CC317A-58DB-431A-8471-50C708C37FAD}" type="datetimeFigureOut">
              <a:rPr lang="en-IN" smtClean="0"/>
              <a:t>08-06-2021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730B4F-C094-41DD-9CAE-921D349F9F0D}" type="slidenum">
              <a:rPr lang="en-IN" smtClean="0"/>
              <a:t>‹#›</a:t>
            </a:fld>
            <a:endParaRPr lang="en-IN"/>
          </a:p>
        </p:txBody>
      </p:sp>
    </p:spTree>
    <p:extLst>
      <p:ext uri="{BB962C8B-B14F-4D97-AF65-F5344CB8AC3E}">
        <p14:creationId xmlns:p14="http://schemas.microsoft.com/office/powerpoint/2010/main" val="3526658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65F7C-9F50-440A-81F1-109A22EC1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DE7DC-20D8-4D84-BC4C-34FCDA3EC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47A18-0FE7-4BE4-884E-7A98DDDAF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C1B0F-45DC-4ED8-95E3-AB869ADE8041}" type="datetimeFigureOut">
              <a:rPr lang="en-IN" smtClean="0"/>
              <a:t>08-06-2021</a:t>
            </a:fld>
            <a:endParaRPr lang="en-IN"/>
          </a:p>
        </p:txBody>
      </p:sp>
      <p:sp>
        <p:nvSpPr>
          <p:cNvPr id="5" name="Footer Placeholder 4">
            <a:extLst>
              <a:ext uri="{FF2B5EF4-FFF2-40B4-BE49-F238E27FC236}">
                <a16:creationId xmlns:a16="http://schemas.microsoft.com/office/drawing/2014/main" id="{2533920D-0902-4D03-99D8-F808013EC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8AFE67-7D57-4757-BD76-F44364F99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32E3A-CC4C-49E4-A579-1EB0618BAB14}" type="slidenum">
              <a:rPr lang="en-IN" smtClean="0"/>
              <a:t>‹#›</a:t>
            </a:fld>
            <a:endParaRPr lang="en-IN"/>
          </a:p>
        </p:txBody>
      </p:sp>
    </p:spTree>
    <p:extLst>
      <p:ext uri="{BB962C8B-B14F-4D97-AF65-F5344CB8AC3E}">
        <p14:creationId xmlns:p14="http://schemas.microsoft.com/office/powerpoint/2010/main" val="20185665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ProjetC/miniProjetListeEtFichier.c"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file:///X:\Mini%20Projet\Code%20les%20ficher%20(bonus)\miniProjetFichier.c" TargetMode="Externa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ProjetC/main.c" TargetMode="Externa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gif"/><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357C-FCCB-4DB0-A044-9A7D391B5684}"/>
              </a:ext>
            </a:extLst>
          </p:cNvPr>
          <p:cNvSpPr>
            <a:spLocks noGrp="1"/>
          </p:cNvSpPr>
          <p:nvPr>
            <p:ph type="title"/>
          </p:nvPr>
        </p:nvSpPr>
        <p:spPr>
          <a:xfrm>
            <a:off x="1955445" y="2844652"/>
            <a:ext cx="5988676" cy="1168697"/>
          </a:xfrm>
        </p:spPr>
        <p:txBody>
          <a:bodyPr numCol="1" spcCol="0" rtlCol="0" anchor="ctr">
            <a:normAutofit fontScale="90000"/>
          </a:bodyPr>
          <a:lstStyle/>
          <a:p>
            <a:r>
              <a:rPr lang="fr-FR" sz="6000" dirty="0">
                <a:latin typeface="Bahnschrift SemiBold" panose="020B0502040204020203" pitchFamily="34" charset="0"/>
                <a:ea typeface="Yu Gothic Medium" panose="020B0500000000000000" pitchFamily="34" charset="-128"/>
              </a:rPr>
              <a:t>       </a:t>
            </a:r>
            <a:r>
              <a:rPr lang="fr-FR" sz="6000" spc="600" dirty="0">
                <a:solidFill>
                  <a:schemeClr val="accent5">
                    <a:lumMod val="50000"/>
                  </a:schemeClr>
                </a:solidFill>
                <a:latin typeface="Century Gothic" panose="020B0502020202020204" pitchFamily="34" charset="0"/>
                <a:ea typeface="Yu Gothic Medium" panose="020B0500000000000000" pitchFamily="34" charset="-128"/>
              </a:rPr>
              <a:t>Mini-Projet</a:t>
            </a:r>
            <a:r>
              <a:rPr lang="fr-FR" sz="6000" dirty="0">
                <a:solidFill>
                  <a:srgbClr val="FF0000"/>
                </a:solidFill>
                <a:latin typeface="Century Gothic" panose="020B0502020202020204" pitchFamily="34" charset="0"/>
                <a:ea typeface="Yu Gothic Medium" panose="020B0500000000000000" pitchFamily="34" charset="-128"/>
              </a:rPr>
              <a:t> </a:t>
            </a:r>
            <a:br>
              <a:rPr lang="fr-FR" sz="6000" dirty="0">
                <a:solidFill>
                  <a:srgbClr val="FF0000"/>
                </a:solidFill>
                <a:latin typeface="Century Gothic" panose="020B0502020202020204" pitchFamily="34" charset="0"/>
                <a:ea typeface="Yu Gothic Medium" panose="020B0500000000000000" pitchFamily="34" charset="-128"/>
              </a:rPr>
            </a:br>
            <a:r>
              <a:rPr lang="fr-FR" sz="6000" dirty="0">
                <a:solidFill>
                  <a:srgbClr val="FF0000"/>
                </a:solidFill>
                <a:latin typeface="Bahnschrift SemiBold" panose="020B0502040204020203" pitchFamily="34" charset="0"/>
                <a:ea typeface="Yu Gothic Medium" panose="020B0500000000000000" pitchFamily="34" charset="-128"/>
              </a:rPr>
              <a:t>             </a:t>
            </a:r>
          </a:p>
        </p:txBody>
      </p:sp>
      <p:pic>
        <p:nvPicPr>
          <p:cNvPr id="4" name="Picture 3">
            <a:extLst>
              <a:ext uri="{FF2B5EF4-FFF2-40B4-BE49-F238E27FC236}">
                <a16:creationId xmlns:a16="http://schemas.microsoft.com/office/drawing/2014/main" id="{3D355AC5-2602-4452-A19D-4C42C0BA0F6E}"/>
              </a:ext>
            </a:extLst>
          </p:cNvPr>
          <p:cNvPicPr>
            <a:picLocks noChangeAspect="1"/>
          </p:cNvPicPr>
          <p:nvPr/>
        </p:nvPicPr>
        <p:blipFill>
          <a:blip r:embed="rId2"/>
          <a:stretch>
            <a:fillRect/>
          </a:stretch>
        </p:blipFill>
        <p:spPr>
          <a:xfrm>
            <a:off x="0" y="0"/>
            <a:ext cx="1615580" cy="1103472"/>
          </a:xfrm>
          <a:prstGeom prst="rect">
            <a:avLst/>
          </a:prstGeom>
        </p:spPr>
      </p:pic>
      <p:sp>
        <p:nvSpPr>
          <p:cNvPr id="5" name="Title 1">
            <a:extLst>
              <a:ext uri="{FF2B5EF4-FFF2-40B4-BE49-F238E27FC236}">
                <a16:creationId xmlns:a16="http://schemas.microsoft.com/office/drawing/2014/main" id="{2F87D3B8-B847-41B0-918C-B836C9968707}"/>
              </a:ext>
            </a:extLst>
          </p:cNvPr>
          <p:cNvSpPr txBox="1">
            <a:spLocks/>
          </p:cNvSpPr>
          <p:nvPr/>
        </p:nvSpPr>
        <p:spPr>
          <a:xfrm>
            <a:off x="2112625" y="1103472"/>
            <a:ext cx="8596668" cy="1320800"/>
          </a:xfrm>
          <a:prstGeom prst="rect">
            <a:avLst/>
          </a:prstGeom>
        </p:spPr>
        <p:txBody>
          <a:bodyPr vert="horz" lIns="91440" tIns="45720" rIns="91440" bIns="45720" numCol="1" spcCol="0" rtlCol="0" anchor="ct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a:ln>
                  <a:noFill/>
                </a:ln>
                <a:solidFill>
                  <a:prstClr val="black">
                    <a:lumMod val="95000"/>
                    <a:lumOff val="5000"/>
                  </a:prstClr>
                </a:solidFill>
                <a:effectLst/>
                <a:uLnTx/>
                <a:uFillTx/>
                <a:latin typeface="Bahnschrift Light" panose="020B0502040204020203" pitchFamily="34" charset="0"/>
                <a:ea typeface="Yu Gothic Medium" panose="020B0500000000000000" pitchFamily="34" charset="-128"/>
                <a:cs typeface="+mj-cs"/>
              </a:rPr>
              <a:t>                      Filière SMI S4</a:t>
            </a:r>
          </a:p>
        </p:txBody>
      </p:sp>
      <p:sp>
        <p:nvSpPr>
          <p:cNvPr id="7" name="TextBox 6">
            <a:extLst>
              <a:ext uri="{FF2B5EF4-FFF2-40B4-BE49-F238E27FC236}">
                <a16:creationId xmlns:a16="http://schemas.microsoft.com/office/drawing/2014/main" id="{AA778B92-5773-463E-B2AE-C969BBE14DB1}"/>
              </a:ext>
            </a:extLst>
          </p:cNvPr>
          <p:cNvSpPr txBox="1"/>
          <p:nvPr/>
        </p:nvSpPr>
        <p:spPr>
          <a:xfrm>
            <a:off x="303587" y="5569862"/>
            <a:ext cx="6107372"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92278F">
                    <a:lumMod val="50000"/>
                  </a:srgbClr>
                </a:solidFill>
                <a:effectLst/>
                <a:uLnTx/>
                <a:uFillTx/>
                <a:latin typeface="Segoe UI Semibold" panose="020B0702040204020203" pitchFamily="34" charset="0"/>
                <a:ea typeface="MS Gothic" panose="020B0609070205080204" pitchFamily="49" charset="-128"/>
                <a:cs typeface="Segoe UI Semibold" panose="020B0702040204020203" pitchFamily="34" charset="0"/>
              </a:rPr>
              <a:t>Elaboré par </a:t>
            </a:r>
            <a:r>
              <a:rPr kumimoji="0" lang="fr-FR" sz="1800" b="1" i="0" u="none" strike="noStrike" kern="1200" cap="none" spc="0" normalizeH="0" baseline="0" noProof="0" dirty="0">
                <a:ln>
                  <a:noFill/>
                </a:ln>
                <a:solidFill>
                  <a:srgbClr val="660066"/>
                </a:solidFill>
                <a:effectLst/>
                <a:uLnTx/>
                <a:uFillTx/>
                <a:latin typeface="Segoe UI Semibold" panose="020B0702040204020203" pitchFamily="34" charset="0"/>
                <a:ea typeface="MS Gothic" panose="020B0609070205080204" pitchFamily="49" charset="-128"/>
                <a:cs typeface="Segoe UI Semibold" panose="020B0702040204020203" pitchFamily="34" charset="0"/>
              </a:rPr>
              <a:t>:</a:t>
            </a:r>
            <a:r>
              <a:rPr kumimoji="0" lang="fr-FR" sz="1800" b="1" i="0" u="none" strike="noStrike" kern="1200" cap="none" spc="0" normalizeH="0" baseline="0" noProof="0" dirty="0">
                <a:ln>
                  <a:noFill/>
                </a:ln>
                <a:solidFill>
                  <a:srgbClr val="45A5ED">
                    <a:lumMod val="50000"/>
                  </a:srgbClr>
                </a:solidFill>
                <a:effectLst/>
                <a:uLnTx/>
                <a:uFillTx/>
                <a:latin typeface="Segoe UI Semibold" panose="020B0702040204020203" pitchFamily="34" charset="0"/>
                <a:ea typeface="MS Gothic" panose="020B0609070205080204" pitchFamily="49" charset="-128"/>
                <a:cs typeface="Segoe UI Semibold" panose="020B0702040204020203" pitchFamily="34" charset="0"/>
              </a:rPr>
              <a:t> </a:t>
            </a:r>
            <a:r>
              <a:rPr kumimoji="0" lang="fr-FR" sz="1800" b="0" i="0" u="none" strike="noStrike" kern="1200" cap="none" spc="0" normalizeH="0" baseline="0" noProof="0" dirty="0">
                <a:ln>
                  <a:noFill/>
                </a:ln>
                <a:solidFill>
                  <a:srgbClr val="45A5ED">
                    <a:lumMod val="50000"/>
                  </a:srgbClr>
                </a:solidFill>
                <a:effectLst/>
                <a:uLnTx/>
                <a:uFillTx/>
                <a:latin typeface="Century Gothic" panose="020B0502020202020204" pitchFamily="34" charset="0"/>
                <a:ea typeface="+mn-ea"/>
                <a:cs typeface="+mn-cs"/>
              </a:rPr>
              <a:t>Ben Aouad Bilal</a:t>
            </a:r>
          </a:p>
        </p:txBody>
      </p:sp>
      <p:sp>
        <p:nvSpPr>
          <p:cNvPr id="9" name="TextBox 8">
            <a:extLst>
              <a:ext uri="{FF2B5EF4-FFF2-40B4-BE49-F238E27FC236}">
                <a16:creationId xmlns:a16="http://schemas.microsoft.com/office/drawing/2014/main" id="{AD7FA7D7-FF17-4D42-8999-F3B0D1793106}"/>
              </a:ext>
            </a:extLst>
          </p:cNvPr>
          <p:cNvSpPr txBox="1"/>
          <p:nvPr/>
        </p:nvSpPr>
        <p:spPr>
          <a:xfrm>
            <a:off x="303587" y="5990946"/>
            <a:ext cx="6107372"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92278F">
                    <a:lumMod val="50000"/>
                  </a:srgbClr>
                </a:solidFill>
                <a:effectLst/>
                <a:uLnTx/>
                <a:uFillTx/>
                <a:latin typeface="Segoe UI Semibold" panose="020B0702040204020203" pitchFamily="34" charset="0"/>
                <a:ea typeface="MS Gothic" panose="020B0609070205080204" pitchFamily="49" charset="-128"/>
                <a:cs typeface="Segoe UI Semibold" panose="020B0702040204020203" pitchFamily="34" charset="0"/>
              </a:rPr>
              <a:t>Encadré par </a:t>
            </a:r>
            <a:r>
              <a:rPr kumimoji="0" lang="fr-FR" sz="1800" b="1" i="0" u="none" strike="noStrike" kern="1200" cap="none" spc="0" normalizeH="0" baseline="0" noProof="0" dirty="0">
                <a:ln>
                  <a:noFill/>
                </a:ln>
                <a:solidFill>
                  <a:srgbClr val="660066"/>
                </a:solidFill>
                <a:effectLst/>
                <a:uLnTx/>
                <a:uFillTx/>
                <a:latin typeface="Segoe UI Semibold" panose="020B0702040204020203" pitchFamily="34" charset="0"/>
                <a:ea typeface="MS Gothic" panose="020B0609070205080204" pitchFamily="49" charset="-128"/>
                <a:cs typeface="Segoe UI Semibold" panose="020B0702040204020203" pitchFamily="34" charset="0"/>
              </a:rPr>
              <a:t>: </a:t>
            </a:r>
            <a:r>
              <a:rPr kumimoji="0" lang="fr-FR" sz="1800" b="0" i="0" u="none" strike="noStrike" kern="1200" cap="none" spc="0" normalizeH="0" baseline="0" noProof="0" dirty="0">
                <a:ln>
                  <a:noFill/>
                </a:ln>
                <a:solidFill>
                  <a:srgbClr val="45A5ED">
                    <a:lumMod val="50000"/>
                  </a:srgbClr>
                </a:solidFill>
                <a:effectLst/>
                <a:uLnTx/>
                <a:uFillTx/>
                <a:latin typeface="Century Gothic" panose="020B0502020202020204" pitchFamily="34" charset="0"/>
                <a:ea typeface="+mn-ea"/>
                <a:cs typeface="+mn-cs"/>
              </a:rPr>
              <a:t>M. Badri </a:t>
            </a:r>
            <a:r>
              <a:rPr lang="en-US" dirty="0">
                <a:solidFill>
                  <a:srgbClr val="45A5ED">
                    <a:lumMod val="50000"/>
                  </a:srgbClr>
                </a:solidFill>
                <a:latin typeface="Century Gothic" panose="020B0502020202020204" pitchFamily="34" charset="0"/>
              </a:rPr>
              <a:t>/ M.Fariss</a:t>
            </a:r>
            <a:endParaRPr kumimoji="0" lang="fr-FR" sz="1800" b="0" i="0" u="none" strike="noStrike" kern="1200" cap="none" spc="0" normalizeH="0" baseline="0" noProof="0" dirty="0">
              <a:ln>
                <a:noFill/>
              </a:ln>
              <a:solidFill>
                <a:srgbClr val="45A5ED">
                  <a:lumMod val="50000"/>
                </a:srgbClr>
              </a:solidFill>
              <a:effectLst/>
              <a:uLnTx/>
              <a:uFillTx/>
              <a:latin typeface="Century Gothic" panose="020B0502020202020204" pitchFamily="34" charset="0"/>
              <a:ea typeface="+mn-ea"/>
              <a:cs typeface="+mn-cs"/>
            </a:endParaRPr>
          </a:p>
        </p:txBody>
      </p:sp>
      <p:sp>
        <p:nvSpPr>
          <p:cNvPr id="3" name="TextBox 2">
            <a:extLst>
              <a:ext uri="{FF2B5EF4-FFF2-40B4-BE49-F238E27FC236}">
                <a16:creationId xmlns:a16="http://schemas.microsoft.com/office/drawing/2014/main" id="{427C44BA-E9E9-447A-8DA9-E961586C266C}"/>
              </a:ext>
            </a:extLst>
          </p:cNvPr>
          <p:cNvSpPr txBox="1"/>
          <p:nvPr/>
        </p:nvSpPr>
        <p:spPr>
          <a:xfrm>
            <a:off x="3752042" y="3643583"/>
            <a:ext cx="3563158" cy="369332"/>
          </a:xfrm>
          <a:prstGeom prst="rect">
            <a:avLst/>
          </a:prstGeom>
          <a:noFill/>
        </p:spPr>
        <p:txBody>
          <a:bodyPr wrap="square" rtlCol="0">
            <a:spAutoFit/>
          </a:bodyPr>
          <a:lstStyle/>
          <a:p>
            <a:r>
              <a:rPr lang="fr-FR" dirty="0">
                <a:solidFill>
                  <a:schemeClr val="accent1">
                    <a:lumMod val="50000"/>
                  </a:schemeClr>
                </a:solidFill>
                <a:latin typeface="AnotherScream" panose="02000506000000020003" pitchFamily="2" charset="0"/>
              </a:rPr>
              <a:t>Langage C   |  structures des données </a:t>
            </a:r>
          </a:p>
        </p:txBody>
      </p:sp>
    </p:spTree>
    <p:extLst>
      <p:ext uri="{BB962C8B-B14F-4D97-AF65-F5344CB8AC3E}">
        <p14:creationId xmlns:p14="http://schemas.microsoft.com/office/powerpoint/2010/main" val="23967965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C6746"/>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230F80CC-859C-4D9A-A9BB-EC9B544C2525}"/>
              </a:ext>
            </a:extLst>
          </p:cNvPr>
          <p:cNvSpPr/>
          <p:nvPr/>
        </p:nvSpPr>
        <p:spPr>
          <a:xfrm>
            <a:off x="3109452" y="3095170"/>
            <a:ext cx="5973096" cy="85540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35ED247-A317-4AF8-9BB0-3753C0A5F920}"/>
              </a:ext>
            </a:extLst>
          </p:cNvPr>
          <p:cNvSpPr txBox="1"/>
          <p:nvPr/>
        </p:nvSpPr>
        <p:spPr>
          <a:xfrm>
            <a:off x="3331966" y="3261263"/>
            <a:ext cx="57505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600" normalizeH="0" baseline="0" noProof="0" dirty="0">
                <a:ln>
                  <a:noFill/>
                </a:ln>
                <a:solidFill>
                  <a:srgbClr val="FC6746"/>
                </a:solidFill>
                <a:effectLst/>
                <a:uLnTx/>
                <a:uFillTx/>
                <a:latin typeface="Montserrat Light" panose="00000400000000000000" pitchFamily="2" charset="0"/>
                <a:ea typeface="+mn-ea"/>
                <a:cs typeface="+mn-cs"/>
              </a:rPr>
              <a:t>structures</a:t>
            </a:r>
          </a:p>
        </p:txBody>
      </p:sp>
      <p:sp>
        <p:nvSpPr>
          <p:cNvPr id="28" name="TextBox 27">
            <a:extLst>
              <a:ext uri="{FF2B5EF4-FFF2-40B4-BE49-F238E27FC236}">
                <a16:creationId xmlns:a16="http://schemas.microsoft.com/office/drawing/2014/main" id="{D0F97D73-C132-436C-9B76-7E3C2019293A}"/>
              </a:ext>
            </a:extLst>
          </p:cNvPr>
          <p:cNvSpPr txBox="1"/>
          <p:nvPr/>
        </p:nvSpPr>
        <p:spPr>
          <a:xfrm>
            <a:off x="3692012" y="2225070"/>
            <a:ext cx="5039034" cy="1200329"/>
          </a:xfrm>
          <a:prstGeom prst="rect">
            <a:avLst/>
          </a:prstGeom>
          <a:noFill/>
        </p:spPr>
        <p:txBody>
          <a:bodyPr wrap="square" rtlCol="0">
            <a:spAutoFit/>
          </a:bodyPr>
          <a:lstStyle/>
          <a:p>
            <a:pPr lvl="0" algn="ctr">
              <a:defRPr/>
            </a:pPr>
            <a:r>
              <a:rPr lang="en-IN" sz="2400" spc="600" dirty="0">
                <a:solidFill>
                  <a:prstClr val="white"/>
                </a:solidFill>
                <a:latin typeface="Montserrat" panose="00000500000000000000" pitchFamily="2" charset="0"/>
              </a:rPr>
              <a:t>Les functions et</a:t>
            </a:r>
          </a:p>
          <a:p>
            <a:pPr lvl="0" algn="ctr">
              <a:defRPr/>
            </a:pPr>
            <a:r>
              <a:rPr lang="en-IN" sz="2400" spc="600" dirty="0">
                <a:solidFill>
                  <a:prstClr val="white"/>
                </a:solidFill>
                <a:latin typeface="Montserrat" panose="00000500000000000000" pitchFamily="2" charset="0"/>
              </a:rPr>
              <a:t> structures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60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0" name="Rectangle 29">
            <a:extLst>
              <a:ext uri="{FF2B5EF4-FFF2-40B4-BE49-F238E27FC236}">
                <a16:creationId xmlns:a16="http://schemas.microsoft.com/office/drawing/2014/main" id="{A71FF9CF-E319-498A-9FCE-003002D645B5}"/>
              </a:ext>
            </a:extLst>
          </p:cNvPr>
          <p:cNvSpPr/>
          <p:nvPr/>
        </p:nvSpPr>
        <p:spPr>
          <a:xfrm>
            <a:off x="388374" y="2889219"/>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406CE36-6269-4D64-95B0-FF94B8BC9EBA}"/>
              </a:ext>
            </a:extLst>
          </p:cNvPr>
          <p:cNvSpPr/>
          <p:nvPr/>
        </p:nvSpPr>
        <p:spPr>
          <a:xfrm>
            <a:off x="388374" y="2237601"/>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E074C6-C18B-4AD1-87CC-BEAA2A9F0755}"/>
              </a:ext>
            </a:extLst>
          </p:cNvPr>
          <p:cNvSpPr/>
          <p:nvPr/>
        </p:nvSpPr>
        <p:spPr>
          <a:xfrm>
            <a:off x="9119420" y="2563410"/>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7D5E0B5-265E-4BA7-A9A7-82E590771C4C}"/>
              </a:ext>
            </a:extLst>
          </p:cNvPr>
          <p:cNvSpPr/>
          <p:nvPr/>
        </p:nvSpPr>
        <p:spPr>
          <a:xfrm>
            <a:off x="9112045" y="2153264"/>
            <a:ext cx="3079955" cy="2256503"/>
          </a:xfrm>
          <a:prstGeom prst="rect">
            <a:avLst/>
          </a:prstGeom>
          <a:solidFill>
            <a:srgbClr val="FC6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4F00AEC-E750-4761-905F-760878DA523C}"/>
              </a:ext>
            </a:extLst>
          </p:cNvPr>
          <p:cNvSpPr/>
          <p:nvPr/>
        </p:nvSpPr>
        <p:spPr>
          <a:xfrm>
            <a:off x="0" y="2153265"/>
            <a:ext cx="3079955" cy="2256503"/>
          </a:xfrm>
          <a:prstGeom prst="rect">
            <a:avLst/>
          </a:prstGeom>
          <a:solidFill>
            <a:srgbClr val="FC6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821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1+#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50" fill="hold"/>
                                        <p:tgtEl>
                                          <p:spTgt spid="30"/>
                                        </p:tgtEl>
                                        <p:attrNameLst>
                                          <p:attrName>ppt_x</p:attrName>
                                        </p:attrNameLst>
                                      </p:cBhvr>
                                      <p:tavLst>
                                        <p:tav tm="0">
                                          <p:val>
                                            <p:strVal val="1+#ppt_w/2"/>
                                          </p:val>
                                        </p:tav>
                                        <p:tav tm="100000">
                                          <p:val>
                                            <p:strVal val="#ppt_x"/>
                                          </p:val>
                                        </p:tav>
                                      </p:tavLst>
                                    </p:anim>
                                    <p:anim calcmode="lin" valueType="num">
                                      <p:cBhvr additive="base">
                                        <p:cTn id="12" dur="25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50" fill="hold"/>
                                        <p:tgtEl>
                                          <p:spTgt spid="32"/>
                                        </p:tgtEl>
                                        <p:attrNameLst>
                                          <p:attrName>ppt_x</p:attrName>
                                        </p:attrNameLst>
                                      </p:cBhvr>
                                      <p:tavLst>
                                        <p:tav tm="0">
                                          <p:val>
                                            <p:strVal val="0-#ppt_w/2"/>
                                          </p:val>
                                        </p:tav>
                                        <p:tav tm="100000">
                                          <p:val>
                                            <p:strVal val="#ppt_x"/>
                                          </p:val>
                                        </p:tav>
                                      </p:tavLst>
                                    </p:anim>
                                    <p:anim calcmode="lin" valueType="num">
                                      <p:cBhvr additive="base">
                                        <p:cTn id="16" dur="250" fill="hold"/>
                                        <p:tgtEl>
                                          <p:spTgt spid="32"/>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11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anim calcmode="lin" valueType="num">
                                      <p:cBhvr>
                                        <p:cTn id="20" dur="250" fill="hold"/>
                                        <p:tgtEl>
                                          <p:spTgt spid="28"/>
                                        </p:tgtEl>
                                        <p:attrNameLst>
                                          <p:attrName>ppt_x</p:attrName>
                                        </p:attrNameLst>
                                      </p:cBhvr>
                                      <p:tavLst>
                                        <p:tav tm="0">
                                          <p:val>
                                            <p:strVal val="#ppt_x"/>
                                          </p:val>
                                        </p:tav>
                                        <p:tav tm="100000">
                                          <p:val>
                                            <p:strVal val="#ppt_x"/>
                                          </p:val>
                                        </p:tav>
                                      </p:tavLst>
                                    </p:anim>
                                    <p:anim calcmode="lin" valueType="num">
                                      <p:cBhvr>
                                        <p:cTn id="21" dur="250" fill="hold"/>
                                        <p:tgtEl>
                                          <p:spTgt spid="28"/>
                                        </p:tgtEl>
                                        <p:attrNameLst>
                                          <p:attrName>ppt_y</p:attrName>
                                        </p:attrNameLst>
                                      </p:cBhvr>
                                      <p:tavLst>
                                        <p:tav tm="0">
                                          <p:val>
                                            <p:strVal val="#ppt_y+.1"/>
                                          </p:val>
                                        </p:tav>
                                        <p:tav tm="100000">
                                          <p:val>
                                            <p:strVal val="#ppt_y"/>
                                          </p:val>
                                        </p:tav>
                                      </p:tavLst>
                                    </p:anim>
                                  </p:childTnLst>
                                </p:cTn>
                              </p:par>
                              <p:par>
                                <p:cTn id="22" presetID="6" presetClass="emph" presetSubtype="0" decel="100000" fill="hold" grpId="1" nodeType="withEffect">
                                  <p:stCondLst>
                                    <p:cond delay="2000"/>
                                  </p:stCondLst>
                                  <p:childTnLst>
                                    <p:animScale>
                                      <p:cBhvr>
                                        <p:cTn id="23" dur="250" fill="hold"/>
                                        <p:tgtEl>
                                          <p:spTgt spid="28"/>
                                        </p:tgtEl>
                                      </p:cBhvr>
                                      <p:by x="80000" y="80000"/>
                                    </p:animScale>
                                  </p:childTnLst>
                                </p:cTn>
                              </p:par>
                              <p:par>
                                <p:cTn id="24" presetID="2" presetClass="entr" presetSubtype="2" decel="100000" fill="hold" grpId="0" nodeType="withEffect">
                                  <p:stCondLst>
                                    <p:cond delay="18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1+#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20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250" fill="hold"/>
                                        <p:tgtEl>
                                          <p:spTgt spid="27"/>
                                        </p:tgtEl>
                                        <p:attrNameLst>
                                          <p:attrName>ppt_x</p:attrName>
                                        </p:attrNameLst>
                                      </p:cBhvr>
                                      <p:tavLst>
                                        <p:tav tm="0">
                                          <p:val>
                                            <p:strVal val="0-#ppt_w/2"/>
                                          </p:val>
                                        </p:tav>
                                        <p:tav tm="100000">
                                          <p:val>
                                            <p:strVal val="#ppt_x"/>
                                          </p:val>
                                        </p:tav>
                                      </p:tavLst>
                                    </p:anim>
                                    <p:anim calcmode="lin" valueType="num">
                                      <p:cBhvr additive="base">
                                        <p:cTn id="31" dur="250" fill="hold"/>
                                        <p:tgtEl>
                                          <p:spTgt spid="27"/>
                                        </p:tgtEl>
                                        <p:attrNameLst>
                                          <p:attrName>ppt_y</p:attrName>
                                        </p:attrNameLst>
                                      </p:cBhvr>
                                      <p:tavLst>
                                        <p:tav tm="0">
                                          <p:val>
                                            <p:strVal val="#ppt_y"/>
                                          </p:val>
                                        </p:tav>
                                        <p:tav tm="100000">
                                          <p:val>
                                            <p:strVal val="#ppt_y"/>
                                          </p:val>
                                        </p:tav>
                                      </p:tavLst>
                                    </p:anim>
                                  </p:childTnLst>
                                </p:cTn>
                              </p:par>
                              <p:par>
                                <p:cTn id="32" presetID="6" presetClass="emph" presetSubtype="0" decel="100000" fill="hold" grpId="1" nodeType="withEffect">
                                  <p:stCondLst>
                                    <p:cond delay="2600"/>
                                  </p:stCondLst>
                                  <p:childTnLst>
                                    <p:animScale>
                                      <p:cBhvr>
                                        <p:cTn id="33" dur="250" fill="hold"/>
                                        <p:tgtEl>
                                          <p:spTgt spid="27"/>
                                        </p:tgtEl>
                                      </p:cBhvr>
                                      <p:by x="90000" y="90000"/>
                                    </p:animScale>
                                  </p:childTnLst>
                                </p:cTn>
                              </p:par>
                              <p:par>
                                <p:cTn id="34" presetID="2" presetClass="exit" presetSubtype="2" accel="100000" fill="hold" grpId="2" nodeType="withEffect">
                                  <p:stCondLst>
                                    <p:cond delay="4300"/>
                                  </p:stCondLst>
                                  <p:childTnLst>
                                    <p:anim calcmode="lin" valueType="num">
                                      <p:cBhvr additive="base">
                                        <p:cTn id="35" dur="250"/>
                                        <p:tgtEl>
                                          <p:spTgt spid="28"/>
                                        </p:tgtEl>
                                        <p:attrNameLst>
                                          <p:attrName>ppt_x</p:attrName>
                                        </p:attrNameLst>
                                      </p:cBhvr>
                                      <p:tavLst>
                                        <p:tav tm="0">
                                          <p:val>
                                            <p:strVal val="ppt_x"/>
                                          </p:val>
                                        </p:tav>
                                        <p:tav tm="100000">
                                          <p:val>
                                            <p:strVal val="1+ppt_w/2"/>
                                          </p:val>
                                        </p:tav>
                                      </p:tavLst>
                                    </p:anim>
                                    <p:anim calcmode="lin" valueType="num">
                                      <p:cBhvr additive="base">
                                        <p:cTn id="36" dur="250"/>
                                        <p:tgtEl>
                                          <p:spTgt spid="28"/>
                                        </p:tgtEl>
                                        <p:attrNameLst>
                                          <p:attrName>ppt_y</p:attrName>
                                        </p:attrNameLst>
                                      </p:cBhvr>
                                      <p:tavLst>
                                        <p:tav tm="0">
                                          <p:val>
                                            <p:strVal val="ppt_y"/>
                                          </p:val>
                                        </p:tav>
                                        <p:tav tm="100000">
                                          <p:val>
                                            <p:strVal val="ppt_y"/>
                                          </p:val>
                                        </p:tav>
                                      </p:tavLst>
                                    </p:anim>
                                    <p:set>
                                      <p:cBhvr>
                                        <p:cTn id="37" dur="1" fill="hold">
                                          <p:stCondLst>
                                            <p:cond delay="249"/>
                                          </p:stCondLst>
                                        </p:cTn>
                                        <p:tgtEl>
                                          <p:spTgt spid="28"/>
                                        </p:tgtEl>
                                        <p:attrNameLst>
                                          <p:attrName>style.visibility</p:attrName>
                                        </p:attrNameLst>
                                      </p:cBhvr>
                                      <p:to>
                                        <p:strVal val="hidden"/>
                                      </p:to>
                                    </p:set>
                                  </p:childTnLst>
                                </p:cTn>
                              </p:par>
                              <p:par>
                                <p:cTn id="38" presetID="2" presetClass="exit" presetSubtype="2" accel="100000" fill="hold" grpId="2" nodeType="withEffect">
                                  <p:stCondLst>
                                    <p:cond delay="4700"/>
                                  </p:stCondLst>
                                  <p:childTnLst>
                                    <p:anim calcmode="lin" valueType="num">
                                      <p:cBhvr additive="base">
                                        <p:cTn id="39" dur="250"/>
                                        <p:tgtEl>
                                          <p:spTgt spid="27"/>
                                        </p:tgtEl>
                                        <p:attrNameLst>
                                          <p:attrName>ppt_x</p:attrName>
                                        </p:attrNameLst>
                                      </p:cBhvr>
                                      <p:tavLst>
                                        <p:tav tm="0">
                                          <p:val>
                                            <p:strVal val="ppt_x"/>
                                          </p:val>
                                        </p:tav>
                                        <p:tav tm="100000">
                                          <p:val>
                                            <p:strVal val="1+ppt_w/2"/>
                                          </p:val>
                                        </p:tav>
                                      </p:tavLst>
                                    </p:anim>
                                    <p:anim calcmode="lin" valueType="num">
                                      <p:cBhvr additive="base">
                                        <p:cTn id="40" dur="250"/>
                                        <p:tgtEl>
                                          <p:spTgt spid="27"/>
                                        </p:tgtEl>
                                        <p:attrNameLst>
                                          <p:attrName>ppt_y</p:attrName>
                                        </p:attrNameLst>
                                      </p:cBhvr>
                                      <p:tavLst>
                                        <p:tav tm="0">
                                          <p:val>
                                            <p:strVal val="ppt_y"/>
                                          </p:val>
                                        </p:tav>
                                        <p:tav tm="100000">
                                          <p:val>
                                            <p:strVal val="ppt_y"/>
                                          </p:val>
                                        </p:tav>
                                      </p:tavLst>
                                    </p:anim>
                                    <p:set>
                                      <p:cBhvr>
                                        <p:cTn id="41" dur="1" fill="hold">
                                          <p:stCondLst>
                                            <p:cond delay="249"/>
                                          </p:stCondLst>
                                        </p:cTn>
                                        <p:tgtEl>
                                          <p:spTgt spid="27"/>
                                        </p:tgtEl>
                                        <p:attrNameLst>
                                          <p:attrName>style.visibility</p:attrName>
                                        </p:attrNameLst>
                                      </p:cBhvr>
                                      <p:to>
                                        <p:strVal val="hidden"/>
                                      </p:to>
                                    </p:set>
                                  </p:childTnLst>
                                </p:cTn>
                              </p:par>
                              <p:par>
                                <p:cTn id="42" presetID="2" presetClass="exit" presetSubtype="2" accel="100000" fill="hold" grpId="1" nodeType="withEffect">
                                  <p:stCondLst>
                                    <p:cond delay="5100"/>
                                  </p:stCondLst>
                                  <p:childTnLst>
                                    <p:anim calcmode="lin" valueType="num">
                                      <p:cBhvr additive="base">
                                        <p:cTn id="43" dur="250"/>
                                        <p:tgtEl>
                                          <p:spTgt spid="26"/>
                                        </p:tgtEl>
                                        <p:attrNameLst>
                                          <p:attrName>ppt_x</p:attrName>
                                        </p:attrNameLst>
                                      </p:cBhvr>
                                      <p:tavLst>
                                        <p:tav tm="0">
                                          <p:val>
                                            <p:strVal val="ppt_x"/>
                                          </p:val>
                                        </p:tav>
                                        <p:tav tm="100000">
                                          <p:val>
                                            <p:strVal val="1+ppt_w/2"/>
                                          </p:val>
                                        </p:tav>
                                      </p:tavLst>
                                    </p:anim>
                                    <p:anim calcmode="lin" valueType="num">
                                      <p:cBhvr additive="base">
                                        <p:cTn id="44" dur="250"/>
                                        <p:tgtEl>
                                          <p:spTgt spid="26"/>
                                        </p:tgtEl>
                                        <p:attrNameLst>
                                          <p:attrName>ppt_y</p:attrName>
                                        </p:attrNameLst>
                                      </p:cBhvr>
                                      <p:tavLst>
                                        <p:tav tm="0">
                                          <p:val>
                                            <p:strVal val="ppt_y"/>
                                          </p:val>
                                        </p:tav>
                                        <p:tav tm="100000">
                                          <p:val>
                                            <p:strVal val="ppt_y"/>
                                          </p:val>
                                        </p:tav>
                                      </p:tavLst>
                                    </p:anim>
                                    <p:set>
                                      <p:cBhvr>
                                        <p:cTn id="45" dur="1" fill="hold">
                                          <p:stCondLst>
                                            <p:cond delay="24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7" grpId="2"/>
      <p:bldP spid="28" grpId="0"/>
      <p:bldP spid="28" grpId="1"/>
      <p:bldP spid="28" grpId="2"/>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E303E-B3BC-4602-B2FD-999D94C84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95" y="106962"/>
            <a:ext cx="3133858" cy="2526412"/>
          </a:xfrm>
          <a:prstGeom prst="rect">
            <a:avLst/>
          </a:prstGeom>
        </p:spPr>
      </p:pic>
      <p:graphicFrame>
        <p:nvGraphicFramePr>
          <p:cNvPr id="4" name="Table 4">
            <a:extLst>
              <a:ext uri="{FF2B5EF4-FFF2-40B4-BE49-F238E27FC236}">
                <a16:creationId xmlns:a16="http://schemas.microsoft.com/office/drawing/2014/main" id="{E75868C9-B0A6-495B-BA37-6140A61BD4A9}"/>
              </a:ext>
            </a:extLst>
          </p:cNvPr>
          <p:cNvGraphicFramePr>
            <a:graphicFrameLocks noGrp="1"/>
          </p:cNvGraphicFramePr>
          <p:nvPr>
            <p:extLst>
              <p:ext uri="{D42A27DB-BD31-4B8C-83A1-F6EECF244321}">
                <p14:modId xmlns:p14="http://schemas.microsoft.com/office/powerpoint/2010/main" val="3113026678"/>
              </p:ext>
            </p:extLst>
          </p:nvPr>
        </p:nvGraphicFramePr>
        <p:xfrm>
          <a:off x="7340600" y="797295"/>
          <a:ext cx="3660462" cy="1018983"/>
        </p:xfrm>
        <a:graphic>
          <a:graphicData uri="http://schemas.openxmlformats.org/drawingml/2006/table">
            <a:tbl>
              <a:tblPr firstRow="1" bandRow="1">
                <a:tableStyleId>{5C22544A-7EE6-4342-B048-85BDC9FD1C3A}</a:tableStyleId>
              </a:tblPr>
              <a:tblGrid>
                <a:gridCol w="3660462">
                  <a:extLst>
                    <a:ext uri="{9D8B030D-6E8A-4147-A177-3AD203B41FA5}">
                      <a16:colId xmlns:a16="http://schemas.microsoft.com/office/drawing/2014/main" val="438106175"/>
                    </a:ext>
                  </a:extLst>
                </a:gridCol>
              </a:tblGrid>
              <a:tr h="1018983">
                <a:tc>
                  <a:txBody>
                    <a:bodyPr/>
                    <a:lstStyle/>
                    <a:p>
                      <a:endParaRPr lang="fr-FR" dirty="0"/>
                    </a:p>
                  </a:txBody>
                  <a:tcPr>
                    <a:solidFill>
                      <a:srgbClr val="FC6746"/>
                    </a:solidFill>
                  </a:tcPr>
                </a:tc>
                <a:extLst>
                  <a:ext uri="{0D108BD9-81ED-4DB2-BD59-A6C34878D82A}">
                    <a16:rowId xmlns:a16="http://schemas.microsoft.com/office/drawing/2014/main" val="2815763192"/>
                  </a:ext>
                </a:extLst>
              </a:tr>
            </a:tbl>
          </a:graphicData>
        </a:graphic>
      </p:graphicFrame>
      <p:cxnSp>
        <p:nvCxnSpPr>
          <p:cNvPr id="10" name="Straight Connector 9">
            <a:extLst>
              <a:ext uri="{FF2B5EF4-FFF2-40B4-BE49-F238E27FC236}">
                <a16:creationId xmlns:a16="http://schemas.microsoft.com/office/drawing/2014/main" id="{E30EB3AD-1502-4F10-89DB-EE34758C891F}"/>
              </a:ext>
            </a:extLst>
          </p:cNvPr>
          <p:cNvCxnSpPr>
            <a:cxnSpLocks/>
          </p:cNvCxnSpPr>
          <p:nvPr/>
        </p:nvCxnSpPr>
        <p:spPr>
          <a:xfrm>
            <a:off x="8598437" y="817440"/>
            <a:ext cx="0" cy="978693"/>
          </a:xfrm>
          <a:prstGeom prst="line">
            <a:avLst/>
          </a:prstGeom>
          <a:ln w="28575">
            <a:solidFill>
              <a:srgbClr val="005939"/>
            </a:solidFill>
          </a:ln>
        </p:spPr>
        <p:style>
          <a:lnRef idx="2">
            <a:schemeClr val="accent4"/>
          </a:lnRef>
          <a:fillRef idx="0">
            <a:schemeClr val="accent4"/>
          </a:fillRef>
          <a:effectRef idx="1">
            <a:schemeClr val="accent4"/>
          </a:effectRef>
          <a:fontRef idx="minor">
            <a:schemeClr val="tx1"/>
          </a:fontRef>
        </p:style>
      </p:cxnSp>
      <p:cxnSp>
        <p:nvCxnSpPr>
          <p:cNvPr id="12" name="Straight Connector 11">
            <a:extLst>
              <a:ext uri="{FF2B5EF4-FFF2-40B4-BE49-F238E27FC236}">
                <a16:creationId xmlns:a16="http://schemas.microsoft.com/office/drawing/2014/main" id="{FF47845C-EB2F-493C-B0E0-A43B4B88BFD8}"/>
              </a:ext>
            </a:extLst>
          </p:cNvPr>
          <p:cNvCxnSpPr>
            <a:cxnSpLocks/>
          </p:cNvCxnSpPr>
          <p:nvPr/>
        </p:nvCxnSpPr>
        <p:spPr>
          <a:xfrm>
            <a:off x="9796172" y="817440"/>
            <a:ext cx="0" cy="978693"/>
          </a:xfrm>
          <a:prstGeom prst="line">
            <a:avLst/>
          </a:prstGeom>
          <a:ln w="28575">
            <a:solidFill>
              <a:srgbClr val="00593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21B70C-11EC-4015-8165-E3671060BCBC}"/>
              </a:ext>
            </a:extLst>
          </p:cNvPr>
          <p:cNvSpPr txBox="1"/>
          <p:nvPr/>
        </p:nvSpPr>
        <p:spPr>
          <a:xfrm>
            <a:off x="7670800" y="1122120"/>
            <a:ext cx="619080" cy="369332"/>
          </a:xfrm>
          <a:prstGeom prst="rect">
            <a:avLst/>
          </a:prstGeom>
          <a:noFill/>
        </p:spPr>
        <p:txBody>
          <a:bodyPr wrap="none" rtlCol="0">
            <a:spAutoFit/>
          </a:bodyPr>
          <a:lstStyle/>
          <a:p>
            <a:r>
              <a:rPr lang="fr-FR" b="1" dirty="0">
                <a:solidFill>
                  <a:schemeClr val="bg1"/>
                </a:solidFill>
              </a:rPr>
              <a:t>nom</a:t>
            </a:r>
          </a:p>
        </p:txBody>
      </p:sp>
      <p:sp>
        <p:nvSpPr>
          <p:cNvPr id="18" name="TextBox 17">
            <a:extLst>
              <a:ext uri="{FF2B5EF4-FFF2-40B4-BE49-F238E27FC236}">
                <a16:creationId xmlns:a16="http://schemas.microsoft.com/office/drawing/2014/main" id="{D1C5281E-8EC8-499A-8E2C-7A92D041E090}"/>
              </a:ext>
            </a:extLst>
          </p:cNvPr>
          <p:cNvSpPr txBox="1"/>
          <p:nvPr/>
        </p:nvSpPr>
        <p:spPr>
          <a:xfrm>
            <a:off x="8702273" y="1122120"/>
            <a:ext cx="937116" cy="369332"/>
          </a:xfrm>
          <a:prstGeom prst="rect">
            <a:avLst/>
          </a:prstGeom>
          <a:noFill/>
        </p:spPr>
        <p:txBody>
          <a:bodyPr wrap="none" rtlCol="0">
            <a:spAutoFit/>
          </a:bodyPr>
          <a:lstStyle/>
          <a:p>
            <a:r>
              <a:rPr lang="fr-FR" b="1" dirty="0">
                <a:solidFill>
                  <a:schemeClr val="bg1"/>
                </a:solidFill>
              </a:rPr>
              <a:t>prenom</a:t>
            </a:r>
          </a:p>
        </p:txBody>
      </p:sp>
      <p:sp>
        <p:nvSpPr>
          <p:cNvPr id="19" name="TextBox 18">
            <a:extLst>
              <a:ext uri="{FF2B5EF4-FFF2-40B4-BE49-F238E27FC236}">
                <a16:creationId xmlns:a16="http://schemas.microsoft.com/office/drawing/2014/main" id="{63BFAD5E-3FCA-4382-80A4-7512E67C7454}"/>
              </a:ext>
            </a:extLst>
          </p:cNvPr>
          <p:cNvSpPr txBox="1"/>
          <p:nvPr/>
        </p:nvSpPr>
        <p:spPr>
          <a:xfrm>
            <a:off x="10001617" y="1122120"/>
            <a:ext cx="810478" cy="369332"/>
          </a:xfrm>
          <a:prstGeom prst="rect">
            <a:avLst/>
          </a:prstGeom>
          <a:noFill/>
        </p:spPr>
        <p:txBody>
          <a:bodyPr wrap="none" rtlCol="0">
            <a:spAutoFit/>
          </a:bodyPr>
          <a:lstStyle/>
          <a:p>
            <a:r>
              <a:rPr lang="fr-FR" b="1" dirty="0">
                <a:solidFill>
                  <a:schemeClr val="bg1"/>
                </a:solidFill>
              </a:rPr>
              <a:t>salaire</a:t>
            </a:r>
          </a:p>
        </p:txBody>
      </p:sp>
      <p:sp>
        <p:nvSpPr>
          <p:cNvPr id="20" name="TextBox 19">
            <a:extLst>
              <a:ext uri="{FF2B5EF4-FFF2-40B4-BE49-F238E27FC236}">
                <a16:creationId xmlns:a16="http://schemas.microsoft.com/office/drawing/2014/main" id="{BD9A700E-AA10-4117-9920-47729A0232E5}"/>
              </a:ext>
            </a:extLst>
          </p:cNvPr>
          <p:cNvSpPr txBox="1"/>
          <p:nvPr/>
        </p:nvSpPr>
        <p:spPr>
          <a:xfrm>
            <a:off x="8108156" y="307948"/>
            <a:ext cx="2298700" cy="369332"/>
          </a:xfrm>
          <a:prstGeom prst="rect">
            <a:avLst/>
          </a:prstGeom>
          <a:noFill/>
        </p:spPr>
        <p:txBody>
          <a:bodyPr wrap="square" rtlCol="0">
            <a:spAutoFit/>
          </a:bodyPr>
          <a:lstStyle/>
          <a:p>
            <a:r>
              <a:rPr lang="fr-FR" dirty="0">
                <a:solidFill>
                  <a:schemeClr val="accent5">
                    <a:lumMod val="50000"/>
                  </a:schemeClr>
                </a:solidFill>
                <a:latin typeface="Aharoni" panose="02010803020104030203" pitchFamily="2" charset="-79"/>
                <a:cs typeface="Aharoni" panose="02010803020104030203" pitchFamily="2" charset="-79"/>
              </a:rPr>
              <a:t>Variable </a:t>
            </a:r>
            <a:r>
              <a:rPr lang="en-US" dirty="0">
                <a:solidFill>
                  <a:schemeClr val="accent5">
                    <a:lumMod val="50000"/>
                  </a:schemeClr>
                </a:solidFill>
                <a:latin typeface="Aharoni" panose="02010803020104030203" pitchFamily="2" charset="-79"/>
                <a:cs typeface="Aharoni" panose="02010803020104030203" pitchFamily="2" charset="-79"/>
              </a:rPr>
              <a:t>: employe</a:t>
            </a:r>
            <a:r>
              <a:rPr lang="fr-FR" dirty="0">
                <a:solidFill>
                  <a:schemeClr val="accent5">
                    <a:lumMod val="50000"/>
                  </a:schemeClr>
                </a:solidFill>
                <a:latin typeface="Aharoni" panose="02010803020104030203" pitchFamily="2" charset="-79"/>
                <a:cs typeface="Aharoni" panose="02010803020104030203" pitchFamily="2" charset="-79"/>
              </a:rPr>
              <a:t> </a:t>
            </a:r>
          </a:p>
        </p:txBody>
      </p:sp>
      <p:pic>
        <p:nvPicPr>
          <p:cNvPr id="26" name="Picture 25">
            <a:extLst>
              <a:ext uri="{FF2B5EF4-FFF2-40B4-BE49-F238E27FC236}">
                <a16:creationId xmlns:a16="http://schemas.microsoft.com/office/drawing/2014/main" id="{9BEF6366-F33D-4F56-ACA7-464AE3813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816" y="911358"/>
            <a:ext cx="917620" cy="917620"/>
          </a:xfrm>
          <a:prstGeom prst="rect">
            <a:avLst/>
          </a:prstGeom>
        </p:spPr>
      </p:pic>
      <p:pic>
        <p:nvPicPr>
          <p:cNvPr id="28" name="Picture 27">
            <a:extLst>
              <a:ext uri="{FF2B5EF4-FFF2-40B4-BE49-F238E27FC236}">
                <a16:creationId xmlns:a16="http://schemas.microsoft.com/office/drawing/2014/main" id="{B37D0BCF-E371-45F2-8BE4-692DC477F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95" y="3758114"/>
            <a:ext cx="3133858" cy="1987649"/>
          </a:xfrm>
          <a:prstGeom prst="rect">
            <a:avLst/>
          </a:prstGeom>
        </p:spPr>
      </p:pic>
      <p:pic>
        <p:nvPicPr>
          <p:cNvPr id="29" name="Picture 28">
            <a:extLst>
              <a:ext uri="{FF2B5EF4-FFF2-40B4-BE49-F238E27FC236}">
                <a16:creationId xmlns:a16="http://schemas.microsoft.com/office/drawing/2014/main" id="{908DF6FD-BFA5-4F26-AC57-2AF658A39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416" y="4293128"/>
            <a:ext cx="917620" cy="917620"/>
          </a:xfrm>
          <a:prstGeom prst="rect">
            <a:avLst/>
          </a:prstGeom>
        </p:spPr>
      </p:pic>
      <p:graphicFrame>
        <p:nvGraphicFramePr>
          <p:cNvPr id="30" name="Table 4">
            <a:extLst>
              <a:ext uri="{FF2B5EF4-FFF2-40B4-BE49-F238E27FC236}">
                <a16:creationId xmlns:a16="http://schemas.microsoft.com/office/drawing/2014/main" id="{D72313D5-1CD3-472A-A96A-3636A87FC289}"/>
              </a:ext>
            </a:extLst>
          </p:cNvPr>
          <p:cNvGraphicFramePr>
            <a:graphicFrameLocks noGrp="1"/>
          </p:cNvGraphicFramePr>
          <p:nvPr>
            <p:extLst>
              <p:ext uri="{D42A27DB-BD31-4B8C-83A1-F6EECF244321}">
                <p14:modId xmlns:p14="http://schemas.microsoft.com/office/powerpoint/2010/main" val="361702035"/>
              </p:ext>
            </p:extLst>
          </p:nvPr>
        </p:nvGraphicFramePr>
        <p:xfrm>
          <a:off x="6703386" y="4457701"/>
          <a:ext cx="2936000" cy="689838"/>
        </p:xfrm>
        <a:graphic>
          <a:graphicData uri="http://schemas.openxmlformats.org/drawingml/2006/table">
            <a:tbl>
              <a:tblPr firstRow="1" bandRow="1">
                <a:tableStyleId>{5C22544A-7EE6-4342-B048-85BDC9FD1C3A}</a:tableStyleId>
              </a:tblPr>
              <a:tblGrid>
                <a:gridCol w="2936000">
                  <a:extLst>
                    <a:ext uri="{9D8B030D-6E8A-4147-A177-3AD203B41FA5}">
                      <a16:colId xmlns:a16="http://schemas.microsoft.com/office/drawing/2014/main" val="438106175"/>
                    </a:ext>
                  </a:extLst>
                </a:gridCol>
              </a:tblGrid>
              <a:tr h="689838">
                <a:tc>
                  <a:txBody>
                    <a:bodyPr/>
                    <a:lstStyle/>
                    <a:p>
                      <a:endParaRPr lang="fr-FR" dirty="0"/>
                    </a:p>
                  </a:txBody>
                  <a:tcPr>
                    <a:solidFill>
                      <a:srgbClr val="FC6746"/>
                    </a:solidFill>
                  </a:tcPr>
                </a:tc>
                <a:extLst>
                  <a:ext uri="{0D108BD9-81ED-4DB2-BD59-A6C34878D82A}">
                    <a16:rowId xmlns:a16="http://schemas.microsoft.com/office/drawing/2014/main" val="2815763192"/>
                  </a:ext>
                </a:extLst>
              </a:tr>
            </a:tbl>
          </a:graphicData>
        </a:graphic>
      </p:graphicFrame>
      <p:cxnSp>
        <p:nvCxnSpPr>
          <p:cNvPr id="31" name="Straight Connector 30">
            <a:extLst>
              <a:ext uri="{FF2B5EF4-FFF2-40B4-BE49-F238E27FC236}">
                <a16:creationId xmlns:a16="http://schemas.microsoft.com/office/drawing/2014/main" id="{0B7DF807-EC88-4E05-B1FC-F1A46298A36A}"/>
              </a:ext>
            </a:extLst>
          </p:cNvPr>
          <p:cNvCxnSpPr>
            <a:cxnSpLocks/>
          </p:cNvCxnSpPr>
          <p:nvPr/>
        </p:nvCxnSpPr>
        <p:spPr>
          <a:xfrm>
            <a:off x="7598992" y="4471338"/>
            <a:ext cx="0" cy="653112"/>
          </a:xfrm>
          <a:prstGeom prst="line">
            <a:avLst/>
          </a:prstGeom>
          <a:ln w="28575">
            <a:solidFill>
              <a:srgbClr val="005939"/>
            </a:solidFill>
          </a:ln>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8A2184F2-E84F-4CEE-BA12-816DAFBD4B9B}"/>
              </a:ext>
            </a:extLst>
          </p:cNvPr>
          <p:cNvCxnSpPr>
            <a:cxnSpLocks/>
          </p:cNvCxnSpPr>
          <p:nvPr/>
        </p:nvCxnSpPr>
        <p:spPr>
          <a:xfrm>
            <a:off x="8796727" y="4471338"/>
            <a:ext cx="0" cy="653112"/>
          </a:xfrm>
          <a:prstGeom prst="line">
            <a:avLst/>
          </a:prstGeom>
          <a:ln w="28575">
            <a:solidFill>
              <a:srgbClr val="005939"/>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0F95832-D19B-4F72-A317-5F683D335E34}"/>
              </a:ext>
            </a:extLst>
          </p:cNvPr>
          <p:cNvSpPr txBox="1"/>
          <p:nvPr/>
        </p:nvSpPr>
        <p:spPr>
          <a:xfrm>
            <a:off x="6860447" y="4628617"/>
            <a:ext cx="698297" cy="338554"/>
          </a:xfrm>
          <a:prstGeom prst="rect">
            <a:avLst/>
          </a:prstGeom>
          <a:noFill/>
        </p:spPr>
        <p:txBody>
          <a:bodyPr wrap="square" rtlCol="0">
            <a:spAutoFit/>
          </a:bodyPr>
          <a:lstStyle/>
          <a:p>
            <a:r>
              <a:rPr lang="fr-FR" sz="1600" b="1" dirty="0">
                <a:solidFill>
                  <a:schemeClr val="bg1"/>
                </a:solidFill>
              </a:rPr>
              <a:t>nom</a:t>
            </a:r>
            <a:endParaRPr lang="fr-FR" sz="1400" b="1" dirty="0">
              <a:solidFill>
                <a:schemeClr val="bg1"/>
              </a:solidFill>
            </a:endParaRPr>
          </a:p>
        </p:txBody>
      </p:sp>
      <p:sp>
        <p:nvSpPr>
          <p:cNvPr id="34" name="TextBox 33">
            <a:extLst>
              <a:ext uri="{FF2B5EF4-FFF2-40B4-BE49-F238E27FC236}">
                <a16:creationId xmlns:a16="http://schemas.microsoft.com/office/drawing/2014/main" id="{E6261AF6-5CC2-4060-B897-C2245ED1A3A1}"/>
              </a:ext>
            </a:extLst>
          </p:cNvPr>
          <p:cNvSpPr txBox="1"/>
          <p:nvPr/>
        </p:nvSpPr>
        <p:spPr>
          <a:xfrm>
            <a:off x="7741205" y="4628617"/>
            <a:ext cx="917620" cy="338554"/>
          </a:xfrm>
          <a:prstGeom prst="rect">
            <a:avLst/>
          </a:prstGeom>
          <a:noFill/>
        </p:spPr>
        <p:txBody>
          <a:bodyPr wrap="square" rtlCol="0">
            <a:spAutoFit/>
          </a:bodyPr>
          <a:lstStyle/>
          <a:p>
            <a:r>
              <a:rPr lang="fr-FR" sz="1600" b="1" dirty="0">
                <a:solidFill>
                  <a:schemeClr val="bg1"/>
                </a:solidFill>
              </a:rPr>
              <a:t>prenom</a:t>
            </a:r>
            <a:endParaRPr lang="fr-FR" b="1" dirty="0">
              <a:solidFill>
                <a:schemeClr val="bg1"/>
              </a:solidFill>
            </a:endParaRPr>
          </a:p>
        </p:txBody>
      </p:sp>
      <p:sp>
        <p:nvSpPr>
          <p:cNvPr id="35" name="TextBox 34">
            <a:extLst>
              <a:ext uri="{FF2B5EF4-FFF2-40B4-BE49-F238E27FC236}">
                <a16:creationId xmlns:a16="http://schemas.microsoft.com/office/drawing/2014/main" id="{1E2D9C76-B324-4332-BF6B-78C72DB41CB8}"/>
              </a:ext>
            </a:extLst>
          </p:cNvPr>
          <p:cNvSpPr txBox="1"/>
          <p:nvPr/>
        </p:nvSpPr>
        <p:spPr>
          <a:xfrm>
            <a:off x="8866969" y="4627090"/>
            <a:ext cx="772417" cy="338554"/>
          </a:xfrm>
          <a:prstGeom prst="rect">
            <a:avLst/>
          </a:prstGeom>
          <a:noFill/>
        </p:spPr>
        <p:txBody>
          <a:bodyPr wrap="square" rtlCol="0">
            <a:spAutoFit/>
          </a:bodyPr>
          <a:lstStyle/>
          <a:p>
            <a:r>
              <a:rPr lang="fr-FR" sz="1600" b="1" dirty="0">
                <a:solidFill>
                  <a:schemeClr val="bg1"/>
                </a:solidFill>
              </a:rPr>
              <a:t>salaire</a:t>
            </a:r>
            <a:endParaRPr lang="fr-FR" b="1" dirty="0">
              <a:solidFill>
                <a:schemeClr val="bg1"/>
              </a:solidFill>
            </a:endParaRPr>
          </a:p>
        </p:txBody>
      </p:sp>
      <p:sp>
        <p:nvSpPr>
          <p:cNvPr id="36" name="TextBox 35">
            <a:extLst>
              <a:ext uri="{FF2B5EF4-FFF2-40B4-BE49-F238E27FC236}">
                <a16:creationId xmlns:a16="http://schemas.microsoft.com/office/drawing/2014/main" id="{B85E8645-A439-4710-B01D-B70F1EC43E7F}"/>
              </a:ext>
            </a:extLst>
          </p:cNvPr>
          <p:cNvSpPr txBox="1"/>
          <p:nvPr/>
        </p:nvSpPr>
        <p:spPr>
          <a:xfrm>
            <a:off x="9215648" y="3587085"/>
            <a:ext cx="2638900" cy="369332"/>
          </a:xfrm>
          <a:prstGeom prst="rect">
            <a:avLst/>
          </a:prstGeom>
          <a:noFill/>
        </p:spPr>
        <p:txBody>
          <a:bodyPr wrap="square" rtlCol="0">
            <a:spAutoFit/>
          </a:bodyPr>
          <a:lstStyle/>
          <a:p>
            <a:r>
              <a:rPr lang="en-US" dirty="0">
                <a:solidFill>
                  <a:schemeClr val="accent5">
                    <a:lumMod val="50000"/>
                  </a:schemeClr>
                </a:solidFill>
                <a:latin typeface="Aharoni" panose="02010803020104030203" pitchFamily="2" charset="-79"/>
                <a:cs typeface="Aharoni" panose="02010803020104030203" pitchFamily="2" charset="-79"/>
              </a:rPr>
              <a:t>Boite</a:t>
            </a:r>
            <a:r>
              <a:rPr lang="fr-FR" dirty="0">
                <a:solidFill>
                  <a:schemeClr val="accent5">
                    <a:lumMod val="50000"/>
                  </a:schemeClr>
                </a:solidFill>
                <a:latin typeface="Aharoni" panose="02010803020104030203" pitchFamily="2" charset="-79"/>
                <a:cs typeface="Aharoni" panose="02010803020104030203" pitchFamily="2" charset="-79"/>
              </a:rPr>
              <a:t> </a:t>
            </a:r>
          </a:p>
        </p:txBody>
      </p:sp>
      <p:sp>
        <p:nvSpPr>
          <p:cNvPr id="43" name="TextBox 42">
            <a:extLst>
              <a:ext uri="{FF2B5EF4-FFF2-40B4-BE49-F238E27FC236}">
                <a16:creationId xmlns:a16="http://schemas.microsoft.com/office/drawing/2014/main" id="{4911E613-BC2B-4C9F-9610-CDF97A8E36E5}"/>
              </a:ext>
            </a:extLst>
          </p:cNvPr>
          <p:cNvSpPr txBox="1"/>
          <p:nvPr/>
        </p:nvSpPr>
        <p:spPr>
          <a:xfrm>
            <a:off x="9679634" y="4509761"/>
            <a:ext cx="321983" cy="523220"/>
          </a:xfrm>
          <a:prstGeom prst="rect">
            <a:avLst/>
          </a:prstGeom>
          <a:noFill/>
        </p:spPr>
        <p:txBody>
          <a:bodyPr wrap="square" rtlCol="0">
            <a:spAutoFit/>
          </a:bodyPr>
          <a:lstStyle/>
          <a:p>
            <a:r>
              <a:rPr lang="fr-FR" sz="2800" b="1" dirty="0">
                <a:solidFill>
                  <a:schemeClr val="accent5">
                    <a:lumMod val="50000"/>
                  </a:schemeClr>
                </a:solidFill>
                <a:latin typeface="Aharoni" panose="02010803020104030203" pitchFamily="2" charset="-79"/>
                <a:cs typeface="Aharoni" panose="02010803020104030203" pitchFamily="2" charset="-79"/>
              </a:rPr>
              <a:t>+</a:t>
            </a:r>
            <a:endParaRPr lang="fr-FR" b="1" dirty="0">
              <a:solidFill>
                <a:schemeClr val="accent5">
                  <a:lumMod val="50000"/>
                </a:schemeClr>
              </a:solidFill>
              <a:latin typeface="Aharoni" panose="02010803020104030203" pitchFamily="2" charset="-79"/>
              <a:cs typeface="Aharoni" panose="02010803020104030203" pitchFamily="2" charset="-79"/>
            </a:endParaRPr>
          </a:p>
        </p:txBody>
      </p:sp>
      <p:graphicFrame>
        <p:nvGraphicFramePr>
          <p:cNvPr id="44" name="Table 4">
            <a:extLst>
              <a:ext uri="{FF2B5EF4-FFF2-40B4-BE49-F238E27FC236}">
                <a16:creationId xmlns:a16="http://schemas.microsoft.com/office/drawing/2014/main" id="{1A3974AE-7EF6-46A9-927B-4C16FF677E2A}"/>
              </a:ext>
            </a:extLst>
          </p:cNvPr>
          <p:cNvGraphicFramePr>
            <a:graphicFrameLocks noGrp="1"/>
          </p:cNvGraphicFramePr>
          <p:nvPr>
            <p:extLst>
              <p:ext uri="{D42A27DB-BD31-4B8C-83A1-F6EECF244321}">
                <p14:modId xmlns:p14="http://schemas.microsoft.com/office/powerpoint/2010/main" val="1855924934"/>
              </p:ext>
            </p:extLst>
          </p:nvPr>
        </p:nvGraphicFramePr>
        <p:xfrm>
          <a:off x="10075543" y="4457049"/>
          <a:ext cx="1843753" cy="689837"/>
        </p:xfrm>
        <a:graphic>
          <a:graphicData uri="http://schemas.openxmlformats.org/drawingml/2006/table">
            <a:tbl>
              <a:tblPr firstRow="1" bandRow="1">
                <a:tableStyleId>{5C22544A-7EE6-4342-B048-85BDC9FD1C3A}</a:tableStyleId>
              </a:tblPr>
              <a:tblGrid>
                <a:gridCol w="1843753">
                  <a:extLst>
                    <a:ext uri="{9D8B030D-6E8A-4147-A177-3AD203B41FA5}">
                      <a16:colId xmlns:a16="http://schemas.microsoft.com/office/drawing/2014/main" val="438106175"/>
                    </a:ext>
                  </a:extLst>
                </a:gridCol>
              </a:tblGrid>
              <a:tr h="689837">
                <a:tc>
                  <a:txBody>
                    <a:bodyPr/>
                    <a:lstStyle/>
                    <a:p>
                      <a:endParaRPr lang="fr-FR" dirty="0"/>
                    </a:p>
                  </a:txBody>
                  <a:tcPr>
                    <a:solidFill>
                      <a:srgbClr val="FC6746"/>
                    </a:solidFill>
                  </a:tcPr>
                </a:tc>
                <a:extLst>
                  <a:ext uri="{0D108BD9-81ED-4DB2-BD59-A6C34878D82A}">
                    <a16:rowId xmlns:a16="http://schemas.microsoft.com/office/drawing/2014/main" val="2815763192"/>
                  </a:ext>
                </a:extLst>
              </a:tr>
            </a:tbl>
          </a:graphicData>
        </a:graphic>
      </p:graphicFrame>
      <p:sp>
        <p:nvSpPr>
          <p:cNvPr id="45" name="TextBox 44">
            <a:extLst>
              <a:ext uri="{FF2B5EF4-FFF2-40B4-BE49-F238E27FC236}">
                <a16:creationId xmlns:a16="http://schemas.microsoft.com/office/drawing/2014/main" id="{34B8CE8D-3003-4E44-859A-29DC835BF62F}"/>
              </a:ext>
            </a:extLst>
          </p:cNvPr>
          <p:cNvSpPr txBox="1"/>
          <p:nvPr/>
        </p:nvSpPr>
        <p:spPr>
          <a:xfrm>
            <a:off x="10538609" y="4509580"/>
            <a:ext cx="917620" cy="584775"/>
          </a:xfrm>
          <a:prstGeom prst="rect">
            <a:avLst/>
          </a:prstGeom>
          <a:noFill/>
        </p:spPr>
        <p:txBody>
          <a:bodyPr wrap="square" rtlCol="0">
            <a:spAutoFit/>
          </a:bodyPr>
          <a:lstStyle/>
          <a:p>
            <a:pPr algn="ctr"/>
            <a:r>
              <a:rPr lang="fr-FR" sz="1600" b="1" dirty="0">
                <a:solidFill>
                  <a:schemeClr val="bg1"/>
                </a:solidFill>
              </a:rPr>
              <a:t>Adresse Suivant</a:t>
            </a:r>
            <a:endParaRPr lang="fr-FR" b="1" dirty="0">
              <a:solidFill>
                <a:schemeClr val="bg1"/>
              </a:solidFill>
            </a:endParaRPr>
          </a:p>
        </p:txBody>
      </p:sp>
      <p:sp>
        <p:nvSpPr>
          <p:cNvPr id="47" name="Left Brace 46">
            <a:extLst>
              <a:ext uri="{FF2B5EF4-FFF2-40B4-BE49-F238E27FC236}">
                <a16:creationId xmlns:a16="http://schemas.microsoft.com/office/drawing/2014/main" id="{0FBF9D77-57C2-4E8D-B674-EB45C2816118}"/>
              </a:ext>
            </a:extLst>
          </p:cNvPr>
          <p:cNvSpPr/>
          <p:nvPr/>
        </p:nvSpPr>
        <p:spPr>
          <a:xfrm rot="5400000">
            <a:off x="9353730" y="2710843"/>
            <a:ext cx="401758" cy="289290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TextBox 47">
            <a:extLst>
              <a:ext uri="{FF2B5EF4-FFF2-40B4-BE49-F238E27FC236}">
                <a16:creationId xmlns:a16="http://schemas.microsoft.com/office/drawing/2014/main" id="{A44BA238-0D65-440C-9F1C-439B600DEF4A}"/>
              </a:ext>
            </a:extLst>
          </p:cNvPr>
          <p:cNvSpPr txBox="1"/>
          <p:nvPr/>
        </p:nvSpPr>
        <p:spPr>
          <a:xfrm>
            <a:off x="7779887" y="5232304"/>
            <a:ext cx="818550" cy="369332"/>
          </a:xfrm>
          <a:prstGeom prst="rect">
            <a:avLst/>
          </a:prstGeom>
          <a:noFill/>
        </p:spPr>
        <p:txBody>
          <a:bodyPr wrap="square" rtlCol="0">
            <a:spAutoFit/>
          </a:bodyPr>
          <a:lstStyle/>
          <a:p>
            <a:r>
              <a:rPr lang="en-US" dirty="0">
                <a:solidFill>
                  <a:schemeClr val="accent5">
                    <a:lumMod val="50000"/>
                  </a:schemeClr>
                </a:solidFill>
                <a:latin typeface="Aharoni" panose="02010803020104030203" pitchFamily="2" charset="-79"/>
                <a:cs typeface="Aharoni" panose="02010803020104030203" pitchFamily="2" charset="-79"/>
              </a:rPr>
              <a:t>data</a:t>
            </a:r>
            <a:r>
              <a:rPr lang="fr-FR" dirty="0">
                <a:solidFill>
                  <a:schemeClr val="accent5">
                    <a:lumMod val="50000"/>
                  </a:schemeClr>
                </a:solidFill>
                <a:latin typeface="Aharoni" panose="02010803020104030203" pitchFamily="2" charset="-79"/>
                <a:cs typeface="Aharoni" panose="02010803020104030203" pitchFamily="2" charset="-79"/>
              </a:rPr>
              <a:t> </a:t>
            </a:r>
          </a:p>
        </p:txBody>
      </p:sp>
      <p:sp>
        <p:nvSpPr>
          <p:cNvPr id="49" name="TextBox 48">
            <a:extLst>
              <a:ext uri="{FF2B5EF4-FFF2-40B4-BE49-F238E27FC236}">
                <a16:creationId xmlns:a16="http://schemas.microsoft.com/office/drawing/2014/main" id="{A2F03E03-82DE-4A47-ACBE-71CC3BAE6F0F}"/>
              </a:ext>
            </a:extLst>
          </p:cNvPr>
          <p:cNvSpPr txBox="1"/>
          <p:nvPr/>
        </p:nvSpPr>
        <p:spPr>
          <a:xfrm>
            <a:off x="10572417" y="5210748"/>
            <a:ext cx="1185126" cy="369332"/>
          </a:xfrm>
          <a:prstGeom prst="rect">
            <a:avLst/>
          </a:prstGeom>
          <a:noFill/>
        </p:spPr>
        <p:txBody>
          <a:bodyPr wrap="square" rtlCol="0">
            <a:spAutoFit/>
          </a:bodyPr>
          <a:lstStyle/>
          <a:p>
            <a:r>
              <a:rPr lang="en-US" dirty="0">
                <a:solidFill>
                  <a:schemeClr val="accent5">
                    <a:lumMod val="50000"/>
                  </a:schemeClr>
                </a:solidFill>
                <a:latin typeface="Aharoni" panose="02010803020104030203" pitchFamily="2" charset="-79"/>
                <a:cs typeface="Aharoni" panose="02010803020104030203" pitchFamily="2" charset="-79"/>
              </a:rPr>
              <a:t>suivant</a:t>
            </a:r>
            <a:r>
              <a:rPr lang="fr-FR" dirty="0">
                <a:solidFill>
                  <a:schemeClr val="accent5">
                    <a:lumMod val="50000"/>
                  </a:schemeClr>
                </a:solidFill>
                <a:latin typeface="Aharoni" panose="02010803020104030203" pitchFamily="2" charset="-79"/>
                <a:cs typeface="Aharoni" panose="02010803020104030203" pitchFamily="2" charset="-79"/>
              </a:rPr>
              <a:t> </a:t>
            </a:r>
          </a:p>
        </p:txBody>
      </p:sp>
      <p:sp>
        <p:nvSpPr>
          <p:cNvPr id="50" name="TextBox 49">
            <a:extLst>
              <a:ext uri="{FF2B5EF4-FFF2-40B4-BE49-F238E27FC236}">
                <a16:creationId xmlns:a16="http://schemas.microsoft.com/office/drawing/2014/main" id="{45C3335E-94E2-444A-A1F4-83F862148A3E}"/>
              </a:ext>
            </a:extLst>
          </p:cNvPr>
          <p:cNvSpPr txBox="1"/>
          <p:nvPr/>
        </p:nvSpPr>
        <p:spPr>
          <a:xfrm>
            <a:off x="577586" y="2730554"/>
            <a:ext cx="2717076" cy="369332"/>
          </a:xfrm>
          <a:prstGeom prst="rect">
            <a:avLst/>
          </a:prstGeom>
          <a:noFill/>
        </p:spPr>
        <p:txBody>
          <a:bodyPr wrap="square" rtlCol="0">
            <a:spAutoFit/>
          </a:bodyPr>
          <a:lstStyle/>
          <a:p>
            <a:r>
              <a:rPr lang="fr-FR" b="1" dirty="0">
                <a:solidFill>
                  <a:srgbClr val="00B050"/>
                </a:solidFill>
              </a:rPr>
              <a:t>Structure de type employe</a:t>
            </a:r>
          </a:p>
        </p:txBody>
      </p:sp>
      <p:sp>
        <p:nvSpPr>
          <p:cNvPr id="52" name="TextBox 51">
            <a:extLst>
              <a:ext uri="{FF2B5EF4-FFF2-40B4-BE49-F238E27FC236}">
                <a16:creationId xmlns:a16="http://schemas.microsoft.com/office/drawing/2014/main" id="{8DAA3F23-CB01-4A95-80F8-5DB05A351430}"/>
              </a:ext>
            </a:extLst>
          </p:cNvPr>
          <p:cNvSpPr txBox="1"/>
          <p:nvPr/>
        </p:nvSpPr>
        <p:spPr>
          <a:xfrm>
            <a:off x="1009472" y="5842054"/>
            <a:ext cx="1853305" cy="369332"/>
          </a:xfrm>
          <a:prstGeom prst="rect">
            <a:avLst/>
          </a:prstGeom>
          <a:noFill/>
        </p:spPr>
        <p:txBody>
          <a:bodyPr wrap="square" rtlCol="0">
            <a:spAutoFit/>
          </a:bodyPr>
          <a:lstStyle/>
          <a:p>
            <a:r>
              <a:rPr lang="fr-FR" b="1" dirty="0">
                <a:solidFill>
                  <a:srgbClr val="00B050"/>
                </a:solidFill>
              </a:rPr>
              <a:t>Structure de liste</a:t>
            </a:r>
          </a:p>
        </p:txBody>
      </p:sp>
    </p:spTree>
    <p:extLst>
      <p:ext uri="{BB962C8B-B14F-4D97-AF65-F5344CB8AC3E}">
        <p14:creationId xmlns:p14="http://schemas.microsoft.com/office/powerpoint/2010/main" val="33264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1000"/>
                                        <p:tgtEl>
                                          <p:spTgt spid="34"/>
                                        </p:tgtEl>
                                      </p:cBhvr>
                                    </p:animEffect>
                                    <p:anim calcmode="lin" valueType="num">
                                      <p:cBhvr>
                                        <p:cTn id="70" dur="1000" fill="hold"/>
                                        <p:tgtEl>
                                          <p:spTgt spid="34"/>
                                        </p:tgtEl>
                                        <p:attrNameLst>
                                          <p:attrName>ppt_x</p:attrName>
                                        </p:attrNameLst>
                                      </p:cBhvr>
                                      <p:tavLst>
                                        <p:tav tm="0">
                                          <p:val>
                                            <p:strVal val="#ppt_x"/>
                                          </p:val>
                                        </p:tav>
                                        <p:tav tm="100000">
                                          <p:val>
                                            <p:strVal val="#ppt_x"/>
                                          </p:val>
                                        </p:tav>
                                      </p:tavLst>
                                    </p:anim>
                                    <p:anim calcmode="lin" valueType="num">
                                      <p:cBhvr>
                                        <p:cTn id="71" dur="1000" fill="hold"/>
                                        <p:tgtEl>
                                          <p:spTgt spid="3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1000"/>
                                        <p:tgtEl>
                                          <p:spTgt spid="35"/>
                                        </p:tgtEl>
                                      </p:cBhvr>
                                    </p:animEffect>
                                    <p:anim calcmode="lin" valueType="num">
                                      <p:cBhvr>
                                        <p:cTn id="75" dur="1000" fill="hold"/>
                                        <p:tgtEl>
                                          <p:spTgt spid="35"/>
                                        </p:tgtEl>
                                        <p:attrNameLst>
                                          <p:attrName>ppt_x</p:attrName>
                                        </p:attrNameLst>
                                      </p:cBhvr>
                                      <p:tavLst>
                                        <p:tav tm="0">
                                          <p:val>
                                            <p:strVal val="#ppt_x"/>
                                          </p:val>
                                        </p:tav>
                                        <p:tav tm="100000">
                                          <p:val>
                                            <p:strVal val="#ppt_x"/>
                                          </p:val>
                                        </p:tav>
                                      </p:tavLst>
                                    </p:anim>
                                    <p:anim calcmode="lin" valueType="num">
                                      <p:cBhvr>
                                        <p:cTn id="76" dur="1000" fill="hold"/>
                                        <p:tgtEl>
                                          <p:spTgt spid="3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anim calcmode="lin" valueType="num">
                                      <p:cBhvr>
                                        <p:cTn id="85" dur="1000" fill="hold"/>
                                        <p:tgtEl>
                                          <p:spTgt spid="43"/>
                                        </p:tgtEl>
                                        <p:attrNameLst>
                                          <p:attrName>ppt_x</p:attrName>
                                        </p:attrNameLst>
                                      </p:cBhvr>
                                      <p:tavLst>
                                        <p:tav tm="0">
                                          <p:val>
                                            <p:strVal val="#ppt_x"/>
                                          </p:val>
                                        </p:tav>
                                        <p:tav tm="100000">
                                          <p:val>
                                            <p:strVal val="#ppt_x"/>
                                          </p:val>
                                        </p:tav>
                                      </p:tavLst>
                                    </p:anim>
                                    <p:anim calcmode="lin" valueType="num">
                                      <p:cBhvr>
                                        <p:cTn id="86" dur="1000" fill="hold"/>
                                        <p:tgtEl>
                                          <p:spTgt spid="4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anim calcmode="lin" valueType="num">
                                      <p:cBhvr>
                                        <p:cTn id="90" dur="1000" fill="hold"/>
                                        <p:tgtEl>
                                          <p:spTgt spid="44"/>
                                        </p:tgtEl>
                                        <p:attrNameLst>
                                          <p:attrName>ppt_x</p:attrName>
                                        </p:attrNameLst>
                                      </p:cBhvr>
                                      <p:tavLst>
                                        <p:tav tm="0">
                                          <p:val>
                                            <p:strVal val="#ppt_x"/>
                                          </p:val>
                                        </p:tav>
                                        <p:tav tm="100000">
                                          <p:val>
                                            <p:strVal val="#ppt_x"/>
                                          </p:val>
                                        </p:tav>
                                      </p:tavLst>
                                    </p:anim>
                                    <p:anim calcmode="lin" valueType="num">
                                      <p:cBhvr>
                                        <p:cTn id="91" dur="1000" fill="hold"/>
                                        <p:tgtEl>
                                          <p:spTgt spid="4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1000"/>
                                        <p:tgtEl>
                                          <p:spTgt spid="47"/>
                                        </p:tgtEl>
                                      </p:cBhvr>
                                    </p:animEffect>
                                    <p:anim calcmode="lin" valueType="num">
                                      <p:cBhvr>
                                        <p:cTn id="100" dur="1000" fill="hold"/>
                                        <p:tgtEl>
                                          <p:spTgt spid="47"/>
                                        </p:tgtEl>
                                        <p:attrNameLst>
                                          <p:attrName>ppt_x</p:attrName>
                                        </p:attrNameLst>
                                      </p:cBhvr>
                                      <p:tavLst>
                                        <p:tav tm="0">
                                          <p:val>
                                            <p:strVal val="#ppt_x"/>
                                          </p:val>
                                        </p:tav>
                                        <p:tav tm="100000">
                                          <p:val>
                                            <p:strVal val="#ppt_x"/>
                                          </p:val>
                                        </p:tav>
                                      </p:tavLst>
                                    </p:anim>
                                    <p:anim calcmode="lin" valueType="num">
                                      <p:cBhvr>
                                        <p:cTn id="101" dur="1000" fill="hold"/>
                                        <p:tgtEl>
                                          <p:spTgt spid="4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1000"/>
                                        <p:tgtEl>
                                          <p:spTgt spid="48"/>
                                        </p:tgtEl>
                                      </p:cBhvr>
                                    </p:animEffect>
                                    <p:anim calcmode="lin" valueType="num">
                                      <p:cBhvr>
                                        <p:cTn id="105" dur="1000" fill="hold"/>
                                        <p:tgtEl>
                                          <p:spTgt spid="48"/>
                                        </p:tgtEl>
                                        <p:attrNameLst>
                                          <p:attrName>ppt_x</p:attrName>
                                        </p:attrNameLst>
                                      </p:cBhvr>
                                      <p:tavLst>
                                        <p:tav tm="0">
                                          <p:val>
                                            <p:strVal val="#ppt_x"/>
                                          </p:val>
                                        </p:tav>
                                        <p:tav tm="100000">
                                          <p:val>
                                            <p:strVal val="#ppt_x"/>
                                          </p:val>
                                        </p:tav>
                                      </p:tavLst>
                                    </p:anim>
                                    <p:anim calcmode="lin" valueType="num">
                                      <p:cBhvr>
                                        <p:cTn id="106" dur="1000" fill="hold"/>
                                        <p:tgtEl>
                                          <p:spTgt spid="4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fade">
                                      <p:cBhvr>
                                        <p:cTn id="109" dur="1000"/>
                                        <p:tgtEl>
                                          <p:spTgt spid="49"/>
                                        </p:tgtEl>
                                      </p:cBhvr>
                                    </p:animEffect>
                                    <p:anim calcmode="lin" valueType="num">
                                      <p:cBhvr>
                                        <p:cTn id="110" dur="1000" fill="hold"/>
                                        <p:tgtEl>
                                          <p:spTgt spid="49"/>
                                        </p:tgtEl>
                                        <p:attrNameLst>
                                          <p:attrName>ppt_x</p:attrName>
                                        </p:attrNameLst>
                                      </p:cBhvr>
                                      <p:tavLst>
                                        <p:tav tm="0">
                                          <p:val>
                                            <p:strVal val="#ppt_x"/>
                                          </p:val>
                                        </p:tav>
                                        <p:tav tm="100000">
                                          <p:val>
                                            <p:strVal val="#ppt_x"/>
                                          </p:val>
                                        </p:tav>
                                      </p:tavLst>
                                    </p:anim>
                                    <p:anim calcmode="lin" valueType="num">
                                      <p:cBhvr>
                                        <p:cTn id="111" dur="1000" fill="hold"/>
                                        <p:tgtEl>
                                          <p:spTgt spid="49"/>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1000"/>
                                        <p:tgtEl>
                                          <p:spTgt spid="29"/>
                                        </p:tgtEl>
                                      </p:cBhvr>
                                    </p:animEffect>
                                    <p:anim calcmode="lin" valueType="num">
                                      <p:cBhvr>
                                        <p:cTn id="115" dur="1000" fill="hold"/>
                                        <p:tgtEl>
                                          <p:spTgt spid="29"/>
                                        </p:tgtEl>
                                        <p:attrNameLst>
                                          <p:attrName>ppt_x</p:attrName>
                                        </p:attrNameLst>
                                      </p:cBhvr>
                                      <p:tavLst>
                                        <p:tav tm="0">
                                          <p:val>
                                            <p:strVal val="#ppt_x"/>
                                          </p:val>
                                        </p:tav>
                                        <p:tav tm="100000">
                                          <p:val>
                                            <p:strVal val="#ppt_x"/>
                                          </p:val>
                                        </p:tav>
                                      </p:tavLst>
                                    </p:anim>
                                    <p:anim calcmode="lin" valueType="num">
                                      <p:cBhvr>
                                        <p:cTn id="1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3" grpId="0"/>
      <p:bldP spid="34" grpId="0"/>
      <p:bldP spid="35" grpId="0"/>
      <p:bldP spid="36" grpId="0"/>
      <p:bldP spid="43" grpId="0"/>
      <p:bldP spid="45" grpId="0"/>
      <p:bldP spid="47"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96AF-23C3-4BE3-87A1-3D8F24D4A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9" y="317500"/>
            <a:ext cx="4610101" cy="4127500"/>
          </a:xfrm>
          <a:prstGeom prst="rect">
            <a:avLst/>
          </a:prstGeom>
        </p:spPr>
      </p:pic>
      <p:sp>
        <p:nvSpPr>
          <p:cNvPr id="4" name="TextBox 3">
            <a:extLst>
              <a:ext uri="{FF2B5EF4-FFF2-40B4-BE49-F238E27FC236}">
                <a16:creationId xmlns:a16="http://schemas.microsoft.com/office/drawing/2014/main" id="{CE22E7A7-976F-491D-A9FA-BFD2C3694D09}"/>
              </a:ext>
            </a:extLst>
          </p:cNvPr>
          <p:cNvSpPr txBox="1"/>
          <p:nvPr/>
        </p:nvSpPr>
        <p:spPr>
          <a:xfrm>
            <a:off x="7440061" y="136158"/>
            <a:ext cx="3683000" cy="369332"/>
          </a:xfrm>
          <a:prstGeom prst="rect">
            <a:avLst/>
          </a:prstGeom>
          <a:noFill/>
        </p:spPr>
        <p:txBody>
          <a:bodyPr wrap="square" rtlCol="0">
            <a:spAutoFit/>
          </a:bodyPr>
          <a:lstStyle/>
          <a:p>
            <a:r>
              <a:rPr lang="fr-FR" dirty="0">
                <a:solidFill>
                  <a:srgbClr val="004331"/>
                </a:solidFill>
                <a:latin typeface="Century Gothic" panose="020B0502020202020204" pitchFamily="34" charset="0"/>
              </a:rPr>
              <a:t>1ére cas : Liste vide </a:t>
            </a:r>
          </a:p>
        </p:txBody>
      </p:sp>
      <p:graphicFrame>
        <p:nvGraphicFramePr>
          <p:cNvPr id="5" name="Table 5">
            <a:extLst>
              <a:ext uri="{FF2B5EF4-FFF2-40B4-BE49-F238E27FC236}">
                <a16:creationId xmlns:a16="http://schemas.microsoft.com/office/drawing/2014/main" id="{AF4A5F4F-900B-4916-98F8-0C89176A0A74}"/>
              </a:ext>
            </a:extLst>
          </p:cNvPr>
          <p:cNvGraphicFramePr>
            <a:graphicFrameLocks noGrp="1"/>
          </p:cNvGraphicFramePr>
          <p:nvPr>
            <p:extLst>
              <p:ext uri="{D42A27DB-BD31-4B8C-83A1-F6EECF244321}">
                <p14:modId xmlns:p14="http://schemas.microsoft.com/office/powerpoint/2010/main" val="2864773510"/>
              </p:ext>
            </p:extLst>
          </p:nvPr>
        </p:nvGraphicFramePr>
        <p:xfrm>
          <a:off x="7547237" y="1196118"/>
          <a:ext cx="1968498" cy="469900"/>
        </p:xfrm>
        <a:graphic>
          <a:graphicData uri="http://schemas.openxmlformats.org/drawingml/2006/table">
            <a:tbl>
              <a:tblPr firstRow="1" bandRow="1">
                <a:tableStyleId>{5C22544A-7EE6-4342-B048-85BDC9FD1C3A}</a:tableStyleId>
              </a:tblPr>
              <a:tblGrid>
                <a:gridCol w="1968498">
                  <a:extLst>
                    <a:ext uri="{9D8B030D-6E8A-4147-A177-3AD203B41FA5}">
                      <a16:colId xmlns:a16="http://schemas.microsoft.com/office/drawing/2014/main" val="2378478562"/>
                    </a:ext>
                  </a:extLst>
                </a:gridCol>
              </a:tblGrid>
              <a:tr h="469900">
                <a:tc>
                  <a:txBody>
                    <a:bodyPr/>
                    <a:lstStyle/>
                    <a:p>
                      <a:r>
                        <a:rPr lang="en-US" dirty="0">
                          <a:solidFill>
                            <a:srgbClr val="FFFF00"/>
                          </a:solidFill>
                          <a:effectLst>
                            <a:outerShdw blurRad="38100" dist="38100" dir="2700000" algn="tl">
                              <a:srgbClr val="000000">
                                <a:alpha val="43137"/>
                              </a:srgbClr>
                            </a:outerShdw>
                          </a:effectLst>
                        </a:rPr>
                        <a:t>          </a:t>
                      </a:r>
                      <a:endParaRPr lang="fr-FR" dirty="0">
                        <a:solidFill>
                          <a:srgbClr val="FFFF00"/>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756842"/>
                  </a:ext>
                </a:extLst>
              </a:tr>
            </a:tbl>
          </a:graphicData>
        </a:graphic>
      </p:graphicFrame>
      <p:sp>
        <p:nvSpPr>
          <p:cNvPr id="13" name="TextBox 12">
            <a:extLst>
              <a:ext uri="{FF2B5EF4-FFF2-40B4-BE49-F238E27FC236}">
                <a16:creationId xmlns:a16="http://schemas.microsoft.com/office/drawing/2014/main" id="{AC15E417-EE09-4B92-8FD0-F506602515E2}"/>
              </a:ext>
            </a:extLst>
          </p:cNvPr>
          <p:cNvSpPr txBox="1"/>
          <p:nvPr/>
        </p:nvSpPr>
        <p:spPr>
          <a:xfrm>
            <a:off x="8159523" y="1699705"/>
            <a:ext cx="743926" cy="369332"/>
          </a:xfrm>
          <a:prstGeom prst="rect">
            <a:avLst/>
          </a:prstGeom>
          <a:noFill/>
        </p:spPr>
        <p:txBody>
          <a:bodyPr wrap="square" rtlCol="0">
            <a:spAutoFit/>
          </a:bodyPr>
          <a:lstStyle/>
          <a:p>
            <a:r>
              <a:rPr lang="fr-FR" dirty="0"/>
              <a:t>NULL</a:t>
            </a:r>
          </a:p>
        </p:txBody>
      </p:sp>
      <p:sp>
        <p:nvSpPr>
          <p:cNvPr id="14" name="Rectangle 13">
            <a:extLst>
              <a:ext uri="{FF2B5EF4-FFF2-40B4-BE49-F238E27FC236}">
                <a16:creationId xmlns:a16="http://schemas.microsoft.com/office/drawing/2014/main" id="{E4B53A6E-0CE1-4B8B-9E76-F39DB51134D1}"/>
              </a:ext>
            </a:extLst>
          </p:cNvPr>
          <p:cNvSpPr/>
          <p:nvPr/>
        </p:nvSpPr>
        <p:spPr>
          <a:xfrm>
            <a:off x="6121267" y="1229559"/>
            <a:ext cx="812800" cy="403019"/>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5" name="TextBox 14">
            <a:extLst>
              <a:ext uri="{FF2B5EF4-FFF2-40B4-BE49-F238E27FC236}">
                <a16:creationId xmlns:a16="http://schemas.microsoft.com/office/drawing/2014/main" id="{B3CB5317-CDE8-4300-8BF0-82A45B62069B}"/>
              </a:ext>
            </a:extLst>
          </p:cNvPr>
          <p:cNvSpPr txBox="1"/>
          <p:nvPr/>
        </p:nvSpPr>
        <p:spPr>
          <a:xfrm>
            <a:off x="6200329" y="1285781"/>
            <a:ext cx="757708" cy="307777"/>
          </a:xfrm>
          <a:prstGeom prst="rect">
            <a:avLst/>
          </a:prstGeom>
          <a:noFill/>
        </p:spPr>
        <p:txBody>
          <a:bodyPr wrap="square" rtlCol="0">
            <a:spAutoFit/>
          </a:bodyPr>
          <a:lstStyle/>
          <a:p>
            <a:r>
              <a:rPr lang="fr-FR" sz="1400" dirty="0"/>
              <a:t>NULL</a:t>
            </a:r>
          </a:p>
        </p:txBody>
      </p:sp>
      <p:sp>
        <p:nvSpPr>
          <p:cNvPr id="16" name="TextBox 15">
            <a:extLst>
              <a:ext uri="{FF2B5EF4-FFF2-40B4-BE49-F238E27FC236}">
                <a16:creationId xmlns:a16="http://schemas.microsoft.com/office/drawing/2014/main" id="{D64DB448-918D-4E68-AB68-8CCFA47B2DAA}"/>
              </a:ext>
            </a:extLst>
          </p:cNvPr>
          <p:cNvSpPr txBox="1"/>
          <p:nvPr/>
        </p:nvSpPr>
        <p:spPr>
          <a:xfrm>
            <a:off x="6146534" y="686832"/>
            <a:ext cx="757708" cy="461665"/>
          </a:xfrm>
          <a:prstGeom prst="rect">
            <a:avLst/>
          </a:prstGeom>
          <a:noFill/>
        </p:spPr>
        <p:txBody>
          <a:bodyPr wrap="none" rtlCol="0">
            <a:spAutoFit/>
          </a:bodyPr>
          <a:lstStyle/>
          <a:p>
            <a:r>
              <a:rPr lang="fr-FR" sz="2400" dirty="0">
                <a:solidFill>
                  <a:srgbClr val="FF0000"/>
                </a:solidFill>
                <a:highlight>
                  <a:srgbClr val="FFFF00"/>
                </a:highlight>
              </a:rPr>
              <a:t>start</a:t>
            </a:r>
            <a:endParaRPr lang="fr-FR" dirty="0">
              <a:solidFill>
                <a:srgbClr val="FF0000"/>
              </a:solidFill>
              <a:highlight>
                <a:srgbClr val="FFFF00"/>
              </a:highlight>
            </a:endParaRPr>
          </a:p>
        </p:txBody>
      </p:sp>
      <p:cxnSp>
        <p:nvCxnSpPr>
          <p:cNvPr id="28" name="Straight Arrow Connector 27">
            <a:extLst>
              <a:ext uri="{FF2B5EF4-FFF2-40B4-BE49-F238E27FC236}">
                <a16:creationId xmlns:a16="http://schemas.microsoft.com/office/drawing/2014/main" id="{7F6E9A47-E6E7-4894-9608-7BFD76A4B940}"/>
              </a:ext>
            </a:extLst>
          </p:cNvPr>
          <p:cNvCxnSpPr>
            <a:cxnSpLocks/>
          </p:cNvCxnSpPr>
          <p:nvPr/>
        </p:nvCxnSpPr>
        <p:spPr>
          <a:xfrm>
            <a:off x="7038975" y="1414463"/>
            <a:ext cx="447675"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7FFB4A0-2066-4C7E-B8B3-E360899D06F2}"/>
              </a:ext>
            </a:extLst>
          </p:cNvPr>
          <p:cNvSpPr txBox="1"/>
          <p:nvPr/>
        </p:nvSpPr>
        <p:spPr>
          <a:xfrm>
            <a:off x="6641027" y="2102724"/>
            <a:ext cx="6098146" cy="400110"/>
          </a:xfrm>
          <a:prstGeom prst="rect">
            <a:avLst/>
          </a:prstGeom>
          <a:noFill/>
        </p:spPr>
        <p:txBody>
          <a:bodyPr wrap="square">
            <a:spAutoFit/>
          </a:bodyPr>
          <a:lstStyle/>
          <a:p>
            <a:r>
              <a:rPr lang="fr-FR" sz="2000" dirty="0">
                <a:solidFill>
                  <a:schemeClr val="accent5">
                    <a:lumMod val="50000"/>
                  </a:schemeClr>
                </a:solidFill>
                <a:latin typeface="Alef" panose="00000500000000000000" pitchFamily="2" charset="-79"/>
                <a:cs typeface="Alef" panose="00000500000000000000" pitchFamily="2" charset="-79"/>
              </a:rPr>
              <a:t>(Boite*)malloc(sizeof(Boite)) </a:t>
            </a:r>
            <a:r>
              <a:rPr lang="en-US" sz="2000" dirty="0">
                <a:solidFill>
                  <a:schemeClr val="accent5">
                    <a:lumMod val="50000"/>
                  </a:schemeClr>
                </a:solidFill>
                <a:latin typeface="Alef" panose="00000500000000000000" pitchFamily="2" charset="-79"/>
                <a:cs typeface="Alef" panose="00000500000000000000" pitchFamily="2" charset="-79"/>
              </a:rPr>
              <a:t>;</a:t>
            </a:r>
            <a:endParaRPr lang="fr-FR" sz="2000" dirty="0">
              <a:solidFill>
                <a:schemeClr val="accent5">
                  <a:lumMod val="50000"/>
                </a:schemeClr>
              </a:solidFill>
              <a:latin typeface="Alef" panose="00000500000000000000" pitchFamily="2" charset="-79"/>
              <a:cs typeface="Alef" panose="00000500000000000000" pitchFamily="2" charset="-79"/>
            </a:endParaRPr>
          </a:p>
        </p:txBody>
      </p:sp>
      <p:graphicFrame>
        <p:nvGraphicFramePr>
          <p:cNvPr id="32" name="Table 5">
            <a:extLst>
              <a:ext uri="{FF2B5EF4-FFF2-40B4-BE49-F238E27FC236}">
                <a16:creationId xmlns:a16="http://schemas.microsoft.com/office/drawing/2014/main" id="{14A03E0F-D3A1-4BF2-ACFA-F7E357794950}"/>
              </a:ext>
            </a:extLst>
          </p:cNvPr>
          <p:cNvGraphicFramePr>
            <a:graphicFrameLocks noGrp="1"/>
          </p:cNvGraphicFramePr>
          <p:nvPr>
            <p:extLst>
              <p:ext uri="{D42A27DB-BD31-4B8C-83A1-F6EECF244321}">
                <p14:modId xmlns:p14="http://schemas.microsoft.com/office/powerpoint/2010/main" val="3411402253"/>
              </p:ext>
            </p:extLst>
          </p:nvPr>
        </p:nvGraphicFramePr>
        <p:xfrm>
          <a:off x="7549618" y="2634141"/>
          <a:ext cx="1968498" cy="469900"/>
        </p:xfrm>
        <a:graphic>
          <a:graphicData uri="http://schemas.openxmlformats.org/drawingml/2006/table">
            <a:tbl>
              <a:tblPr firstRow="1" bandRow="1">
                <a:tableStyleId>{5C22544A-7EE6-4342-B048-85BDC9FD1C3A}</a:tableStyleId>
              </a:tblPr>
              <a:tblGrid>
                <a:gridCol w="1968498">
                  <a:extLst>
                    <a:ext uri="{9D8B030D-6E8A-4147-A177-3AD203B41FA5}">
                      <a16:colId xmlns:a16="http://schemas.microsoft.com/office/drawing/2014/main" val="2378478562"/>
                    </a:ext>
                  </a:extLst>
                </a:gridCol>
              </a:tblGrid>
              <a:tr h="469900">
                <a:tc>
                  <a:txBody>
                    <a:bodyPr/>
                    <a:lstStyle/>
                    <a:p>
                      <a:endParaRPr lang="fr-FR" dirty="0">
                        <a:solidFill>
                          <a:srgbClr val="FFFF00"/>
                        </a:solidFill>
                        <a:effectLst>
                          <a:outerShdw blurRad="38100" dist="38100" dir="2700000" algn="tl">
                            <a:srgbClr val="000000">
                              <a:alpha val="43137"/>
                            </a:srgbClr>
                          </a:outerShdw>
                        </a:effectLst>
                      </a:endParaRPr>
                    </a:p>
                  </a:txBody>
                  <a:tcPr>
                    <a:solidFill>
                      <a:srgbClr val="FC6746"/>
                    </a:solidFill>
                  </a:tcPr>
                </a:tc>
                <a:extLst>
                  <a:ext uri="{0D108BD9-81ED-4DB2-BD59-A6C34878D82A}">
                    <a16:rowId xmlns:a16="http://schemas.microsoft.com/office/drawing/2014/main" val="3121756842"/>
                  </a:ext>
                </a:extLst>
              </a:tr>
            </a:tbl>
          </a:graphicData>
        </a:graphic>
      </p:graphicFrame>
      <p:cxnSp>
        <p:nvCxnSpPr>
          <p:cNvPr id="33" name="Straight Connector 32">
            <a:extLst>
              <a:ext uri="{FF2B5EF4-FFF2-40B4-BE49-F238E27FC236}">
                <a16:creationId xmlns:a16="http://schemas.microsoft.com/office/drawing/2014/main" id="{C09EBB27-5632-4A2D-9498-4C681A159B95}"/>
              </a:ext>
            </a:extLst>
          </p:cNvPr>
          <p:cNvCxnSpPr>
            <a:cxnSpLocks/>
          </p:cNvCxnSpPr>
          <p:nvPr/>
        </p:nvCxnSpPr>
        <p:spPr>
          <a:xfrm>
            <a:off x="8536248" y="2638903"/>
            <a:ext cx="0" cy="4271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30931E5-F075-44F8-AFCA-74647BCC332A}"/>
              </a:ext>
            </a:extLst>
          </p:cNvPr>
          <p:cNvSpPr txBox="1"/>
          <p:nvPr/>
        </p:nvSpPr>
        <p:spPr>
          <a:xfrm>
            <a:off x="8688788" y="2667828"/>
            <a:ext cx="676788"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NULL</a:t>
            </a:r>
          </a:p>
        </p:txBody>
      </p:sp>
      <p:sp>
        <p:nvSpPr>
          <p:cNvPr id="35" name="TextBox 34">
            <a:extLst>
              <a:ext uri="{FF2B5EF4-FFF2-40B4-BE49-F238E27FC236}">
                <a16:creationId xmlns:a16="http://schemas.microsoft.com/office/drawing/2014/main" id="{81AD6662-C2FA-4D5E-81E0-5A7ECA8FBD5D}"/>
              </a:ext>
            </a:extLst>
          </p:cNvPr>
          <p:cNvSpPr txBox="1"/>
          <p:nvPr/>
        </p:nvSpPr>
        <p:spPr>
          <a:xfrm>
            <a:off x="7743075" y="2667828"/>
            <a:ext cx="537327"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elm</a:t>
            </a:r>
          </a:p>
        </p:txBody>
      </p:sp>
      <p:sp>
        <p:nvSpPr>
          <p:cNvPr id="36" name="TextBox 35">
            <a:extLst>
              <a:ext uri="{FF2B5EF4-FFF2-40B4-BE49-F238E27FC236}">
                <a16:creationId xmlns:a16="http://schemas.microsoft.com/office/drawing/2014/main" id="{4A81CC43-4665-4CD1-8E2D-35D0FB2390E1}"/>
              </a:ext>
            </a:extLst>
          </p:cNvPr>
          <p:cNvSpPr txBox="1"/>
          <p:nvPr/>
        </p:nvSpPr>
        <p:spPr>
          <a:xfrm>
            <a:off x="7996816" y="3172160"/>
            <a:ext cx="1237343" cy="369332"/>
          </a:xfrm>
          <a:prstGeom prst="rect">
            <a:avLst/>
          </a:prstGeom>
          <a:noFill/>
        </p:spPr>
        <p:txBody>
          <a:bodyPr wrap="square" rtlCol="0">
            <a:spAutoFit/>
          </a:bodyPr>
          <a:lstStyle/>
          <a:p>
            <a:r>
              <a:rPr lang="fr-FR" dirty="0"/>
              <a:t>Adresse S</a:t>
            </a:r>
          </a:p>
        </p:txBody>
      </p:sp>
      <p:sp>
        <p:nvSpPr>
          <p:cNvPr id="38" name="TextBox 37">
            <a:extLst>
              <a:ext uri="{FF2B5EF4-FFF2-40B4-BE49-F238E27FC236}">
                <a16:creationId xmlns:a16="http://schemas.microsoft.com/office/drawing/2014/main" id="{F56B19ED-5B22-4839-A963-026BD27585C7}"/>
              </a:ext>
            </a:extLst>
          </p:cNvPr>
          <p:cNvSpPr txBox="1"/>
          <p:nvPr/>
        </p:nvSpPr>
        <p:spPr>
          <a:xfrm>
            <a:off x="5344053" y="2133502"/>
            <a:ext cx="1274528" cy="369332"/>
          </a:xfrm>
          <a:prstGeom prst="rect">
            <a:avLst/>
          </a:prstGeom>
          <a:noFill/>
        </p:spPr>
        <p:txBody>
          <a:bodyPr wrap="square" rtlCol="0">
            <a:spAutoFit/>
          </a:bodyPr>
          <a:lstStyle/>
          <a:p>
            <a:r>
              <a:rPr lang="en-US" dirty="0">
                <a:solidFill>
                  <a:schemeClr val="accent5">
                    <a:lumMod val="50000"/>
                  </a:schemeClr>
                </a:solidFill>
                <a:latin typeface="Alef" panose="00000500000000000000" pitchFamily="2" charset="-79"/>
                <a:cs typeface="Alef" panose="00000500000000000000" pitchFamily="2" charset="-79"/>
              </a:rPr>
              <a:t>Cellule    =</a:t>
            </a:r>
            <a:endParaRPr lang="fr-FR" dirty="0">
              <a:solidFill>
                <a:schemeClr val="accent5">
                  <a:lumMod val="50000"/>
                </a:schemeClr>
              </a:solidFill>
              <a:latin typeface="Alef" panose="00000500000000000000" pitchFamily="2" charset="-79"/>
              <a:cs typeface="Alef" panose="00000500000000000000" pitchFamily="2" charset="-79"/>
            </a:endParaRPr>
          </a:p>
        </p:txBody>
      </p:sp>
      <p:cxnSp>
        <p:nvCxnSpPr>
          <p:cNvPr id="40" name="Straight Arrow Connector 39">
            <a:extLst>
              <a:ext uri="{FF2B5EF4-FFF2-40B4-BE49-F238E27FC236}">
                <a16:creationId xmlns:a16="http://schemas.microsoft.com/office/drawing/2014/main" id="{F0802015-8B82-4274-B3FC-9446EB201A01}"/>
              </a:ext>
            </a:extLst>
          </p:cNvPr>
          <p:cNvCxnSpPr>
            <a:cxnSpLocks/>
          </p:cNvCxnSpPr>
          <p:nvPr/>
        </p:nvCxnSpPr>
        <p:spPr>
          <a:xfrm>
            <a:off x="5762377" y="2451318"/>
            <a:ext cx="0" cy="16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815A51E-A832-426F-A539-8F6CD7E5BC25}"/>
              </a:ext>
            </a:extLst>
          </p:cNvPr>
          <p:cNvSpPr/>
          <p:nvPr/>
        </p:nvSpPr>
        <p:spPr>
          <a:xfrm>
            <a:off x="5368130" y="2667828"/>
            <a:ext cx="812800" cy="403019"/>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21E67883-3B3A-4E56-8604-28B399581127}"/>
              </a:ext>
            </a:extLst>
          </p:cNvPr>
          <p:cNvCxnSpPr>
            <a:cxnSpLocks/>
          </p:cNvCxnSpPr>
          <p:nvPr/>
        </p:nvCxnSpPr>
        <p:spPr>
          <a:xfrm>
            <a:off x="6414921" y="2852486"/>
            <a:ext cx="976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FDA022F-CB60-43B2-95A6-42BFF04EC877}"/>
              </a:ext>
            </a:extLst>
          </p:cNvPr>
          <p:cNvSpPr txBox="1"/>
          <p:nvPr/>
        </p:nvSpPr>
        <p:spPr>
          <a:xfrm>
            <a:off x="5344529" y="2715202"/>
            <a:ext cx="1237343" cy="307777"/>
          </a:xfrm>
          <a:prstGeom prst="rect">
            <a:avLst/>
          </a:prstGeom>
          <a:noFill/>
        </p:spPr>
        <p:txBody>
          <a:bodyPr wrap="square" rtlCol="0">
            <a:spAutoFit/>
          </a:bodyPr>
          <a:lstStyle/>
          <a:p>
            <a:r>
              <a:rPr lang="fr-FR" sz="1400" dirty="0"/>
              <a:t>Adresse S</a:t>
            </a:r>
          </a:p>
        </p:txBody>
      </p:sp>
      <p:graphicFrame>
        <p:nvGraphicFramePr>
          <p:cNvPr id="47" name="Table 5">
            <a:extLst>
              <a:ext uri="{FF2B5EF4-FFF2-40B4-BE49-F238E27FC236}">
                <a16:creationId xmlns:a16="http://schemas.microsoft.com/office/drawing/2014/main" id="{EAA66251-07FA-4DD4-A889-8C4BB985A079}"/>
              </a:ext>
            </a:extLst>
          </p:cNvPr>
          <p:cNvGraphicFramePr>
            <a:graphicFrameLocks noGrp="1"/>
          </p:cNvGraphicFramePr>
          <p:nvPr>
            <p:extLst>
              <p:ext uri="{D42A27DB-BD31-4B8C-83A1-F6EECF244321}">
                <p14:modId xmlns:p14="http://schemas.microsoft.com/office/powerpoint/2010/main" val="3792749279"/>
              </p:ext>
            </p:extLst>
          </p:nvPr>
        </p:nvGraphicFramePr>
        <p:xfrm>
          <a:off x="7553989" y="4766354"/>
          <a:ext cx="1968498" cy="469900"/>
        </p:xfrm>
        <a:graphic>
          <a:graphicData uri="http://schemas.openxmlformats.org/drawingml/2006/table">
            <a:tbl>
              <a:tblPr firstRow="1" bandRow="1">
                <a:tableStyleId>{5C22544A-7EE6-4342-B048-85BDC9FD1C3A}</a:tableStyleId>
              </a:tblPr>
              <a:tblGrid>
                <a:gridCol w="1968498">
                  <a:extLst>
                    <a:ext uri="{9D8B030D-6E8A-4147-A177-3AD203B41FA5}">
                      <a16:colId xmlns:a16="http://schemas.microsoft.com/office/drawing/2014/main" val="2378478562"/>
                    </a:ext>
                  </a:extLst>
                </a:gridCol>
              </a:tblGrid>
              <a:tr h="469900">
                <a:tc>
                  <a:txBody>
                    <a:bodyPr/>
                    <a:lstStyle/>
                    <a:p>
                      <a:endParaRPr lang="fr-FR" dirty="0">
                        <a:solidFill>
                          <a:srgbClr val="FFFF00"/>
                        </a:solidFill>
                        <a:effectLst>
                          <a:outerShdw blurRad="38100" dist="38100" dir="2700000" algn="tl">
                            <a:srgbClr val="000000">
                              <a:alpha val="43137"/>
                            </a:srgbClr>
                          </a:outerShdw>
                        </a:effectLst>
                      </a:endParaRPr>
                    </a:p>
                  </a:txBody>
                  <a:tcPr>
                    <a:solidFill>
                      <a:srgbClr val="FC6746"/>
                    </a:solidFill>
                  </a:tcPr>
                </a:tc>
                <a:extLst>
                  <a:ext uri="{0D108BD9-81ED-4DB2-BD59-A6C34878D82A}">
                    <a16:rowId xmlns:a16="http://schemas.microsoft.com/office/drawing/2014/main" val="3121756842"/>
                  </a:ext>
                </a:extLst>
              </a:tr>
            </a:tbl>
          </a:graphicData>
        </a:graphic>
      </p:graphicFrame>
      <p:cxnSp>
        <p:nvCxnSpPr>
          <p:cNvPr id="48" name="Straight Connector 47">
            <a:extLst>
              <a:ext uri="{FF2B5EF4-FFF2-40B4-BE49-F238E27FC236}">
                <a16:creationId xmlns:a16="http://schemas.microsoft.com/office/drawing/2014/main" id="{36E83C9C-2A7C-4177-92E9-B0FBD891B9C9}"/>
              </a:ext>
            </a:extLst>
          </p:cNvPr>
          <p:cNvCxnSpPr>
            <a:cxnSpLocks/>
          </p:cNvCxnSpPr>
          <p:nvPr/>
        </p:nvCxnSpPr>
        <p:spPr>
          <a:xfrm>
            <a:off x="8540619" y="4771116"/>
            <a:ext cx="0" cy="4271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6911460-42A7-40D0-B105-CE3F3CE713EC}"/>
              </a:ext>
            </a:extLst>
          </p:cNvPr>
          <p:cNvSpPr txBox="1"/>
          <p:nvPr/>
        </p:nvSpPr>
        <p:spPr>
          <a:xfrm>
            <a:off x="8693159" y="4800041"/>
            <a:ext cx="676788"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NULL</a:t>
            </a:r>
          </a:p>
        </p:txBody>
      </p:sp>
      <p:sp>
        <p:nvSpPr>
          <p:cNvPr id="50" name="TextBox 49">
            <a:extLst>
              <a:ext uri="{FF2B5EF4-FFF2-40B4-BE49-F238E27FC236}">
                <a16:creationId xmlns:a16="http://schemas.microsoft.com/office/drawing/2014/main" id="{613955F8-059F-4437-8633-4E5F2D0380C4}"/>
              </a:ext>
            </a:extLst>
          </p:cNvPr>
          <p:cNvSpPr txBox="1"/>
          <p:nvPr/>
        </p:nvSpPr>
        <p:spPr>
          <a:xfrm>
            <a:off x="7747446" y="4800041"/>
            <a:ext cx="537327"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elm</a:t>
            </a:r>
          </a:p>
        </p:txBody>
      </p:sp>
      <p:sp>
        <p:nvSpPr>
          <p:cNvPr id="51" name="Rectangle 50">
            <a:extLst>
              <a:ext uri="{FF2B5EF4-FFF2-40B4-BE49-F238E27FC236}">
                <a16:creationId xmlns:a16="http://schemas.microsoft.com/office/drawing/2014/main" id="{0A507398-C866-4398-B58A-6013A9B85142}"/>
              </a:ext>
            </a:extLst>
          </p:cNvPr>
          <p:cNvSpPr/>
          <p:nvPr/>
        </p:nvSpPr>
        <p:spPr>
          <a:xfrm>
            <a:off x="5419187" y="4799795"/>
            <a:ext cx="812800" cy="403019"/>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2" name="TextBox 51">
            <a:extLst>
              <a:ext uri="{FF2B5EF4-FFF2-40B4-BE49-F238E27FC236}">
                <a16:creationId xmlns:a16="http://schemas.microsoft.com/office/drawing/2014/main" id="{9BE4FA3B-D614-4ED2-BD0E-3D9DF38BCDC9}"/>
              </a:ext>
            </a:extLst>
          </p:cNvPr>
          <p:cNvSpPr txBox="1"/>
          <p:nvPr/>
        </p:nvSpPr>
        <p:spPr>
          <a:xfrm>
            <a:off x="5368653" y="4830818"/>
            <a:ext cx="913868" cy="307777"/>
          </a:xfrm>
          <a:prstGeom prst="rect">
            <a:avLst/>
          </a:prstGeom>
          <a:noFill/>
        </p:spPr>
        <p:txBody>
          <a:bodyPr wrap="square" rtlCol="0">
            <a:spAutoFit/>
          </a:bodyPr>
          <a:lstStyle/>
          <a:p>
            <a:r>
              <a:rPr lang="fr-FR" sz="1400" dirty="0"/>
              <a:t>Adresse S</a:t>
            </a:r>
          </a:p>
        </p:txBody>
      </p:sp>
      <p:sp>
        <p:nvSpPr>
          <p:cNvPr id="53" name="TextBox 52">
            <a:extLst>
              <a:ext uri="{FF2B5EF4-FFF2-40B4-BE49-F238E27FC236}">
                <a16:creationId xmlns:a16="http://schemas.microsoft.com/office/drawing/2014/main" id="{C34B8659-4D27-4CDA-86BC-205B00E64181}"/>
              </a:ext>
            </a:extLst>
          </p:cNvPr>
          <p:cNvSpPr txBox="1"/>
          <p:nvPr/>
        </p:nvSpPr>
        <p:spPr>
          <a:xfrm>
            <a:off x="5419187" y="4257068"/>
            <a:ext cx="757708" cy="461665"/>
          </a:xfrm>
          <a:prstGeom prst="rect">
            <a:avLst/>
          </a:prstGeom>
          <a:noFill/>
        </p:spPr>
        <p:txBody>
          <a:bodyPr wrap="none" rtlCol="0">
            <a:spAutoFit/>
          </a:bodyPr>
          <a:lstStyle/>
          <a:p>
            <a:r>
              <a:rPr lang="fr-FR" sz="2400" dirty="0">
                <a:solidFill>
                  <a:srgbClr val="FF0000"/>
                </a:solidFill>
                <a:highlight>
                  <a:srgbClr val="FFFF00"/>
                </a:highlight>
              </a:rPr>
              <a:t>start</a:t>
            </a:r>
            <a:endParaRPr lang="fr-FR" dirty="0">
              <a:solidFill>
                <a:srgbClr val="FF0000"/>
              </a:solidFill>
              <a:highlight>
                <a:srgbClr val="FFFF00"/>
              </a:highlight>
            </a:endParaRPr>
          </a:p>
        </p:txBody>
      </p:sp>
      <p:cxnSp>
        <p:nvCxnSpPr>
          <p:cNvPr id="54" name="Straight Arrow Connector 53">
            <a:extLst>
              <a:ext uri="{FF2B5EF4-FFF2-40B4-BE49-F238E27FC236}">
                <a16:creationId xmlns:a16="http://schemas.microsoft.com/office/drawing/2014/main" id="{E8B8D08A-082E-4CDC-9C6D-A467D83ED0F6}"/>
              </a:ext>
            </a:extLst>
          </p:cNvPr>
          <p:cNvCxnSpPr>
            <a:cxnSpLocks/>
          </p:cNvCxnSpPr>
          <p:nvPr/>
        </p:nvCxnSpPr>
        <p:spPr>
          <a:xfrm>
            <a:off x="6311628" y="4984699"/>
            <a:ext cx="1011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CAD55F9-A5A9-48CD-B72C-A38F4351DE0A}"/>
              </a:ext>
            </a:extLst>
          </p:cNvPr>
          <p:cNvSpPr txBox="1"/>
          <p:nvPr/>
        </p:nvSpPr>
        <p:spPr>
          <a:xfrm>
            <a:off x="8237175" y="1246402"/>
            <a:ext cx="588623" cy="369332"/>
          </a:xfrm>
          <a:prstGeom prst="rect">
            <a:avLst/>
          </a:prstGeom>
          <a:noFill/>
        </p:spPr>
        <p:txBody>
          <a:bodyPr wrap="none" rtlCol="0">
            <a:spAutoFit/>
          </a:bodyPr>
          <a:lstStyle/>
          <a:p>
            <a:r>
              <a:rPr kumimoji="0" 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mn-ea"/>
                <a:cs typeface="+mn-cs"/>
              </a:rPr>
              <a:t>vide</a:t>
            </a:r>
            <a:endParaRPr lang="fr-FR" dirty="0"/>
          </a:p>
        </p:txBody>
      </p:sp>
      <p:sp>
        <p:nvSpPr>
          <p:cNvPr id="56" name="TextBox 55">
            <a:extLst>
              <a:ext uri="{FF2B5EF4-FFF2-40B4-BE49-F238E27FC236}">
                <a16:creationId xmlns:a16="http://schemas.microsoft.com/office/drawing/2014/main" id="{73CA9168-3A2F-4803-BBA4-09CE6D8E4411}"/>
              </a:ext>
            </a:extLst>
          </p:cNvPr>
          <p:cNvSpPr txBox="1"/>
          <p:nvPr/>
        </p:nvSpPr>
        <p:spPr>
          <a:xfrm>
            <a:off x="10283424" y="1229559"/>
            <a:ext cx="1730777" cy="369332"/>
          </a:xfrm>
          <a:prstGeom prst="rect">
            <a:avLst/>
          </a:prstGeom>
          <a:noFill/>
        </p:spPr>
        <p:txBody>
          <a:bodyPr wrap="square" rtlCol="0">
            <a:spAutoFit/>
          </a:bodyPr>
          <a:lstStyle/>
          <a:p>
            <a:r>
              <a:rPr lang="en-US" dirty="0">
                <a:solidFill>
                  <a:schemeClr val="accent1"/>
                </a:solidFill>
                <a:latin typeface="AnotherScream" panose="02000506000000020003" pitchFamily="2" charset="0"/>
              </a:rPr>
              <a:t>Liste Vide </a:t>
            </a:r>
            <a:endParaRPr lang="fr-FR" dirty="0">
              <a:solidFill>
                <a:schemeClr val="accent1"/>
              </a:solidFill>
              <a:latin typeface="AnotherScream" panose="02000506000000020003" pitchFamily="2" charset="0"/>
            </a:endParaRPr>
          </a:p>
        </p:txBody>
      </p:sp>
      <p:cxnSp>
        <p:nvCxnSpPr>
          <p:cNvPr id="58" name="Straight Arrow Connector 57">
            <a:extLst>
              <a:ext uri="{FF2B5EF4-FFF2-40B4-BE49-F238E27FC236}">
                <a16:creationId xmlns:a16="http://schemas.microsoft.com/office/drawing/2014/main" id="{572AFC6F-A19E-4FD2-93DA-6FFEB079FDD9}"/>
              </a:ext>
            </a:extLst>
          </p:cNvPr>
          <p:cNvCxnSpPr>
            <a:cxnSpLocks/>
            <a:stCxn id="53" idx="0"/>
          </p:cNvCxnSpPr>
          <p:nvPr/>
        </p:nvCxnSpPr>
        <p:spPr>
          <a:xfrm flipV="1">
            <a:off x="5798041" y="3235347"/>
            <a:ext cx="0" cy="102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FEB88191-CDD3-4D9B-8324-2CF9D415E7A0}"/>
              </a:ext>
            </a:extLst>
          </p:cNvPr>
          <p:cNvSpPr txBox="1"/>
          <p:nvPr/>
        </p:nvSpPr>
        <p:spPr>
          <a:xfrm>
            <a:off x="9922816" y="4539639"/>
            <a:ext cx="1968498" cy="923330"/>
          </a:xfrm>
          <a:prstGeom prst="rect">
            <a:avLst/>
          </a:prstGeom>
          <a:noFill/>
        </p:spPr>
        <p:txBody>
          <a:bodyPr wrap="square" rtlCol="0">
            <a:spAutoFit/>
          </a:bodyPr>
          <a:lstStyle/>
          <a:p>
            <a:r>
              <a:rPr lang="fr-FR" dirty="0">
                <a:solidFill>
                  <a:schemeClr val="accent1"/>
                </a:solidFill>
                <a:latin typeface="AnotherScream" panose="02000506000000020003" pitchFamily="2" charset="0"/>
              </a:rPr>
              <a:t>Liste avec un élément stocké à la fin de la liste</a:t>
            </a:r>
          </a:p>
        </p:txBody>
      </p:sp>
    </p:spTree>
    <p:extLst>
      <p:ext uri="{BB962C8B-B14F-4D97-AF65-F5344CB8AC3E}">
        <p14:creationId xmlns:p14="http://schemas.microsoft.com/office/powerpoint/2010/main" val="130855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anim calcmode="lin" valueType="num">
                                      <p:cBhvr>
                                        <p:cTn id="50" dur="1000" fill="hold"/>
                                        <p:tgtEl>
                                          <p:spTgt spid="53"/>
                                        </p:tgtEl>
                                        <p:attrNameLst>
                                          <p:attrName>ppt_x</p:attrName>
                                        </p:attrNameLst>
                                      </p:cBhvr>
                                      <p:tavLst>
                                        <p:tav tm="0">
                                          <p:val>
                                            <p:strVal val="#ppt_x"/>
                                          </p:val>
                                        </p:tav>
                                        <p:tav tm="100000">
                                          <p:val>
                                            <p:strVal val="#ppt_x"/>
                                          </p:val>
                                        </p:tav>
                                      </p:tavLst>
                                    </p:anim>
                                    <p:anim calcmode="lin" valueType="num">
                                      <p:cBhvr>
                                        <p:cTn id="51" dur="1000" fill="hold"/>
                                        <p:tgtEl>
                                          <p:spTgt spid="5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1000"/>
                                        <p:tgtEl>
                                          <p:spTgt spid="51"/>
                                        </p:tgtEl>
                                      </p:cBhvr>
                                    </p:animEffect>
                                    <p:anim calcmode="lin" valueType="num">
                                      <p:cBhvr>
                                        <p:cTn id="55" dur="1000" fill="hold"/>
                                        <p:tgtEl>
                                          <p:spTgt spid="51"/>
                                        </p:tgtEl>
                                        <p:attrNameLst>
                                          <p:attrName>ppt_x</p:attrName>
                                        </p:attrNameLst>
                                      </p:cBhvr>
                                      <p:tavLst>
                                        <p:tav tm="0">
                                          <p:val>
                                            <p:strVal val="#ppt_x"/>
                                          </p:val>
                                        </p:tav>
                                        <p:tav tm="100000">
                                          <p:val>
                                            <p:strVal val="#ppt_x"/>
                                          </p:val>
                                        </p:tav>
                                      </p:tavLst>
                                    </p:anim>
                                    <p:anim calcmode="lin" valueType="num">
                                      <p:cBhvr>
                                        <p:cTn id="56" dur="1000" fill="hold"/>
                                        <p:tgtEl>
                                          <p:spTgt spid="5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69" dur="1000" fill="hold"/>
                                        <p:tgtEl>
                                          <p:spTgt spid="48"/>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48"/>
                                        </p:tgtEl>
                                      </p:cBhvr>
                                    </p:animEffect>
                                  </p:childTnLst>
                                </p:cTn>
                              </p:par>
                              <p:par>
                                <p:cTn id="74" presetID="25"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79" dur="1000" fill="hold"/>
                                        <p:tgtEl>
                                          <p:spTgt spid="49"/>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49"/>
                                        </p:tgtEl>
                                      </p:cBhvr>
                                    </p:animEffect>
                                  </p:childTnLst>
                                </p:cTn>
                              </p:par>
                              <p:par>
                                <p:cTn id="84" presetID="25"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p:cTn id="86" dur="5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89" dur="1000" fill="hold"/>
                                        <p:tgtEl>
                                          <p:spTgt spid="50"/>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50"/>
                                        </p:tgtEl>
                                      </p:cBhvr>
                                    </p:animEffect>
                                  </p:childTnLst>
                                </p:cTn>
                              </p:par>
                              <p:par>
                                <p:cTn id="94" presetID="25"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99" dur="1000" fill="hold"/>
                                        <p:tgtEl>
                                          <p:spTgt spid="47"/>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47"/>
                                        </p:tgtEl>
                                      </p:cBhvr>
                                    </p:animEffect>
                                  </p:childTnLst>
                                </p:cTn>
                              </p:par>
                              <p:par>
                                <p:cTn id="104" presetID="25" presetClass="entr" presetSubtype="0" fill="hold" nodeType="withEffect">
                                  <p:stCondLst>
                                    <p:cond delay="0"/>
                                  </p:stCondLst>
                                  <p:childTnLst>
                                    <p:set>
                                      <p:cBhvr>
                                        <p:cTn id="105" dur="1" fill="hold">
                                          <p:stCondLst>
                                            <p:cond delay="0"/>
                                          </p:stCondLst>
                                        </p:cTn>
                                        <p:tgtEl>
                                          <p:spTgt spid="54"/>
                                        </p:tgtEl>
                                        <p:attrNameLst>
                                          <p:attrName>style.visibility</p:attrName>
                                        </p:attrNameLst>
                                      </p:cBhvr>
                                      <p:to>
                                        <p:strVal val="visible"/>
                                      </p:to>
                                    </p:set>
                                    <p:anim calcmode="lin" valueType="num">
                                      <p:cBhvr>
                                        <p:cTn id="106"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109" dur="1000" fill="hold"/>
                                        <p:tgtEl>
                                          <p:spTgt spid="54"/>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54"/>
                                        </p:tgtEl>
                                      </p:cBhvr>
                                    </p:animEffect>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fade">
                                      <p:cBhvr>
                                        <p:cTn id="118" dur="1000"/>
                                        <p:tgtEl>
                                          <p:spTgt spid="66"/>
                                        </p:tgtEl>
                                      </p:cBhvr>
                                    </p:animEffect>
                                    <p:anim calcmode="lin" valueType="num">
                                      <p:cBhvr>
                                        <p:cTn id="119" dur="1000" fill="hold"/>
                                        <p:tgtEl>
                                          <p:spTgt spid="66"/>
                                        </p:tgtEl>
                                        <p:attrNameLst>
                                          <p:attrName>ppt_x</p:attrName>
                                        </p:attrNameLst>
                                      </p:cBhvr>
                                      <p:tavLst>
                                        <p:tav tm="0">
                                          <p:val>
                                            <p:strVal val="#ppt_x"/>
                                          </p:val>
                                        </p:tav>
                                        <p:tav tm="100000">
                                          <p:val>
                                            <p:strVal val="#ppt_x"/>
                                          </p:val>
                                        </p:tav>
                                      </p:tavLst>
                                    </p:anim>
                                    <p:anim calcmode="lin" valueType="num">
                                      <p:cBhvr>
                                        <p:cTn id="12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5" grpId="0"/>
      <p:bldP spid="36" grpId="0"/>
      <p:bldP spid="38" grpId="0"/>
      <p:bldP spid="42" grpId="0" animBg="1"/>
      <p:bldP spid="46" grpId="0"/>
      <p:bldP spid="49" grpId="0"/>
      <p:bldP spid="50" grpId="0"/>
      <p:bldP spid="51" grpId="0" animBg="1"/>
      <p:bldP spid="52" grpId="0"/>
      <p:bldP spid="53" grpId="0"/>
      <p:bldP spid="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96AF-23C3-4BE3-87A1-3D8F24D4A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9" y="317500"/>
            <a:ext cx="4610101" cy="4127500"/>
          </a:xfrm>
          <a:prstGeom prst="rect">
            <a:avLst/>
          </a:prstGeom>
        </p:spPr>
      </p:pic>
      <p:sp>
        <p:nvSpPr>
          <p:cNvPr id="4" name="TextBox 3">
            <a:extLst>
              <a:ext uri="{FF2B5EF4-FFF2-40B4-BE49-F238E27FC236}">
                <a16:creationId xmlns:a16="http://schemas.microsoft.com/office/drawing/2014/main" id="{CE22E7A7-976F-491D-A9FA-BFD2C3694D09}"/>
              </a:ext>
            </a:extLst>
          </p:cNvPr>
          <p:cNvSpPr txBox="1"/>
          <p:nvPr/>
        </p:nvSpPr>
        <p:spPr>
          <a:xfrm>
            <a:off x="7440061" y="136158"/>
            <a:ext cx="3683000" cy="369332"/>
          </a:xfrm>
          <a:prstGeom prst="rect">
            <a:avLst/>
          </a:prstGeom>
          <a:noFill/>
        </p:spPr>
        <p:txBody>
          <a:bodyPr wrap="square" rtlCol="0">
            <a:spAutoFit/>
          </a:bodyPr>
          <a:lstStyle/>
          <a:p>
            <a:r>
              <a:rPr lang="fr-FR" dirty="0">
                <a:solidFill>
                  <a:srgbClr val="004331"/>
                </a:solidFill>
                <a:latin typeface="Century Gothic" panose="020B0502020202020204" pitchFamily="34" charset="0"/>
              </a:rPr>
              <a:t>2</a:t>
            </a:r>
            <a:r>
              <a:rPr lang="fr-FR" baseline="30000" dirty="0">
                <a:solidFill>
                  <a:srgbClr val="004331"/>
                </a:solidFill>
                <a:latin typeface="Century Gothic" panose="020B0502020202020204" pitchFamily="34" charset="0"/>
              </a:rPr>
              <a:t>eme</a:t>
            </a:r>
            <a:r>
              <a:rPr lang="fr-FR" dirty="0">
                <a:solidFill>
                  <a:srgbClr val="004331"/>
                </a:solidFill>
                <a:latin typeface="Century Gothic" panose="020B0502020202020204" pitchFamily="34" charset="0"/>
              </a:rPr>
              <a:t> cas : Liste non vide </a:t>
            </a:r>
          </a:p>
        </p:txBody>
      </p:sp>
      <p:sp>
        <p:nvSpPr>
          <p:cNvPr id="63" name="TextBox 62">
            <a:extLst>
              <a:ext uri="{FF2B5EF4-FFF2-40B4-BE49-F238E27FC236}">
                <a16:creationId xmlns:a16="http://schemas.microsoft.com/office/drawing/2014/main" id="{807EC051-1C77-4FD8-A1AE-D2B845A6E79C}"/>
              </a:ext>
            </a:extLst>
          </p:cNvPr>
          <p:cNvSpPr txBox="1"/>
          <p:nvPr/>
        </p:nvSpPr>
        <p:spPr>
          <a:xfrm>
            <a:off x="6691384" y="2321665"/>
            <a:ext cx="6098146" cy="400110"/>
          </a:xfrm>
          <a:prstGeom prst="rect">
            <a:avLst/>
          </a:prstGeom>
          <a:noFill/>
        </p:spPr>
        <p:txBody>
          <a:bodyPr wrap="square">
            <a:spAutoFit/>
          </a:bodyPr>
          <a:lstStyle/>
          <a:p>
            <a:r>
              <a:rPr lang="fr-FR" sz="2000" dirty="0">
                <a:solidFill>
                  <a:schemeClr val="accent5">
                    <a:lumMod val="50000"/>
                  </a:schemeClr>
                </a:solidFill>
                <a:latin typeface="Alef" panose="00000500000000000000" pitchFamily="2" charset="-79"/>
                <a:cs typeface="Alef" panose="00000500000000000000" pitchFamily="2" charset="-79"/>
              </a:rPr>
              <a:t>(Boite*)malloc(sizeof(Boite)) </a:t>
            </a:r>
            <a:r>
              <a:rPr lang="en-US" sz="2000" dirty="0">
                <a:solidFill>
                  <a:schemeClr val="accent5">
                    <a:lumMod val="50000"/>
                  </a:schemeClr>
                </a:solidFill>
                <a:latin typeface="Alef" panose="00000500000000000000" pitchFamily="2" charset="-79"/>
                <a:cs typeface="Alef" panose="00000500000000000000" pitchFamily="2" charset="-79"/>
              </a:rPr>
              <a:t>;</a:t>
            </a:r>
            <a:endParaRPr lang="fr-FR" sz="2000" dirty="0">
              <a:solidFill>
                <a:schemeClr val="accent5">
                  <a:lumMod val="50000"/>
                </a:schemeClr>
              </a:solidFill>
              <a:latin typeface="Alef" panose="00000500000000000000" pitchFamily="2" charset="-79"/>
              <a:cs typeface="Alef" panose="00000500000000000000" pitchFamily="2" charset="-79"/>
            </a:endParaRPr>
          </a:p>
        </p:txBody>
      </p:sp>
      <p:graphicFrame>
        <p:nvGraphicFramePr>
          <p:cNvPr id="64" name="Table 5">
            <a:extLst>
              <a:ext uri="{FF2B5EF4-FFF2-40B4-BE49-F238E27FC236}">
                <a16:creationId xmlns:a16="http://schemas.microsoft.com/office/drawing/2014/main" id="{430EAFA1-4690-43C5-A69C-20063B5205B0}"/>
              </a:ext>
            </a:extLst>
          </p:cNvPr>
          <p:cNvGraphicFramePr>
            <a:graphicFrameLocks noGrp="1"/>
          </p:cNvGraphicFramePr>
          <p:nvPr>
            <p:extLst>
              <p:ext uri="{D42A27DB-BD31-4B8C-83A1-F6EECF244321}">
                <p14:modId xmlns:p14="http://schemas.microsoft.com/office/powerpoint/2010/main" val="2453049817"/>
              </p:ext>
            </p:extLst>
          </p:nvPr>
        </p:nvGraphicFramePr>
        <p:xfrm>
          <a:off x="7599975" y="2853082"/>
          <a:ext cx="1968498" cy="469900"/>
        </p:xfrm>
        <a:graphic>
          <a:graphicData uri="http://schemas.openxmlformats.org/drawingml/2006/table">
            <a:tbl>
              <a:tblPr firstRow="1" bandRow="1">
                <a:tableStyleId>{5C22544A-7EE6-4342-B048-85BDC9FD1C3A}</a:tableStyleId>
              </a:tblPr>
              <a:tblGrid>
                <a:gridCol w="1968498">
                  <a:extLst>
                    <a:ext uri="{9D8B030D-6E8A-4147-A177-3AD203B41FA5}">
                      <a16:colId xmlns:a16="http://schemas.microsoft.com/office/drawing/2014/main" val="2378478562"/>
                    </a:ext>
                  </a:extLst>
                </a:gridCol>
              </a:tblGrid>
              <a:tr h="469900">
                <a:tc>
                  <a:txBody>
                    <a:bodyPr/>
                    <a:lstStyle/>
                    <a:p>
                      <a:endParaRPr lang="fr-FR" dirty="0">
                        <a:solidFill>
                          <a:srgbClr val="FFFF00"/>
                        </a:solidFill>
                        <a:effectLst>
                          <a:outerShdw blurRad="38100" dist="38100" dir="2700000" algn="tl">
                            <a:srgbClr val="000000">
                              <a:alpha val="43137"/>
                            </a:srgbClr>
                          </a:outerShdw>
                        </a:effectLst>
                      </a:endParaRPr>
                    </a:p>
                  </a:txBody>
                  <a:tcPr>
                    <a:solidFill>
                      <a:srgbClr val="FC6746"/>
                    </a:solidFill>
                  </a:tcPr>
                </a:tc>
                <a:extLst>
                  <a:ext uri="{0D108BD9-81ED-4DB2-BD59-A6C34878D82A}">
                    <a16:rowId xmlns:a16="http://schemas.microsoft.com/office/drawing/2014/main" val="3121756842"/>
                  </a:ext>
                </a:extLst>
              </a:tr>
            </a:tbl>
          </a:graphicData>
        </a:graphic>
      </p:graphicFrame>
      <p:cxnSp>
        <p:nvCxnSpPr>
          <p:cNvPr id="65" name="Straight Connector 64">
            <a:extLst>
              <a:ext uri="{FF2B5EF4-FFF2-40B4-BE49-F238E27FC236}">
                <a16:creationId xmlns:a16="http://schemas.microsoft.com/office/drawing/2014/main" id="{8E1C22B6-C49B-44EA-AFB2-36BF7F4ACEFC}"/>
              </a:ext>
            </a:extLst>
          </p:cNvPr>
          <p:cNvCxnSpPr>
            <a:cxnSpLocks/>
          </p:cNvCxnSpPr>
          <p:nvPr/>
        </p:nvCxnSpPr>
        <p:spPr>
          <a:xfrm>
            <a:off x="8586605" y="2857844"/>
            <a:ext cx="0" cy="4271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8E05447-B4FF-437A-B856-0AD1B7A80338}"/>
              </a:ext>
            </a:extLst>
          </p:cNvPr>
          <p:cNvSpPr txBox="1"/>
          <p:nvPr/>
        </p:nvSpPr>
        <p:spPr>
          <a:xfrm>
            <a:off x="8739145" y="2886769"/>
            <a:ext cx="676788"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NULL</a:t>
            </a:r>
          </a:p>
        </p:txBody>
      </p:sp>
      <p:sp>
        <p:nvSpPr>
          <p:cNvPr id="68" name="TextBox 67">
            <a:extLst>
              <a:ext uri="{FF2B5EF4-FFF2-40B4-BE49-F238E27FC236}">
                <a16:creationId xmlns:a16="http://schemas.microsoft.com/office/drawing/2014/main" id="{21D4A83C-7D35-4E39-B02D-A46C26147A24}"/>
              </a:ext>
            </a:extLst>
          </p:cNvPr>
          <p:cNvSpPr txBox="1"/>
          <p:nvPr/>
        </p:nvSpPr>
        <p:spPr>
          <a:xfrm>
            <a:off x="7793432" y="2886769"/>
            <a:ext cx="537327"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elm</a:t>
            </a:r>
          </a:p>
        </p:txBody>
      </p:sp>
      <p:sp>
        <p:nvSpPr>
          <p:cNvPr id="69" name="TextBox 68">
            <a:extLst>
              <a:ext uri="{FF2B5EF4-FFF2-40B4-BE49-F238E27FC236}">
                <a16:creationId xmlns:a16="http://schemas.microsoft.com/office/drawing/2014/main" id="{0F3112E8-83C2-4830-BB6E-5B40ACFB6B61}"/>
              </a:ext>
            </a:extLst>
          </p:cNvPr>
          <p:cNvSpPr txBox="1"/>
          <p:nvPr/>
        </p:nvSpPr>
        <p:spPr>
          <a:xfrm>
            <a:off x="8047173" y="3391101"/>
            <a:ext cx="1237343" cy="369332"/>
          </a:xfrm>
          <a:prstGeom prst="rect">
            <a:avLst/>
          </a:prstGeom>
          <a:noFill/>
        </p:spPr>
        <p:txBody>
          <a:bodyPr wrap="square" rtlCol="0">
            <a:spAutoFit/>
          </a:bodyPr>
          <a:lstStyle/>
          <a:p>
            <a:r>
              <a:rPr lang="fr-FR" dirty="0"/>
              <a:t>Adresse SF</a:t>
            </a:r>
          </a:p>
        </p:txBody>
      </p:sp>
      <p:sp>
        <p:nvSpPr>
          <p:cNvPr id="70" name="TextBox 69">
            <a:extLst>
              <a:ext uri="{FF2B5EF4-FFF2-40B4-BE49-F238E27FC236}">
                <a16:creationId xmlns:a16="http://schemas.microsoft.com/office/drawing/2014/main" id="{91A0B3E3-6AF2-409C-B9FD-693E69DF6FBE}"/>
              </a:ext>
            </a:extLst>
          </p:cNvPr>
          <p:cNvSpPr txBox="1"/>
          <p:nvPr/>
        </p:nvSpPr>
        <p:spPr>
          <a:xfrm>
            <a:off x="5394410" y="2352443"/>
            <a:ext cx="1274528" cy="369332"/>
          </a:xfrm>
          <a:prstGeom prst="rect">
            <a:avLst/>
          </a:prstGeom>
          <a:noFill/>
        </p:spPr>
        <p:txBody>
          <a:bodyPr wrap="square" rtlCol="0">
            <a:spAutoFit/>
          </a:bodyPr>
          <a:lstStyle/>
          <a:p>
            <a:r>
              <a:rPr lang="en-US" dirty="0">
                <a:solidFill>
                  <a:schemeClr val="accent5">
                    <a:lumMod val="50000"/>
                  </a:schemeClr>
                </a:solidFill>
                <a:latin typeface="Alef" panose="00000500000000000000" pitchFamily="2" charset="-79"/>
                <a:cs typeface="Alef" panose="00000500000000000000" pitchFamily="2" charset="-79"/>
              </a:rPr>
              <a:t>Cellule    =</a:t>
            </a:r>
            <a:endParaRPr lang="fr-FR" dirty="0">
              <a:solidFill>
                <a:schemeClr val="accent5">
                  <a:lumMod val="50000"/>
                </a:schemeClr>
              </a:solidFill>
              <a:latin typeface="Alef" panose="00000500000000000000" pitchFamily="2" charset="-79"/>
              <a:cs typeface="Alef" panose="00000500000000000000" pitchFamily="2" charset="-79"/>
            </a:endParaRPr>
          </a:p>
        </p:txBody>
      </p:sp>
      <p:cxnSp>
        <p:nvCxnSpPr>
          <p:cNvPr id="71" name="Straight Arrow Connector 70">
            <a:extLst>
              <a:ext uri="{FF2B5EF4-FFF2-40B4-BE49-F238E27FC236}">
                <a16:creationId xmlns:a16="http://schemas.microsoft.com/office/drawing/2014/main" id="{7F13732C-2731-43B9-98A1-4320AE077CD1}"/>
              </a:ext>
            </a:extLst>
          </p:cNvPr>
          <p:cNvCxnSpPr>
            <a:cxnSpLocks/>
          </p:cNvCxnSpPr>
          <p:nvPr/>
        </p:nvCxnSpPr>
        <p:spPr>
          <a:xfrm>
            <a:off x="5812734" y="2670259"/>
            <a:ext cx="0" cy="16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E70843E2-3B85-4452-847A-D48005B7BF4D}"/>
              </a:ext>
            </a:extLst>
          </p:cNvPr>
          <p:cNvSpPr/>
          <p:nvPr/>
        </p:nvSpPr>
        <p:spPr>
          <a:xfrm>
            <a:off x="5418487" y="2886769"/>
            <a:ext cx="812800" cy="403019"/>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73" name="Straight Arrow Connector 72">
            <a:extLst>
              <a:ext uri="{FF2B5EF4-FFF2-40B4-BE49-F238E27FC236}">
                <a16:creationId xmlns:a16="http://schemas.microsoft.com/office/drawing/2014/main" id="{A7937F02-D632-4723-8F1A-4D91568FB163}"/>
              </a:ext>
            </a:extLst>
          </p:cNvPr>
          <p:cNvCxnSpPr>
            <a:cxnSpLocks/>
          </p:cNvCxnSpPr>
          <p:nvPr/>
        </p:nvCxnSpPr>
        <p:spPr>
          <a:xfrm>
            <a:off x="6465278" y="3071427"/>
            <a:ext cx="976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51EC0A7-4385-4336-BA67-123BF92E5F4B}"/>
              </a:ext>
            </a:extLst>
          </p:cNvPr>
          <p:cNvSpPr txBox="1"/>
          <p:nvPr/>
        </p:nvSpPr>
        <p:spPr>
          <a:xfrm>
            <a:off x="5356249" y="2934143"/>
            <a:ext cx="1237343" cy="307777"/>
          </a:xfrm>
          <a:prstGeom prst="rect">
            <a:avLst/>
          </a:prstGeom>
          <a:noFill/>
        </p:spPr>
        <p:txBody>
          <a:bodyPr wrap="square" rtlCol="0">
            <a:spAutoFit/>
          </a:bodyPr>
          <a:lstStyle/>
          <a:p>
            <a:r>
              <a:rPr lang="fr-FR" sz="1400" dirty="0"/>
              <a:t>Adresse SF</a:t>
            </a:r>
          </a:p>
        </p:txBody>
      </p:sp>
      <p:graphicFrame>
        <p:nvGraphicFramePr>
          <p:cNvPr id="75" name="Table 99">
            <a:extLst>
              <a:ext uri="{FF2B5EF4-FFF2-40B4-BE49-F238E27FC236}">
                <a16:creationId xmlns:a16="http://schemas.microsoft.com/office/drawing/2014/main" id="{BB837A55-CBF5-4A88-B462-69C440E6DEFC}"/>
              </a:ext>
            </a:extLst>
          </p:cNvPr>
          <p:cNvGraphicFramePr>
            <a:graphicFrameLocks noGrp="1"/>
          </p:cNvGraphicFramePr>
          <p:nvPr>
            <p:extLst>
              <p:ext uri="{D42A27DB-BD31-4B8C-83A1-F6EECF244321}">
                <p14:modId xmlns:p14="http://schemas.microsoft.com/office/powerpoint/2010/main" val="2400592559"/>
              </p:ext>
            </p:extLst>
          </p:nvPr>
        </p:nvGraphicFramePr>
        <p:xfrm>
          <a:off x="6565657" y="133501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78" name="Table 99">
            <a:extLst>
              <a:ext uri="{FF2B5EF4-FFF2-40B4-BE49-F238E27FC236}">
                <a16:creationId xmlns:a16="http://schemas.microsoft.com/office/drawing/2014/main" id="{761FFC22-B8FD-4A75-8366-371C8A9578D8}"/>
              </a:ext>
            </a:extLst>
          </p:cNvPr>
          <p:cNvGraphicFramePr>
            <a:graphicFrameLocks noGrp="1"/>
          </p:cNvGraphicFramePr>
          <p:nvPr>
            <p:extLst>
              <p:ext uri="{D42A27DB-BD31-4B8C-83A1-F6EECF244321}">
                <p14:modId xmlns:p14="http://schemas.microsoft.com/office/powerpoint/2010/main" val="2229996429"/>
              </p:ext>
            </p:extLst>
          </p:nvPr>
        </p:nvGraphicFramePr>
        <p:xfrm>
          <a:off x="9055599" y="133501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79" name="Table 99">
            <a:extLst>
              <a:ext uri="{FF2B5EF4-FFF2-40B4-BE49-F238E27FC236}">
                <a16:creationId xmlns:a16="http://schemas.microsoft.com/office/drawing/2014/main" id="{268A4217-E5EE-4488-A3B4-7C9EF63D3D0A}"/>
              </a:ext>
            </a:extLst>
          </p:cNvPr>
          <p:cNvGraphicFramePr>
            <a:graphicFrameLocks noGrp="1"/>
          </p:cNvGraphicFramePr>
          <p:nvPr>
            <p:extLst>
              <p:ext uri="{D42A27DB-BD31-4B8C-83A1-F6EECF244321}">
                <p14:modId xmlns:p14="http://schemas.microsoft.com/office/powerpoint/2010/main" val="3658281325"/>
              </p:ext>
            </p:extLst>
          </p:nvPr>
        </p:nvGraphicFramePr>
        <p:xfrm>
          <a:off x="10640009" y="133501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cxnSp>
        <p:nvCxnSpPr>
          <p:cNvPr id="80" name="Straight Arrow Connector 79">
            <a:extLst>
              <a:ext uri="{FF2B5EF4-FFF2-40B4-BE49-F238E27FC236}">
                <a16:creationId xmlns:a16="http://schemas.microsoft.com/office/drawing/2014/main" id="{EEDDBCF3-D352-436B-A4AC-9A3574DD7F06}"/>
              </a:ext>
            </a:extLst>
          </p:cNvPr>
          <p:cNvCxnSpPr>
            <a:cxnSpLocks/>
          </p:cNvCxnSpPr>
          <p:nvPr/>
        </p:nvCxnSpPr>
        <p:spPr>
          <a:xfrm>
            <a:off x="7920324" y="1513048"/>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1240DA-A4CD-4E9C-A5CE-C0E903F3D166}"/>
              </a:ext>
            </a:extLst>
          </p:cNvPr>
          <p:cNvCxnSpPr>
            <a:cxnSpLocks/>
          </p:cNvCxnSpPr>
          <p:nvPr/>
        </p:nvCxnSpPr>
        <p:spPr>
          <a:xfrm>
            <a:off x="10390668" y="1513048"/>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675F91A-F1D8-4C60-8AA2-922A7D3F8756}"/>
              </a:ext>
            </a:extLst>
          </p:cNvPr>
          <p:cNvCxnSpPr>
            <a:cxnSpLocks/>
            <a:endCxn id="75" idx="1"/>
          </p:cNvCxnSpPr>
          <p:nvPr/>
        </p:nvCxnSpPr>
        <p:spPr>
          <a:xfrm>
            <a:off x="6291430" y="1520438"/>
            <a:ext cx="2742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399D6A3A-DDE0-4FF8-A536-563726CCF47C}"/>
              </a:ext>
            </a:extLst>
          </p:cNvPr>
          <p:cNvCxnSpPr>
            <a:cxnSpLocks/>
          </p:cNvCxnSpPr>
          <p:nvPr/>
        </p:nvCxnSpPr>
        <p:spPr>
          <a:xfrm>
            <a:off x="7242990" y="1351731"/>
            <a:ext cx="0" cy="330461"/>
          </a:xfrm>
          <a:prstGeom prst="line">
            <a:avLst/>
          </a:prstGeom>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1446212B-674F-4F7D-8EDA-C6CA144F6FE0}"/>
              </a:ext>
            </a:extLst>
          </p:cNvPr>
          <p:cNvCxnSpPr>
            <a:cxnSpLocks/>
          </p:cNvCxnSpPr>
          <p:nvPr/>
        </p:nvCxnSpPr>
        <p:spPr>
          <a:xfrm>
            <a:off x="9732932" y="1348779"/>
            <a:ext cx="0" cy="321934"/>
          </a:xfrm>
          <a:prstGeom prst="line">
            <a:avLst/>
          </a:prstGeom>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2B80C44-3CA9-42EE-B85C-7A10D0BD126A}"/>
              </a:ext>
            </a:extLst>
          </p:cNvPr>
          <p:cNvCxnSpPr>
            <a:cxnSpLocks/>
          </p:cNvCxnSpPr>
          <p:nvPr/>
        </p:nvCxnSpPr>
        <p:spPr>
          <a:xfrm>
            <a:off x="11317342" y="1351160"/>
            <a:ext cx="0" cy="321934"/>
          </a:xfrm>
          <a:prstGeom prst="line">
            <a:avLst/>
          </a:prstGeom>
        </p:spPr>
        <p:style>
          <a:lnRef idx="1">
            <a:schemeClr val="accent6"/>
          </a:lnRef>
          <a:fillRef idx="0">
            <a:schemeClr val="accent6"/>
          </a:fillRef>
          <a:effectRef idx="0">
            <a:schemeClr val="accent6"/>
          </a:effectRef>
          <a:fontRef idx="minor">
            <a:schemeClr val="tx1"/>
          </a:fontRef>
        </p:style>
      </p:cxnSp>
      <p:sp>
        <p:nvSpPr>
          <p:cNvPr id="90" name="TextBox 89">
            <a:extLst>
              <a:ext uri="{FF2B5EF4-FFF2-40B4-BE49-F238E27FC236}">
                <a16:creationId xmlns:a16="http://schemas.microsoft.com/office/drawing/2014/main" id="{51989EA9-5A8B-4829-9BBF-1FBF400BC496}"/>
              </a:ext>
            </a:extLst>
          </p:cNvPr>
          <p:cNvSpPr txBox="1"/>
          <p:nvPr/>
        </p:nvSpPr>
        <p:spPr>
          <a:xfrm>
            <a:off x="6683208" y="1387218"/>
            <a:ext cx="540533" cy="261610"/>
          </a:xfrm>
          <a:prstGeom prst="rect">
            <a:avLst/>
          </a:prstGeom>
          <a:noFill/>
        </p:spPr>
        <p:txBody>
          <a:bodyPr wrap="square" rtlCol="0">
            <a:spAutoFit/>
          </a:bodyPr>
          <a:lstStyle/>
          <a:p>
            <a:r>
              <a:rPr lang="fr-FR" sz="1100" dirty="0">
                <a:solidFill>
                  <a:srgbClr val="344A58"/>
                </a:solidFill>
                <a:latin typeface="Aharoni" panose="02010803020104030203" pitchFamily="2" charset="-79"/>
                <a:cs typeface="Aharoni" panose="02010803020104030203" pitchFamily="2" charset="-79"/>
              </a:rPr>
              <a:t>elm</a:t>
            </a:r>
          </a:p>
        </p:txBody>
      </p:sp>
      <p:sp>
        <p:nvSpPr>
          <p:cNvPr id="91" name="TextBox 90">
            <a:extLst>
              <a:ext uri="{FF2B5EF4-FFF2-40B4-BE49-F238E27FC236}">
                <a16:creationId xmlns:a16="http://schemas.microsoft.com/office/drawing/2014/main" id="{8E7181DD-CF30-4D38-8565-BD64A10FA733}"/>
              </a:ext>
            </a:extLst>
          </p:cNvPr>
          <p:cNvSpPr txBox="1"/>
          <p:nvPr/>
        </p:nvSpPr>
        <p:spPr>
          <a:xfrm>
            <a:off x="7185600" y="1360998"/>
            <a:ext cx="715474" cy="338554"/>
          </a:xfrm>
          <a:prstGeom prst="rect">
            <a:avLst/>
          </a:prstGeom>
          <a:noFill/>
        </p:spPr>
        <p:txBody>
          <a:bodyPr wrap="square" rtlCol="0">
            <a:spAutoFit/>
          </a:bodyPr>
          <a:lstStyle/>
          <a:p>
            <a:pPr algn="ctr"/>
            <a:r>
              <a:rPr lang="fr-FR" sz="800" dirty="0">
                <a:solidFill>
                  <a:srgbClr val="344A58"/>
                </a:solidFill>
                <a:latin typeface="Aharoni" panose="02010803020104030203" pitchFamily="2" charset="-79"/>
                <a:cs typeface="Aharoni" panose="02010803020104030203" pitchFamily="2" charset="-79"/>
              </a:rPr>
              <a:t>Adresse-</a:t>
            </a:r>
            <a:r>
              <a:rPr lang="fr-FR" sz="800" dirty="0" err="1">
                <a:solidFill>
                  <a:srgbClr val="344A58"/>
                </a:solidFill>
                <a:latin typeface="Aharoni" panose="02010803020104030203" pitchFamily="2" charset="-79"/>
                <a:cs typeface="Aharoni" panose="02010803020104030203" pitchFamily="2" charset="-79"/>
              </a:rPr>
              <a:t>suiv</a:t>
            </a:r>
            <a:endParaRPr lang="fr-FR" sz="800" dirty="0">
              <a:solidFill>
                <a:srgbClr val="344A58"/>
              </a:solidFill>
              <a:latin typeface="Aharoni" panose="02010803020104030203" pitchFamily="2" charset="-79"/>
              <a:cs typeface="Aharoni" panose="02010803020104030203" pitchFamily="2" charset="-79"/>
            </a:endParaRPr>
          </a:p>
        </p:txBody>
      </p:sp>
      <p:sp>
        <p:nvSpPr>
          <p:cNvPr id="94" name="TextBox 93">
            <a:extLst>
              <a:ext uri="{FF2B5EF4-FFF2-40B4-BE49-F238E27FC236}">
                <a16:creationId xmlns:a16="http://schemas.microsoft.com/office/drawing/2014/main" id="{8BD68852-6233-4A9F-8995-9D41E3A56059}"/>
              </a:ext>
            </a:extLst>
          </p:cNvPr>
          <p:cNvSpPr txBox="1"/>
          <p:nvPr/>
        </p:nvSpPr>
        <p:spPr>
          <a:xfrm>
            <a:off x="9175127" y="1387218"/>
            <a:ext cx="540533" cy="253916"/>
          </a:xfrm>
          <a:prstGeom prst="rect">
            <a:avLst/>
          </a:prstGeom>
          <a:noFill/>
        </p:spPr>
        <p:txBody>
          <a:bodyPr wrap="square" rtlCol="0">
            <a:spAutoFit/>
          </a:bodyPr>
          <a:lstStyle/>
          <a:p>
            <a:r>
              <a:rPr lang="fr-FR" sz="1050" dirty="0">
                <a:solidFill>
                  <a:srgbClr val="344A58"/>
                </a:solidFill>
                <a:latin typeface="Aharoni" panose="02010803020104030203" pitchFamily="2" charset="-79"/>
                <a:cs typeface="Aharoni" panose="02010803020104030203" pitchFamily="2" charset="-79"/>
              </a:rPr>
              <a:t>elm</a:t>
            </a:r>
            <a:endParaRPr lang="fr-FR" sz="700" dirty="0">
              <a:solidFill>
                <a:srgbClr val="344A58"/>
              </a:solidFill>
              <a:latin typeface="Aharoni" panose="02010803020104030203" pitchFamily="2" charset="-79"/>
              <a:cs typeface="Aharoni" panose="02010803020104030203" pitchFamily="2" charset="-79"/>
            </a:endParaRPr>
          </a:p>
        </p:txBody>
      </p:sp>
      <p:sp>
        <p:nvSpPr>
          <p:cNvPr id="96" name="TextBox 95">
            <a:extLst>
              <a:ext uri="{FF2B5EF4-FFF2-40B4-BE49-F238E27FC236}">
                <a16:creationId xmlns:a16="http://schemas.microsoft.com/office/drawing/2014/main" id="{2A611831-90E2-4CF5-A6E7-64C3A48C38F3}"/>
              </a:ext>
            </a:extLst>
          </p:cNvPr>
          <p:cNvSpPr txBox="1"/>
          <p:nvPr/>
        </p:nvSpPr>
        <p:spPr>
          <a:xfrm>
            <a:off x="9671041" y="1334540"/>
            <a:ext cx="720069" cy="338554"/>
          </a:xfrm>
          <a:prstGeom prst="rect">
            <a:avLst/>
          </a:prstGeom>
          <a:noFill/>
        </p:spPr>
        <p:txBody>
          <a:bodyPr wrap="square" rtlCol="0">
            <a:spAutoFit/>
          </a:bodyPr>
          <a:lstStyle/>
          <a:p>
            <a:pPr algn="ctr"/>
            <a:r>
              <a:rPr lang="fr-FR" sz="800" dirty="0">
                <a:solidFill>
                  <a:srgbClr val="344A58"/>
                </a:solidFill>
                <a:latin typeface="Aharoni" panose="02010803020104030203" pitchFamily="2" charset="-79"/>
                <a:cs typeface="Aharoni" panose="02010803020104030203" pitchFamily="2" charset="-79"/>
              </a:rPr>
              <a:t>Adresse-</a:t>
            </a:r>
            <a:r>
              <a:rPr lang="fr-FR" sz="800" dirty="0" err="1">
                <a:solidFill>
                  <a:srgbClr val="344A58"/>
                </a:solidFill>
                <a:latin typeface="Aharoni" panose="02010803020104030203" pitchFamily="2" charset="-79"/>
                <a:cs typeface="Aharoni" panose="02010803020104030203" pitchFamily="2" charset="-79"/>
              </a:rPr>
              <a:t>suiv</a:t>
            </a:r>
            <a:endParaRPr lang="fr-FR" sz="800" dirty="0">
              <a:solidFill>
                <a:srgbClr val="344A58"/>
              </a:solidFill>
              <a:latin typeface="Aharoni" panose="02010803020104030203" pitchFamily="2" charset="-79"/>
              <a:cs typeface="Aharoni" panose="02010803020104030203" pitchFamily="2" charset="-79"/>
            </a:endParaRPr>
          </a:p>
        </p:txBody>
      </p:sp>
      <p:sp>
        <p:nvSpPr>
          <p:cNvPr id="97" name="TextBox 96">
            <a:extLst>
              <a:ext uri="{FF2B5EF4-FFF2-40B4-BE49-F238E27FC236}">
                <a16:creationId xmlns:a16="http://schemas.microsoft.com/office/drawing/2014/main" id="{336CF915-6A62-455D-AC91-E0B8D9847364}"/>
              </a:ext>
            </a:extLst>
          </p:cNvPr>
          <p:cNvSpPr txBox="1"/>
          <p:nvPr/>
        </p:nvSpPr>
        <p:spPr>
          <a:xfrm>
            <a:off x="10811620" y="1382955"/>
            <a:ext cx="540533" cy="261610"/>
          </a:xfrm>
          <a:prstGeom prst="rect">
            <a:avLst/>
          </a:prstGeom>
          <a:noFill/>
        </p:spPr>
        <p:txBody>
          <a:bodyPr wrap="square" rtlCol="0">
            <a:spAutoFit/>
          </a:bodyPr>
          <a:lstStyle/>
          <a:p>
            <a:r>
              <a:rPr lang="fr-FR" sz="1100" dirty="0">
                <a:solidFill>
                  <a:srgbClr val="344A58"/>
                </a:solidFill>
                <a:latin typeface="Aharoni" panose="02010803020104030203" pitchFamily="2" charset="-79"/>
                <a:cs typeface="Aharoni" panose="02010803020104030203" pitchFamily="2" charset="-79"/>
              </a:rPr>
              <a:t>elm</a:t>
            </a:r>
            <a:endParaRPr lang="fr-FR" sz="700" dirty="0">
              <a:solidFill>
                <a:srgbClr val="344A58"/>
              </a:solidFill>
              <a:latin typeface="Aharoni" panose="02010803020104030203" pitchFamily="2" charset="-79"/>
              <a:cs typeface="Aharoni" panose="02010803020104030203" pitchFamily="2" charset="-79"/>
            </a:endParaRPr>
          </a:p>
        </p:txBody>
      </p:sp>
      <p:sp>
        <p:nvSpPr>
          <p:cNvPr id="98" name="TextBox 97">
            <a:extLst>
              <a:ext uri="{FF2B5EF4-FFF2-40B4-BE49-F238E27FC236}">
                <a16:creationId xmlns:a16="http://schemas.microsoft.com/office/drawing/2014/main" id="{13A4B632-A406-4C65-A2F0-34A92EA08CA9}"/>
              </a:ext>
            </a:extLst>
          </p:cNvPr>
          <p:cNvSpPr txBox="1"/>
          <p:nvPr/>
        </p:nvSpPr>
        <p:spPr>
          <a:xfrm>
            <a:off x="11377241" y="1396711"/>
            <a:ext cx="540527" cy="230832"/>
          </a:xfrm>
          <a:prstGeom prst="rect">
            <a:avLst/>
          </a:prstGeom>
          <a:noFill/>
        </p:spPr>
        <p:txBody>
          <a:bodyPr wrap="square" rtlCol="0">
            <a:spAutoFit/>
          </a:bodyPr>
          <a:lstStyle/>
          <a:p>
            <a:r>
              <a:rPr lang="fr-FR" sz="900" dirty="0">
                <a:solidFill>
                  <a:srgbClr val="344A58"/>
                </a:solidFill>
                <a:latin typeface="Aharoni" panose="02010803020104030203" pitchFamily="2" charset="-79"/>
                <a:cs typeface="Aharoni" panose="02010803020104030203" pitchFamily="2" charset="-79"/>
              </a:rPr>
              <a:t>NULL</a:t>
            </a:r>
            <a:endParaRPr lang="fr-FR" sz="700" dirty="0">
              <a:solidFill>
                <a:srgbClr val="344A58"/>
              </a:solidFill>
              <a:latin typeface="Aharoni" panose="02010803020104030203" pitchFamily="2" charset="-79"/>
              <a:cs typeface="Aharoni" panose="02010803020104030203" pitchFamily="2" charset="-79"/>
            </a:endParaRPr>
          </a:p>
        </p:txBody>
      </p:sp>
      <p:sp>
        <p:nvSpPr>
          <p:cNvPr id="100" name="TextBox 99">
            <a:extLst>
              <a:ext uri="{FF2B5EF4-FFF2-40B4-BE49-F238E27FC236}">
                <a16:creationId xmlns:a16="http://schemas.microsoft.com/office/drawing/2014/main" id="{298494FA-97E5-4022-A8BB-39F0B63BDCC8}"/>
              </a:ext>
            </a:extLst>
          </p:cNvPr>
          <p:cNvSpPr txBox="1"/>
          <p:nvPr/>
        </p:nvSpPr>
        <p:spPr>
          <a:xfrm>
            <a:off x="8207235" y="1296638"/>
            <a:ext cx="977289" cy="369332"/>
          </a:xfrm>
          <a:prstGeom prst="rect">
            <a:avLst/>
          </a:prstGeom>
          <a:noFill/>
        </p:spPr>
        <p:txBody>
          <a:bodyPr wrap="square" rtlCol="0">
            <a:spAutoFit/>
          </a:bodyPr>
          <a:lstStyle/>
          <a:p>
            <a:r>
              <a:rPr lang="fr-FR" b="1" dirty="0">
                <a:solidFill>
                  <a:schemeClr val="accent2"/>
                </a:solidFill>
              </a:rPr>
              <a:t>. . . . </a:t>
            </a:r>
          </a:p>
        </p:txBody>
      </p:sp>
      <p:sp>
        <p:nvSpPr>
          <p:cNvPr id="101" name="TextBox 100">
            <a:extLst>
              <a:ext uri="{FF2B5EF4-FFF2-40B4-BE49-F238E27FC236}">
                <a16:creationId xmlns:a16="http://schemas.microsoft.com/office/drawing/2014/main" id="{7E8D77AA-BD15-4BE5-B38B-A65FD055CC9C}"/>
              </a:ext>
            </a:extLst>
          </p:cNvPr>
          <p:cNvSpPr txBox="1"/>
          <p:nvPr/>
        </p:nvSpPr>
        <p:spPr>
          <a:xfrm>
            <a:off x="4899137" y="1272984"/>
            <a:ext cx="1765380" cy="400110"/>
          </a:xfrm>
          <a:prstGeom prst="rect">
            <a:avLst/>
          </a:prstGeom>
          <a:noFill/>
        </p:spPr>
        <p:txBody>
          <a:bodyPr wrap="square" rtlCol="0">
            <a:spAutoFit/>
          </a:bodyPr>
          <a:lstStyle/>
          <a:p>
            <a:r>
              <a:rPr lang="fr-FR" sz="2000" dirty="0">
                <a:solidFill>
                  <a:srgbClr val="7030A0"/>
                </a:solidFill>
                <a:latin typeface="AnotherScream" panose="02000506000000020003" pitchFamily="2" charset="0"/>
              </a:rPr>
              <a:t>Temp</a:t>
            </a:r>
            <a:r>
              <a:rPr lang="fr-FR" sz="2000" dirty="0">
                <a:latin typeface="AnotherScream" panose="02000506000000020003" pitchFamily="2" charset="0"/>
              </a:rPr>
              <a:t> =</a:t>
            </a:r>
            <a:r>
              <a:rPr lang="fr-FR" sz="2000" dirty="0">
                <a:solidFill>
                  <a:srgbClr val="FF0000"/>
                </a:solidFill>
                <a:latin typeface="AnotherScream" panose="02000506000000020003" pitchFamily="2" charset="0"/>
              </a:rPr>
              <a:t>start</a:t>
            </a:r>
          </a:p>
        </p:txBody>
      </p:sp>
      <p:cxnSp>
        <p:nvCxnSpPr>
          <p:cNvPr id="8" name="Straight Arrow Connector 7">
            <a:extLst>
              <a:ext uri="{FF2B5EF4-FFF2-40B4-BE49-F238E27FC236}">
                <a16:creationId xmlns:a16="http://schemas.microsoft.com/office/drawing/2014/main" id="{51811FF3-125B-49A3-9D7D-6727A5F593A4}"/>
              </a:ext>
            </a:extLst>
          </p:cNvPr>
          <p:cNvCxnSpPr/>
          <p:nvPr/>
        </p:nvCxnSpPr>
        <p:spPr>
          <a:xfrm>
            <a:off x="7185600" y="989124"/>
            <a:ext cx="0" cy="28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4785793-9827-411B-A18F-E07693B67B00}"/>
              </a:ext>
            </a:extLst>
          </p:cNvPr>
          <p:cNvCxnSpPr/>
          <p:nvPr/>
        </p:nvCxnSpPr>
        <p:spPr>
          <a:xfrm>
            <a:off x="9715660" y="989124"/>
            <a:ext cx="0" cy="28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C09ED80-AAE6-49F1-82E4-1D5D1FC729A8}"/>
              </a:ext>
            </a:extLst>
          </p:cNvPr>
          <p:cNvCxnSpPr/>
          <p:nvPr/>
        </p:nvCxnSpPr>
        <p:spPr>
          <a:xfrm>
            <a:off x="11345943" y="989124"/>
            <a:ext cx="0" cy="28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A8D7FE4-D819-44DB-9D15-C9AEFAC28015}"/>
              </a:ext>
            </a:extLst>
          </p:cNvPr>
          <p:cNvSpPr txBox="1"/>
          <p:nvPr/>
        </p:nvSpPr>
        <p:spPr>
          <a:xfrm>
            <a:off x="6465278" y="674893"/>
            <a:ext cx="1354667" cy="276999"/>
          </a:xfrm>
          <a:prstGeom prst="rect">
            <a:avLst/>
          </a:prstGeom>
          <a:noFill/>
        </p:spPr>
        <p:txBody>
          <a:bodyPr wrap="square">
            <a:spAutoFit/>
          </a:bodyPr>
          <a:lstStyle/>
          <a:p>
            <a:r>
              <a:rPr lang="fr-FR" sz="1200" dirty="0">
                <a:solidFill>
                  <a:srgbClr val="7030A0"/>
                </a:solidFill>
                <a:latin typeface="AnotherScream" panose="02000506000000020003" pitchFamily="2" charset="0"/>
              </a:rPr>
              <a:t>Temp =adresse </a:t>
            </a:r>
            <a:r>
              <a:rPr lang="fr-FR" sz="1200" dirty="0" err="1">
                <a:solidFill>
                  <a:srgbClr val="7030A0"/>
                </a:solidFill>
                <a:latin typeface="AnotherScream" panose="02000506000000020003" pitchFamily="2" charset="0"/>
              </a:rPr>
              <a:t>suiv</a:t>
            </a:r>
            <a:endParaRPr lang="fr-FR" sz="1200" dirty="0"/>
          </a:p>
        </p:txBody>
      </p:sp>
      <p:sp>
        <p:nvSpPr>
          <p:cNvPr id="105" name="TextBox 104">
            <a:extLst>
              <a:ext uri="{FF2B5EF4-FFF2-40B4-BE49-F238E27FC236}">
                <a16:creationId xmlns:a16="http://schemas.microsoft.com/office/drawing/2014/main" id="{402EFA5A-DD28-4E64-B8C2-6C3588533B69}"/>
              </a:ext>
            </a:extLst>
          </p:cNvPr>
          <p:cNvSpPr txBox="1"/>
          <p:nvPr/>
        </p:nvSpPr>
        <p:spPr>
          <a:xfrm>
            <a:off x="8993707" y="674894"/>
            <a:ext cx="1354667" cy="276999"/>
          </a:xfrm>
          <a:prstGeom prst="rect">
            <a:avLst/>
          </a:prstGeom>
          <a:noFill/>
        </p:spPr>
        <p:txBody>
          <a:bodyPr wrap="square">
            <a:spAutoFit/>
          </a:bodyPr>
          <a:lstStyle/>
          <a:p>
            <a:r>
              <a:rPr lang="fr-FR" sz="1200" dirty="0">
                <a:solidFill>
                  <a:srgbClr val="7030A0"/>
                </a:solidFill>
                <a:latin typeface="AnotherScream" panose="02000506000000020003" pitchFamily="2" charset="0"/>
              </a:rPr>
              <a:t>Temp =adresse </a:t>
            </a:r>
            <a:r>
              <a:rPr lang="fr-FR" sz="1200" dirty="0" err="1">
                <a:solidFill>
                  <a:srgbClr val="7030A0"/>
                </a:solidFill>
                <a:latin typeface="AnotherScream" panose="02000506000000020003" pitchFamily="2" charset="0"/>
              </a:rPr>
              <a:t>suiv</a:t>
            </a:r>
            <a:endParaRPr lang="fr-FR" sz="1200" dirty="0"/>
          </a:p>
        </p:txBody>
      </p:sp>
      <p:sp>
        <p:nvSpPr>
          <p:cNvPr id="106" name="TextBox 105">
            <a:extLst>
              <a:ext uri="{FF2B5EF4-FFF2-40B4-BE49-F238E27FC236}">
                <a16:creationId xmlns:a16="http://schemas.microsoft.com/office/drawing/2014/main" id="{D6118BDB-518A-4244-BF1B-401C3276DB09}"/>
              </a:ext>
            </a:extLst>
          </p:cNvPr>
          <p:cNvSpPr txBox="1"/>
          <p:nvPr/>
        </p:nvSpPr>
        <p:spPr>
          <a:xfrm>
            <a:off x="10699907" y="676545"/>
            <a:ext cx="1354667" cy="276999"/>
          </a:xfrm>
          <a:prstGeom prst="rect">
            <a:avLst/>
          </a:prstGeom>
          <a:noFill/>
        </p:spPr>
        <p:txBody>
          <a:bodyPr wrap="square">
            <a:spAutoFit/>
          </a:bodyPr>
          <a:lstStyle/>
          <a:p>
            <a:r>
              <a:rPr lang="fr-FR" sz="1200" dirty="0">
                <a:solidFill>
                  <a:srgbClr val="7030A0"/>
                </a:solidFill>
                <a:latin typeface="AnotherScream" panose="02000506000000020003" pitchFamily="2" charset="0"/>
              </a:rPr>
              <a:t>Temp = NULL</a:t>
            </a:r>
            <a:endParaRPr lang="fr-FR" sz="1200" dirty="0"/>
          </a:p>
        </p:txBody>
      </p:sp>
      <p:cxnSp>
        <p:nvCxnSpPr>
          <p:cNvPr id="11" name="Straight Connector 10">
            <a:extLst>
              <a:ext uri="{FF2B5EF4-FFF2-40B4-BE49-F238E27FC236}">
                <a16:creationId xmlns:a16="http://schemas.microsoft.com/office/drawing/2014/main" id="{3ABABD09-B43A-47FF-BFBA-94F554A73E57}"/>
              </a:ext>
            </a:extLst>
          </p:cNvPr>
          <p:cNvCxnSpPr>
            <a:cxnSpLocks/>
          </p:cNvCxnSpPr>
          <p:nvPr/>
        </p:nvCxnSpPr>
        <p:spPr>
          <a:xfrm>
            <a:off x="11325724" y="1699552"/>
            <a:ext cx="0" cy="137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517ADEF-9370-4512-80A9-17E6769942A0}"/>
              </a:ext>
            </a:extLst>
          </p:cNvPr>
          <p:cNvCxnSpPr>
            <a:cxnSpLocks/>
          </p:cNvCxnSpPr>
          <p:nvPr/>
        </p:nvCxnSpPr>
        <p:spPr>
          <a:xfrm flipH="1">
            <a:off x="9929611" y="3071427"/>
            <a:ext cx="1396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230A7F7-8DC5-4ACC-9F80-EE7023028D86}"/>
              </a:ext>
            </a:extLst>
          </p:cNvPr>
          <p:cNvSpPr txBox="1"/>
          <p:nvPr/>
        </p:nvSpPr>
        <p:spPr>
          <a:xfrm>
            <a:off x="9634967" y="3148334"/>
            <a:ext cx="2745581" cy="338554"/>
          </a:xfrm>
          <a:prstGeom prst="rect">
            <a:avLst/>
          </a:prstGeom>
          <a:noFill/>
        </p:spPr>
        <p:txBody>
          <a:bodyPr wrap="square">
            <a:spAutoFit/>
          </a:bodyPr>
          <a:lstStyle/>
          <a:p>
            <a:r>
              <a:rPr lang="fr-FR" sz="1600" dirty="0">
                <a:solidFill>
                  <a:srgbClr val="7030A0"/>
                </a:solidFill>
                <a:latin typeface="AnotherScream" panose="02000506000000020003" pitchFamily="2" charset="0"/>
              </a:rPr>
              <a:t>Temp=&gt;suivant= Adresse </a:t>
            </a:r>
            <a:r>
              <a:rPr lang="fr-FR" sz="1600" dirty="0" err="1">
                <a:solidFill>
                  <a:srgbClr val="7030A0"/>
                </a:solidFill>
                <a:latin typeface="AnotherScream" panose="02000506000000020003" pitchFamily="2" charset="0"/>
              </a:rPr>
              <a:t>Sf</a:t>
            </a:r>
            <a:endParaRPr lang="fr-FR" sz="1600" dirty="0"/>
          </a:p>
        </p:txBody>
      </p:sp>
      <p:graphicFrame>
        <p:nvGraphicFramePr>
          <p:cNvPr id="109" name="Table 99">
            <a:extLst>
              <a:ext uri="{FF2B5EF4-FFF2-40B4-BE49-F238E27FC236}">
                <a16:creationId xmlns:a16="http://schemas.microsoft.com/office/drawing/2014/main" id="{1B5D61FF-790E-4D8C-BC99-837BCC4C2D00}"/>
              </a:ext>
            </a:extLst>
          </p:cNvPr>
          <p:cNvGraphicFramePr>
            <a:graphicFrameLocks noGrp="1"/>
          </p:cNvGraphicFramePr>
          <p:nvPr>
            <p:extLst>
              <p:ext uri="{D42A27DB-BD31-4B8C-83A1-F6EECF244321}">
                <p14:modId xmlns:p14="http://schemas.microsoft.com/office/powerpoint/2010/main" val="2400592559"/>
              </p:ext>
            </p:extLst>
          </p:nvPr>
        </p:nvGraphicFramePr>
        <p:xfrm>
          <a:off x="1838612" y="527575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110" name="Table 99">
            <a:extLst>
              <a:ext uri="{FF2B5EF4-FFF2-40B4-BE49-F238E27FC236}">
                <a16:creationId xmlns:a16="http://schemas.microsoft.com/office/drawing/2014/main" id="{68F5BEB8-F16C-43B1-B8B1-9A7DE4CE5B68}"/>
              </a:ext>
            </a:extLst>
          </p:cNvPr>
          <p:cNvGraphicFramePr>
            <a:graphicFrameLocks noGrp="1"/>
          </p:cNvGraphicFramePr>
          <p:nvPr>
            <p:extLst>
              <p:ext uri="{D42A27DB-BD31-4B8C-83A1-F6EECF244321}">
                <p14:modId xmlns:p14="http://schemas.microsoft.com/office/powerpoint/2010/main" val="2229996429"/>
              </p:ext>
            </p:extLst>
          </p:nvPr>
        </p:nvGraphicFramePr>
        <p:xfrm>
          <a:off x="4328554" y="527575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111" name="Table 99">
            <a:extLst>
              <a:ext uri="{FF2B5EF4-FFF2-40B4-BE49-F238E27FC236}">
                <a16:creationId xmlns:a16="http://schemas.microsoft.com/office/drawing/2014/main" id="{D73D6219-F738-4808-B124-AAD68E4E7240}"/>
              </a:ext>
            </a:extLst>
          </p:cNvPr>
          <p:cNvGraphicFramePr>
            <a:graphicFrameLocks noGrp="1"/>
          </p:cNvGraphicFramePr>
          <p:nvPr>
            <p:extLst>
              <p:ext uri="{D42A27DB-BD31-4B8C-83A1-F6EECF244321}">
                <p14:modId xmlns:p14="http://schemas.microsoft.com/office/powerpoint/2010/main" val="3658281325"/>
              </p:ext>
            </p:extLst>
          </p:nvPr>
        </p:nvGraphicFramePr>
        <p:xfrm>
          <a:off x="5912964" y="5275758"/>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cxnSp>
        <p:nvCxnSpPr>
          <p:cNvPr id="112" name="Straight Arrow Connector 111">
            <a:extLst>
              <a:ext uri="{FF2B5EF4-FFF2-40B4-BE49-F238E27FC236}">
                <a16:creationId xmlns:a16="http://schemas.microsoft.com/office/drawing/2014/main" id="{4A314CDD-58A2-4904-A104-E71F508940A6}"/>
              </a:ext>
            </a:extLst>
          </p:cNvPr>
          <p:cNvCxnSpPr>
            <a:cxnSpLocks/>
          </p:cNvCxnSpPr>
          <p:nvPr/>
        </p:nvCxnSpPr>
        <p:spPr>
          <a:xfrm>
            <a:off x="3193279" y="5453788"/>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D72072C-22AE-4ECF-9B7B-FEC9EA1D3C61}"/>
              </a:ext>
            </a:extLst>
          </p:cNvPr>
          <p:cNvCxnSpPr>
            <a:cxnSpLocks/>
          </p:cNvCxnSpPr>
          <p:nvPr/>
        </p:nvCxnSpPr>
        <p:spPr>
          <a:xfrm>
            <a:off x="5663623" y="5453788"/>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CDC5914-24C9-43ED-A81E-248EF89D3DB4}"/>
              </a:ext>
            </a:extLst>
          </p:cNvPr>
          <p:cNvCxnSpPr>
            <a:cxnSpLocks/>
          </p:cNvCxnSpPr>
          <p:nvPr/>
        </p:nvCxnSpPr>
        <p:spPr>
          <a:xfrm>
            <a:off x="2515945" y="5292471"/>
            <a:ext cx="0" cy="330461"/>
          </a:xfrm>
          <a:prstGeom prst="line">
            <a:avLst/>
          </a:prstGeom>
        </p:spPr>
        <p:style>
          <a:lnRef idx="1">
            <a:schemeClr val="accent6"/>
          </a:lnRef>
          <a:fillRef idx="0">
            <a:schemeClr val="accent6"/>
          </a:fillRef>
          <a:effectRef idx="0">
            <a:schemeClr val="accent6"/>
          </a:effectRef>
          <a:fontRef idx="minor">
            <a:schemeClr val="tx1"/>
          </a:fontRef>
        </p:style>
      </p:cxnSp>
      <p:cxnSp>
        <p:nvCxnSpPr>
          <p:cNvPr id="115" name="Straight Connector 114">
            <a:extLst>
              <a:ext uri="{FF2B5EF4-FFF2-40B4-BE49-F238E27FC236}">
                <a16:creationId xmlns:a16="http://schemas.microsoft.com/office/drawing/2014/main" id="{71C64ACC-B329-4AE3-9194-224D34CA1A35}"/>
              </a:ext>
            </a:extLst>
          </p:cNvPr>
          <p:cNvCxnSpPr>
            <a:cxnSpLocks/>
          </p:cNvCxnSpPr>
          <p:nvPr/>
        </p:nvCxnSpPr>
        <p:spPr>
          <a:xfrm>
            <a:off x="5005887" y="5289519"/>
            <a:ext cx="0" cy="3219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B4D8E1EE-6AAB-497F-9F96-66D9230C8485}"/>
              </a:ext>
            </a:extLst>
          </p:cNvPr>
          <p:cNvCxnSpPr>
            <a:cxnSpLocks/>
          </p:cNvCxnSpPr>
          <p:nvPr/>
        </p:nvCxnSpPr>
        <p:spPr>
          <a:xfrm>
            <a:off x="6590297" y="5291900"/>
            <a:ext cx="0" cy="321934"/>
          </a:xfrm>
          <a:prstGeom prst="line">
            <a:avLst/>
          </a:prstGeom>
        </p:spPr>
        <p:style>
          <a:lnRef idx="1">
            <a:schemeClr val="accent6"/>
          </a:lnRef>
          <a:fillRef idx="0">
            <a:schemeClr val="accent6"/>
          </a:fillRef>
          <a:effectRef idx="0">
            <a:schemeClr val="accent6"/>
          </a:effectRef>
          <a:fontRef idx="minor">
            <a:schemeClr val="tx1"/>
          </a:fontRef>
        </p:style>
      </p:cxnSp>
      <p:sp>
        <p:nvSpPr>
          <p:cNvPr id="117" name="TextBox 116">
            <a:extLst>
              <a:ext uri="{FF2B5EF4-FFF2-40B4-BE49-F238E27FC236}">
                <a16:creationId xmlns:a16="http://schemas.microsoft.com/office/drawing/2014/main" id="{4058D567-BE8A-4109-B06D-4E5377DE0E30}"/>
              </a:ext>
            </a:extLst>
          </p:cNvPr>
          <p:cNvSpPr txBox="1"/>
          <p:nvPr/>
        </p:nvSpPr>
        <p:spPr>
          <a:xfrm>
            <a:off x="1956163" y="5327958"/>
            <a:ext cx="540533" cy="261610"/>
          </a:xfrm>
          <a:prstGeom prst="rect">
            <a:avLst/>
          </a:prstGeom>
          <a:noFill/>
        </p:spPr>
        <p:txBody>
          <a:bodyPr wrap="square" rtlCol="0">
            <a:spAutoFit/>
          </a:bodyPr>
          <a:lstStyle/>
          <a:p>
            <a:r>
              <a:rPr lang="fr-FR" sz="1100" dirty="0">
                <a:solidFill>
                  <a:srgbClr val="344A58"/>
                </a:solidFill>
                <a:latin typeface="Aharoni" panose="02010803020104030203" pitchFamily="2" charset="-79"/>
                <a:cs typeface="Aharoni" panose="02010803020104030203" pitchFamily="2" charset="-79"/>
              </a:rPr>
              <a:t>elm</a:t>
            </a:r>
          </a:p>
        </p:txBody>
      </p:sp>
      <p:sp>
        <p:nvSpPr>
          <p:cNvPr id="118" name="TextBox 117">
            <a:extLst>
              <a:ext uri="{FF2B5EF4-FFF2-40B4-BE49-F238E27FC236}">
                <a16:creationId xmlns:a16="http://schemas.microsoft.com/office/drawing/2014/main" id="{C99DE8DD-EA0B-45FB-A54A-7FA109A56B21}"/>
              </a:ext>
            </a:extLst>
          </p:cNvPr>
          <p:cNvSpPr txBox="1"/>
          <p:nvPr/>
        </p:nvSpPr>
        <p:spPr>
          <a:xfrm>
            <a:off x="2458555" y="5301738"/>
            <a:ext cx="715474" cy="338554"/>
          </a:xfrm>
          <a:prstGeom prst="rect">
            <a:avLst/>
          </a:prstGeom>
          <a:noFill/>
        </p:spPr>
        <p:txBody>
          <a:bodyPr wrap="square" rtlCol="0">
            <a:spAutoFit/>
          </a:bodyPr>
          <a:lstStyle/>
          <a:p>
            <a:pPr algn="ctr"/>
            <a:r>
              <a:rPr lang="fr-FR" sz="800" dirty="0">
                <a:solidFill>
                  <a:srgbClr val="344A58"/>
                </a:solidFill>
                <a:latin typeface="Aharoni" panose="02010803020104030203" pitchFamily="2" charset="-79"/>
                <a:cs typeface="Aharoni" panose="02010803020104030203" pitchFamily="2" charset="-79"/>
              </a:rPr>
              <a:t>Adresse-</a:t>
            </a:r>
            <a:r>
              <a:rPr lang="fr-FR" sz="800" dirty="0" err="1">
                <a:solidFill>
                  <a:srgbClr val="344A58"/>
                </a:solidFill>
                <a:latin typeface="Aharoni" panose="02010803020104030203" pitchFamily="2" charset="-79"/>
                <a:cs typeface="Aharoni" panose="02010803020104030203" pitchFamily="2" charset="-79"/>
              </a:rPr>
              <a:t>suiv</a:t>
            </a:r>
            <a:endParaRPr lang="fr-FR" sz="800" dirty="0">
              <a:solidFill>
                <a:srgbClr val="344A58"/>
              </a:solidFill>
              <a:latin typeface="Aharoni" panose="02010803020104030203" pitchFamily="2" charset="-79"/>
              <a:cs typeface="Aharoni" panose="02010803020104030203" pitchFamily="2" charset="-79"/>
            </a:endParaRPr>
          </a:p>
        </p:txBody>
      </p:sp>
      <p:sp>
        <p:nvSpPr>
          <p:cNvPr id="119" name="TextBox 118">
            <a:extLst>
              <a:ext uri="{FF2B5EF4-FFF2-40B4-BE49-F238E27FC236}">
                <a16:creationId xmlns:a16="http://schemas.microsoft.com/office/drawing/2014/main" id="{399481A3-0172-454E-8D4D-2768DA26053D}"/>
              </a:ext>
            </a:extLst>
          </p:cNvPr>
          <p:cNvSpPr txBox="1"/>
          <p:nvPr/>
        </p:nvSpPr>
        <p:spPr>
          <a:xfrm>
            <a:off x="4448082" y="5327958"/>
            <a:ext cx="540533" cy="253916"/>
          </a:xfrm>
          <a:prstGeom prst="rect">
            <a:avLst/>
          </a:prstGeom>
          <a:noFill/>
        </p:spPr>
        <p:txBody>
          <a:bodyPr wrap="square" rtlCol="0">
            <a:spAutoFit/>
          </a:bodyPr>
          <a:lstStyle/>
          <a:p>
            <a:r>
              <a:rPr lang="fr-FR" sz="1050" dirty="0">
                <a:solidFill>
                  <a:srgbClr val="344A58"/>
                </a:solidFill>
                <a:latin typeface="Aharoni" panose="02010803020104030203" pitchFamily="2" charset="-79"/>
                <a:cs typeface="Aharoni" panose="02010803020104030203" pitchFamily="2" charset="-79"/>
              </a:rPr>
              <a:t>elm</a:t>
            </a:r>
            <a:endParaRPr lang="fr-FR" sz="700" dirty="0">
              <a:solidFill>
                <a:srgbClr val="344A58"/>
              </a:solidFill>
              <a:latin typeface="Aharoni" panose="02010803020104030203" pitchFamily="2" charset="-79"/>
              <a:cs typeface="Aharoni" panose="02010803020104030203" pitchFamily="2" charset="-79"/>
            </a:endParaRPr>
          </a:p>
        </p:txBody>
      </p:sp>
      <p:sp>
        <p:nvSpPr>
          <p:cNvPr id="120" name="TextBox 119">
            <a:extLst>
              <a:ext uri="{FF2B5EF4-FFF2-40B4-BE49-F238E27FC236}">
                <a16:creationId xmlns:a16="http://schemas.microsoft.com/office/drawing/2014/main" id="{8BA46206-488F-40A0-A3EE-9B46B0E9D3FB}"/>
              </a:ext>
            </a:extLst>
          </p:cNvPr>
          <p:cNvSpPr txBox="1"/>
          <p:nvPr/>
        </p:nvSpPr>
        <p:spPr>
          <a:xfrm>
            <a:off x="4943996" y="5275280"/>
            <a:ext cx="720069" cy="338554"/>
          </a:xfrm>
          <a:prstGeom prst="rect">
            <a:avLst/>
          </a:prstGeom>
          <a:noFill/>
        </p:spPr>
        <p:txBody>
          <a:bodyPr wrap="square" rtlCol="0">
            <a:spAutoFit/>
          </a:bodyPr>
          <a:lstStyle/>
          <a:p>
            <a:pPr algn="ctr"/>
            <a:r>
              <a:rPr lang="fr-FR" sz="800" dirty="0">
                <a:solidFill>
                  <a:srgbClr val="344A58"/>
                </a:solidFill>
                <a:latin typeface="Aharoni" panose="02010803020104030203" pitchFamily="2" charset="-79"/>
                <a:cs typeface="Aharoni" panose="02010803020104030203" pitchFamily="2" charset="-79"/>
              </a:rPr>
              <a:t>Adresse-</a:t>
            </a:r>
            <a:r>
              <a:rPr lang="fr-FR" sz="800" dirty="0" err="1">
                <a:solidFill>
                  <a:srgbClr val="344A58"/>
                </a:solidFill>
                <a:latin typeface="Aharoni" panose="02010803020104030203" pitchFamily="2" charset="-79"/>
                <a:cs typeface="Aharoni" panose="02010803020104030203" pitchFamily="2" charset="-79"/>
              </a:rPr>
              <a:t>suiv</a:t>
            </a:r>
            <a:endParaRPr lang="fr-FR" sz="800" dirty="0">
              <a:solidFill>
                <a:srgbClr val="344A58"/>
              </a:solidFill>
              <a:latin typeface="Aharoni" panose="02010803020104030203" pitchFamily="2" charset="-79"/>
              <a:cs typeface="Aharoni" panose="02010803020104030203" pitchFamily="2" charset="-79"/>
            </a:endParaRPr>
          </a:p>
        </p:txBody>
      </p:sp>
      <p:sp>
        <p:nvSpPr>
          <p:cNvPr id="121" name="TextBox 120">
            <a:extLst>
              <a:ext uri="{FF2B5EF4-FFF2-40B4-BE49-F238E27FC236}">
                <a16:creationId xmlns:a16="http://schemas.microsoft.com/office/drawing/2014/main" id="{8B52303E-CA63-4E0F-9849-9DBEDF0AE023}"/>
              </a:ext>
            </a:extLst>
          </p:cNvPr>
          <p:cNvSpPr txBox="1"/>
          <p:nvPr/>
        </p:nvSpPr>
        <p:spPr>
          <a:xfrm>
            <a:off x="6084575" y="5323695"/>
            <a:ext cx="540533" cy="261610"/>
          </a:xfrm>
          <a:prstGeom prst="rect">
            <a:avLst/>
          </a:prstGeom>
          <a:noFill/>
        </p:spPr>
        <p:txBody>
          <a:bodyPr wrap="square" rtlCol="0">
            <a:spAutoFit/>
          </a:bodyPr>
          <a:lstStyle/>
          <a:p>
            <a:r>
              <a:rPr lang="fr-FR" sz="1100" dirty="0">
                <a:solidFill>
                  <a:srgbClr val="344A58"/>
                </a:solidFill>
                <a:latin typeface="Aharoni" panose="02010803020104030203" pitchFamily="2" charset="-79"/>
                <a:cs typeface="Aharoni" panose="02010803020104030203" pitchFamily="2" charset="-79"/>
              </a:rPr>
              <a:t>elm</a:t>
            </a:r>
            <a:endParaRPr lang="fr-FR" sz="700" dirty="0">
              <a:solidFill>
                <a:srgbClr val="344A58"/>
              </a:solidFill>
              <a:latin typeface="Aharoni" panose="02010803020104030203" pitchFamily="2" charset="-79"/>
              <a:cs typeface="Aharoni" panose="02010803020104030203" pitchFamily="2" charset="-79"/>
            </a:endParaRPr>
          </a:p>
        </p:txBody>
      </p:sp>
      <p:sp>
        <p:nvSpPr>
          <p:cNvPr id="122" name="TextBox 121">
            <a:extLst>
              <a:ext uri="{FF2B5EF4-FFF2-40B4-BE49-F238E27FC236}">
                <a16:creationId xmlns:a16="http://schemas.microsoft.com/office/drawing/2014/main" id="{6843CE88-7376-44E8-A1C0-85BC9CB25A80}"/>
              </a:ext>
            </a:extLst>
          </p:cNvPr>
          <p:cNvSpPr txBox="1"/>
          <p:nvPr/>
        </p:nvSpPr>
        <p:spPr>
          <a:xfrm>
            <a:off x="6610764" y="5298004"/>
            <a:ext cx="652245" cy="369332"/>
          </a:xfrm>
          <a:prstGeom prst="rect">
            <a:avLst/>
          </a:prstGeom>
          <a:noFill/>
        </p:spPr>
        <p:txBody>
          <a:bodyPr wrap="square" rtlCol="0">
            <a:spAutoFit/>
          </a:bodyPr>
          <a:lstStyle/>
          <a:p>
            <a:pPr algn="ctr"/>
            <a:r>
              <a:rPr lang="fr-FR" sz="900" dirty="0">
                <a:solidFill>
                  <a:srgbClr val="344A58"/>
                </a:solidFill>
                <a:latin typeface="Aharoni" panose="02010803020104030203" pitchFamily="2" charset="-79"/>
                <a:cs typeface="Aharoni" panose="02010803020104030203" pitchFamily="2" charset="-79"/>
              </a:rPr>
              <a:t>Adresse SF</a:t>
            </a:r>
          </a:p>
        </p:txBody>
      </p:sp>
      <p:sp>
        <p:nvSpPr>
          <p:cNvPr id="123" name="TextBox 122">
            <a:extLst>
              <a:ext uri="{FF2B5EF4-FFF2-40B4-BE49-F238E27FC236}">
                <a16:creationId xmlns:a16="http://schemas.microsoft.com/office/drawing/2014/main" id="{F4A26013-4887-4EB5-AFF5-24E1C99D30D6}"/>
              </a:ext>
            </a:extLst>
          </p:cNvPr>
          <p:cNvSpPr txBox="1"/>
          <p:nvPr/>
        </p:nvSpPr>
        <p:spPr>
          <a:xfrm>
            <a:off x="3557360" y="5225753"/>
            <a:ext cx="977289" cy="369332"/>
          </a:xfrm>
          <a:prstGeom prst="rect">
            <a:avLst/>
          </a:prstGeom>
          <a:noFill/>
        </p:spPr>
        <p:txBody>
          <a:bodyPr wrap="square" rtlCol="0">
            <a:spAutoFit/>
          </a:bodyPr>
          <a:lstStyle/>
          <a:p>
            <a:r>
              <a:rPr lang="fr-FR" b="1" dirty="0">
                <a:solidFill>
                  <a:schemeClr val="accent2"/>
                </a:solidFill>
              </a:rPr>
              <a:t>. . . . </a:t>
            </a:r>
          </a:p>
        </p:txBody>
      </p:sp>
      <p:cxnSp>
        <p:nvCxnSpPr>
          <p:cNvPr id="124" name="Straight Arrow Connector 123">
            <a:extLst>
              <a:ext uri="{FF2B5EF4-FFF2-40B4-BE49-F238E27FC236}">
                <a16:creationId xmlns:a16="http://schemas.microsoft.com/office/drawing/2014/main" id="{748AFAB5-1B57-436B-ADA9-41BD3321EE95}"/>
              </a:ext>
            </a:extLst>
          </p:cNvPr>
          <p:cNvCxnSpPr>
            <a:cxnSpLocks/>
          </p:cNvCxnSpPr>
          <p:nvPr/>
        </p:nvCxnSpPr>
        <p:spPr>
          <a:xfrm>
            <a:off x="7311268" y="5477235"/>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5" name="Table 5">
            <a:extLst>
              <a:ext uri="{FF2B5EF4-FFF2-40B4-BE49-F238E27FC236}">
                <a16:creationId xmlns:a16="http://schemas.microsoft.com/office/drawing/2014/main" id="{44EB11A1-A34C-4E66-9F7F-95BEF70FFB40}"/>
              </a:ext>
            </a:extLst>
          </p:cNvPr>
          <p:cNvGraphicFramePr>
            <a:graphicFrameLocks noGrp="1"/>
          </p:cNvGraphicFramePr>
          <p:nvPr>
            <p:extLst>
              <p:ext uri="{D42A27DB-BD31-4B8C-83A1-F6EECF244321}">
                <p14:modId xmlns:p14="http://schemas.microsoft.com/office/powerpoint/2010/main" val="1666350839"/>
              </p:ext>
            </p:extLst>
          </p:nvPr>
        </p:nvGraphicFramePr>
        <p:xfrm>
          <a:off x="7719532" y="5235832"/>
          <a:ext cx="1968498" cy="469900"/>
        </p:xfrm>
        <a:graphic>
          <a:graphicData uri="http://schemas.openxmlformats.org/drawingml/2006/table">
            <a:tbl>
              <a:tblPr firstRow="1" bandRow="1">
                <a:tableStyleId>{5C22544A-7EE6-4342-B048-85BDC9FD1C3A}</a:tableStyleId>
              </a:tblPr>
              <a:tblGrid>
                <a:gridCol w="1968498">
                  <a:extLst>
                    <a:ext uri="{9D8B030D-6E8A-4147-A177-3AD203B41FA5}">
                      <a16:colId xmlns:a16="http://schemas.microsoft.com/office/drawing/2014/main" val="2378478562"/>
                    </a:ext>
                  </a:extLst>
                </a:gridCol>
              </a:tblGrid>
              <a:tr h="469900">
                <a:tc>
                  <a:txBody>
                    <a:bodyPr/>
                    <a:lstStyle/>
                    <a:p>
                      <a:endParaRPr lang="fr-FR" dirty="0">
                        <a:solidFill>
                          <a:srgbClr val="FFFF00"/>
                        </a:solidFill>
                        <a:effectLst>
                          <a:outerShdw blurRad="38100" dist="38100" dir="2700000" algn="tl">
                            <a:srgbClr val="000000">
                              <a:alpha val="43137"/>
                            </a:srgbClr>
                          </a:outerShdw>
                        </a:effectLst>
                      </a:endParaRPr>
                    </a:p>
                  </a:txBody>
                  <a:tcPr>
                    <a:solidFill>
                      <a:srgbClr val="FC6746"/>
                    </a:solidFill>
                  </a:tcPr>
                </a:tc>
                <a:extLst>
                  <a:ext uri="{0D108BD9-81ED-4DB2-BD59-A6C34878D82A}">
                    <a16:rowId xmlns:a16="http://schemas.microsoft.com/office/drawing/2014/main" val="3121756842"/>
                  </a:ext>
                </a:extLst>
              </a:tr>
            </a:tbl>
          </a:graphicData>
        </a:graphic>
      </p:graphicFrame>
      <p:sp>
        <p:nvSpPr>
          <p:cNvPr id="126" name="TextBox 125">
            <a:extLst>
              <a:ext uri="{FF2B5EF4-FFF2-40B4-BE49-F238E27FC236}">
                <a16:creationId xmlns:a16="http://schemas.microsoft.com/office/drawing/2014/main" id="{F5819724-04D6-4B7B-AD6B-5134BF00C146}"/>
              </a:ext>
            </a:extLst>
          </p:cNvPr>
          <p:cNvSpPr txBox="1"/>
          <p:nvPr/>
        </p:nvSpPr>
        <p:spPr>
          <a:xfrm>
            <a:off x="8891685" y="5270960"/>
            <a:ext cx="676788"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NULL</a:t>
            </a:r>
          </a:p>
        </p:txBody>
      </p:sp>
      <p:sp>
        <p:nvSpPr>
          <p:cNvPr id="127" name="TextBox 126">
            <a:extLst>
              <a:ext uri="{FF2B5EF4-FFF2-40B4-BE49-F238E27FC236}">
                <a16:creationId xmlns:a16="http://schemas.microsoft.com/office/drawing/2014/main" id="{D534CC36-E9A3-4690-BF0E-7352A749323F}"/>
              </a:ext>
            </a:extLst>
          </p:cNvPr>
          <p:cNvSpPr txBox="1"/>
          <p:nvPr/>
        </p:nvSpPr>
        <p:spPr>
          <a:xfrm>
            <a:off x="7937054" y="5258320"/>
            <a:ext cx="537327" cy="369332"/>
          </a:xfrm>
          <a:prstGeom prst="rect">
            <a:avLst/>
          </a:prstGeom>
          <a:noFill/>
        </p:spPr>
        <p:txBody>
          <a:bodyPr wrap="none" rtlCol="0">
            <a:spAutoFit/>
          </a:bodyPr>
          <a:lstStyle/>
          <a:p>
            <a:r>
              <a:rPr lang="fr-FR" dirty="0">
                <a:solidFill>
                  <a:srgbClr val="FFFF00"/>
                </a:solidFill>
                <a:effectLst>
                  <a:outerShdw blurRad="38100" dist="38100" dir="2700000" algn="tl">
                    <a:srgbClr val="000000">
                      <a:alpha val="43137"/>
                    </a:srgbClr>
                  </a:outerShdw>
                </a:effectLst>
              </a:rPr>
              <a:t>elm</a:t>
            </a:r>
          </a:p>
        </p:txBody>
      </p:sp>
      <p:cxnSp>
        <p:nvCxnSpPr>
          <p:cNvPr id="129" name="Straight Connector 128">
            <a:extLst>
              <a:ext uri="{FF2B5EF4-FFF2-40B4-BE49-F238E27FC236}">
                <a16:creationId xmlns:a16="http://schemas.microsoft.com/office/drawing/2014/main" id="{80B38517-B7E2-4014-956B-D536470CFCAB}"/>
              </a:ext>
            </a:extLst>
          </p:cNvPr>
          <p:cNvCxnSpPr>
            <a:cxnSpLocks/>
          </p:cNvCxnSpPr>
          <p:nvPr/>
        </p:nvCxnSpPr>
        <p:spPr>
          <a:xfrm>
            <a:off x="8662241" y="5240154"/>
            <a:ext cx="0" cy="4271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2795F4D-27A0-41F5-BC28-FAC9DCED6002}"/>
              </a:ext>
            </a:extLst>
          </p:cNvPr>
          <p:cNvCxnSpPr/>
          <p:nvPr/>
        </p:nvCxnSpPr>
        <p:spPr>
          <a:xfrm>
            <a:off x="6865620" y="5029200"/>
            <a:ext cx="0" cy="241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54E0C41-ED35-4A37-88C6-D15378431192}"/>
              </a:ext>
            </a:extLst>
          </p:cNvPr>
          <p:cNvCxnSpPr/>
          <p:nvPr/>
        </p:nvCxnSpPr>
        <p:spPr>
          <a:xfrm>
            <a:off x="9184524" y="4953000"/>
            <a:ext cx="0" cy="2727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2BF3CFE-F04C-4FCA-9ECA-F8547A6CC3A7}"/>
              </a:ext>
            </a:extLst>
          </p:cNvPr>
          <p:cNvCxnSpPr/>
          <p:nvPr/>
        </p:nvCxnSpPr>
        <p:spPr>
          <a:xfrm>
            <a:off x="7098516" y="4953000"/>
            <a:ext cx="180810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30" name="TextBox 129">
            <a:extLst>
              <a:ext uri="{FF2B5EF4-FFF2-40B4-BE49-F238E27FC236}">
                <a16:creationId xmlns:a16="http://schemas.microsoft.com/office/drawing/2014/main" id="{C0621A20-183F-44BD-BBAD-082019353244}"/>
              </a:ext>
            </a:extLst>
          </p:cNvPr>
          <p:cNvSpPr txBox="1"/>
          <p:nvPr/>
        </p:nvSpPr>
        <p:spPr>
          <a:xfrm>
            <a:off x="5005887" y="5958825"/>
            <a:ext cx="1968498" cy="646331"/>
          </a:xfrm>
          <a:prstGeom prst="rect">
            <a:avLst/>
          </a:prstGeom>
          <a:noFill/>
        </p:spPr>
        <p:txBody>
          <a:bodyPr wrap="square" rtlCol="0">
            <a:spAutoFit/>
          </a:bodyPr>
          <a:lstStyle/>
          <a:p>
            <a:pPr algn="ctr"/>
            <a:r>
              <a:rPr lang="fr-FR" dirty="0">
                <a:solidFill>
                  <a:schemeClr val="accent1"/>
                </a:solidFill>
                <a:latin typeface="AnotherScream" panose="02000506000000020003" pitchFamily="2" charset="0"/>
              </a:rPr>
              <a:t>Liste stocké par des éléments</a:t>
            </a:r>
          </a:p>
        </p:txBody>
      </p:sp>
      <p:sp>
        <p:nvSpPr>
          <p:cNvPr id="131" name="TextBox 130">
            <a:extLst>
              <a:ext uri="{FF2B5EF4-FFF2-40B4-BE49-F238E27FC236}">
                <a16:creationId xmlns:a16="http://schemas.microsoft.com/office/drawing/2014/main" id="{580FAEB0-2FDA-4204-B93C-B3B74900CAA4}"/>
              </a:ext>
            </a:extLst>
          </p:cNvPr>
          <p:cNvSpPr txBox="1"/>
          <p:nvPr/>
        </p:nvSpPr>
        <p:spPr>
          <a:xfrm>
            <a:off x="759709" y="4457452"/>
            <a:ext cx="3397691" cy="400110"/>
          </a:xfrm>
          <a:prstGeom prst="rect">
            <a:avLst/>
          </a:prstGeom>
          <a:noFill/>
        </p:spPr>
        <p:txBody>
          <a:bodyPr wrap="square" rtlCol="0">
            <a:spAutoFit/>
          </a:bodyPr>
          <a:lstStyle/>
          <a:p>
            <a:r>
              <a:rPr lang="fr-FR" sz="2000" b="1" dirty="0">
                <a:solidFill>
                  <a:srgbClr val="00B050"/>
                </a:solidFill>
              </a:rPr>
              <a:t>fonction d’ajout un employe</a:t>
            </a:r>
          </a:p>
        </p:txBody>
      </p:sp>
    </p:spTree>
    <p:extLst>
      <p:ext uri="{BB962C8B-B14F-4D97-AF65-F5344CB8AC3E}">
        <p14:creationId xmlns:p14="http://schemas.microsoft.com/office/powerpoint/2010/main" val="394472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fade">
                                      <p:cBhvr>
                                        <p:cTn id="42" dur="1000"/>
                                        <p:tgtEl>
                                          <p:spTgt spid="101"/>
                                        </p:tgtEl>
                                      </p:cBhvr>
                                    </p:animEffect>
                                    <p:anim calcmode="lin" valueType="num">
                                      <p:cBhvr>
                                        <p:cTn id="43" dur="1000" fill="hold"/>
                                        <p:tgtEl>
                                          <p:spTgt spid="101"/>
                                        </p:tgtEl>
                                        <p:attrNameLst>
                                          <p:attrName>ppt_x</p:attrName>
                                        </p:attrNameLst>
                                      </p:cBhvr>
                                      <p:tavLst>
                                        <p:tav tm="0">
                                          <p:val>
                                            <p:strVal val="#ppt_x"/>
                                          </p:val>
                                        </p:tav>
                                        <p:tav tm="100000">
                                          <p:val>
                                            <p:strVal val="#ppt_x"/>
                                          </p:val>
                                        </p:tav>
                                      </p:tavLst>
                                    </p:anim>
                                    <p:anim calcmode="lin" valueType="num">
                                      <p:cBhvr>
                                        <p:cTn id="44" dur="1000" fill="hold"/>
                                        <p:tgtEl>
                                          <p:spTgt spid="10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fade">
                                      <p:cBhvr>
                                        <p:cTn id="47" dur="1000"/>
                                        <p:tgtEl>
                                          <p:spTgt spid="104"/>
                                        </p:tgtEl>
                                      </p:cBhvr>
                                    </p:animEffect>
                                    <p:anim calcmode="lin" valueType="num">
                                      <p:cBhvr>
                                        <p:cTn id="48" dur="1000" fill="hold"/>
                                        <p:tgtEl>
                                          <p:spTgt spid="104"/>
                                        </p:tgtEl>
                                        <p:attrNameLst>
                                          <p:attrName>ppt_x</p:attrName>
                                        </p:attrNameLst>
                                      </p:cBhvr>
                                      <p:tavLst>
                                        <p:tav tm="0">
                                          <p:val>
                                            <p:strVal val="#ppt_x"/>
                                          </p:val>
                                        </p:tav>
                                        <p:tav tm="100000">
                                          <p:val>
                                            <p:strVal val="#ppt_x"/>
                                          </p:val>
                                        </p:tav>
                                      </p:tavLst>
                                    </p:anim>
                                    <p:anim calcmode="lin" valueType="num">
                                      <p:cBhvr>
                                        <p:cTn id="49" dur="1000" fill="hold"/>
                                        <p:tgtEl>
                                          <p:spTgt spid="10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1000"/>
                                        <p:tgtEl>
                                          <p:spTgt spid="105"/>
                                        </p:tgtEl>
                                      </p:cBhvr>
                                    </p:animEffect>
                                    <p:anim calcmode="lin" valueType="num">
                                      <p:cBhvr>
                                        <p:cTn id="58" dur="1000" fill="hold"/>
                                        <p:tgtEl>
                                          <p:spTgt spid="105"/>
                                        </p:tgtEl>
                                        <p:attrNameLst>
                                          <p:attrName>ppt_x</p:attrName>
                                        </p:attrNameLst>
                                      </p:cBhvr>
                                      <p:tavLst>
                                        <p:tav tm="0">
                                          <p:val>
                                            <p:strVal val="#ppt_x"/>
                                          </p:val>
                                        </p:tav>
                                        <p:tav tm="100000">
                                          <p:val>
                                            <p:strVal val="#ppt_x"/>
                                          </p:val>
                                        </p:tav>
                                      </p:tavLst>
                                    </p:anim>
                                    <p:anim calcmode="lin" valueType="num">
                                      <p:cBhvr>
                                        <p:cTn id="59" dur="1000" fill="hold"/>
                                        <p:tgtEl>
                                          <p:spTgt spid="10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fade">
                                      <p:cBhvr>
                                        <p:cTn id="62" dur="1000"/>
                                        <p:tgtEl>
                                          <p:spTgt spid="102"/>
                                        </p:tgtEl>
                                      </p:cBhvr>
                                    </p:animEffect>
                                    <p:anim calcmode="lin" valueType="num">
                                      <p:cBhvr>
                                        <p:cTn id="63" dur="1000" fill="hold"/>
                                        <p:tgtEl>
                                          <p:spTgt spid="102"/>
                                        </p:tgtEl>
                                        <p:attrNameLst>
                                          <p:attrName>ppt_x</p:attrName>
                                        </p:attrNameLst>
                                      </p:cBhvr>
                                      <p:tavLst>
                                        <p:tav tm="0">
                                          <p:val>
                                            <p:strVal val="#ppt_x"/>
                                          </p:val>
                                        </p:tav>
                                        <p:tav tm="100000">
                                          <p:val>
                                            <p:strVal val="#ppt_x"/>
                                          </p:val>
                                        </p:tav>
                                      </p:tavLst>
                                    </p:anim>
                                    <p:anim calcmode="lin" valueType="num">
                                      <p:cBhvr>
                                        <p:cTn id="64" dur="1000" fill="hold"/>
                                        <p:tgtEl>
                                          <p:spTgt spid="10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anim calcmode="lin" valueType="num">
                                      <p:cBhvr>
                                        <p:cTn id="68" dur="1000" fill="hold"/>
                                        <p:tgtEl>
                                          <p:spTgt spid="106"/>
                                        </p:tgtEl>
                                        <p:attrNameLst>
                                          <p:attrName>ppt_x</p:attrName>
                                        </p:attrNameLst>
                                      </p:cBhvr>
                                      <p:tavLst>
                                        <p:tav tm="0">
                                          <p:val>
                                            <p:strVal val="#ppt_x"/>
                                          </p:val>
                                        </p:tav>
                                        <p:tav tm="100000">
                                          <p:val>
                                            <p:strVal val="#ppt_x"/>
                                          </p:val>
                                        </p:tav>
                                      </p:tavLst>
                                    </p:anim>
                                    <p:anim calcmode="lin" valueType="num">
                                      <p:cBhvr>
                                        <p:cTn id="69" dur="1000" fill="hold"/>
                                        <p:tgtEl>
                                          <p:spTgt spid="10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1000"/>
                                        <p:tgtEl>
                                          <p:spTgt spid="103"/>
                                        </p:tgtEl>
                                      </p:cBhvr>
                                    </p:animEffect>
                                    <p:anim calcmode="lin" valueType="num">
                                      <p:cBhvr>
                                        <p:cTn id="73" dur="1000" fill="hold"/>
                                        <p:tgtEl>
                                          <p:spTgt spid="103"/>
                                        </p:tgtEl>
                                        <p:attrNameLst>
                                          <p:attrName>ppt_x</p:attrName>
                                        </p:attrNameLst>
                                      </p:cBhvr>
                                      <p:tavLst>
                                        <p:tav tm="0">
                                          <p:val>
                                            <p:strVal val="#ppt_x"/>
                                          </p:val>
                                        </p:tav>
                                        <p:tav tm="100000">
                                          <p:val>
                                            <p:strVal val="#ppt_x"/>
                                          </p:val>
                                        </p:tav>
                                      </p:tavLst>
                                    </p:anim>
                                    <p:anim calcmode="lin" valueType="num">
                                      <p:cBhvr>
                                        <p:cTn id="7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 calcmode="lin" valueType="num">
                                      <p:cBhvr>
                                        <p:cTn id="81" dur="500" fill="hold"/>
                                        <p:tgtEl>
                                          <p:spTgt spid="11"/>
                                        </p:tgtEl>
                                        <p:attrNameLst>
                                          <p:attrName>style.rotation</p:attrName>
                                        </p:attrNameLst>
                                      </p:cBhvr>
                                      <p:tavLst>
                                        <p:tav tm="0">
                                          <p:val>
                                            <p:fltVal val="90"/>
                                          </p:val>
                                        </p:tav>
                                        <p:tav tm="100000">
                                          <p:val>
                                            <p:fltVal val="0"/>
                                          </p:val>
                                        </p:tav>
                                      </p:tavLst>
                                    </p:anim>
                                    <p:animEffect transition="in" filter="fade">
                                      <p:cBhvr>
                                        <p:cTn id="82" dur="500"/>
                                        <p:tgtEl>
                                          <p:spTgt spid="11"/>
                                        </p:tgtEl>
                                      </p:cBhvr>
                                    </p:animEffect>
                                  </p:childTnLst>
                                </p:cTn>
                              </p:par>
                              <p:par>
                                <p:cTn id="83" presetID="3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500" fill="hold"/>
                                        <p:tgtEl>
                                          <p:spTgt spid="17"/>
                                        </p:tgtEl>
                                        <p:attrNameLst>
                                          <p:attrName>ppt_w</p:attrName>
                                        </p:attrNameLst>
                                      </p:cBhvr>
                                      <p:tavLst>
                                        <p:tav tm="0">
                                          <p:val>
                                            <p:fltVal val="0"/>
                                          </p:val>
                                        </p:tav>
                                        <p:tav tm="100000">
                                          <p:val>
                                            <p:strVal val="#ppt_w"/>
                                          </p:val>
                                        </p:tav>
                                      </p:tavLst>
                                    </p:anim>
                                    <p:anim calcmode="lin" valueType="num">
                                      <p:cBhvr>
                                        <p:cTn id="86" dur="500" fill="hold"/>
                                        <p:tgtEl>
                                          <p:spTgt spid="17"/>
                                        </p:tgtEl>
                                        <p:attrNameLst>
                                          <p:attrName>ppt_h</p:attrName>
                                        </p:attrNameLst>
                                      </p:cBhvr>
                                      <p:tavLst>
                                        <p:tav tm="0">
                                          <p:val>
                                            <p:fltVal val="0"/>
                                          </p:val>
                                        </p:tav>
                                        <p:tav tm="100000">
                                          <p:val>
                                            <p:strVal val="#ppt_h"/>
                                          </p:val>
                                        </p:tav>
                                      </p:tavLst>
                                    </p:anim>
                                    <p:anim calcmode="lin" valueType="num">
                                      <p:cBhvr>
                                        <p:cTn id="87" dur="500" fill="hold"/>
                                        <p:tgtEl>
                                          <p:spTgt spid="17"/>
                                        </p:tgtEl>
                                        <p:attrNameLst>
                                          <p:attrName>style.rotation</p:attrName>
                                        </p:attrNameLst>
                                      </p:cBhvr>
                                      <p:tavLst>
                                        <p:tav tm="0">
                                          <p:val>
                                            <p:fltVal val="90"/>
                                          </p:val>
                                        </p:tav>
                                        <p:tav tm="100000">
                                          <p:val>
                                            <p:fltVal val="0"/>
                                          </p:val>
                                        </p:tav>
                                      </p:tavLst>
                                    </p:anim>
                                    <p:animEffect transition="in" filter="fade">
                                      <p:cBhvr>
                                        <p:cTn id="88" dur="500"/>
                                        <p:tgtEl>
                                          <p:spTgt spid="17"/>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anim calcmode="lin" valueType="num">
                                      <p:cBhvr>
                                        <p:cTn id="91" dur="500" fill="hold"/>
                                        <p:tgtEl>
                                          <p:spTgt spid="108"/>
                                        </p:tgtEl>
                                        <p:attrNameLst>
                                          <p:attrName>ppt_w</p:attrName>
                                        </p:attrNameLst>
                                      </p:cBhvr>
                                      <p:tavLst>
                                        <p:tav tm="0">
                                          <p:val>
                                            <p:fltVal val="0"/>
                                          </p:val>
                                        </p:tav>
                                        <p:tav tm="100000">
                                          <p:val>
                                            <p:strVal val="#ppt_w"/>
                                          </p:val>
                                        </p:tav>
                                      </p:tavLst>
                                    </p:anim>
                                    <p:anim calcmode="lin" valueType="num">
                                      <p:cBhvr>
                                        <p:cTn id="92" dur="500" fill="hold"/>
                                        <p:tgtEl>
                                          <p:spTgt spid="108"/>
                                        </p:tgtEl>
                                        <p:attrNameLst>
                                          <p:attrName>ppt_h</p:attrName>
                                        </p:attrNameLst>
                                      </p:cBhvr>
                                      <p:tavLst>
                                        <p:tav tm="0">
                                          <p:val>
                                            <p:fltVal val="0"/>
                                          </p:val>
                                        </p:tav>
                                        <p:tav tm="100000">
                                          <p:val>
                                            <p:strVal val="#ppt_h"/>
                                          </p:val>
                                        </p:tav>
                                      </p:tavLst>
                                    </p:anim>
                                    <p:anim calcmode="lin" valueType="num">
                                      <p:cBhvr>
                                        <p:cTn id="93" dur="500" fill="hold"/>
                                        <p:tgtEl>
                                          <p:spTgt spid="108"/>
                                        </p:tgtEl>
                                        <p:attrNameLst>
                                          <p:attrName>style.rotation</p:attrName>
                                        </p:attrNameLst>
                                      </p:cBhvr>
                                      <p:tavLst>
                                        <p:tav tm="0">
                                          <p:val>
                                            <p:fltVal val="90"/>
                                          </p:val>
                                        </p:tav>
                                        <p:tav tm="100000">
                                          <p:val>
                                            <p:fltVal val="0"/>
                                          </p:val>
                                        </p:tav>
                                      </p:tavLst>
                                    </p:anim>
                                    <p:animEffect transition="in" filter="fade">
                                      <p:cBhvr>
                                        <p:cTn id="94" dur="500"/>
                                        <p:tgtEl>
                                          <p:spTgt spid="108"/>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09"/>
                                        </p:tgtEl>
                                        <p:attrNameLst>
                                          <p:attrName>style.visibility</p:attrName>
                                        </p:attrNameLst>
                                      </p:cBhvr>
                                      <p:to>
                                        <p:strVal val="visible"/>
                                      </p:to>
                                    </p:set>
                                    <p:anim calcmode="lin" valueType="num">
                                      <p:cBhvr additive="base">
                                        <p:cTn id="99" dur="500" fill="hold"/>
                                        <p:tgtEl>
                                          <p:spTgt spid="109"/>
                                        </p:tgtEl>
                                        <p:attrNameLst>
                                          <p:attrName>ppt_x</p:attrName>
                                        </p:attrNameLst>
                                      </p:cBhvr>
                                      <p:tavLst>
                                        <p:tav tm="0">
                                          <p:val>
                                            <p:strVal val="#ppt_x"/>
                                          </p:val>
                                        </p:tav>
                                        <p:tav tm="100000">
                                          <p:val>
                                            <p:strVal val="#ppt_x"/>
                                          </p:val>
                                        </p:tav>
                                      </p:tavLst>
                                    </p:anim>
                                    <p:anim calcmode="lin" valueType="num">
                                      <p:cBhvr additive="base">
                                        <p:cTn id="100" dur="500" fill="hold"/>
                                        <p:tgtEl>
                                          <p:spTgt spid="10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10"/>
                                        </p:tgtEl>
                                        <p:attrNameLst>
                                          <p:attrName>style.visibility</p:attrName>
                                        </p:attrNameLst>
                                      </p:cBhvr>
                                      <p:to>
                                        <p:strVal val="visible"/>
                                      </p:to>
                                    </p:set>
                                    <p:anim calcmode="lin" valueType="num">
                                      <p:cBhvr additive="base">
                                        <p:cTn id="103" dur="500" fill="hold"/>
                                        <p:tgtEl>
                                          <p:spTgt spid="110"/>
                                        </p:tgtEl>
                                        <p:attrNameLst>
                                          <p:attrName>ppt_x</p:attrName>
                                        </p:attrNameLst>
                                      </p:cBhvr>
                                      <p:tavLst>
                                        <p:tav tm="0">
                                          <p:val>
                                            <p:strVal val="#ppt_x"/>
                                          </p:val>
                                        </p:tav>
                                        <p:tav tm="100000">
                                          <p:val>
                                            <p:strVal val="#ppt_x"/>
                                          </p:val>
                                        </p:tav>
                                      </p:tavLst>
                                    </p:anim>
                                    <p:anim calcmode="lin" valueType="num">
                                      <p:cBhvr additive="base">
                                        <p:cTn id="104" dur="500" fill="hold"/>
                                        <p:tgtEl>
                                          <p:spTgt spid="11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anim calcmode="lin" valueType="num">
                                      <p:cBhvr additive="base">
                                        <p:cTn id="107" dur="500" fill="hold"/>
                                        <p:tgtEl>
                                          <p:spTgt spid="111"/>
                                        </p:tgtEl>
                                        <p:attrNameLst>
                                          <p:attrName>ppt_x</p:attrName>
                                        </p:attrNameLst>
                                      </p:cBhvr>
                                      <p:tavLst>
                                        <p:tav tm="0">
                                          <p:val>
                                            <p:strVal val="#ppt_x"/>
                                          </p:val>
                                        </p:tav>
                                        <p:tav tm="100000">
                                          <p:val>
                                            <p:strVal val="#ppt_x"/>
                                          </p:val>
                                        </p:tav>
                                      </p:tavLst>
                                    </p:anim>
                                    <p:anim calcmode="lin" valueType="num">
                                      <p:cBhvr additive="base">
                                        <p:cTn id="108" dur="500" fill="hold"/>
                                        <p:tgtEl>
                                          <p:spTgt spid="11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12"/>
                                        </p:tgtEl>
                                        <p:attrNameLst>
                                          <p:attrName>style.visibility</p:attrName>
                                        </p:attrNameLst>
                                      </p:cBhvr>
                                      <p:to>
                                        <p:strVal val="visible"/>
                                      </p:to>
                                    </p:set>
                                    <p:anim calcmode="lin" valueType="num">
                                      <p:cBhvr additive="base">
                                        <p:cTn id="111" dur="500" fill="hold"/>
                                        <p:tgtEl>
                                          <p:spTgt spid="112"/>
                                        </p:tgtEl>
                                        <p:attrNameLst>
                                          <p:attrName>ppt_x</p:attrName>
                                        </p:attrNameLst>
                                      </p:cBhvr>
                                      <p:tavLst>
                                        <p:tav tm="0">
                                          <p:val>
                                            <p:strVal val="#ppt_x"/>
                                          </p:val>
                                        </p:tav>
                                        <p:tav tm="100000">
                                          <p:val>
                                            <p:strVal val="#ppt_x"/>
                                          </p:val>
                                        </p:tav>
                                      </p:tavLst>
                                    </p:anim>
                                    <p:anim calcmode="lin" valueType="num">
                                      <p:cBhvr additive="base">
                                        <p:cTn id="112" dur="500" fill="hold"/>
                                        <p:tgtEl>
                                          <p:spTgt spid="112"/>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13"/>
                                        </p:tgtEl>
                                        <p:attrNameLst>
                                          <p:attrName>style.visibility</p:attrName>
                                        </p:attrNameLst>
                                      </p:cBhvr>
                                      <p:to>
                                        <p:strVal val="visible"/>
                                      </p:to>
                                    </p:set>
                                    <p:anim calcmode="lin" valueType="num">
                                      <p:cBhvr additive="base">
                                        <p:cTn id="115" dur="500" fill="hold"/>
                                        <p:tgtEl>
                                          <p:spTgt spid="113"/>
                                        </p:tgtEl>
                                        <p:attrNameLst>
                                          <p:attrName>ppt_x</p:attrName>
                                        </p:attrNameLst>
                                      </p:cBhvr>
                                      <p:tavLst>
                                        <p:tav tm="0">
                                          <p:val>
                                            <p:strVal val="#ppt_x"/>
                                          </p:val>
                                        </p:tav>
                                        <p:tav tm="100000">
                                          <p:val>
                                            <p:strVal val="#ppt_x"/>
                                          </p:val>
                                        </p:tav>
                                      </p:tavLst>
                                    </p:anim>
                                    <p:anim calcmode="lin" valueType="num">
                                      <p:cBhvr additive="base">
                                        <p:cTn id="116" dur="500" fill="hold"/>
                                        <p:tgtEl>
                                          <p:spTgt spid="11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14"/>
                                        </p:tgtEl>
                                        <p:attrNameLst>
                                          <p:attrName>style.visibility</p:attrName>
                                        </p:attrNameLst>
                                      </p:cBhvr>
                                      <p:to>
                                        <p:strVal val="visible"/>
                                      </p:to>
                                    </p:set>
                                    <p:anim calcmode="lin" valueType="num">
                                      <p:cBhvr additive="base">
                                        <p:cTn id="119" dur="500" fill="hold"/>
                                        <p:tgtEl>
                                          <p:spTgt spid="114"/>
                                        </p:tgtEl>
                                        <p:attrNameLst>
                                          <p:attrName>ppt_x</p:attrName>
                                        </p:attrNameLst>
                                      </p:cBhvr>
                                      <p:tavLst>
                                        <p:tav tm="0">
                                          <p:val>
                                            <p:strVal val="#ppt_x"/>
                                          </p:val>
                                        </p:tav>
                                        <p:tav tm="100000">
                                          <p:val>
                                            <p:strVal val="#ppt_x"/>
                                          </p:val>
                                        </p:tav>
                                      </p:tavLst>
                                    </p:anim>
                                    <p:anim calcmode="lin" valueType="num">
                                      <p:cBhvr additive="base">
                                        <p:cTn id="120" dur="500" fill="hold"/>
                                        <p:tgtEl>
                                          <p:spTgt spid="11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15"/>
                                        </p:tgtEl>
                                        <p:attrNameLst>
                                          <p:attrName>style.visibility</p:attrName>
                                        </p:attrNameLst>
                                      </p:cBhvr>
                                      <p:to>
                                        <p:strVal val="visible"/>
                                      </p:to>
                                    </p:set>
                                    <p:anim calcmode="lin" valueType="num">
                                      <p:cBhvr additive="base">
                                        <p:cTn id="123" dur="500" fill="hold"/>
                                        <p:tgtEl>
                                          <p:spTgt spid="115"/>
                                        </p:tgtEl>
                                        <p:attrNameLst>
                                          <p:attrName>ppt_x</p:attrName>
                                        </p:attrNameLst>
                                      </p:cBhvr>
                                      <p:tavLst>
                                        <p:tav tm="0">
                                          <p:val>
                                            <p:strVal val="#ppt_x"/>
                                          </p:val>
                                        </p:tav>
                                        <p:tav tm="100000">
                                          <p:val>
                                            <p:strVal val="#ppt_x"/>
                                          </p:val>
                                        </p:tav>
                                      </p:tavLst>
                                    </p:anim>
                                    <p:anim calcmode="lin" valueType="num">
                                      <p:cBhvr additive="base">
                                        <p:cTn id="124" dur="500" fill="hold"/>
                                        <p:tgtEl>
                                          <p:spTgt spid="11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16"/>
                                        </p:tgtEl>
                                        <p:attrNameLst>
                                          <p:attrName>style.visibility</p:attrName>
                                        </p:attrNameLst>
                                      </p:cBhvr>
                                      <p:to>
                                        <p:strVal val="visible"/>
                                      </p:to>
                                    </p:set>
                                    <p:anim calcmode="lin" valueType="num">
                                      <p:cBhvr additive="base">
                                        <p:cTn id="127" dur="500" fill="hold"/>
                                        <p:tgtEl>
                                          <p:spTgt spid="116"/>
                                        </p:tgtEl>
                                        <p:attrNameLst>
                                          <p:attrName>ppt_x</p:attrName>
                                        </p:attrNameLst>
                                      </p:cBhvr>
                                      <p:tavLst>
                                        <p:tav tm="0">
                                          <p:val>
                                            <p:strVal val="#ppt_x"/>
                                          </p:val>
                                        </p:tav>
                                        <p:tav tm="100000">
                                          <p:val>
                                            <p:strVal val="#ppt_x"/>
                                          </p:val>
                                        </p:tav>
                                      </p:tavLst>
                                    </p:anim>
                                    <p:anim calcmode="lin" valueType="num">
                                      <p:cBhvr additive="base">
                                        <p:cTn id="128" dur="500" fill="hold"/>
                                        <p:tgtEl>
                                          <p:spTgt spid="11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anim calcmode="lin" valueType="num">
                                      <p:cBhvr additive="base">
                                        <p:cTn id="131" dur="500" fill="hold"/>
                                        <p:tgtEl>
                                          <p:spTgt spid="117"/>
                                        </p:tgtEl>
                                        <p:attrNameLst>
                                          <p:attrName>ppt_x</p:attrName>
                                        </p:attrNameLst>
                                      </p:cBhvr>
                                      <p:tavLst>
                                        <p:tav tm="0">
                                          <p:val>
                                            <p:strVal val="#ppt_x"/>
                                          </p:val>
                                        </p:tav>
                                        <p:tav tm="100000">
                                          <p:val>
                                            <p:strVal val="#ppt_x"/>
                                          </p:val>
                                        </p:tav>
                                      </p:tavLst>
                                    </p:anim>
                                    <p:anim calcmode="lin" valueType="num">
                                      <p:cBhvr additive="base">
                                        <p:cTn id="132" dur="500" fill="hold"/>
                                        <p:tgtEl>
                                          <p:spTgt spid="11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8"/>
                                        </p:tgtEl>
                                        <p:attrNameLst>
                                          <p:attrName>style.visibility</p:attrName>
                                        </p:attrNameLst>
                                      </p:cBhvr>
                                      <p:to>
                                        <p:strVal val="visible"/>
                                      </p:to>
                                    </p:set>
                                    <p:anim calcmode="lin" valueType="num">
                                      <p:cBhvr additive="base">
                                        <p:cTn id="135" dur="500" fill="hold"/>
                                        <p:tgtEl>
                                          <p:spTgt spid="118"/>
                                        </p:tgtEl>
                                        <p:attrNameLst>
                                          <p:attrName>ppt_x</p:attrName>
                                        </p:attrNameLst>
                                      </p:cBhvr>
                                      <p:tavLst>
                                        <p:tav tm="0">
                                          <p:val>
                                            <p:strVal val="#ppt_x"/>
                                          </p:val>
                                        </p:tav>
                                        <p:tav tm="100000">
                                          <p:val>
                                            <p:strVal val="#ppt_x"/>
                                          </p:val>
                                        </p:tav>
                                      </p:tavLst>
                                    </p:anim>
                                    <p:anim calcmode="lin" valueType="num">
                                      <p:cBhvr additive="base">
                                        <p:cTn id="136" dur="500" fill="hold"/>
                                        <p:tgtEl>
                                          <p:spTgt spid="11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9"/>
                                        </p:tgtEl>
                                        <p:attrNameLst>
                                          <p:attrName>style.visibility</p:attrName>
                                        </p:attrNameLst>
                                      </p:cBhvr>
                                      <p:to>
                                        <p:strVal val="visible"/>
                                      </p:to>
                                    </p:set>
                                    <p:anim calcmode="lin" valueType="num">
                                      <p:cBhvr additive="base">
                                        <p:cTn id="139" dur="500" fill="hold"/>
                                        <p:tgtEl>
                                          <p:spTgt spid="119"/>
                                        </p:tgtEl>
                                        <p:attrNameLst>
                                          <p:attrName>ppt_x</p:attrName>
                                        </p:attrNameLst>
                                      </p:cBhvr>
                                      <p:tavLst>
                                        <p:tav tm="0">
                                          <p:val>
                                            <p:strVal val="#ppt_x"/>
                                          </p:val>
                                        </p:tav>
                                        <p:tav tm="100000">
                                          <p:val>
                                            <p:strVal val="#ppt_x"/>
                                          </p:val>
                                        </p:tav>
                                      </p:tavLst>
                                    </p:anim>
                                    <p:anim calcmode="lin" valueType="num">
                                      <p:cBhvr additive="base">
                                        <p:cTn id="140" dur="500" fill="hold"/>
                                        <p:tgtEl>
                                          <p:spTgt spid="11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20"/>
                                        </p:tgtEl>
                                        <p:attrNameLst>
                                          <p:attrName>style.visibility</p:attrName>
                                        </p:attrNameLst>
                                      </p:cBhvr>
                                      <p:to>
                                        <p:strVal val="visible"/>
                                      </p:to>
                                    </p:set>
                                    <p:anim calcmode="lin" valueType="num">
                                      <p:cBhvr additive="base">
                                        <p:cTn id="143" dur="500" fill="hold"/>
                                        <p:tgtEl>
                                          <p:spTgt spid="120"/>
                                        </p:tgtEl>
                                        <p:attrNameLst>
                                          <p:attrName>ppt_x</p:attrName>
                                        </p:attrNameLst>
                                      </p:cBhvr>
                                      <p:tavLst>
                                        <p:tav tm="0">
                                          <p:val>
                                            <p:strVal val="#ppt_x"/>
                                          </p:val>
                                        </p:tav>
                                        <p:tav tm="100000">
                                          <p:val>
                                            <p:strVal val="#ppt_x"/>
                                          </p:val>
                                        </p:tav>
                                      </p:tavLst>
                                    </p:anim>
                                    <p:anim calcmode="lin" valueType="num">
                                      <p:cBhvr additive="base">
                                        <p:cTn id="144" dur="500" fill="hold"/>
                                        <p:tgtEl>
                                          <p:spTgt spid="12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21"/>
                                        </p:tgtEl>
                                        <p:attrNameLst>
                                          <p:attrName>style.visibility</p:attrName>
                                        </p:attrNameLst>
                                      </p:cBhvr>
                                      <p:to>
                                        <p:strVal val="visible"/>
                                      </p:to>
                                    </p:set>
                                    <p:anim calcmode="lin" valueType="num">
                                      <p:cBhvr additive="base">
                                        <p:cTn id="147" dur="500" fill="hold"/>
                                        <p:tgtEl>
                                          <p:spTgt spid="121"/>
                                        </p:tgtEl>
                                        <p:attrNameLst>
                                          <p:attrName>ppt_x</p:attrName>
                                        </p:attrNameLst>
                                      </p:cBhvr>
                                      <p:tavLst>
                                        <p:tav tm="0">
                                          <p:val>
                                            <p:strVal val="#ppt_x"/>
                                          </p:val>
                                        </p:tav>
                                        <p:tav tm="100000">
                                          <p:val>
                                            <p:strVal val="#ppt_x"/>
                                          </p:val>
                                        </p:tav>
                                      </p:tavLst>
                                    </p:anim>
                                    <p:anim calcmode="lin" valueType="num">
                                      <p:cBhvr additive="base">
                                        <p:cTn id="148" dur="500" fill="hold"/>
                                        <p:tgtEl>
                                          <p:spTgt spid="12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anim calcmode="lin" valueType="num">
                                      <p:cBhvr additive="base">
                                        <p:cTn id="151" dur="500" fill="hold"/>
                                        <p:tgtEl>
                                          <p:spTgt spid="122"/>
                                        </p:tgtEl>
                                        <p:attrNameLst>
                                          <p:attrName>ppt_x</p:attrName>
                                        </p:attrNameLst>
                                      </p:cBhvr>
                                      <p:tavLst>
                                        <p:tav tm="0">
                                          <p:val>
                                            <p:strVal val="#ppt_x"/>
                                          </p:val>
                                        </p:tav>
                                        <p:tav tm="100000">
                                          <p:val>
                                            <p:strVal val="#ppt_x"/>
                                          </p:val>
                                        </p:tav>
                                      </p:tavLst>
                                    </p:anim>
                                    <p:anim calcmode="lin" valueType="num">
                                      <p:cBhvr additive="base">
                                        <p:cTn id="152" dur="500" fill="hold"/>
                                        <p:tgtEl>
                                          <p:spTgt spid="12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23"/>
                                        </p:tgtEl>
                                        <p:attrNameLst>
                                          <p:attrName>style.visibility</p:attrName>
                                        </p:attrNameLst>
                                      </p:cBhvr>
                                      <p:to>
                                        <p:strVal val="visible"/>
                                      </p:to>
                                    </p:set>
                                    <p:anim calcmode="lin" valueType="num">
                                      <p:cBhvr additive="base">
                                        <p:cTn id="155" dur="500" fill="hold"/>
                                        <p:tgtEl>
                                          <p:spTgt spid="123"/>
                                        </p:tgtEl>
                                        <p:attrNameLst>
                                          <p:attrName>ppt_x</p:attrName>
                                        </p:attrNameLst>
                                      </p:cBhvr>
                                      <p:tavLst>
                                        <p:tav tm="0">
                                          <p:val>
                                            <p:strVal val="#ppt_x"/>
                                          </p:val>
                                        </p:tav>
                                        <p:tav tm="100000">
                                          <p:val>
                                            <p:strVal val="#ppt_x"/>
                                          </p:val>
                                        </p:tav>
                                      </p:tavLst>
                                    </p:anim>
                                    <p:anim calcmode="lin" valueType="num">
                                      <p:cBhvr additive="base">
                                        <p:cTn id="156" dur="500" fill="hold"/>
                                        <p:tgtEl>
                                          <p:spTgt spid="123"/>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24"/>
                                        </p:tgtEl>
                                        <p:attrNameLst>
                                          <p:attrName>style.visibility</p:attrName>
                                        </p:attrNameLst>
                                      </p:cBhvr>
                                      <p:to>
                                        <p:strVal val="visible"/>
                                      </p:to>
                                    </p:set>
                                    <p:anim calcmode="lin" valueType="num">
                                      <p:cBhvr additive="base">
                                        <p:cTn id="159" dur="500" fill="hold"/>
                                        <p:tgtEl>
                                          <p:spTgt spid="124"/>
                                        </p:tgtEl>
                                        <p:attrNameLst>
                                          <p:attrName>ppt_x</p:attrName>
                                        </p:attrNameLst>
                                      </p:cBhvr>
                                      <p:tavLst>
                                        <p:tav tm="0">
                                          <p:val>
                                            <p:strVal val="#ppt_x"/>
                                          </p:val>
                                        </p:tav>
                                        <p:tav tm="100000">
                                          <p:val>
                                            <p:strVal val="#ppt_x"/>
                                          </p:val>
                                        </p:tav>
                                      </p:tavLst>
                                    </p:anim>
                                    <p:anim calcmode="lin" valueType="num">
                                      <p:cBhvr additive="base">
                                        <p:cTn id="160" dur="500" fill="hold"/>
                                        <p:tgtEl>
                                          <p:spTgt spid="12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25"/>
                                        </p:tgtEl>
                                        <p:attrNameLst>
                                          <p:attrName>style.visibility</p:attrName>
                                        </p:attrNameLst>
                                      </p:cBhvr>
                                      <p:to>
                                        <p:strVal val="visible"/>
                                      </p:to>
                                    </p:set>
                                    <p:anim calcmode="lin" valueType="num">
                                      <p:cBhvr additive="base">
                                        <p:cTn id="163" dur="500" fill="hold"/>
                                        <p:tgtEl>
                                          <p:spTgt spid="125"/>
                                        </p:tgtEl>
                                        <p:attrNameLst>
                                          <p:attrName>ppt_x</p:attrName>
                                        </p:attrNameLst>
                                      </p:cBhvr>
                                      <p:tavLst>
                                        <p:tav tm="0">
                                          <p:val>
                                            <p:strVal val="#ppt_x"/>
                                          </p:val>
                                        </p:tav>
                                        <p:tav tm="100000">
                                          <p:val>
                                            <p:strVal val="#ppt_x"/>
                                          </p:val>
                                        </p:tav>
                                      </p:tavLst>
                                    </p:anim>
                                    <p:anim calcmode="lin" valueType="num">
                                      <p:cBhvr additive="base">
                                        <p:cTn id="164" dur="500" fill="hold"/>
                                        <p:tgtEl>
                                          <p:spTgt spid="12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26"/>
                                        </p:tgtEl>
                                        <p:attrNameLst>
                                          <p:attrName>style.visibility</p:attrName>
                                        </p:attrNameLst>
                                      </p:cBhvr>
                                      <p:to>
                                        <p:strVal val="visible"/>
                                      </p:to>
                                    </p:set>
                                    <p:anim calcmode="lin" valueType="num">
                                      <p:cBhvr additive="base">
                                        <p:cTn id="167" dur="500" fill="hold"/>
                                        <p:tgtEl>
                                          <p:spTgt spid="126"/>
                                        </p:tgtEl>
                                        <p:attrNameLst>
                                          <p:attrName>ppt_x</p:attrName>
                                        </p:attrNameLst>
                                      </p:cBhvr>
                                      <p:tavLst>
                                        <p:tav tm="0">
                                          <p:val>
                                            <p:strVal val="#ppt_x"/>
                                          </p:val>
                                        </p:tav>
                                        <p:tav tm="100000">
                                          <p:val>
                                            <p:strVal val="#ppt_x"/>
                                          </p:val>
                                        </p:tav>
                                      </p:tavLst>
                                    </p:anim>
                                    <p:anim calcmode="lin" valueType="num">
                                      <p:cBhvr additive="base">
                                        <p:cTn id="168" dur="500" fill="hold"/>
                                        <p:tgtEl>
                                          <p:spTgt spid="12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27"/>
                                        </p:tgtEl>
                                        <p:attrNameLst>
                                          <p:attrName>style.visibility</p:attrName>
                                        </p:attrNameLst>
                                      </p:cBhvr>
                                      <p:to>
                                        <p:strVal val="visible"/>
                                      </p:to>
                                    </p:set>
                                    <p:anim calcmode="lin" valueType="num">
                                      <p:cBhvr additive="base">
                                        <p:cTn id="171" dur="500" fill="hold"/>
                                        <p:tgtEl>
                                          <p:spTgt spid="127"/>
                                        </p:tgtEl>
                                        <p:attrNameLst>
                                          <p:attrName>ppt_x</p:attrName>
                                        </p:attrNameLst>
                                      </p:cBhvr>
                                      <p:tavLst>
                                        <p:tav tm="0">
                                          <p:val>
                                            <p:strVal val="#ppt_x"/>
                                          </p:val>
                                        </p:tav>
                                        <p:tav tm="100000">
                                          <p:val>
                                            <p:strVal val="#ppt_x"/>
                                          </p:val>
                                        </p:tav>
                                      </p:tavLst>
                                    </p:anim>
                                    <p:anim calcmode="lin" valueType="num">
                                      <p:cBhvr additive="base">
                                        <p:cTn id="172" dur="500" fill="hold"/>
                                        <p:tgtEl>
                                          <p:spTgt spid="127"/>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129"/>
                                        </p:tgtEl>
                                        <p:attrNameLst>
                                          <p:attrName>style.visibility</p:attrName>
                                        </p:attrNameLst>
                                      </p:cBhvr>
                                      <p:to>
                                        <p:strVal val="visible"/>
                                      </p:to>
                                    </p:set>
                                    <p:anim calcmode="lin" valueType="num">
                                      <p:cBhvr additive="base">
                                        <p:cTn id="175" dur="500" fill="hold"/>
                                        <p:tgtEl>
                                          <p:spTgt spid="129"/>
                                        </p:tgtEl>
                                        <p:attrNameLst>
                                          <p:attrName>ppt_x</p:attrName>
                                        </p:attrNameLst>
                                      </p:cBhvr>
                                      <p:tavLst>
                                        <p:tav tm="0">
                                          <p:val>
                                            <p:strVal val="#ppt_x"/>
                                          </p:val>
                                        </p:tav>
                                        <p:tav tm="100000">
                                          <p:val>
                                            <p:strVal val="#ppt_x"/>
                                          </p:val>
                                        </p:tav>
                                      </p:tavLst>
                                    </p:anim>
                                    <p:anim calcmode="lin" valueType="num">
                                      <p:cBhvr additive="base">
                                        <p:cTn id="17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130"/>
                                        </p:tgtEl>
                                        <p:attrNameLst>
                                          <p:attrName>style.visibility</p:attrName>
                                        </p:attrNameLst>
                                      </p:cBhvr>
                                      <p:to>
                                        <p:strVal val="visible"/>
                                      </p:to>
                                    </p:set>
                                    <p:animEffect transition="in" filter="fade">
                                      <p:cBhvr>
                                        <p:cTn id="189" dur="1000"/>
                                        <p:tgtEl>
                                          <p:spTgt spid="130"/>
                                        </p:tgtEl>
                                      </p:cBhvr>
                                    </p:animEffect>
                                    <p:anim calcmode="lin" valueType="num">
                                      <p:cBhvr>
                                        <p:cTn id="190" dur="1000" fill="hold"/>
                                        <p:tgtEl>
                                          <p:spTgt spid="130"/>
                                        </p:tgtEl>
                                        <p:attrNameLst>
                                          <p:attrName>ppt_x</p:attrName>
                                        </p:attrNameLst>
                                      </p:cBhvr>
                                      <p:tavLst>
                                        <p:tav tm="0">
                                          <p:val>
                                            <p:strVal val="#ppt_x"/>
                                          </p:val>
                                        </p:tav>
                                        <p:tav tm="100000">
                                          <p:val>
                                            <p:strVal val="#ppt_x"/>
                                          </p:val>
                                        </p:tav>
                                      </p:tavLst>
                                    </p:anim>
                                    <p:anim calcmode="lin" valueType="num">
                                      <p:cBhvr>
                                        <p:cTn id="191"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7" grpId="0"/>
      <p:bldP spid="68" grpId="0"/>
      <p:bldP spid="69" grpId="0"/>
      <p:bldP spid="70" grpId="0"/>
      <p:bldP spid="72" grpId="0" animBg="1"/>
      <p:bldP spid="74" grpId="0"/>
      <p:bldP spid="101" grpId="0"/>
      <p:bldP spid="104" grpId="0"/>
      <p:bldP spid="105" grpId="0"/>
      <p:bldP spid="106" grpId="0"/>
      <p:bldP spid="108" grpId="0"/>
      <p:bldP spid="117" grpId="0"/>
      <p:bldP spid="118" grpId="0"/>
      <p:bldP spid="119" grpId="0"/>
      <p:bldP spid="120" grpId="0"/>
      <p:bldP spid="121" grpId="0"/>
      <p:bldP spid="122" grpId="0"/>
      <p:bldP spid="123" grpId="0"/>
      <p:bldP spid="126" grpId="0"/>
      <p:bldP spid="127"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A3F936-51EF-4706-9738-FD34FE60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92800" cy="6858000"/>
          </a:xfrm>
          <a:prstGeom prst="rect">
            <a:avLst/>
          </a:prstGeom>
        </p:spPr>
      </p:pic>
      <p:cxnSp>
        <p:nvCxnSpPr>
          <p:cNvPr id="7" name="Straight Arrow Connector 6">
            <a:extLst>
              <a:ext uri="{FF2B5EF4-FFF2-40B4-BE49-F238E27FC236}">
                <a16:creationId xmlns:a16="http://schemas.microsoft.com/office/drawing/2014/main" id="{9F8DC525-C133-47F9-B789-0D3B11B00822}"/>
              </a:ext>
            </a:extLst>
          </p:cNvPr>
          <p:cNvCxnSpPr/>
          <p:nvPr/>
        </p:nvCxnSpPr>
        <p:spPr>
          <a:xfrm>
            <a:off x="1335314" y="2133600"/>
            <a:ext cx="5065486"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DBACAF55-A741-47A9-AC0B-20C79E4C17C2}"/>
              </a:ext>
            </a:extLst>
          </p:cNvPr>
          <p:cNvSpPr txBox="1"/>
          <p:nvPr/>
        </p:nvSpPr>
        <p:spPr>
          <a:xfrm>
            <a:off x="6618514" y="1948934"/>
            <a:ext cx="4673600" cy="369332"/>
          </a:xfrm>
          <a:prstGeom prst="rect">
            <a:avLst/>
          </a:prstGeom>
          <a:noFill/>
        </p:spPr>
        <p:txBody>
          <a:bodyPr wrap="square" rtlCol="0">
            <a:spAutoFit/>
          </a:bodyPr>
          <a:lstStyle/>
          <a:p>
            <a:r>
              <a:rPr lang="en-US" dirty="0">
                <a:solidFill>
                  <a:srgbClr val="005939"/>
                </a:solidFill>
                <a:latin typeface="Century Gothic" panose="020B0502020202020204" pitchFamily="34" charset="0"/>
              </a:rPr>
              <a:t> cas où la liste vide </a:t>
            </a:r>
            <a:endParaRPr lang="fr-FR" dirty="0">
              <a:solidFill>
                <a:srgbClr val="005939"/>
              </a:solidFill>
              <a:latin typeface="Century Gothic" panose="020B0502020202020204" pitchFamily="34" charset="0"/>
            </a:endParaRPr>
          </a:p>
        </p:txBody>
      </p:sp>
      <p:cxnSp>
        <p:nvCxnSpPr>
          <p:cNvPr id="10" name="Straight Arrow Connector 9">
            <a:extLst>
              <a:ext uri="{FF2B5EF4-FFF2-40B4-BE49-F238E27FC236}">
                <a16:creationId xmlns:a16="http://schemas.microsoft.com/office/drawing/2014/main" id="{ED7CD544-2024-42EF-A542-9E17EA33C849}"/>
              </a:ext>
            </a:extLst>
          </p:cNvPr>
          <p:cNvCxnSpPr>
            <a:cxnSpLocks/>
          </p:cNvCxnSpPr>
          <p:nvPr/>
        </p:nvCxnSpPr>
        <p:spPr>
          <a:xfrm>
            <a:off x="580571" y="2670629"/>
            <a:ext cx="58202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FB05B80-3113-446A-AB78-8C6BEDB7FC6A}"/>
              </a:ext>
            </a:extLst>
          </p:cNvPr>
          <p:cNvSpPr txBox="1"/>
          <p:nvPr/>
        </p:nvSpPr>
        <p:spPr>
          <a:xfrm>
            <a:off x="6618514" y="2485963"/>
            <a:ext cx="4673600" cy="369332"/>
          </a:xfrm>
          <a:prstGeom prst="rect">
            <a:avLst/>
          </a:prstGeom>
          <a:noFill/>
        </p:spPr>
        <p:txBody>
          <a:bodyPr wrap="square" rtlCol="0">
            <a:spAutoFit/>
          </a:bodyPr>
          <a:lstStyle/>
          <a:p>
            <a:r>
              <a:rPr lang="en-US" dirty="0">
                <a:solidFill>
                  <a:srgbClr val="005939"/>
                </a:solidFill>
                <a:latin typeface="Century Gothic" panose="020B0502020202020204" pitchFamily="34" charset="0"/>
              </a:rPr>
              <a:t> cas où la liste non vide </a:t>
            </a:r>
            <a:endParaRPr lang="fr-FR" dirty="0">
              <a:solidFill>
                <a:srgbClr val="005939"/>
              </a:solidFill>
              <a:latin typeface="Century Gothic" panose="020B0502020202020204" pitchFamily="34" charset="0"/>
            </a:endParaRPr>
          </a:p>
        </p:txBody>
      </p:sp>
      <p:sp>
        <p:nvSpPr>
          <p:cNvPr id="13" name="TextBox 12">
            <a:extLst>
              <a:ext uri="{FF2B5EF4-FFF2-40B4-BE49-F238E27FC236}">
                <a16:creationId xmlns:a16="http://schemas.microsoft.com/office/drawing/2014/main" id="{2D365630-2E51-4753-900D-D0595AC1B5CB}"/>
              </a:ext>
            </a:extLst>
          </p:cNvPr>
          <p:cNvSpPr txBox="1"/>
          <p:nvPr/>
        </p:nvSpPr>
        <p:spPr>
          <a:xfrm>
            <a:off x="6400800" y="3614057"/>
            <a:ext cx="4122057" cy="369332"/>
          </a:xfrm>
          <a:prstGeom prst="rect">
            <a:avLst/>
          </a:prstGeom>
          <a:noFill/>
        </p:spPr>
        <p:txBody>
          <a:bodyPr wrap="square" rtlCol="0">
            <a:spAutoFit/>
          </a:bodyPr>
          <a:lstStyle/>
          <a:p>
            <a:endParaRPr lang="fr-FR" dirty="0"/>
          </a:p>
        </p:txBody>
      </p:sp>
      <p:pic>
        <p:nvPicPr>
          <p:cNvPr id="15" name="Picture 14">
            <a:extLst>
              <a:ext uri="{FF2B5EF4-FFF2-40B4-BE49-F238E27FC236}">
                <a16:creationId xmlns:a16="http://schemas.microsoft.com/office/drawing/2014/main" id="{9ECE1167-E0F4-49B9-B945-9CC09EA34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041" y="3104882"/>
            <a:ext cx="1757014" cy="1757014"/>
          </a:xfrm>
          <a:prstGeom prst="rect">
            <a:avLst/>
          </a:prstGeom>
        </p:spPr>
      </p:pic>
      <p:sp>
        <p:nvSpPr>
          <p:cNvPr id="16" name="TextBox 15">
            <a:extLst>
              <a:ext uri="{FF2B5EF4-FFF2-40B4-BE49-F238E27FC236}">
                <a16:creationId xmlns:a16="http://schemas.microsoft.com/office/drawing/2014/main" id="{606AF81D-3F89-420F-8A67-2F911CF94859}"/>
              </a:ext>
            </a:extLst>
          </p:cNvPr>
          <p:cNvSpPr txBox="1"/>
          <p:nvPr/>
        </p:nvSpPr>
        <p:spPr>
          <a:xfrm>
            <a:off x="6400800" y="5111483"/>
            <a:ext cx="3918857" cy="954107"/>
          </a:xfrm>
          <a:prstGeom prst="rect">
            <a:avLst/>
          </a:prstGeom>
          <a:noFill/>
        </p:spPr>
        <p:txBody>
          <a:bodyPr wrap="square" rtlCol="0">
            <a:spAutoFit/>
          </a:bodyPr>
          <a:lstStyle/>
          <a:p>
            <a:pPr algn="ctr"/>
            <a:r>
              <a:rPr lang="en-US" sz="2800" dirty="0">
                <a:solidFill>
                  <a:schemeClr val="tx2"/>
                </a:solidFill>
                <a:latin typeface="AnotherScream" panose="02000506000000020003" pitchFamily="2" charset="0"/>
              </a:rPr>
              <a:t>Afficher les elements de liste jusqu’a suivant = NULL</a:t>
            </a:r>
            <a:endParaRPr lang="fr-FR" sz="2800" dirty="0">
              <a:solidFill>
                <a:schemeClr val="tx2"/>
              </a:solidFill>
              <a:latin typeface="AnotherScream" panose="02000506000000020003" pitchFamily="2" charset="0"/>
            </a:endParaRPr>
          </a:p>
        </p:txBody>
      </p:sp>
    </p:spTree>
    <p:extLst>
      <p:ext uri="{BB962C8B-B14F-4D97-AF65-F5344CB8AC3E}">
        <p14:creationId xmlns:p14="http://schemas.microsoft.com/office/powerpoint/2010/main" val="36059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35DA6-4D9F-433B-A58C-4AF95E52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112000" cy="6255656"/>
          </a:xfrm>
          <a:prstGeom prst="rect">
            <a:avLst/>
          </a:prstGeom>
        </p:spPr>
      </p:pic>
      <p:cxnSp>
        <p:nvCxnSpPr>
          <p:cNvPr id="5" name="Straight Arrow Connector 4">
            <a:extLst>
              <a:ext uri="{FF2B5EF4-FFF2-40B4-BE49-F238E27FC236}">
                <a16:creationId xmlns:a16="http://schemas.microsoft.com/office/drawing/2014/main" id="{563CF560-61CE-40AB-9CF5-2A32B9538CCD}"/>
              </a:ext>
            </a:extLst>
          </p:cNvPr>
          <p:cNvCxnSpPr/>
          <p:nvPr/>
        </p:nvCxnSpPr>
        <p:spPr>
          <a:xfrm>
            <a:off x="3439886" y="885373"/>
            <a:ext cx="42817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1316CA7-66E5-4DF2-A913-0DA7A0F9AF1C}"/>
              </a:ext>
            </a:extLst>
          </p:cNvPr>
          <p:cNvSpPr txBox="1"/>
          <p:nvPr/>
        </p:nvSpPr>
        <p:spPr>
          <a:xfrm>
            <a:off x="7910286" y="787791"/>
            <a:ext cx="4020457" cy="400110"/>
          </a:xfrm>
          <a:prstGeom prst="rect">
            <a:avLst/>
          </a:prstGeom>
          <a:noFill/>
        </p:spPr>
        <p:txBody>
          <a:bodyPr wrap="square" rtlCol="0">
            <a:spAutoFit/>
          </a:bodyPr>
          <a:lstStyle/>
          <a:p>
            <a:r>
              <a:rPr lang="fr-FR" sz="2000" dirty="0">
                <a:solidFill>
                  <a:schemeClr val="tx2"/>
                </a:solidFill>
                <a:latin typeface="AnotherScream" panose="02000506000000020003" pitchFamily="2" charset="0"/>
              </a:rPr>
              <a:t>Début de la liste et le nom à recherché</a:t>
            </a:r>
          </a:p>
        </p:txBody>
      </p:sp>
      <p:sp>
        <p:nvSpPr>
          <p:cNvPr id="9" name="TextBox 8">
            <a:extLst>
              <a:ext uri="{FF2B5EF4-FFF2-40B4-BE49-F238E27FC236}">
                <a16:creationId xmlns:a16="http://schemas.microsoft.com/office/drawing/2014/main" id="{BD936D68-A049-4651-AC2D-F7C747A7EAA6}"/>
              </a:ext>
            </a:extLst>
          </p:cNvPr>
          <p:cNvSpPr txBox="1"/>
          <p:nvPr/>
        </p:nvSpPr>
        <p:spPr>
          <a:xfrm>
            <a:off x="7721600" y="2967288"/>
            <a:ext cx="4020457" cy="707886"/>
          </a:xfrm>
          <a:prstGeom prst="rect">
            <a:avLst/>
          </a:prstGeom>
          <a:noFill/>
        </p:spPr>
        <p:txBody>
          <a:bodyPr wrap="square" rtlCol="0">
            <a:spAutoFit/>
          </a:bodyPr>
          <a:lstStyle/>
          <a:p>
            <a:pPr algn="ctr"/>
            <a:r>
              <a:rPr lang="fr-FR" sz="2000" dirty="0">
                <a:solidFill>
                  <a:schemeClr val="tx2"/>
                </a:solidFill>
                <a:latin typeface="AnotherScream" panose="02000506000000020003" pitchFamily="2" charset="0"/>
              </a:rPr>
              <a:t>Comparé le mot entré avec les mots existe dans la liste</a:t>
            </a:r>
          </a:p>
        </p:txBody>
      </p:sp>
      <p:sp>
        <p:nvSpPr>
          <p:cNvPr id="13" name="TextBox 12">
            <a:extLst>
              <a:ext uri="{FF2B5EF4-FFF2-40B4-BE49-F238E27FC236}">
                <a16:creationId xmlns:a16="http://schemas.microsoft.com/office/drawing/2014/main" id="{2E3C3CD1-E637-48F1-99DF-EC28A9C13D2A}"/>
              </a:ext>
            </a:extLst>
          </p:cNvPr>
          <p:cNvSpPr txBox="1"/>
          <p:nvPr/>
        </p:nvSpPr>
        <p:spPr>
          <a:xfrm>
            <a:off x="7503883" y="4749317"/>
            <a:ext cx="4020457" cy="400110"/>
          </a:xfrm>
          <a:prstGeom prst="rect">
            <a:avLst/>
          </a:prstGeom>
          <a:noFill/>
        </p:spPr>
        <p:txBody>
          <a:bodyPr wrap="square" rtlCol="0">
            <a:spAutoFit/>
          </a:bodyPr>
          <a:lstStyle/>
          <a:p>
            <a:pPr algn="ctr"/>
            <a:r>
              <a:rPr lang="fr-FR" sz="2000" dirty="0">
                <a:solidFill>
                  <a:schemeClr val="tx2"/>
                </a:solidFill>
                <a:latin typeface="AnotherScream" panose="02000506000000020003" pitchFamily="2" charset="0"/>
              </a:rPr>
              <a:t>Adresse suivant « incrémentation»</a:t>
            </a:r>
          </a:p>
        </p:txBody>
      </p:sp>
      <p:cxnSp>
        <p:nvCxnSpPr>
          <p:cNvPr id="14" name="Straight Arrow Connector 13">
            <a:extLst>
              <a:ext uri="{FF2B5EF4-FFF2-40B4-BE49-F238E27FC236}">
                <a16:creationId xmlns:a16="http://schemas.microsoft.com/office/drawing/2014/main" id="{281D2FA9-B06B-4C46-8EDD-EC347AAA7F80}"/>
              </a:ext>
            </a:extLst>
          </p:cNvPr>
          <p:cNvCxnSpPr>
            <a:cxnSpLocks/>
          </p:cNvCxnSpPr>
          <p:nvPr/>
        </p:nvCxnSpPr>
        <p:spPr>
          <a:xfrm>
            <a:off x="3556001" y="4949372"/>
            <a:ext cx="38317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7BDB6-DB3B-4953-BC89-D7A56CBA7815}"/>
              </a:ext>
            </a:extLst>
          </p:cNvPr>
          <p:cNvSpPr txBox="1"/>
          <p:nvPr/>
        </p:nvSpPr>
        <p:spPr>
          <a:xfrm>
            <a:off x="962909" y="6309516"/>
            <a:ext cx="3913891" cy="400110"/>
          </a:xfrm>
          <a:prstGeom prst="rect">
            <a:avLst/>
          </a:prstGeom>
          <a:noFill/>
        </p:spPr>
        <p:txBody>
          <a:bodyPr wrap="square" rtlCol="0">
            <a:spAutoFit/>
          </a:bodyPr>
          <a:lstStyle/>
          <a:p>
            <a:r>
              <a:rPr lang="fr-FR" sz="2000" b="1" dirty="0">
                <a:solidFill>
                  <a:srgbClr val="00B050"/>
                </a:solidFill>
              </a:rPr>
              <a:t>fonction de recherche un employe</a:t>
            </a:r>
          </a:p>
        </p:txBody>
      </p:sp>
      <p:sp>
        <p:nvSpPr>
          <p:cNvPr id="18" name="Right Brace 17">
            <a:extLst>
              <a:ext uri="{FF2B5EF4-FFF2-40B4-BE49-F238E27FC236}">
                <a16:creationId xmlns:a16="http://schemas.microsoft.com/office/drawing/2014/main" id="{6B6152F2-2B8D-4619-B0EF-F7863C7D0BF6}"/>
              </a:ext>
            </a:extLst>
          </p:cNvPr>
          <p:cNvSpPr/>
          <p:nvPr/>
        </p:nvSpPr>
        <p:spPr>
          <a:xfrm>
            <a:off x="7112001" y="2496462"/>
            <a:ext cx="609599" cy="140787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22626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2B2D42"/>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230F80CC-859C-4D9A-A9BB-EC9B544C2525}"/>
              </a:ext>
            </a:extLst>
          </p:cNvPr>
          <p:cNvSpPr/>
          <p:nvPr/>
        </p:nvSpPr>
        <p:spPr>
          <a:xfrm>
            <a:off x="3109452" y="3095170"/>
            <a:ext cx="5973096" cy="85540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35ED247-A317-4AF8-9BB0-3753C0A5F920}"/>
              </a:ext>
            </a:extLst>
          </p:cNvPr>
          <p:cNvSpPr txBox="1"/>
          <p:nvPr/>
        </p:nvSpPr>
        <p:spPr>
          <a:xfrm>
            <a:off x="3331966" y="3261263"/>
            <a:ext cx="57505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600" normalizeH="0" baseline="0" noProof="0" dirty="0">
                <a:ln>
                  <a:noFill/>
                </a:ln>
                <a:solidFill>
                  <a:srgbClr val="344A58"/>
                </a:solidFill>
                <a:effectLst/>
                <a:uLnTx/>
                <a:uFillTx/>
                <a:latin typeface="Montserrat Light" panose="00000400000000000000" pitchFamily="2" charset="0"/>
                <a:ea typeface="+mn-ea"/>
                <a:cs typeface="+mn-cs"/>
              </a:rPr>
              <a:t>Explication</a:t>
            </a:r>
          </a:p>
        </p:txBody>
      </p:sp>
      <p:sp>
        <p:nvSpPr>
          <p:cNvPr id="28" name="TextBox 27">
            <a:extLst>
              <a:ext uri="{FF2B5EF4-FFF2-40B4-BE49-F238E27FC236}">
                <a16:creationId xmlns:a16="http://schemas.microsoft.com/office/drawing/2014/main" id="{D0F97D73-C132-436C-9B76-7E3C2019293A}"/>
              </a:ext>
            </a:extLst>
          </p:cNvPr>
          <p:cNvSpPr txBox="1"/>
          <p:nvPr/>
        </p:nvSpPr>
        <p:spPr>
          <a:xfrm>
            <a:off x="3692012" y="2276586"/>
            <a:ext cx="5039034" cy="830997"/>
          </a:xfrm>
          <a:prstGeom prst="rect">
            <a:avLst/>
          </a:prstGeom>
          <a:noFill/>
        </p:spPr>
        <p:txBody>
          <a:bodyPr wrap="square" rtlCol="0">
            <a:spAutoFit/>
          </a:bodyPr>
          <a:lstStyle/>
          <a:p>
            <a:pPr lvl="0" algn="ctr">
              <a:defRPr/>
            </a:pPr>
            <a:r>
              <a:rPr lang="en-IN" sz="2400" spc="600" dirty="0">
                <a:solidFill>
                  <a:prstClr val="white"/>
                </a:solidFill>
                <a:latin typeface="Montserrat" panose="00000500000000000000" pitchFamily="2" charset="0"/>
              </a:rPr>
              <a:t>Le Code Complete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60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0" name="Rectangle 29">
            <a:extLst>
              <a:ext uri="{FF2B5EF4-FFF2-40B4-BE49-F238E27FC236}">
                <a16:creationId xmlns:a16="http://schemas.microsoft.com/office/drawing/2014/main" id="{A71FF9CF-E319-498A-9FCE-003002D645B5}"/>
              </a:ext>
            </a:extLst>
          </p:cNvPr>
          <p:cNvSpPr/>
          <p:nvPr/>
        </p:nvSpPr>
        <p:spPr>
          <a:xfrm>
            <a:off x="388374" y="2889219"/>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406CE36-6269-4D64-95B0-FF94B8BC9EBA}"/>
              </a:ext>
            </a:extLst>
          </p:cNvPr>
          <p:cNvSpPr/>
          <p:nvPr/>
        </p:nvSpPr>
        <p:spPr>
          <a:xfrm>
            <a:off x="388374" y="2237601"/>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E074C6-C18B-4AD1-87CC-BEAA2A9F0755}"/>
              </a:ext>
            </a:extLst>
          </p:cNvPr>
          <p:cNvSpPr/>
          <p:nvPr/>
        </p:nvSpPr>
        <p:spPr>
          <a:xfrm>
            <a:off x="9119420" y="2563410"/>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7D5E0B5-265E-4BA7-A9A7-82E590771C4C}"/>
              </a:ext>
            </a:extLst>
          </p:cNvPr>
          <p:cNvSpPr/>
          <p:nvPr/>
        </p:nvSpPr>
        <p:spPr>
          <a:xfrm>
            <a:off x="9112045" y="2153264"/>
            <a:ext cx="3079955" cy="2256503"/>
          </a:xfrm>
          <a:prstGeom prst="rect">
            <a:avLst/>
          </a:prstGeom>
          <a:solidFill>
            <a:srgbClr val="2B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4F00AEC-E750-4761-905F-760878DA523C}"/>
              </a:ext>
            </a:extLst>
          </p:cNvPr>
          <p:cNvSpPr/>
          <p:nvPr/>
        </p:nvSpPr>
        <p:spPr>
          <a:xfrm>
            <a:off x="0" y="2153265"/>
            <a:ext cx="3079955" cy="2256503"/>
          </a:xfrm>
          <a:prstGeom prst="rect">
            <a:avLst/>
          </a:prstGeom>
          <a:solidFill>
            <a:srgbClr val="2B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33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1+#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50" fill="hold"/>
                                        <p:tgtEl>
                                          <p:spTgt spid="30"/>
                                        </p:tgtEl>
                                        <p:attrNameLst>
                                          <p:attrName>ppt_x</p:attrName>
                                        </p:attrNameLst>
                                      </p:cBhvr>
                                      <p:tavLst>
                                        <p:tav tm="0">
                                          <p:val>
                                            <p:strVal val="1+#ppt_w/2"/>
                                          </p:val>
                                        </p:tav>
                                        <p:tav tm="100000">
                                          <p:val>
                                            <p:strVal val="#ppt_x"/>
                                          </p:val>
                                        </p:tav>
                                      </p:tavLst>
                                    </p:anim>
                                    <p:anim calcmode="lin" valueType="num">
                                      <p:cBhvr additive="base">
                                        <p:cTn id="12" dur="25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50" fill="hold"/>
                                        <p:tgtEl>
                                          <p:spTgt spid="32"/>
                                        </p:tgtEl>
                                        <p:attrNameLst>
                                          <p:attrName>ppt_x</p:attrName>
                                        </p:attrNameLst>
                                      </p:cBhvr>
                                      <p:tavLst>
                                        <p:tav tm="0">
                                          <p:val>
                                            <p:strVal val="0-#ppt_w/2"/>
                                          </p:val>
                                        </p:tav>
                                        <p:tav tm="100000">
                                          <p:val>
                                            <p:strVal val="#ppt_x"/>
                                          </p:val>
                                        </p:tav>
                                      </p:tavLst>
                                    </p:anim>
                                    <p:anim calcmode="lin" valueType="num">
                                      <p:cBhvr additive="base">
                                        <p:cTn id="16" dur="250" fill="hold"/>
                                        <p:tgtEl>
                                          <p:spTgt spid="32"/>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11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anim calcmode="lin" valueType="num">
                                      <p:cBhvr>
                                        <p:cTn id="20" dur="250" fill="hold"/>
                                        <p:tgtEl>
                                          <p:spTgt spid="28"/>
                                        </p:tgtEl>
                                        <p:attrNameLst>
                                          <p:attrName>ppt_x</p:attrName>
                                        </p:attrNameLst>
                                      </p:cBhvr>
                                      <p:tavLst>
                                        <p:tav tm="0">
                                          <p:val>
                                            <p:strVal val="#ppt_x"/>
                                          </p:val>
                                        </p:tav>
                                        <p:tav tm="100000">
                                          <p:val>
                                            <p:strVal val="#ppt_x"/>
                                          </p:val>
                                        </p:tav>
                                      </p:tavLst>
                                    </p:anim>
                                    <p:anim calcmode="lin" valueType="num">
                                      <p:cBhvr>
                                        <p:cTn id="21" dur="250" fill="hold"/>
                                        <p:tgtEl>
                                          <p:spTgt spid="28"/>
                                        </p:tgtEl>
                                        <p:attrNameLst>
                                          <p:attrName>ppt_y</p:attrName>
                                        </p:attrNameLst>
                                      </p:cBhvr>
                                      <p:tavLst>
                                        <p:tav tm="0">
                                          <p:val>
                                            <p:strVal val="#ppt_y+.1"/>
                                          </p:val>
                                        </p:tav>
                                        <p:tav tm="100000">
                                          <p:val>
                                            <p:strVal val="#ppt_y"/>
                                          </p:val>
                                        </p:tav>
                                      </p:tavLst>
                                    </p:anim>
                                  </p:childTnLst>
                                </p:cTn>
                              </p:par>
                              <p:par>
                                <p:cTn id="22" presetID="6" presetClass="emph" presetSubtype="0" decel="100000" fill="hold" grpId="1" nodeType="withEffect">
                                  <p:stCondLst>
                                    <p:cond delay="2000"/>
                                  </p:stCondLst>
                                  <p:childTnLst>
                                    <p:animScale>
                                      <p:cBhvr>
                                        <p:cTn id="23" dur="250" fill="hold"/>
                                        <p:tgtEl>
                                          <p:spTgt spid="28"/>
                                        </p:tgtEl>
                                      </p:cBhvr>
                                      <p:by x="80000" y="80000"/>
                                    </p:animScale>
                                  </p:childTnLst>
                                </p:cTn>
                              </p:par>
                              <p:par>
                                <p:cTn id="24" presetID="2" presetClass="entr" presetSubtype="2" decel="100000" fill="hold" grpId="0" nodeType="withEffect">
                                  <p:stCondLst>
                                    <p:cond delay="18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1+#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20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250" fill="hold"/>
                                        <p:tgtEl>
                                          <p:spTgt spid="27"/>
                                        </p:tgtEl>
                                        <p:attrNameLst>
                                          <p:attrName>ppt_x</p:attrName>
                                        </p:attrNameLst>
                                      </p:cBhvr>
                                      <p:tavLst>
                                        <p:tav tm="0">
                                          <p:val>
                                            <p:strVal val="0-#ppt_w/2"/>
                                          </p:val>
                                        </p:tav>
                                        <p:tav tm="100000">
                                          <p:val>
                                            <p:strVal val="#ppt_x"/>
                                          </p:val>
                                        </p:tav>
                                      </p:tavLst>
                                    </p:anim>
                                    <p:anim calcmode="lin" valueType="num">
                                      <p:cBhvr additive="base">
                                        <p:cTn id="31" dur="250" fill="hold"/>
                                        <p:tgtEl>
                                          <p:spTgt spid="27"/>
                                        </p:tgtEl>
                                        <p:attrNameLst>
                                          <p:attrName>ppt_y</p:attrName>
                                        </p:attrNameLst>
                                      </p:cBhvr>
                                      <p:tavLst>
                                        <p:tav tm="0">
                                          <p:val>
                                            <p:strVal val="#ppt_y"/>
                                          </p:val>
                                        </p:tav>
                                        <p:tav tm="100000">
                                          <p:val>
                                            <p:strVal val="#ppt_y"/>
                                          </p:val>
                                        </p:tav>
                                      </p:tavLst>
                                    </p:anim>
                                  </p:childTnLst>
                                </p:cTn>
                              </p:par>
                              <p:par>
                                <p:cTn id="32" presetID="6" presetClass="emph" presetSubtype="0" decel="100000" fill="hold" grpId="1" nodeType="withEffect">
                                  <p:stCondLst>
                                    <p:cond delay="2600"/>
                                  </p:stCondLst>
                                  <p:childTnLst>
                                    <p:animScale>
                                      <p:cBhvr>
                                        <p:cTn id="33" dur="250" fill="hold"/>
                                        <p:tgtEl>
                                          <p:spTgt spid="27"/>
                                        </p:tgtEl>
                                      </p:cBhvr>
                                      <p:by x="90000" y="90000"/>
                                    </p:animScale>
                                  </p:childTnLst>
                                </p:cTn>
                              </p:par>
                              <p:par>
                                <p:cTn id="34" presetID="2" presetClass="exit" presetSubtype="2" accel="100000" fill="hold" grpId="2" nodeType="withEffect">
                                  <p:stCondLst>
                                    <p:cond delay="4300"/>
                                  </p:stCondLst>
                                  <p:childTnLst>
                                    <p:anim calcmode="lin" valueType="num">
                                      <p:cBhvr additive="base">
                                        <p:cTn id="35" dur="250"/>
                                        <p:tgtEl>
                                          <p:spTgt spid="28"/>
                                        </p:tgtEl>
                                        <p:attrNameLst>
                                          <p:attrName>ppt_x</p:attrName>
                                        </p:attrNameLst>
                                      </p:cBhvr>
                                      <p:tavLst>
                                        <p:tav tm="0">
                                          <p:val>
                                            <p:strVal val="ppt_x"/>
                                          </p:val>
                                        </p:tav>
                                        <p:tav tm="100000">
                                          <p:val>
                                            <p:strVal val="1+ppt_w/2"/>
                                          </p:val>
                                        </p:tav>
                                      </p:tavLst>
                                    </p:anim>
                                    <p:anim calcmode="lin" valueType="num">
                                      <p:cBhvr additive="base">
                                        <p:cTn id="36" dur="250"/>
                                        <p:tgtEl>
                                          <p:spTgt spid="28"/>
                                        </p:tgtEl>
                                        <p:attrNameLst>
                                          <p:attrName>ppt_y</p:attrName>
                                        </p:attrNameLst>
                                      </p:cBhvr>
                                      <p:tavLst>
                                        <p:tav tm="0">
                                          <p:val>
                                            <p:strVal val="ppt_y"/>
                                          </p:val>
                                        </p:tav>
                                        <p:tav tm="100000">
                                          <p:val>
                                            <p:strVal val="ppt_y"/>
                                          </p:val>
                                        </p:tav>
                                      </p:tavLst>
                                    </p:anim>
                                    <p:set>
                                      <p:cBhvr>
                                        <p:cTn id="37" dur="1" fill="hold">
                                          <p:stCondLst>
                                            <p:cond delay="249"/>
                                          </p:stCondLst>
                                        </p:cTn>
                                        <p:tgtEl>
                                          <p:spTgt spid="28"/>
                                        </p:tgtEl>
                                        <p:attrNameLst>
                                          <p:attrName>style.visibility</p:attrName>
                                        </p:attrNameLst>
                                      </p:cBhvr>
                                      <p:to>
                                        <p:strVal val="hidden"/>
                                      </p:to>
                                    </p:set>
                                  </p:childTnLst>
                                </p:cTn>
                              </p:par>
                              <p:par>
                                <p:cTn id="38" presetID="2" presetClass="exit" presetSubtype="2" accel="100000" fill="hold" grpId="2" nodeType="withEffect">
                                  <p:stCondLst>
                                    <p:cond delay="4700"/>
                                  </p:stCondLst>
                                  <p:childTnLst>
                                    <p:anim calcmode="lin" valueType="num">
                                      <p:cBhvr additive="base">
                                        <p:cTn id="39" dur="250"/>
                                        <p:tgtEl>
                                          <p:spTgt spid="27"/>
                                        </p:tgtEl>
                                        <p:attrNameLst>
                                          <p:attrName>ppt_x</p:attrName>
                                        </p:attrNameLst>
                                      </p:cBhvr>
                                      <p:tavLst>
                                        <p:tav tm="0">
                                          <p:val>
                                            <p:strVal val="ppt_x"/>
                                          </p:val>
                                        </p:tav>
                                        <p:tav tm="100000">
                                          <p:val>
                                            <p:strVal val="1+ppt_w/2"/>
                                          </p:val>
                                        </p:tav>
                                      </p:tavLst>
                                    </p:anim>
                                    <p:anim calcmode="lin" valueType="num">
                                      <p:cBhvr additive="base">
                                        <p:cTn id="40" dur="250"/>
                                        <p:tgtEl>
                                          <p:spTgt spid="27"/>
                                        </p:tgtEl>
                                        <p:attrNameLst>
                                          <p:attrName>ppt_y</p:attrName>
                                        </p:attrNameLst>
                                      </p:cBhvr>
                                      <p:tavLst>
                                        <p:tav tm="0">
                                          <p:val>
                                            <p:strVal val="ppt_y"/>
                                          </p:val>
                                        </p:tav>
                                        <p:tav tm="100000">
                                          <p:val>
                                            <p:strVal val="ppt_y"/>
                                          </p:val>
                                        </p:tav>
                                      </p:tavLst>
                                    </p:anim>
                                    <p:set>
                                      <p:cBhvr>
                                        <p:cTn id="41" dur="1" fill="hold">
                                          <p:stCondLst>
                                            <p:cond delay="249"/>
                                          </p:stCondLst>
                                        </p:cTn>
                                        <p:tgtEl>
                                          <p:spTgt spid="27"/>
                                        </p:tgtEl>
                                        <p:attrNameLst>
                                          <p:attrName>style.visibility</p:attrName>
                                        </p:attrNameLst>
                                      </p:cBhvr>
                                      <p:to>
                                        <p:strVal val="hidden"/>
                                      </p:to>
                                    </p:set>
                                  </p:childTnLst>
                                </p:cTn>
                              </p:par>
                              <p:par>
                                <p:cTn id="42" presetID="2" presetClass="exit" presetSubtype="2" accel="100000" fill="hold" grpId="1" nodeType="withEffect">
                                  <p:stCondLst>
                                    <p:cond delay="5100"/>
                                  </p:stCondLst>
                                  <p:childTnLst>
                                    <p:anim calcmode="lin" valueType="num">
                                      <p:cBhvr additive="base">
                                        <p:cTn id="43" dur="250"/>
                                        <p:tgtEl>
                                          <p:spTgt spid="26"/>
                                        </p:tgtEl>
                                        <p:attrNameLst>
                                          <p:attrName>ppt_x</p:attrName>
                                        </p:attrNameLst>
                                      </p:cBhvr>
                                      <p:tavLst>
                                        <p:tav tm="0">
                                          <p:val>
                                            <p:strVal val="ppt_x"/>
                                          </p:val>
                                        </p:tav>
                                        <p:tav tm="100000">
                                          <p:val>
                                            <p:strVal val="1+ppt_w/2"/>
                                          </p:val>
                                        </p:tav>
                                      </p:tavLst>
                                    </p:anim>
                                    <p:anim calcmode="lin" valueType="num">
                                      <p:cBhvr additive="base">
                                        <p:cTn id="44" dur="250"/>
                                        <p:tgtEl>
                                          <p:spTgt spid="26"/>
                                        </p:tgtEl>
                                        <p:attrNameLst>
                                          <p:attrName>ppt_y</p:attrName>
                                        </p:attrNameLst>
                                      </p:cBhvr>
                                      <p:tavLst>
                                        <p:tav tm="0">
                                          <p:val>
                                            <p:strVal val="ppt_y"/>
                                          </p:val>
                                        </p:tav>
                                        <p:tav tm="100000">
                                          <p:val>
                                            <p:strVal val="ppt_y"/>
                                          </p:val>
                                        </p:tav>
                                      </p:tavLst>
                                    </p:anim>
                                    <p:set>
                                      <p:cBhvr>
                                        <p:cTn id="45" dur="1" fill="hold">
                                          <p:stCondLst>
                                            <p:cond delay="24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7" grpId="2"/>
      <p:bldP spid="28" grpId="0"/>
      <p:bldP spid="28" grpId="1"/>
      <p:bldP spid="28" grpId="2"/>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46314-D548-4318-8264-4B98DC76692E}"/>
              </a:ext>
            </a:extLst>
          </p:cNvPr>
          <p:cNvSpPr txBox="1"/>
          <p:nvPr/>
        </p:nvSpPr>
        <p:spPr>
          <a:xfrm>
            <a:off x="2808514" y="972457"/>
            <a:ext cx="6574971" cy="1200329"/>
          </a:xfrm>
          <a:prstGeom prst="rect">
            <a:avLst/>
          </a:prstGeom>
          <a:noFill/>
        </p:spPr>
        <p:txBody>
          <a:bodyPr wrap="square" rtlCol="0">
            <a:spAutoFit/>
          </a:bodyPr>
          <a:lstStyle/>
          <a:p>
            <a:pPr algn="ctr"/>
            <a:r>
              <a:rPr lang="en-US" sz="4400" dirty="0">
                <a:solidFill>
                  <a:schemeClr val="tx2"/>
                </a:solidFill>
                <a:latin typeface="AnotherScream" panose="02000506000000020003" pitchFamily="2" charset="0"/>
                <a:hlinkClick r:id="rId2" action="ppaction://hlinkfile"/>
              </a:rPr>
              <a:t>Le code source</a:t>
            </a:r>
            <a:endParaRPr lang="en-US" sz="4400" dirty="0">
              <a:solidFill>
                <a:schemeClr val="tx2"/>
              </a:solidFill>
              <a:latin typeface="AnotherScream" panose="02000506000000020003" pitchFamily="2" charset="0"/>
            </a:endParaRPr>
          </a:p>
          <a:p>
            <a:pPr algn="ctr"/>
            <a:r>
              <a:rPr lang="en-US" sz="2800" dirty="0">
                <a:solidFill>
                  <a:schemeClr val="accent6">
                    <a:lumMod val="50000"/>
                  </a:schemeClr>
                </a:solidFill>
                <a:latin typeface="+mj-lt"/>
              </a:rPr>
              <a:t>liste et fichier</a:t>
            </a:r>
            <a:endParaRPr lang="fr-FR" sz="4400" dirty="0">
              <a:solidFill>
                <a:schemeClr val="accent6">
                  <a:lumMod val="50000"/>
                </a:schemeClr>
              </a:solidFill>
              <a:latin typeface="+mj-lt"/>
            </a:endParaRPr>
          </a:p>
        </p:txBody>
      </p:sp>
      <p:pic>
        <p:nvPicPr>
          <p:cNvPr id="8" name="Picture 7">
            <a:extLst>
              <a:ext uri="{FF2B5EF4-FFF2-40B4-BE49-F238E27FC236}">
                <a16:creationId xmlns:a16="http://schemas.microsoft.com/office/drawing/2014/main" id="{E81171F9-B886-4523-BBCA-49824383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075543"/>
            <a:ext cx="3810000" cy="3810000"/>
          </a:xfrm>
          <a:prstGeom prst="rect">
            <a:avLst/>
          </a:prstGeom>
        </p:spPr>
      </p:pic>
      <p:sp>
        <p:nvSpPr>
          <p:cNvPr id="2" name="TextBox 1">
            <a:extLst>
              <a:ext uri="{FF2B5EF4-FFF2-40B4-BE49-F238E27FC236}">
                <a16:creationId xmlns:a16="http://schemas.microsoft.com/office/drawing/2014/main" id="{79A5B277-1525-4284-9145-46231E35F38D}"/>
              </a:ext>
            </a:extLst>
          </p:cNvPr>
          <p:cNvSpPr txBox="1"/>
          <p:nvPr/>
        </p:nvSpPr>
        <p:spPr>
          <a:xfrm>
            <a:off x="8817736" y="321217"/>
            <a:ext cx="3374264" cy="2031325"/>
          </a:xfrm>
          <a:prstGeom prst="rect">
            <a:avLst/>
          </a:prstGeom>
          <a:noFill/>
        </p:spPr>
        <p:txBody>
          <a:bodyPr wrap="square" rtlCol="0">
            <a:spAutoFit/>
          </a:bodyPr>
          <a:lstStyle/>
          <a:p>
            <a:pPr algn="ctr"/>
            <a:r>
              <a:rPr lang="fr-FR" dirty="0">
                <a:solidFill>
                  <a:srgbClr val="FF0000"/>
                </a:solidFill>
                <a:latin typeface="Bahnschrift Light Condensed" panose="020B0502040204020203" pitchFamily="34" charset="0"/>
              </a:rPr>
              <a:t>attention</a:t>
            </a:r>
          </a:p>
          <a:p>
            <a:pPr algn="ctr"/>
            <a:r>
              <a:rPr lang="fr-FR" dirty="0">
                <a:solidFill>
                  <a:schemeClr val="accent3">
                    <a:lumMod val="50000"/>
                  </a:schemeClr>
                </a:solidFill>
                <a:latin typeface="Bahnschrift Light Condensed" panose="020B0502040204020203" pitchFamily="34" charset="0"/>
              </a:rPr>
              <a:t>vous pouvez changer le path et cliquez sur le mot code source pour ouvrir directement sinon vous trouveras le fichier de code dans le même dossier de cette présentation sous le nom</a:t>
            </a:r>
          </a:p>
          <a:p>
            <a:pPr algn="ctr"/>
            <a:r>
              <a:rPr lang="fr-FR" dirty="0">
                <a:solidFill>
                  <a:schemeClr val="accent1"/>
                </a:solidFill>
                <a:latin typeface="Bahnschrift Light Condensed" panose="020B0502040204020203" pitchFamily="34" charset="0"/>
              </a:rPr>
              <a:t>« miniProjetListeEtFichier »</a:t>
            </a:r>
            <a:endParaRPr lang="fr-FR" dirty="0">
              <a:solidFill>
                <a:schemeClr val="accent3">
                  <a:lumMod val="50000"/>
                </a:schemeClr>
              </a:solidFill>
              <a:latin typeface="Bahnschrift Light Condensed" panose="020B0502040204020203" pitchFamily="34" charset="0"/>
            </a:endParaRPr>
          </a:p>
        </p:txBody>
      </p:sp>
    </p:spTree>
    <p:extLst>
      <p:ext uri="{BB962C8B-B14F-4D97-AF65-F5344CB8AC3E}">
        <p14:creationId xmlns:p14="http://schemas.microsoft.com/office/powerpoint/2010/main" val="225321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action="ppaction://hlinkfile"/>
            <a:extLst>
              <a:ext uri="{FF2B5EF4-FFF2-40B4-BE49-F238E27FC236}">
                <a16:creationId xmlns:a16="http://schemas.microsoft.com/office/drawing/2014/main" id="{86346314-D548-4318-8264-4B98DC76692E}"/>
              </a:ext>
            </a:extLst>
          </p:cNvPr>
          <p:cNvSpPr txBox="1"/>
          <p:nvPr/>
        </p:nvSpPr>
        <p:spPr>
          <a:xfrm>
            <a:off x="2808514" y="972457"/>
            <a:ext cx="6574971" cy="1200329"/>
          </a:xfrm>
          <a:prstGeom prst="rect">
            <a:avLst/>
          </a:prstGeom>
          <a:noFill/>
        </p:spPr>
        <p:txBody>
          <a:bodyPr wrap="square" rtlCol="0">
            <a:spAutoFit/>
          </a:bodyPr>
          <a:lstStyle/>
          <a:p>
            <a:pPr algn="ctr"/>
            <a:r>
              <a:rPr lang="en-US" sz="4400" dirty="0">
                <a:solidFill>
                  <a:schemeClr val="tx2"/>
                </a:solidFill>
                <a:latin typeface="AnotherScream" panose="02000506000000020003" pitchFamily="2" charset="0"/>
                <a:hlinkClick r:id="rId2" action="ppaction://hlinkfile"/>
              </a:rPr>
              <a:t>Le code source</a:t>
            </a:r>
            <a:endParaRPr lang="en-US" sz="4400" dirty="0">
              <a:solidFill>
                <a:schemeClr val="tx2"/>
              </a:solidFill>
              <a:latin typeface="AnotherScream" panose="02000506000000020003" pitchFamily="2" charset="0"/>
            </a:endParaRPr>
          </a:p>
          <a:p>
            <a:pPr algn="ctr"/>
            <a:r>
              <a:rPr lang="en-US" sz="2800" dirty="0">
                <a:solidFill>
                  <a:schemeClr val="accent6">
                    <a:lumMod val="50000"/>
                  </a:schemeClr>
                </a:solidFill>
                <a:latin typeface="+mj-lt"/>
              </a:rPr>
              <a:t>Fichier </a:t>
            </a:r>
            <a:r>
              <a:rPr lang="en-US" sz="2800" dirty="0" err="1">
                <a:solidFill>
                  <a:schemeClr val="accent6">
                    <a:lumMod val="50000"/>
                  </a:schemeClr>
                </a:solidFill>
                <a:latin typeface="+mj-lt"/>
              </a:rPr>
              <a:t>seulement</a:t>
            </a:r>
            <a:endParaRPr lang="fr-FR" sz="4400" dirty="0">
              <a:solidFill>
                <a:schemeClr val="accent6">
                  <a:lumMod val="50000"/>
                </a:schemeClr>
              </a:solidFill>
              <a:latin typeface="+mj-lt"/>
            </a:endParaRPr>
          </a:p>
        </p:txBody>
      </p:sp>
      <p:pic>
        <p:nvPicPr>
          <p:cNvPr id="8" name="Picture 7">
            <a:extLst>
              <a:ext uri="{FF2B5EF4-FFF2-40B4-BE49-F238E27FC236}">
                <a16:creationId xmlns:a16="http://schemas.microsoft.com/office/drawing/2014/main" id="{E81171F9-B886-4523-BBCA-49824383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075543"/>
            <a:ext cx="3810000" cy="3810000"/>
          </a:xfrm>
          <a:prstGeom prst="rect">
            <a:avLst/>
          </a:prstGeom>
        </p:spPr>
      </p:pic>
      <p:sp>
        <p:nvSpPr>
          <p:cNvPr id="2" name="TextBox 1">
            <a:extLst>
              <a:ext uri="{FF2B5EF4-FFF2-40B4-BE49-F238E27FC236}">
                <a16:creationId xmlns:a16="http://schemas.microsoft.com/office/drawing/2014/main" id="{79A5B277-1525-4284-9145-46231E35F38D}"/>
              </a:ext>
            </a:extLst>
          </p:cNvPr>
          <p:cNvSpPr txBox="1"/>
          <p:nvPr/>
        </p:nvSpPr>
        <p:spPr>
          <a:xfrm>
            <a:off x="8817736" y="321217"/>
            <a:ext cx="3374264" cy="2031325"/>
          </a:xfrm>
          <a:prstGeom prst="rect">
            <a:avLst/>
          </a:prstGeom>
          <a:noFill/>
        </p:spPr>
        <p:txBody>
          <a:bodyPr wrap="square" rtlCol="0">
            <a:spAutoFit/>
          </a:bodyPr>
          <a:lstStyle/>
          <a:p>
            <a:pPr algn="ctr"/>
            <a:r>
              <a:rPr lang="fr-FR" dirty="0">
                <a:solidFill>
                  <a:srgbClr val="FF0000"/>
                </a:solidFill>
                <a:latin typeface="Bahnschrift Light Condensed" panose="020B0502040204020203" pitchFamily="34" charset="0"/>
              </a:rPr>
              <a:t>attention</a:t>
            </a:r>
          </a:p>
          <a:p>
            <a:pPr algn="ctr"/>
            <a:r>
              <a:rPr lang="fr-FR" dirty="0">
                <a:solidFill>
                  <a:schemeClr val="accent3">
                    <a:lumMod val="50000"/>
                  </a:schemeClr>
                </a:solidFill>
                <a:latin typeface="Bahnschrift Light Condensed" panose="020B0502040204020203" pitchFamily="34" charset="0"/>
              </a:rPr>
              <a:t>vous pouvez changer le path et cliquez sur le mot code source pour ouvrir directement sinon vous trouveras le fichier de code dans le même dossier de cette présentation sous le nom «  </a:t>
            </a:r>
            <a:r>
              <a:rPr lang="fr-FR" dirty="0">
                <a:solidFill>
                  <a:schemeClr val="accent1"/>
                </a:solidFill>
                <a:latin typeface="Bahnschrift Light Condensed" panose="020B0502040204020203" pitchFamily="34" charset="0"/>
              </a:rPr>
              <a:t>miniProjetFichier</a:t>
            </a:r>
            <a:r>
              <a:rPr lang="fr-FR" dirty="0">
                <a:solidFill>
                  <a:schemeClr val="accent3">
                    <a:lumMod val="50000"/>
                  </a:schemeClr>
                </a:solidFill>
                <a:latin typeface="Bahnschrift Light Condensed" panose="020B0502040204020203" pitchFamily="34" charset="0"/>
              </a:rPr>
              <a:t> »</a:t>
            </a:r>
          </a:p>
        </p:txBody>
      </p:sp>
    </p:spTree>
    <p:extLst>
      <p:ext uri="{BB962C8B-B14F-4D97-AF65-F5344CB8AC3E}">
        <p14:creationId xmlns:p14="http://schemas.microsoft.com/office/powerpoint/2010/main" val="20505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46314-D548-4318-8264-4B98DC76692E}"/>
              </a:ext>
            </a:extLst>
          </p:cNvPr>
          <p:cNvSpPr txBox="1"/>
          <p:nvPr/>
        </p:nvSpPr>
        <p:spPr>
          <a:xfrm>
            <a:off x="2808515" y="972457"/>
            <a:ext cx="657497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dirty="0">
                <a:solidFill>
                  <a:srgbClr val="44546A"/>
                </a:solidFill>
                <a:latin typeface="AnotherScream" panose="02000506000000020003" pitchFamily="2" charset="0"/>
                <a:hlinkClick r:id="rId2" action="ppaction://hlinkfile"/>
              </a:rPr>
              <a:t>Execution</a:t>
            </a:r>
            <a:endParaRPr kumimoji="0" lang="fr-FR" sz="5400" b="0" i="0" u="none" strike="noStrike" kern="1200" cap="none" spc="0" normalizeH="0" baseline="0" noProof="0" dirty="0">
              <a:ln>
                <a:noFill/>
              </a:ln>
              <a:solidFill>
                <a:srgbClr val="44546A"/>
              </a:solidFill>
              <a:effectLst/>
              <a:uLnTx/>
              <a:uFillTx/>
              <a:latin typeface="AnotherScream" panose="02000506000000020003" pitchFamily="2" charset="0"/>
            </a:endParaRPr>
          </a:p>
        </p:txBody>
      </p:sp>
      <p:pic>
        <p:nvPicPr>
          <p:cNvPr id="3" name="Picture 2">
            <a:extLst>
              <a:ext uri="{FF2B5EF4-FFF2-40B4-BE49-F238E27FC236}">
                <a16:creationId xmlns:a16="http://schemas.microsoft.com/office/drawing/2014/main" id="{76D8B598-61F6-4AA6-AAB5-C8589E0AD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401" y="2354944"/>
            <a:ext cx="3251198" cy="3251198"/>
          </a:xfrm>
          <a:prstGeom prst="rect">
            <a:avLst/>
          </a:prstGeom>
        </p:spPr>
      </p:pic>
    </p:spTree>
    <p:extLst>
      <p:ext uri="{BB962C8B-B14F-4D97-AF65-F5344CB8AC3E}">
        <p14:creationId xmlns:p14="http://schemas.microsoft.com/office/powerpoint/2010/main" val="35451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alpha val="30000"/>
          </a:schemeClr>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CF77FE7A-728E-4E1D-98EC-B9C07C0F8411}"/>
              </a:ext>
            </a:extLst>
          </p:cNvPr>
          <p:cNvSpPr/>
          <p:nvPr/>
        </p:nvSpPr>
        <p:spPr>
          <a:xfrm flipH="1">
            <a:off x="6538694" y="0"/>
            <a:ext cx="4050072" cy="6858000"/>
          </a:xfrm>
          <a:custGeom>
            <a:avLst/>
            <a:gdLst>
              <a:gd name="connsiteX0" fmla="*/ 0 w 4050072"/>
              <a:gd name="connsiteY0" fmla="*/ 0 h 6858000"/>
              <a:gd name="connsiteX1" fmla="*/ 1502221 w 4050072"/>
              <a:gd name="connsiteY1" fmla="*/ 0 h 6858000"/>
              <a:gd name="connsiteX2" fmla="*/ 4050072 w 4050072"/>
              <a:gd name="connsiteY2" fmla="*/ 6858000 h 6858000"/>
              <a:gd name="connsiteX3" fmla="*/ 2547851 w 40500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50072" h="6858000">
                <a:moveTo>
                  <a:pt x="0" y="0"/>
                </a:moveTo>
                <a:lnTo>
                  <a:pt x="1502221" y="0"/>
                </a:lnTo>
                <a:lnTo>
                  <a:pt x="4050072" y="6858000"/>
                </a:lnTo>
                <a:lnTo>
                  <a:pt x="2547851" y="6858000"/>
                </a:lnTo>
                <a:close/>
              </a:path>
            </a:pathLst>
          </a:cu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3" name="Freeform: Shape 32">
            <a:extLst>
              <a:ext uri="{FF2B5EF4-FFF2-40B4-BE49-F238E27FC236}">
                <a16:creationId xmlns:a16="http://schemas.microsoft.com/office/drawing/2014/main" id="{2414601D-1B15-4FEB-8005-7E4D96A37DE1}"/>
              </a:ext>
            </a:extLst>
          </p:cNvPr>
          <p:cNvSpPr/>
          <p:nvPr/>
        </p:nvSpPr>
        <p:spPr>
          <a:xfrm>
            <a:off x="0" y="0"/>
            <a:ext cx="6538694" cy="6858000"/>
          </a:xfrm>
          <a:custGeom>
            <a:avLst/>
            <a:gdLst>
              <a:gd name="connsiteX0" fmla="*/ 0 w 6538694"/>
              <a:gd name="connsiteY0" fmla="*/ 0 h 6858000"/>
              <a:gd name="connsiteX1" fmla="*/ 1814286 w 6538694"/>
              <a:gd name="connsiteY1" fmla="*/ 0 h 6858000"/>
              <a:gd name="connsiteX2" fmla="*/ 3990843 w 6538694"/>
              <a:gd name="connsiteY2" fmla="*/ 0 h 6858000"/>
              <a:gd name="connsiteX3" fmla="*/ 6538694 w 6538694"/>
              <a:gd name="connsiteY3" fmla="*/ 6858000 h 6858000"/>
              <a:gd name="connsiteX4" fmla="*/ 3990843 w 6538694"/>
              <a:gd name="connsiteY4" fmla="*/ 6858000 h 6858000"/>
              <a:gd name="connsiteX5" fmla="*/ 1814286 w 6538694"/>
              <a:gd name="connsiteY5" fmla="*/ 6858000 h 6858000"/>
              <a:gd name="connsiteX6" fmla="*/ 0 w 653869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8694" h="6858000">
                <a:moveTo>
                  <a:pt x="0" y="0"/>
                </a:moveTo>
                <a:lnTo>
                  <a:pt x="1814286" y="0"/>
                </a:lnTo>
                <a:lnTo>
                  <a:pt x="3990843" y="0"/>
                </a:lnTo>
                <a:lnTo>
                  <a:pt x="6538694" y="6858000"/>
                </a:lnTo>
                <a:lnTo>
                  <a:pt x="3990843" y="6858000"/>
                </a:lnTo>
                <a:lnTo>
                  <a:pt x="1814286" y="6858000"/>
                </a:lnTo>
                <a:lnTo>
                  <a:pt x="0" y="6858000"/>
                </a:lnTo>
                <a:close/>
              </a:path>
            </a:pathLst>
          </a:cu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4" name="Freeform: Shape 33">
            <a:extLst>
              <a:ext uri="{FF2B5EF4-FFF2-40B4-BE49-F238E27FC236}">
                <a16:creationId xmlns:a16="http://schemas.microsoft.com/office/drawing/2014/main" id="{9CD63EEB-4AA0-4FEB-A0AC-E7C3E7A6F52F}"/>
              </a:ext>
            </a:extLst>
          </p:cNvPr>
          <p:cNvSpPr/>
          <p:nvPr/>
        </p:nvSpPr>
        <p:spPr>
          <a:xfrm>
            <a:off x="3976924" y="0"/>
            <a:ext cx="4050072" cy="6858000"/>
          </a:xfrm>
          <a:custGeom>
            <a:avLst/>
            <a:gdLst>
              <a:gd name="connsiteX0" fmla="*/ 0 w 4050072"/>
              <a:gd name="connsiteY0" fmla="*/ 0 h 6858000"/>
              <a:gd name="connsiteX1" fmla="*/ 1502221 w 4050072"/>
              <a:gd name="connsiteY1" fmla="*/ 0 h 6858000"/>
              <a:gd name="connsiteX2" fmla="*/ 4050072 w 4050072"/>
              <a:gd name="connsiteY2" fmla="*/ 6858000 h 6858000"/>
              <a:gd name="connsiteX3" fmla="*/ 2547851 w 40500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50072" h="6858000">
                <a:moveTo>
                  <a:pt x="0" y="0"/>
                </a:moveTo>
                <a:lnTo>
                  <a:pt x="1502221" y="0"/>
                </a:lnTo>
                <a:lnTo>
                  <a:pt x="4050072" y="6858000"/>
                </a:lnTo>
                <a:lnTo>
                  <a:pt x="2547851" y="6858000"/>
                </a:lnTo>
                <a:close/>
              </a:path>
            </a:pathLst>
          </a:custGeom>
          <a:solidFill>
            <a:srgbClr val="9A0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5" name="Freeform: Shape 34">
            <a:extLst>
              <a:ext uri="{FF2B5EF4-FFF2-40B4-BE49-F238E27FC236}">
                <a16:creationId xmlns:a16="http://schemas.microsoft.com/office/drawing/2014/main" id="{69D052C3-2FFC-45A4-9597-6C8E46BF5379}"/>
              </a:ext>
            </a:extLst>
          </p:cNvPr>
          <p:cNvSpPr/>
          <p:nvPr/>
        </p:nvSpPr>
        <p:spPr>
          <a:xfrm>
            <a:off x="-9307" y="2587170"/>
            <a:ext cx="5602957" cy="1683657"/>
          </a:xfrm>
          <a:custGeom>
            <a:avLst/>
            <a:gdLst>
              <a:gd name="connsiteX0" fmla="*/ 0 w 4648607"/>
              <a:gd name="connsiteY0" fmla="*/ 0 h 1683657"/>
              <a:gd name="connsiteX1" fmla="*/ 4023103 w 4648607"/>
              <a:gd name="connsiteY1" fmla="*/ 0 h 1683657"/>
              <a:gd name="connsiteX2" fmla="*/ 4648607 w 4648607"/>
              <a:gd name="connsiteY2" fmla="*/ 1683657 h 1683657"/>
              <a:gd name="connsiteX3" fmla="*/ 0 w 4648607"/>
              <a:gd name="connsiteY3" fmla="*/ 1683657 h 1683657"/>
            </a:gdLst>
            <a:ahLst/>
            <a:cxnLst>
              <a:cxn ang="0">
                <a:pos x="connsiteX0" y="connsiteY0"/>
              </a:cxn>
              <a:cxn ang="0">
                <a:pos x="connsiteX1" y="connsiteY1"/>
              </a:cxn>
              <a:cxn ang="0">
                <a:pos x="connsiteX2" y="connsiteY2"/>
              </a:cxn>
              <a:cxn ang="0">
                <a:pos x="connsiteX3" y="connsiteY3"/>
              </a:cxn>
            </a:cxnLst>
            <a:rect l="l" t="t" r="r" b="b"/>
            <a:pathLst>
              <a:path w="4648607" h="1683657">
                <a:moveTo>
                  <a:pt x="0" y="0"/>
                </a:moveTo>
                <a:lnTo>
                  <a:pt x="4023103" y="0"/>
                </a:lnTo>
                <a:lnTo>
                  <a:pt x="4648607" y="1683657"/>
                </a:lnTo>
                <a:lnTo>
                  <a:pt x="0" y="1683657"/>
                </a:lnTo>
                <a:close/>
              </a:path>
            </a:pathLst>
          </a:cu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6" name="Freeform: Shape 35">
            <a:extLst>
              <a:ext uri="{FF2B5EF4-FFF2-40B4-BE49-F238E27FC236}">
                <a16:creationId xmlns:a16="http://schemas.microsoft.com/office/drawing/2014/main" id="{70C19B41-BF34-40CE-A063-E8F0BEF5C043}"/>
              </a:ext>
            </a:extLst>
          </p:cNvPr>
          <p:cNvSpPr/>
          <p:nvPr/>
        </p:nvSpPr>
        <p:spPr>
          <a:xfrm>
            <a:off x="4832204" y="2587171"/>
            <a:ext cx="7359796" cy="1683657"/>
          </a:xfrm>
          <a:custGeom>
            <a:avLst/>
            <a:gdLst>
              <a:gd name="connsiteX0" fmla="*/ 0 w 7239982"/>
              <a:gd name="connsiteY0" fmla="*/ 0 h 1683657"/>
              <a:gd name="connsiteX1" fmla="*/ 7239982 w 7239982"/>
              <a:gd name="connsiteY1" fmla="*/ 0 h 1683657"/>
              <a:gd name="connsiteX2" fmla="*/ 7239982 w 7239982"/>
              <a:gd name="connsiteY2" fmla="*/ 1683657 h 1683657"/>
              <a:gd name="connsiteX3" fmla="*/ 625504 w 7239982"/>
              <a:gd name="connsiteY3" fmla="*/ 1683657 h 1683657"/>
            </a:gdLst>
            <a:ahLst/>
            <a:cxnLst>
              <a:cxn ang="0">
                <a:pos x="connsiteX0" y="connsiteY0"/>
              </a:cxn>
              <a:cxn ang="0">
                <a:pos x="connsiteX1" y="connsiteY1"/>
              </a:cxn>
              <a:cxn ang="0">
                <a:pos x="connsiteX2" y="connsiteY2"/>
              </a:cxn>
              <a:cxn ang="0">
                <a:pos x="connsiteX3" y="connsiteY3"/>
              </a:cxn>
            </a:cxnLst>
            <a:rect l="l" t="t" r="r" b="b"/>
            <a:pathLst>
              <a:path w="7239982" h="1683657">
                <a:moveTo>
                  <a:pt x="0" y="0"/>
                </a:moveTo>
                <a:lnTo>
                  <a:pt x="7239982" y="0"/>
                </a:lnTo>
                <a:lnTo>
                  <a:pt x="7239982" y="1683657"/>
                </a:lnTo>
                <a:lnTo>
                  <a:pt x="625504" y="1683657"/>
                </a:lnTo>
                <a:close/>
              </a:path>
            </a:pathLst>
          </a:custGeom>
          <a:solidFill>
            <a:srgbClr val="EEAA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7" name="Freeform: Shape 36">
            <a:extLst>
              <a:ext uri="{FF2B5EF4-FFF2-40B4-BE49-F238E27FC236}">
                <a16:creationId xmlns:a16="http://schemas.microsoft.com/office/drawing/2014/main" id="{F38A87D0-41E8-46FF-A5B0-65164941837B}"/>
              </a:ext>
            </a:extLst>
          </p:cNvPr>
          <p:cNvSpPr/>
          <p:nvPr/>
        </p:nvSpPr>
        <p:spPr>
          <a:xfrm>
            <a:off x="9093795" y="2"/>
            <a:ext cx="3088898" cy="4270826"/>
          </a:xfrm>
          <a:custGeom>
            <a:avLst/>
            <a:gdLst>
              <a:gd name="connsiteX0" fmla="*/ 0 w 3088898"/>
              <a:gd name="connsiteY0" fmla="*/ 0 h 4270827"/>
              <a:gd name="connsiteX1" fmla="*/ 1502221 w 3088898"/>
              <a:gd name="connsiteY1" fmla="*/ 0 h 4270827"/>
              <a:gd name="connsiteX2" fmla="*/ 3088898 w 3088898"/>
              <a:gd name="connsiteY2" fmla="*/ 4270827 h 4270827"/>
              <a:gd name="connsiteX3" fmla="*/ 1586677 w 3088898"/>
              <a:gd name="connsiteY3" fmla="*/ 4270827 h 4270827"/>
            </a:gdLst>
            <a:ahLst/>
            <a:cxnLst>
              <a:cxn ang="0">
                <a:pos x="connsiteX0" y="connsiteY0"/>
              </a:cxn>
              <a:cxn ang="0">
                <a:pos x="connsiteX1" y="connsiteY1"/>
              </a:cxn>
              <a:cxn ang="0">
                <a:pos x="connsiteX2" y="connsiteY2"/>
              </a:cxn>
              <a:cxn ang="0">
                <a:pos x="connsiteX3" y="connsiteY3"/>
              </a:cxn>
            </a:cxnLst>
            <a:rect l="l" t="t" r="r" b="b"/>
            <a:pathLst>
              <a:path w="3088898" h="4270827">
                <a:moveTo>
                  <a:pt x="0" y="0"/>
                </a:moveTo>
                <a:lnTo>
                  <a:pt x="1502221" y="0"/>
                </a:lnTo>
                <a:lnTo>
                  <a:pt x="3088898" y="4270827"/>
                </a:lnTo>
                <a:lnTo>
                  <a:pt x="1586677" y="4270827"/>
                </a:lnTo>
                <a:close/>
              </a:path>
            </a:pathLst>
          </a:custGeom>
          <a:solidFill>
            <a:srgbClr val="9A00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38" name="Group 37">
            <a:extLst>
              <a:ext uri="{FF2B5EF4-FFF2-40B4-BE49-F238E27FC236}">
                <a16:creationId xmlns:a16="http://schemas.microsoft.com/office/drawing/2014/main" id="{8E699307-F0A2-4217-9BE4-F43956568F4A}"/>
              </a:ext>
            </a:extLst>
          </p:cNvPr>
          <p:cNvGrpSpPr/>
          <p:nvPr/>
        </p:nvGrpSpPr>
        <p:grpSpPr>
          <a:xfrm>
            <a:off x="852165" y="2913865"/>
            <a:ext cx="3850785" cy="1060887"/>
            <a:chOff x="692355" y="2802086"/>
            <a:chExt cx="3850785" cy="1060887"/>
          </a:xfrm>
        </p:grpSpPr>
        <p:sp>
          <p:nvSpPr>
            <p:cNvPr id="39" name="TextBox 38">
              <a:extLst>
                <a:ext uri="{FF2B5EF4-FFF2-40B4-BE49-F238E27FC236}">
                  <a16:creationId xmlns:a16="http://schemas.microsoft.com/office/drawing/2014/main" id="{990783D9-994C-4BB8-9D42-8074501C91DB}"/>
                </a:ext>
              </a:extLst>
            </p:cNvPr>
            <p:cNvSpPr txBox="1"/>
            <p:nvPr/>
          </p:nvSpPr>
          <p:spPr>
            <a:xfrm>
              <a:off x="692355" y="2802086"/>
              <a:ext cx="3657600"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4400" spc="300" dirty="0">
                  <a:solidFill>
                    <a:prstClr val="white">
                      <a:lumMod val="65000"/>
                    </a:prstClr>
                  </a:solidFill>
                  <a:latin typeface="Roboto Black" panose="02000000000000000000" pitchFamily="2" charset="0"/>
                  <a:ea typeface="Roboto Black" panose="02000000000000000000" pitchFamily="2" charset="0"/>
                  <a:cs typeface="Roboto Black" panose="02000000000000000000" pitchFamily="2" charset="0"/>
                </a:rPr>
                <a:t>Langage C</a:t>
              </a:r>
              <a:endParaRPr kumimoji="0" lang="en-IN" sz="4400" b="0" i="0" u="none" strike="noStrike" kern="1200" cap="none" spc="300" normalizeH="0" baseline="0" noProof="0" dirty="0">
                <a:ln>
                  <a:noFill/>
                </a:ln>
                <a:solidFill>
                  <a:srgbClr val="755DD9">
                    <a:lumMod val="75000"/>
                  </a:srgbClr>
                </a:solidFill>
                <a:effectLst/>
                <a:uLnTx/>
                <a:uFillTx/>
                <a:latin typeface="Roboto Black" panose="02000000000000000000" pitchFamily="2" charset="0"/>
                <a:ea typeface="Roboto Black" panose="02000000000000000000" pitchFamily="2" charset="0"/>
                <a:cs typeface="Roboto Black" panose="02000000000000000000" pitchFamily="2" charset="0"/>
              </a:endParaRPr>
            </a:p>
          </p:txBody>
        </p:sp>
        <p:sp>
          <p:nvSpPr>
            <p:cNvPr id="40" name="TextBox 39">
              <a:extLst>
                <a:ext uri="{FF2B5EF4-FFF2-40B4-BE49-F238E27FC236}">
                  <a16:creationId xmlns:a16="http://schemas.microsoft.com/office/drawing/2014/main" id="{E694F605-1D71-4B56-A0A4-E8F43713429F}"/>
                </a:ext>
              </a:extLst>
            </p:cNvPr>
            <p:cNvSpPr txBox="1"/>
            <p:nvPr/>
          </p:nvSpPr>
          <p:spPr>
            <a:xfrm>
              <a:off x="885540" y="3555196"/>
              <a:ext cx="36576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300" normalizeH="0" baseline="0" noProof="0" dirty="0">
                  <a:ln>
                    <a:noFill/>
                  </a:ln>
                  <a:solidFill>
                    <a:prstClr val="white">
                      <a:lumMod val="50000"/>
                    </a:prstClr>
                  </a:solidFill>
                  <a:effectLst/>
                  <a:uLnTx/>
                  <a:uFillTx/>
                  <a:latin typeface="Roboto" panose="02000000000000000000" pitchFamily="2" charset="0"/>
                  <a:ea typeface="Roboto" panose="02000000000000000000" pitchFamily="2" charset="0"/>
                  <a:cs typeface="Roboto" panose="02000000000000000000" pitchFamily="2" charset="0"/>
                </a:rPr>
                <a:t>      Mini – projet </a:t>
              </a:r>
            </a:p>
          </p:txBody>
        </p:sp>
      </p:grpSp>
      <p:grpSp>
        <p:nvGrpSpPr>
          <p:cNvPr id="41" name="Group 40">
            <a:extLst>
              <a:ext uri="{FF2B5EF4-FFF2-40B4-BE49-F238E27FC236}">
                <a16:creationId xmlns:a16="http://schemas.microsoft.com/office/drawing/2014/main" id="{8162386F-222E-4901-8E8C-18C55A105203}"/>
              </a:ext>
            </a:extLst>
          </p:cNvPr>
          <p:cNvGrpSpPr/>
          <p:nvPr/>
        </p:nvGrpSpPr>
        <p:grpSpPr>
          <a:xfrm>
            <a:off x="6001972" y="2794871"/>
            <a:ext cx="5499031" cy="924614"/>
            <a:chOff x="6207294" y="3048314"/>
            <a:chExt cx="4685884" cy="536378"/>
          </a:xfrm>
        </p:grpSpPr>
        <p:sp>
          <p:nvSpPr>
            <p:cNvPr id="42" name="TextBox 41">
              <a:extLst>
                <a:ext uri="{FF2B5EF4-FFF2-40B4-BE49-F238E27FC236}">
                  <a16:creationId xmlns:a16="http://schemas.microsoft.com/office/drawing/2014/main" id="{37519977-B815-4F0E-AF38-29E0219AA970}"/>
                </a:ext>
              </a:extLst>
            </p:cNvPr>
            <p:cNvSpPr txBox="1"/>
            <p:nvPr/>
          </p:nvSpPr>
          <p:spPr>
            <a:xfrm>
              <a:off x="6207294" y="3048314"/>
              <a:ext cx="4642566" cy="2142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60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Les Listes chaînes</a:t>
              </a:r>
            </a:p>
          </p:txBody>
        </p:sp>
        <p:sp>
          <p:nvSpPr>
            <p:cNvPr id="43" name="TextBox 42">
              <a:extLst>
                <a:ext uri="{FF2B5EF4-FFF2-40B4-BE49-F238E27FC236}">
                  <a16:creationId xmlns:a16="http://schemas.microsoft.com/office/drawing/2014/main" id="{8CB83DA2-2332-4BB6-BB6B-D36AA945EFBA}"/>
                </a:ext>
              </a:extLst>
            </p:cNvPr>
            <p:cNvSpPr txBox="1"/>
            <p:nvPr/>
          </p:nvSpPr>
          <p:spPr>
            <a:xfrm>
              <a:off x="6352471" y="3370439"/>
              <a:ext cx="4540707" cy="214253"/>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miri" panose="00000500000000000000" pitchFamily="2" charset="-78"/>
                  <a:ea typeface="Amiri" panose="00000500000000000000" pitchFamily="2" charset="-78"/>
                  <a:cs typeface="Amiri" panose="00000500000000000000" pitchFamily="2" charset="-78"/>
                </a:rPr>
                <a:t>Gestion d'une liste d'employés</a:t>
              </a:r>
            </a:p>
          </p:txBody>
        </p:sp>
      </p:grpSp>
      <p:pic>
        <p:nvPicPr>
          <p:cNvPr id="4" name="Graphic 3" descr="Programmer">
            <a:extLst>
              <a:ext uri="{FF2B5EF4-FFF2-40B4-BE49-F238E27FC236}">
                <a16:creationId xmlns:a16="http://schemas.microsoft.com/office/drawing/2014/main" id="{A646075B-F01B-490F-9DB8-CDD10BFB0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8856" y="2743067"/>
            <a:ext cx="914400" cy="914400"/>
          </a:xfrm>
          <a:prstGeom prst="rect">
            <a:avLst/>
          </a:prstGeom>
        </p:spPr>
      </p:pic>
    </p:spTree>
    <p:extLst>
      <p:ext uri="{BB962C8B-B14F-4D97-AF65-F5344CB8AC3E}">
        <p14:creationId xmlns:p14="http://schemas.microsoft.com/office/powerpoint/2010/main" val="8624620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33252-BCD2-460E-B4EB-0C13B57F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621926"/>
            <a:ext cx="2438400" cy="2438400"/>
          </a:xfrm>
          <a:prstGeom prst="rect">
            <a:avLst/>
          </a:prstGeom>
        </p:spPr>
      </p:pic>
      <p:sp>
        <p:nvSpPr>
          <p:cNvPr id="4" name="TextBox 3">
            <a:extLst>
              <a:ext uri="{FF2B5EF4-FFF2-40B4-BE49-F238E27FC236}">
                <a16:creationId xmlns:a16="http://schemas.microsoft.com/office/drawing/2014/main" id="{0F3C2CFD-4760-4CD0-AF60-826733027136}"/>
              </a:ext>
            </a:extLst>
          </p:cNvPr>
          <p:cNvSpPr txBox="1"/>
          <p:nvPr/>
        </p:nvSpPr>
        <p:spPr>
          <a:xfrm>
            <a:off x="4085772" y="584696"/>
            <a:ext cx="4020457" cy="1107996"/>
          </a:xfrm>
          <a:prstGeom prst="rect">
            <a:avLst/>
          </a:prstGeom>
          <a:noFill/>
        </p:spPr>
        <p:txBody>
          <a:bodyPr wrap="square" rtlCol="0">
            <a:spAutoFit/>
          </a:bodyPr>
          <a:lstStyle/>
          <a:p>
            <a:pPr algn="ctr"/>
            <a:r>
              <a:rPr lang="fr-FR" sz="6600" dirty="0">
                <a:solidFill>
                  <a:schemeClr val="tx2"/>
                </a:solidFill>
                <a:latin typeface="AnotherScream" panose="02000506000000020003" pitchFamily="2" charset="0"/>
              </a:rPr>
              <a:t>Questions</a:t>
            </a:r>
          </a:p>
        </p:txBody>
      </p:sp>
    </p:spTree>
    <p:extLst>
      <p:ext uri="{BB962C8B-B14F-4D97-AF65-F5344CB8AC3E}">
        <p14:creationId xmlns:p14="http://schemas.microsoft.com/office/powerpoint/2010/main" val="267644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F8A24-277D-4246-95A3-320CF6B97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905" y="2291636"/>
            <a:ext cx="2970190" cy="2970190"/>
          </a:xfrm>
          <a:prstGeom prst="rect">
            <a:avLst/>
          </a:prstGeom>
        </p:spPr>
      </p:pic>
      <p:sp>
        <p:nvSpPr>
          <p:cNvPr id="4" name="TextBox 3">
            <a:extLst>
              <a:ext uri="{FF2B5EF4-FFF2-40B4-BE49-F238E27FC236}">
                <a16:creationId xmlns:a16="http://schemas.microsoft.com/office/drawing/2014/main" id="{12007021-7F85-40BB-B444-FA4311BA692C}"/>
              </a:ext>
            </a:extLst>
          </p:cNvPr>
          <p:cNvSpPr txBox="1"/>
          <p:nvPr/>
        </p:nvSpPr>
        <p:spPr>
          <a:xfrm>
            <a:off x="1363014" y="584696"/>
            <a:ext cx="9465972" cy="1107996"/>
          </a:xfrm>
          <a:prstGeom prst="rect">
            <a:avLst/>
          </a:prstGeom>
          <a:noFill/>
        </p:spPr>
        <p:txBody>
          <a:bodyPr wrap="square" rtlCol="0">
            <a:spAutoFit/>
          </a:bodyPr>
          <a:lstStyle/>
          <a:p>
            <a:pPr algn="ctr"/>
            <a:r>
              <a:rPr lang="fr-FR" sz="6600" dirty="0">
                <a:solidFill>
                  <a:srgbClr val="00B050"/>
                </a:solidFill>
                <a:latin typeface="AnotherScream" panose="02000506000000020003" pitchFamily="2" charset="0"/>
              </a:rPr>
              <a:t>Merci pour votre attention </a:t>
            </a:r>
          </a:p>
        </p:txBody>
      </p:sp>
    </p:spTree>
    <p:extLst>
      <p:ext uri="{BB962C8B-B14F-4D97-AF65-F5344CB8AC3E}">
        <p14:creationId xmlns:p14="http://schemas.microsoft.com/office/powerpoint/2010/main" val="394040388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75000"/>
              </a:schemeClr>
            </a:gs>
            <a:gs pos="93000">
              <a:srgbClr val="808080"/>
            </a:gs>
          </a:gsLst>
          <a:path path="circle">
            <a:fillToRect l="50000" t="50000" r="50000" b="50000"/>
          </a:path>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CF90B9D-55FB-4B5C-B320-B01714313F02}"/>
              </a:ext>
            </a:extLst>
          </p:cNvPr>
          <p:cNvSpPr/>
          <p:nvPr/>
        </p:nvSpPr>
        <p:spPr>
          <a:xfrm>
            <a:off x="3539546" y="2767013"/>
            <a:ext cx="1139725" cy="1279634"/>
          </a:xfrm>
          <a:custGeom>
            <a:avLst/>
            <a:gdLst>
              <a:gd name="connsiteX0" fmla="*/ 89677 w 1139725"/>
              <a:gd name="connsiteY0" fmla="*/ 0 h 1279634"/>
              <a:gd name="connsiteX1" fmla="*/ 499908 w 1139725"/>
              <a:gd name="connsiteY1" fmla="*/ 0 h 1279634"/>
              <a:gd name="connsiteX2" fmla="*/ 1139725 w 1139725"/>
              <a:gd name="connsiteY2" fmla="*/ 639817 h 1279634"/>
              <a:gd name="connsiteX3" fmla="*/ 499908 w 1139725"/>
              <a:gd name="connsiteY3" fmla="*/ 1279634 h 1279634"/>
              <a:gd name="connsiteX4" fmla="*/ 78276 w 1139725"/>
              <a:gd name="connsiteY4" fmla="*/ 1279634 h 1279634"/>
              <a:gd name="connsiteX5" fmla="*/ 51938 w 1139725"/>
              <a:gd name="connsiteY5" fmla="*/ 1177203 h 1279634"/>
              <a:gd name="connsiteX6" fmla="*/ 0 w 1139725"/>
              <a:gd name="connsiteY6" fmla="*/ 661988 h 1279634"/>
              <a:gd name="connsiteX7" fmla="*/ 51938 w 1139725"/>
              <a:gd name="connsiteY7" fmla="*/ 146773 h 1279634"/>
              <a:gd name="connsiteX8" fmla="*/ 89677 w 1139725"/>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9725" h="1279634">
                <a:moveTo>
                  <a:pt x="89677" y="0"/>
                </a:moveTo>
                <a:lnTo>
                  <a:pt x="499908" y="0"/>
                </a:lnTo>
                <a:cubicBezTo>
                  <a:pt x="853269" y="0"/>
                  <a:pt x="1139725" y="286456"/>
                  <a:pt x="1139725" y="639817"/>
                </a:cubicBezTo>
                <a:cubicBezTo>
                  <a:pt x="1139725" y="993178"/>
                  <a:pt x="853269" y="1279634"/>
                  <a:pt x="499908" y="1279634"/>
                </a:cubicBezTo>
                <a:lnTo>
                  <a:pt x="78276" y="1279634"/>
                </a:lnTo>
                <a:lnTo>
                  <a:pt x="51938" y="1177203"/>
                </a:lnTo>
                <a:cubicBezTo>
                  <a:pt x="17884" y="1010784"/>
                  <a:pt x="0" y="838475"/>
                  <a:pt x="0" y="661988"/>
                </a:cubicBezTo>
                <a:cubicBezTo>
                  <a:pt x="0" y="485502"/>
                  <a:pt x="17884" y="313192"/>
                  <a:pt x="51938" y="146773"/>
                </a:cubicBezTo>
                <a:lnTo>
                  <a:pt x="89677" y="0"/>
                </a:lnTo>
                <a:close/>
              </a:path>
            </a:pathLst>
          </a:custGeom>
          <a:solidFill>
            <a:srgbClr val="083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4" name="Freeform: Shape 3">
            <a:extLst>
              <a:ext uri="{FF2B5EF4-FFF2-40B4-BE49-F238E27FC236}">
                <a16:creationId xmlns:a16="http://schemas.microsoft.com/office/drawing/2014/main" id="{6D97B862-04E1-4E60-8183-469CD4FCB55A}"/>
              </a:ext>
            </a:extLst>
          </p:cNvPr>
          <p:cNvSpPr/>
          <p:nvPr/>
        </p:nvSpPr>
        <p:spPr>
          <a:xfrm>
            <a:off x="7505419" y="2767013"/>
            <a:ext cx="1147038" cy="1279634"/>
          </a:xfrm>
          <a:custGeom>
            <a:avLst/>
            <a:gdLst>
              <a:gd name="connsiteX0" fmla="*/ 639817 w 1147038"/>
              <a:gd name="connsiteY0" fmla="*/ 0 h 1279634"/>
              <a:gd name="connsiteX1" fmla="*/ 1057361 w 1147038"/>
              <a:gd name="connsiteY1" fmla="*/ 0 h 1279634"/>
              <a:gd name="connsiteX2" fmla="*/ 1095100 w 1147038"/>
              <a:gd name="connsiteY2" fmla="*/ 146773 h 1279634"/>
              <a:gd name="connsiteX3" fmla="*/ 1147038 w 1147038"/>
              <a:gd name="connsiteY3" fmla="*/ 661988 h 1279634"/>
              <a:gd name="connsiteX4" fmla="*/ 1095100 w 1147038"/>
              <a:gd name="connsiteY4" fmla="*/ 1177203 h 1279634"/>
              <a:gd name="connsiteX5" fmla="*/ 1068762 w 1147038"/>
              <a:gd name="connsiteY5" fmla="*/ 1279634 h 1279634"/>
              <a:gd name="connsiteX6" fmla="*/ 639817 w 1147038"/>
              <a:gd name="connsiteY6" fmla="*/ 1279634 h 1279634"/>
              <a:gd name="connsiteX7" fmla="*/ 0 w 1147038"/>
              <a:gd name="connsiteY7" fmla="*/ 639817 h 1279634"/>
              <a:gd name="connsiteX8" fmla="*/ 639817 w 1147038"/>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38" h="1279634">
                <a:moveTo>
                  <a:pt x="639817" y="0"/>
                </a:moveTo>
                <a:lnTo>
                  <a:pt x="1057361" y="0"/>
                </a:lnTo>
                <a:lnTo>
                  <a:pt x="1095100" y="146773"/>
                </a:lnTo>
                <a:cubicBezTo>
                  <a:pt x="1129154" y="313192"/>
                  <a:pt x="1147038" y="485502"/>
                  <a:pt x="1147038" y="661988"/>
                </a:cubicBezTo>
                <a:cubicBezTo>
                  <a:pt x="1147038" y="838475"/>
                  <a:pt x="1129154" y="1010784"/>
                  <a:pt x="1095100" y="1177203"/>
                </a:cubicBezTo>
                <a:lnTo>
                  <a:pt x="1068762" y="1279634"/>
                </a:lnTo>
                <a:lnTo>
                  <a:pt x="639817" y="1279634"/>
                </a:lnTo>
                <a:cubicBezTo>
                  <a:pt x="286456" y="1279634"/>
                  <a:pt x="0" y="993178"/>
                  <a:pt x="0" y="639817"/>
                </a:cubicBezTo>
                <a:cubicBezTo>
                  <a:pt x="0" y="286456"/>
                  <a:pt x="286456" y="0"/>
                  <a:pt x="639817" y="0"/>
                </a:cubicBezTo>
                <a:close/>
              </a:path>
            </a:pathLst>
          </a:custGeom>
          <a:solidFill>
            <a:srgbClr val="C17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 name="Freeform: Shape 4">
            <a:extLst>
              <a:ext uri="{FF2B5EF4-FFF2-40B4-BE49-F238E27FC236}">
                <a16:creationId xmlns:a16="http://schemas.microsoft.com/office/drawing/2014/main" id="{0A9D7E35-77E6-4885-BF1D-5ECAEFA25E54}"/>
              </a:ext>
            </a:extLst>
          </p:cNvPr>
          <p:cNvSpPr/>
          <p:nvPr/>
        </p:nvSpPr>
        <p:spPr>
          <a:xfrm>
            <a:off x="755350" y="2767013"/>
            <a:ext cx="2873872" cy="1279634"/>
          </a:xfrm>
          <a:custGeom>
            <a:avLst/>
            <a:gdLst>
              <a:gd name="connsiteX0" fmla="*/ 639817 w 2873872"/>
              <a:gd name="connsiteY0" fmla="*/ 0 h 1279634"/>
              <a:gd name="connsiteX1" fmla="*/ 2873872 w 2873872"/>
              <a:gd name="connsiteY1" fmla="*/ 0 h 1279634"/>
              <a:gd name="connsiteX2" fmla="*/ 2836133 w 2873872"/>
              <a:gd name="connsiteY2" fmla="*/ 146773 h 1279634"/>
              <a:gd name="connsiteX3" fmla="*/ 2784195 w 2873872"/>
              <a:gd name="connsiteY3" fmla="*/ 661988 h 1279634"/>
              <a:gd name="connsiteX4" fmla="*/ 2836133 w 2873872"/>
              <a:gd name="connsiteY4" fmla="*/ 1177203 h 1279634"/>
              <a:gd name="connsiteX5" fmla="*/ 2862471 w 2873872"/>
              <a:gd name="connsiteY5" fmla="*/ 1279634 h 1279634"/>
              <a:gd name="connsiteX6" fmla="*/ 639817 w 2873872"/>
              <a:gd name="connsiteY6" fmla="*/ 1279634 h 1279634"/>
              <a:gd name="connsiteX7" fmla="*/ 0 w 2873872"/>
              <a:gd name="connsiteY7" fmla="*/ 639817 h 1279634"/>
              <a:gd name="connsiteX8" fmla="*/ 639817 w 2873872"/>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3872" h="1279634">
                <a:moveTo>
                  <a:pt x="639817" y="0"/>
                </a:moveTo>
                <a:lnTo>
                  <a:pt x="2873872" y="0"/>
                </a:lnTo>
                <a:lnTo>
                  <a:pt x="2836133" y="146773"/>
                </a:lnTo>
                <a:cubicBezTo>
                  <a:pt x="2802079" y="313192"/>
                  <a:pt x="2784195" y="485502"/>
                  <a:pt x="2784195" y="661988"/>
                </a:cubicBezTo>
                <a:cubicBezTo>
                  <a:pt x="2784195" y="838475"/>
                  <a:pt x="2802079" y="1010784"/>
                  <a:pt x="2836133" y="1177203"/>
                </a:cubicBezTo>
                <a:lnTo>
                  <a:pt x="2862471" y="1279634"/>
                </a:lnTo>
                <a:lnTo>
                  <a:pt x="639817" y="1279634"/>
                </a:lnTo>
                <a:cubicBezTo>
                  <a:pt x="286456" y="1279634"/>
                  <a:pt x="0" y="993178"/>
                  <a:pt x="0" y="639817"/>
                </a:cubicBezTo>
                <a:cubicBezTo>
                  <a:pt x="0" y="286456"/>
                  <a:pt x="286456" y="0"/>
                  <a:pt x="639817"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Freeform: Shape 5">
            <a:extLst>
              <a:ext uri="{FF2B5EF4-FFF2-40B4-BE49-F238E27FC236}">
                <a16:creationId xmlns:a16="http://schemas.microsoft.com/office/drawing/2014/main" id="{5B41A3F1-2192-4FA4-AD5D-4936EC1F4FED}"/>
              </a:ext>
            </a:extLst>
          </p:cNvPr>
          <p:cNvSpPr/>
          <p:nvPr/>
        </p:nvSpPr>
        <p:spPr>
          <a:xfrm>
            <a:off x="8562781" y="2767013"/>
            <a:ext cx="2866559" cy="1279634"/>
          </a:xfrm>
          <a:custGeom>
            <a:avLst/>
            <a:gdLst>
              <a:gd name="connsiteX0" fmla="*/ 0 w 2866559"/>
              <a:gd name="connsiteY0" fmla="*/ 0 h 1279634"/>
              <a:gd name="connsiteX1" fmla="*/ 2226742 w 2866559"/>
              <a:gd name="connsiteY1" fmla="*/ 0 h 1279634"/>
              <a:gd name="connsiteX2" fmla="*/ 2866559 w 2866559"/>
              <a:gd name="connsiteY2" fmla="*/ 639817 h 1279634"/>
              <a:gd name="connsiteX3" fmla="*/ 2226742 w 2866559"/>
              <a:gd name="connsiteY3" fmla="*/ 1279634 h 1279634"/>
              <a:gd name="connsiteX4" fmla="*/ 11401 w 2866559"/>
              <a:gd name="connsiteY4" fmla="*/ 1279634 h 1279634"/>
              <a:gd name="connsiteX5" fmla="*/ 37739 w 2866559"/>
              <a:gd name="connsiteY5" fmla="*/ 1177203 h 1279634"/>
              <a:gd name="connsiteX6" fmla="*/ 89677 w 2866559"/>
              <a:gd name="connsiteY6" fmla="*/ 661988 h 1279634"/>
              <a:gd name="connsiteX7" fmla="*/ 37739 w 2866559"/>
              <a:gd name="connsiteY7" fmla="*/ 146773 h 1279634"/>
              <a:gd name="connsiteX8" fmla="*/ 0 w 2866559"/>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6559" h="1279634">
                <a:moveTo>
                  <a:pt x="0" y="0"/>
                </a:moveTo>
                <a:lnTo>
                  <a:pt x="2226742" y="0"/>
                </a:lnTo>
                <a:cubicBezTo>
                  <a:pt x="2580103" y="0"/>
                  <a:pt x="2866559" y="286456"/>
                  <a:pt x="2866559" y="639817"/>
                </a:cubicBezTo>
                <a:cubicBezTo>
                  <a:pt x="2866559" y="993178"/>
                  <a:pt x="2580103" y="1279634"/>
                  <a:pt x="2226742" y="1279634"/>
                </a:cubicBezTo>
                <a:lnTo>
                  <a:pt x="11401" y="1279634"/>
                </a:lnTo>
                <a:lnTo>
                  <a:pt x="37739" y="1177203"/>
                </a:lnTo>
                <a:cubicBezTo>
                  <a:pt x="71793" y="1010784"/>
                  <a:pt x="89677" y="838475"/>
                  <a:pt x="89677" y="661988"/>
                </a:cubicBezTo>
                <a:cubicBezTo>
                  <a:pt x="89677" y="485502"/>
                  <a:pt x="71793" y="313192"/>
                  <a:pt x="37739" y="146773"/>
                </a:cubicBezTo>
                <a:lnTo>
                  <a:pt x="0"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7" name="Freeform: Shape 6">
            <a:extLst>
              <a:ext uri="{FF2B5EF4-FFF2-40B4-BE49-F238E27FC236}">
                <a16:creationId xmlns:a16="http://schemas.microsoft.com/office/drawing/2014/main" id="{F095382F-BFED-4304-B9B4-9F97E97BE8B8}"/>
              </a:ext>
            </a:extLst>
          </p:cNvPr>
          <p:cNvSpPr/>
          <p:nvPr/>
        </p:nvSpPr>
        <p:spPr>
          <a:xfrm>
            <a:off x="3905477" y="955326"/>
            <a:ext cx="1849866" cy="1160662"/>
          </a:xfrm>
          <a:custGeom>
            <a:avLst/>
            <a:gdLst>
              <a:gd name="connsiteX0" fmla="*/ 1555353 w 1849866"/>
              <a:gd name="connsiteY0" fmla="*/ 0 h 1160662"/>
              <a:gd name="connsiteX1" fmla="*/ 1572337 w 1849866"/>
              <a:gd name="connsiteY1" fmla="*/ 9218 h 1160662"/>
              <a:gd name="connsiteX2" fmla="*/ 1849866 w 1849866"/>
              <a:gd name="connsiteY2" fmla="*/ 531188 h 1160662"/>
              <a:gd name="connsiteX3" fmla="*/ 1849865 w 1849866"/>
              <a:gd name="connsiteY3" fmla="*/ 531188 h 1160662"/>
              <a:gd name="connsiteX4" fmla="*/ 1220391 w 1849866"/>
              <a:gd name="connsiteY4" fmla="*/ 1160662 h 1160662"/>
              <a:gd name="connsiteX5" fmla="*/ 0 w 1849866"/>
              <a:gd name="connsiteY5" fmla="*/ 1160661 h 1160662"/>
              <a:gd name="connsiteX6" fmla="*/ 70670 w 1849866"/>
              <a:gd name="connsiteY6" fmla="*/ 1044336 h 1160662"/>
              <a:gd name="connsiteX7" fmla="*/ 1430312 w 1849866"/>
              <a:gd name="connsiteY7" fmla="*/ 32151 h 1160662"/>
              <a:gd name="connsiteX8" fmla="*/ 1555353 w 1849866"/>
              <a:gd name="connsiteY8" fmla="*/ 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866" h="1160662">
                <a:moveTo>
                  <a:pt x="1555353" y="0"/>
                </a:moveTo>
                <a:lnTo>
                  <a:pt x="1572337" y="9218"/>
                </a:lnTo>
                <a:cubicBezTo>
                  <a:pt x="1739778" y="122339"/>
                  <a:pt x="1849866" y="313907"/>
                  <a:pt x="1849866" y="531188"/>
                </a:cubicBezTo>
                <a:lnTo>
                  <a:pt x="1849865" y="531188"/>
                </a:lnTo>
                <a:cubicBezTo>
                  <a:pt x="1849865" y="878837"/>
                  <a:pt x="1568040" y="1160662"/>
                  <a:pt x="1220391" y="1160662"/>
                </a:cubicBezTo>
                <a:lnTo>
                  <a:pt x="0" y="1160661"/>
                </a:lnTo>
                <a:lnTo>
                  <a:pt x="70670" y="1044336"/>
                </a:lnTo>
                <a:cubicBezTo>
                  <a:pt x="392259" y="568320"/>
                  <a:pt x="869960" y="206439"/>
                  <a:pt x="1430312" y="32151"/>
                </a:cubicBezTo>
                <a:lnTo>
                  <a:pt x="1555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8" name="Freeform: Shape 7">
            <a:extLst>
              <a:ext uri="{FF2B5EF4-FFF2-40B4-BE49-F238E27FC236}">
                <a16:creationId xmlns:a16="http://schemas.microsoft.com/office/drawing/2014/main" id="{7D1140DA-EF2C-47F1-B4D9-3B55FED024F2}"/>
              </a:ext>
            </a:extLst>
          </p:cNvPr>
          <p:cNvSpPr/>
          <p:nvPr/>
        </p:nvSpPr>
        <p:spPr>
          <a:xfrm>
            <a:off x="6436661" y="955326"/>
            <a:ext cx="1849865" cy="1160661"/>
          </a:xfrm>
          <a:custGeom>
            <a:avLst/>
            <a:gdLst>
              <a:gd name="connsiteX0" fmla="*/ 294512 w 1849865"/>
              <a:gd name="connsiteY0" fmla="*/ 0 h 1160661"/>
              <a:gd name="connsiteX1" fmla="*/ 419553 w 1849865"/>
              <a:gd name="connsiteY1" fmla="*/ 32151 h 1160661"/>
              <a:gd name="connsiteX2" fmla="*/ 1779195 w 1849865"/>
              <a:gd name="connsiteY2" fmla="*/ 1044336 h 1160661"/>
              <a:gd name="connsiteX3" fmla="*/ 1849865 w 1849865"/>
              <a:gd name="connsiteY3" fmla="*/ 1160661 h 1160661"/>
              <a:gd name="connsiteX4" fmla="*/ 629474 w 1849865"/>
              <a:gd name="connsiteY4" fmla="*/ 1160661 h 1160661"/>
              <a:gd name="connsiteX5" fmla="*/ 12789 w 1849865"/>
              <a:gd name="connsiteY5" fmla="*/ 658048 h 1160661"/>
              <a:gd name="connsiteX6" fmla="*/ 0 w 1849865"/>
              <a:gd name="connsiteY6" fmla="*/ 531187 h 1160661"/>
              <a:gd name="connsiteX7" fmla="*/ 12789 w 1849865"/>
              <a:gd name="connsiteY7" fmla="*/ 404327 h 1160661"/>
              <a:gd name="connsiteX8" fmla="*/ 277529 w 1849865"/>
              <a:gd name="connsiteY8" fmla="*/ 9218 h 1160661"/>
              <a:gd name="connsiteX9" fmla="*/ 294512 w 1849865"/>
              <a:gd name="connsiteY9" fmla="*/ 0 h 116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9865" h="1160661">
                <a:moveTo>
                  <a:pt x="294512" y="0"/>
                </a:moveTo>
                <a:lnTo>
                  <a:pt x="419553" y="32151"/>
                </a:lnTo>
                <a:cubicBezTo>
                  <a:pt x="979905" y="206439"/>
                  <a:pt x="1457606" y="568320"/>
                  <a:pt x="1779195" y="1044336"/>
                </a:cubicBezTo>
                <a:lnTo>
                  <a:pt x="1849865" y="1160661"/>
                </a:lnTo>
                <a:lnTo>
                  <a:pt x="629474" y="1160661"/>
                </a:lnTo>
                <a:cubicBezTo>
                  <a:pt x="325281" y="1160661"/>
                  <a:pt x="71485" y="944889"/>
                  <a:pt x="12789" y="658048"/>
                </a:cubicBezTo>
                <a:lnTo>
                  <a:pt x="0" y="531187"/>
                </a:lnTo>
                <a:lnTo>
                  <a:pt x="12789" y="404327"/>
                </a:lnTo>
                <a:cubicBezTo>
                  <a:pt x="46329" y="240418"/>
                  <a:pt x="143576" y="99715"/>
                  <a:pt x="277529" y="9218"/>
                </a:cubicBezTo>
                <a:lnTo>
                  <a:pt x="294512" y="0"/>
                </a:lnTo>
                <a:close/>
              </a:path>
            </a:pathLst>
          </a:custGeom>
          <a:solidFill>
            <a:srgbClr val="FDC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9" name="Freeform: Shape 8">
            <a:extLst>
              <a:ext uri="{FF2B5EF4-FFF2-40B4-BE49-F238E27FC236}">
                <a16:creationId xmlns:a16="http://schemas.microsoft.com/office/drawing/2014/main" id="{1FD4159A-29FA-400F-AB9F-526EF4D8FCB5}"/>
              </a:ext>
            </a:extLst>
          </p:cNvPr>
          <p:cNvSpPr/>
          <p:nvPr/>
        </p:nvSpPr>
        <p:spPr>
          <a:xfrm>
            <a:off x="3830337" y="4668162"/>
            <a:ext cx="1951912" cy="1245137"/>
          </a:xfrm>
          <a:custGeom>
            <a:avLst/>
            <a:gdLst>
              <a:gd name="connsiteX0" fmla="*/ 0 w 1859285"/>
              <a:gd name="connsiteY0" fmla="*/ 0 h 1171183"/>
              <a:gd name="connsiteX1" fmla="*/ 1229811 w 1859285"/>
              <a:gd name="connsiteY1" fmla="*/ 0 h 1171183"/>
              <a:gd name="connsiteX2" fmla="*/ 1859285 w 1859285"/>
              <a:gd name="connsiteY2" fmla="*/ 629474 h 1171183"/>
              <a:gd name="connsiteX3" fmla="*/ 1859284 w 1859285"/>
              <a:gd name="connsiteY3" fmla="*/ 629474 h 1171183"/>
              <a:gd name="connsiteX4" fmla="*/ 1581755 w 1859285"/>
              <a:gd name="connsiteY4" fmla="*/ 1151444 h 1171183"/>
              <a:gd name="connsiteX5" fmla="*/ 1545388 w 1859285"/>
              <a:gd name="connsiteY5" fmla="*/ 1171183 h 1171183"/>
              <a:gd name="connsiteX6" fmla="*/ 1439731 w 1859285"/>
              <a:gd name="connsiteY6" fmla="*/ 1144016 h 1171183"/>
              <a:gd name="connsiteX7" fmla="*/ 80089 w 1859285"/>
              <a:gd name="connsiteY7" fmla="*/ 131831 h 1171183"/>
              <a:gd name="connsiteX8" fmla="*/ 0 w 1859285"/>
              <a:gd name="connsiteY8"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285" h="1171183">
                <a:moveTo>
                  <a:pt x="0" y="0"/>
                </a:moveTo>
                <a:lnTo>
                  <a:pt x="1229811" y="0"/>
                </a:lnTo>
                <a:cubicBezTo>
                  <a:pt x="1577460" y="0"/>
                  <a:pt x="1859285" y="281825"/>
                  <a:pt x="1859285" y="629474"/>
                </a:cubicBezTo>
                <a:lnTo>
                  <a:pt x="1859284" y="629474"/>
                </a:lnTo>
                <a:cubicBezTo>
                  <a:pt x="1859284" y="846755"/>
                  <a:pt x="1749196" y="1038323"/>
                  <a:pt x="1581755" y="1151444"/>
                </a:cubicBezTo>
                <a:lnTo>
                  <a:pt x="1545388" y="1171183"/>
                </a:lnTo>
                <a:lnTo>
                  <a:pt x="1439731" y="1144016"/>
                </a:lnTo>
                <a:cubicBezTo>
                  <a:pt x="879379" y="969728"/>
                  <a:pt x="401678" y="607847"/>
                  <a:pt x="80089" y="131831"/>
                </a:cubicBezTo>
                <a:lnTo>
                  <a:pt x="0" y="0"/>
                </a:lnTo>
                <a:close/>
              </a:path>
            </a:pathLst>
          </a:custGeom>
          <a:solidFill>
            <a:srgbClr val="4B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Freeform: Shape 9">
            <a:extLst>
              <a:ext uri="{FF2B5EF4-FFF2-40B4-BE49-F238E27FC236}">
                <a16:creationId xmlns:a16="http://schemas.microsoft.com/office/drawing/2014/main" id="{226C17DA-980C-453A-8B9D-2DADD7D0D80C}"/>
              </a:ext>
            </a:extLst>
          </p:cNvPr>
          <p:cNvSpPr/>
          <p:nvPr/>
        </p:nvSpPr>
        <p:spPr>
          <a:xfrm>
            <a:off x="6436661" y="4726509"/>
            <a:ext cx="1859285" cy="1171183"/>
          </a:xfrm>
          <a:custGeom>
            <a:avLst/>
            <a:gdLst>
              <a:gd name="connsiteX0" fmla="*/ 629474 w 1859285"/>
              <a:gd name="connsiteY0" fmla="*/ 0 h 1171183"/>
              <a:gd name="connsiteX1" fmla="*/ 1859285 w 1859285"/>
              <a:gd name="connsiteY1" fmla="*/ 0 h 1171183"/>
              <a:gd name="connsiteX2" fmla="*/ 1779195 w 1859285"/>
              <a:gd name="connsiteY2" fmla="*/ 131831 h 1171183"/>
              <a:gd name="connsiteX3" fmla="*/ 419553 w 1859285"/>
              <a:gd name="connsiteY3" fmla="*/ 1144016 h 1171183"/>
              <a:gd name="connsiteX4" fmla="*/ 313897 w 1859285"/>
              <a:gd name="connsiteY4" fmla="*/ 1171183 h 1171183"/>
              <a:gd name="connsiteX5" fmla="*/ 277529 w 1859285"/>
              <a:gd name="connsiteY5" fmla="*/ 1151443 h 1171183"/>
              <a:gd name="connsiteX6" fmla="*/ 12789 w 1859285"/>
              <a:gd name="connsiteY6" fmla="*/ 756334 h 1171183"/>
              <a:gd name="connsiteX7" fmla="*/ 0 w 1859285"/>
              <a:gd name="connsiteY7" fmla="*/ 629474 h 1171183"/>
              <a:gd name="connsiteX8" fmla="*/ 12789 w 1859285"/>
              <a:gd name="connsiteY8" fmla="*/ 502613 h 1171183"/>
              <a:gd name="connsiteX9" fmla="*/ 629474 w 1859285"/>
              <a:gd name="connsiteY9"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5" h="1171183">
                <a:moveTo>
                  <a:pt x="629474" y="0"/>
                </a:moveTo>
                <a:lnTo>
                  <a:pt x="1859285" y="0"/>
                </a:lnTo>
                <a:lnTo>
                  <a:pt x="1779195" y="131831"/>
                </a:lnTo>
                <a:cubicBezTo>
                  <a:pt x="1457606" y="607847"/>
                  <a:pt x="979905" y="969728"/>
                  <a:pt x="419553" y="1144016"/>
                </a:cubicBezTo>
                <a:lnTo>
                  <a:pt x="313897" y="1171183"/>
                </a:lnTo>
                <a:lnTo>
                  <a:pt x="277529" y="1151443"/>
                </a:lnTo>
                <a:cubicBezTo>
                  <a:pt x="143576" y="1060946"/>
                  <a:pt x="46329" y="920243"/>
                  <a:pt x="12789" y="756334"/>
                </a:cubicBezTo>
                <a:lnTo>
                  <a:pt x="0" y="629474"/>
                </a:lnTo>
                <a:lnTo>
                  <a:pt x="12789" y="502613"/>
                </a:lnTo>
                <a:cubicBezTo>
                  <a:pt x="71485" y="215773"/>
                  <a:pt x="325281" y="0"/>
                  <a:pt x="629474" y="0"/>
                </a:cubicBezTo>
                <a:close/>
              </a:path>
            </a:pathLst>
          </a:custGeom>
          <a:solidFill>
            <a:srgbClr val="DE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1" name="Freeform: Shape 10">
            <a:extLst>
              <a:ext uri="{FF2B5EF4-FFF2-40B4-BE49-F238E27FC236}">
                <a16:creationId xmlns:a16="http://schemas.microsoft.com/office/drawing/2014/main" id="{9F707155-16AE-47E2-AEE8-8304A2A93017}"/>
              </a:ext>
            </a:extLst>
          </p:cNvPr>
          <p:cNvSpPr/>
          <p:nvPr/>
        </p:nvSpPr>
        <p:spPr>
          <a:xfrm>
            <a:off x="1828798" y="857040"/>
            <a:ext cx="3632030" cy="1258947"/>
          </a:xfrm>
          <a:custGeom>
            <a:avLst/>
            <a:gdLst>
              <a:gd name="connsiteX0" fmla="*/ 629474 w 3632030"/>
              <a:gd name="connsiteY0" fmla="*/ 0 h 1258947"/>
              <a:gd name="connsiteX1" fmla="*/ 3297069 w 3632030"/>
              <a:gd name="connsiteY1" fmla="*/ 0 h 1258947"/>
              <a:gd name="connsiteX2" fmla="*/ 3542089 w 3632030"/>
              <a:gd name="connsiteY2" fmla="*/ 49467 h 1258947"/>
              <a:gd name="connsiteX3" fmla="*/ 3632030 w 3632030"/>
              <a:gd name="connsiteY3" fmla="*/ 98286 h 1258947"/>
              <a:gd name="connsiteX4" fmla="*/ 3506989 w 3632030"/>
              <a:gd name="connsiteY4" fmla="*/ 130437 h 1258947"/>
              <a:gd name="connsiteX5" fmla="*/ 2147347 w 3632030"/>
              <a:gd name="connsiteY5" fmla="*/ 1142622 h 1258947"/>
              <a:gd name="connsiteX6" fmla="*/ 2076677 w 3632030"/>
              <a:gd name="connsiteY6" fmla="*/ 1258947 h 1258947"/>
              <a:gd name="connsiteX7" fmla="*/ 629474 w 3632030"/>
              <a:gd name="connsiteY7" fmla="*/ 1258947 h 1258947"/>
              <a:gd name="connsiteX8" fmla="*/ 12789 w 3632030"/>
              <a:gd name="connsiteY8" fmla="*/ 756334 h 1258947"/>
              <a:gd name="connsiteX9" fmla="*/ 0 w 3632030"/>
              <a:gd name="connsiteY9" fmla="*/ 629473 h 1258947"/>
              <a:gd name="connsiteX10" fmla="*/ 12789 w 3632030"/>
              <a:gd name="connsiteY10" fmla="*/ 502613 h 1258947"/>
              <a:gd name="connsiteX11" fmla="*/ 629474 w 3632030"/>
              <a:gd name="connsiteY11" fmla="*/ 0 h 12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2030" h="1258947">
                <a:moveTo>
                  <a:pt x="629474" y="0"/>
                </a:moveTo>
                <a:lnTo>
                  <a:pt x="3297069" y="0"/>
                </a:lnTo>
                <a:cubicBezTo>
                  <a:pt x="3383981" y="0"/>
                  <a:pt x="3466779" y="17614"/>
                  <a:pt x="3542089" y="49467"/>
                </a:cubicBezTo>
                <a:lnTo>
                  <a:pt x="3632030" y="98286"/>
                </a:lnTo>
                <a:lnTo>
                  <a:pt x="3506989" y="130437"/>
                </a:lnTo>
                <a:cubicBezTo>
                  <a:pt x="2946637" y="304725"/>
                  <a:pt x="2468936" y="666606"/>
                  <a:pt x="2147347" y="1142622"/>
                </a:cubicBezTo>
                <a:lnTo>
                  <a:pt x="2076677" y="1258947"/>
                </a:lnTo>
                <a:lnTo>
                  <a:pt x="629474" y="1258947"/>
                </a:lnTo>
                <a:cubicBezTo>
                  <a:pt x="325281" y="1258947"/>
                  <a:pt x="71485" y="1043175"/>
                  <a:pt x="12789" y="756334"/>
                </a:cubicBezTo>
                <a:lnTo>
                  <a:pt x="0" y="629473"/>
                </a:lnTo>
                <a:lnTo>
                  <a:pt x="12789" y="502613"/>
                </a:lnTo>
                <a:cubicBezTo>
                  <a:pt x="71485" y="215772"/>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2" name="Freeform: Shape 11">
            <a:extLst>
              <a:ext uri="{FF2B5EF4-FFF2-40B4-BE49-F238E27FC236}">
                <a16:creationId xmlns:a16="http://schemas.microsoft.com/office/drawing/2014/main" id="{C7E575D4-CF02-4AF6-9BAF-DF6877FD2DCD}"/>
              </a:ext>
            </a:extLst>
          </p:cNvPr>
          <p:cNvSpPr/>
          <p:nvPr/>
        </p:nvSpPr>
        <p:spPr>
          <a:xfrm>
            <a:off x="6731173" y="857039"/>
            <a:ext cx="3632031" cy="1258948"/>
          </a:xfrm>
          <a:custGeom>
            <a:avLst/>
            <a:gdLst>
              <a:gd name="connsiteX0" fmla="*/ 334962 w 3632031"/>
              <a:gd name="connsiteY0" fmla="*/ 0 h 1258948"/>
              <a:gd name="connsiteX1" fmla="*/ 3002557 w 3632031"/>
              <a:gd name="connsiteY1" fmla="*/ 0 h 1258948"/>
              <a:gd name="connsiteX2" fmla="*/ 3632031 w 3632031"/>
              <a:gd name="connsiteY2" fmla="*/ 629474 h 1258948"/>
              <a:gd name="connsiteX3" fmla="*/ 3632030 w 3632031"/>
              <a:gd name="connsiteY3" fmla="*/ 629474 h 1258948"/>
              <a:gd name="connsiteX4" fmla="*/ 3002556 w 3632031"/>
              <a:gd name="connsiteY4" fmla="*/ 1258948 h 1258948"/>
              <a:gd name="connsiteX5" fmla="*/ 1555353 w 3632031"/>
              <a:gd name="connsiteY5" fmla="*/ 1258947 h 1258948"/>
              <a:gd name="connsiteX6" fmla="*/ 1484683 w 3632031"/>
              <a:gd name="connsiteY6" fmla="*/ 1142622 h 1258948"/>
              <a:gd name="connsiteX7" fmla="*/ 125041 w 3632031"/>
              <a:gd name="connsiteY7" fmla="*/ 130437 h 1258948"/>
              <a:gd name="connsiteX8" fmla="*/ 0 w 3632031"/>
              <a:gd name="connsiteY8" fmla="*/ 98286 h 1258948"/>
              <a:gd name="connsiteX9" fmla="*/ 89942 w 3632031"/>
              <a:gd name="connsiteY9" fmla="*/ 49467 h 1258948"/>
              <a:gd name="connsiteX10" fmla="*/ 334962 w 3632031"/>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2031" h="1258948">
                <a:moveTo>
                  <a:pt x="334962" y="0"/>
                </a:moveTo>
                <a:lnTo>
                  <a:pt x="3002557" y="0"/>
                </a:lnTo>
                <a:cubicBezTo>
                  <a:pt x="3350206" y="0"/>
                  <a:pt x="3632031" y="281825"/>
                  <a:pt x="3632031" y="629474"/>
                </a:cubicBezTo>
                <a:lnTo>
                  <a:pt x="3632030" y="629474"/>
                </a:lnTo>
                <a:cubicBezTo>
                  <a:pt x="3632030" y="977123"/>
                  <a:pt x="3350205" y="1258948"/>
                  <a:pt x="3002556" y="1258948"/>
                </a:cubicBezTo>
                <a:lnTo>
                  <a:pt x="1555353" y="1258947"/>
                </a:lnTo>
                <a:lnTo>
                  <a:pt x="1484683" y="1142622"/>
                </a:lnTo>
                <a:cubicBezTo>
                  <a:pt x="1163094" y="666606"/>
                  <a:pt x="685393" y="304725"/>
                  <a:pt x="125041" y="130437"/>
                </a:cubicBezTo>
                <a:lnTo>
                  <a:pt x="0" y="98286"/>
                </a:lnTo>
                <a:lnTo>
                  <a:pt x="89942" y="49467"/>
                </a:lnTo>
                <a:cubicBezTo>
                  <a:pt x="165251" y="17614"/>
                  <a:pt x="248050" y="0"/>
                  <a:pt x="334962"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 name="Freeform: Shape 12">
            <a:extLst>
              <a:ext uri="{FF2B5EF4-FFF2-40B4-BE49-F238E27FC236}">
                <a16:creationId xmlns:a16="http://schemas.microsoft.com/office/drawing/2014/main" id="{1981A305-596E-4350-AC1B-B88C2100A54B}"/>
              </a:ext>
            </a:extLst>
          </p:cNvPr>
          <p:cNvSpPr/>
          <p:nvPr/>
        </p:nvSpPr>
        <p:spPr>
          <a:xfrm>
            <a:off x="1661375" y="4668163"/>
            <a:ext cx="3780071" cy="1317293"/>
          </a:xfrm>
          <a:custGeom>
            <a:avLst/>
            <a:gdLst>
              <a:gd name="connsiteX0" fmla="*/ 629474 w 3612646"/>
              <a:gd name="connsiteY0" fmla="*/ 0 h 1258948"/>
              <a:gd name="connsiteX1" fmla="*/ 2067258 w 3612646"/>
              <a:gd name="connsiteY1" fmla="*/ 0 h 1258948"/>
              <a:gd name="connsiteX2" fmla="*/ 2147347 w 3612646"/>
              <a:gd name="connsiteY2" fmla="*/ 131831 h 1258948"/>
              <a:gd name="connsiteX3" fmla="*/ 3506989 w 3612646"/>
              <a:gd name="connsiteY3" fmla="*/ 1144016 h 1258948"/>
              <a:gd name="connsiteX4" fmla="*/ 3612646 w 3612646"/>
              <a:gd name="connsiteY4" fmla="*/ 1171183 h 1258948"/>
              <a:gd name="connsiteX5" fmla="*/ 3542088 w 3612646"/>
              <a:gd name="connsiteY5" fmla="*/ 1209481 h 1258948"/>
              <a:gd name="connsiteX6" fmla="*/ 3297068 w 3612646"/>
              <a:gd name="connsiteY6" fmla="*/ 1258948 h 1258948"/>
              <a:gd name="connsiteX7" fmla="*/ 629474 w 3612646"/>
              <a:gd name="connsiteY7" fmla="*/ 1258947 h 1258948"/>
              <a:gd name="connsiteX8" fmla="*/ 12789 w 3612646"/>
              <a:gd name="connsiteY8" fmla="*/ 756334 h 1258948"/>
              <a:gd name="connsiteX9" fmla="*/ 0 w 3612646"/>
              <a:gd name="connsiteY9" fmla="*/ 629474 h 1258948"/>
              <a:gd name="connsiteX10" fmla="*/ 12789 w 3612646"/>
              <a:gd name="connsiteY10" fmla="*/ 502613 h 1258948"/>
              <a:gd name="connsiteX11" fmla="*/ 629474 w 3612646"/>
              <a:gd name="connsiteY11"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2646" h="1258948">
                <a:moveTo>
                  <a:pt x="629474" y="0"/>
                </a:moveTo>
                <a:lnTo>
                  <a:pt x="2067258" y="0"/>
                </a:lnTo>
                <a:lnTo>
                  <a:pt x="2147347" y="131831"/>
                </a:lnTo>
                <a:cubicBezTo>
                  <a:pt x="2468936" y="607847"/>
                  <a:pt x="2946637" y="969728"/>
                  <a:pt x="3506989" y="1144016"/>
                </a:cubicBezTo>
                <a:lnTo>
                  <a:pt x="3612646" y="1171183"/>
                </a:lnTo>
                <a:lnTo>
                  <a:pt x="3542088" y="1209481"/>
                </a:lnTo>
                <a:cubicBezTo>
                  <a:pt x="3466778" y="1241334"/>
                  <a:pt x="3383980" y="1258948"/>
                  <a:pt x="3297068" y="1258948"/>
                </a:cubicBezTo>
                <a:lnTo>
                  <a:pt x="629474" y="1258947"/>
                </a:lnTo>
                <a:cubicBezTo>
                  <a:pt x="325281" y="1258947"/>
                  <a:pt x="71485" y="1043175"/>
                  <a:pt x="12789" y="756334"/>
                </a:cubicBezTo>
                <a:lnTo>
                  <a:pt x="0" y="629474"/>
                </a:lnTo>
                <a:lnTo>
                  <a:pt x="12789" y="502613"/>
                </a:lnTo>
                <a:cubicBezTo>
                  <a:pt x="71485" y="215773"/>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4" name="Freeform: Shape 13">
            <a:extLst>
              <a:ext uri="{FF2B5EF4-FFF2-40B4-BE49-F238E27FC236}">
                <a16:creationId xmlns:a16="http://schemas.microsoft.com/office/drawing/2014/main" id="{DB43A411-DBAB-4AD5-8015-F045CA032210}"/>
              </a:ext>
            </a:extLst>
          </p:cNvPr>
          <p:cNvSpPr/>
          <p:nvPr/>
        </p:nvSpPr>
        <p:spPr>
          <a:xfrm>
            <a:off x="6750557" y="4726508"/>
            <a:ext cx="3612646" cy="1258948"/>
          </a:xfrm>
          <a:custGeom>
            <a:avLst/>
            <a:gdLst>
              <a:gd name="connsiteX0" fmla="*/ 1545388 w 3612646"/>
              <a:gd name="connsiteY0" fmla="*/ 0 h 1258948"/>
              <a:gd name="connsiteX1" fmla="*/ 2983172 w 3612646"/>
              <a:gd name="connsiteY1" fmla="*/ 0 h 1258948"/>
              <a:gd name="connsiteX2" fmla="*/ 3612646 w 3612646"/>
              <a:gd name="connsiteY2" fmla="*/ 629474 h 1258948"/>
              <a:gd name="connsiteX3" fmla="*/ 3612645 w 3612646"/>
              <a:gd name="connsiteY3" fmla="*/ 629474 h 1258948"/>
              <a:gd name="connsiteX4" fmla="*/ 2983171 w 3612646"/>
              <a:gd name="connsiteY4" fmla="*/ 1258948 h 1258948"/>
              <a:gd name="connsiteX5" fmla="*/ 315577 w 3612646"/>
              <a:gd name="connsiteY5" fmla="*/ 1258947 h 1258948"/>
              <a:gd name="connsiteX6" fmla="*/ 70557 w 3612646"/>
              <a:gd name="connsiteY6" fmla="*/ 1209480 h 1258948"/>
              <a:gd name="connsiteX7" fmla="*/ 0 w 3612646"/>
              <a:gd name="connsiteY7" fmla="*/ 1171183 h 1258948"/>
              <a:gd name="connsiteX8" fmla="*/ 105656 w 3612646"/>
              <a:gd name="connsiteY8" fmla="*/ 1144016 h 1258948"/>
              <a:gd name="connsiteX9" fmla="*/ 1465298 w 3612646"/>
              <a:gd name="connsiteY9" fmla="*/ 131831 h 1258948"/>
              <a:gd name="connsiteX10" fmla="*/ 1545388 w 3612646"/>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2646" h="1258948">
                <a:moveTo>
                  <a:pt x="1545388" y="0"/>
                </a:moveTo>
                <a:lnTo>
                  <a:pt x="2983172" y="0"/>
                </a:lnTo>
                <a:cubicBezTo>
                  <a:pt x="3330821" y="0"/>
                  <a:pt x="3612646" y="281825"/>
                  <a:pt x="3612646" y="629474"/>
                </a:cubicBezTo>
                <a:lnTo>
                  <a:pt x="3612645" y="629474"/>
                </a:lnTo>
                <a:cubicBezTo>
                  <a:pt x="3612645" y="977123"/>
                  <a:pt x="3330820" y="1258948"/>
                  <a:pt x="2983171" y="1258948"/>
                </a:cubicBezTo>
                <a:lnTo>
                  <a:pt x="315577" y="1258947"/>
                </a:lnTo>
                <a:cubicBezTo>
                  <a:pt x="228665" y="1258947"/>
                  <a:pt x="145866" y="1241333"/>
                  <a:pt x="70557" y="1209480"/>
                </a:cubicBezTo>
                <a:lnTo>
                  <a:pt x="0" y="1171183"/>
                </a:lnTo>
                <a:lnTo>
                  <a:pt x="105656" y="1144016"/>
                </a:lnTo>
                <a:cubicBezTo>
                  <a:pt x="666008" y="969728"/>
                  <a:pt x="1143709" y="607847"/>
                  <a:pt x="1465298" y="131831"/>
                </a:cubicBezTo>
                <a:lnTo>
                  <a:pt x="1545388"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2" name="TextBox 21">
            <a:extLst>
              <a:ext uri="{FF2B5EF4-FFF2-40B4-BE49-F238E27FC236}">
                <a16:creationId xmlns:a16="http://schemas.microsoft.com/office/drawing/2014/main" id="{2AE594E1-582F-4028-9BF8-CEB850BD4007}"/>
              </a:ext>
            </a:extLst>
          </p:cNvPr>
          <p:cNvSpPr txBox="1"/>
          <p:nvPr/>
        </p:nvSpPr>
        <p:spPr>
          <a:xfrm>
            <a:off x="6658631" y="1282730"/>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4</a:t>
            </a:r>
          </a:p>
        </p:txBody>
      </p:sp>
      <p:sp>
        <p:nvSpPr>
          <p:cNvPr id="23" name="TextBox 22">
            <a:extLst>
              <a:ext uri="{FF2B5EF4-FFF2-40B4-BE49-F238E27FC236}">
                <a16:creationId xmlns:a16="http://schemas.microsoft.com/office/drawing/2014/main" id="{84ECF208-7C38-4EE4-AA93-0CC3C6DC77F9}"/>
              </a:ext>
            </a:extLst>
          </p:cNvPr>
          <p:cNvSpPr txBox="1"/>
          <p:nvPr/>
        </p:nvSpPr>
        <p:spPr>
          <a:xfrm>
            <a:off x="7646067" y="311042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5</a:t>
            </a:r>
          </a:p>
        </p:txBody>
      </p:sp>
      <p:sp>
        <p:nvSpPr>
          <p:cNvPr id="24" name="TextBox 23">
            <a:extLst>
              <a:ext uri="{FF2B5EF4-FFF2-40B4-BE49-F238E27FC236}">
                <a16:creationId xmlns:a16="http://schemas.microsoft.com/office/drawing/2014/main" id="{DD82085B-FE51-4181-8EBE-15C7C3A82011}"/>
              </a:ext>
            </a:extLst>
          </p:cNvPr>
          <p:cNvSpPr txBox="1"/>
          <p:nvPr/>
        </p:nvSpPr>
        <p:spPr>
          <a:xfrm>
            <a:off x="6707878"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6</a:t>
            </a:r>
          </a:p>
        </p:txBody>
      </p:sp>
      <p:sp>
        <p:nvSpPr>
          <p:cNvPr id="25" name="TextBox 24">
            <a:extLst>
              <a:ext uri="{FF2B5EF4-FFF2-40B4-BE49-F238E27FC236}">
                <a16:creationId xmlns:a16="http://schemas.microsoft.com/office/drawing/2014/main" id="{6FBEBEA3-96F3-4A9E-A251-97D9501F85DD}"/>
              </a:ext>
            </a:extLst>
          </p:cNvPr>
          <p:cNvSpPr txBox="1"/>
          <p:nvPr/>
        </p:nvSpPr>
        <p:spPr>
          <a:xfrm>
            <a:off x="4679270"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3</a:t>
            </a:r>
          </a:p>
        </p:txBody>
      </p:sp>
      <p:sp>
        <p:nvSpPr>
          <p:cNvPr id="26" name="TextBox 25">
            <a:extLst>
              <a:ext uri="{FF2B5EF4-FFF2-40B4-BE49-F238E27FC236}">
                <a16:creationId xmlns:a16="http://schemas.microsoft.com/office/drawing/2014/main" id="{33DBD61F-4130-4A07-A6CA-64F9019E2BC1}"/>
              </a:ext>
            </a:extLst>
          </p:cNvPr>
          <p:cNvSpPr txBox="1"/>
          <p:nvPr/>
        </p:nvSpPr>
        <p:spPr>
          <a:xfrm>
            <a:off x="3752079" y="305228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2</a:t>
            </a:r>
          </a:p>
        </p:txBody>
      </p:sp>
      <p:sp>
        <p:nvSpPr>
          <p:cNvPr id="27" name="TextBox 26">
            <a:extLst>
              <a:ext uri="{FF2B5EF4-FFF2-40B4-BE49-F238E27FC236}">
                <a16:creationId xmlns:a16="http://schemas.microsoft.com/office/drawing/2014/main" id="{B98D1C68-8177-4DF5-94FB-97D40B8C509F}"/>
              </a:ext>
            </a:extLst>
          </p:cNvPr>
          <p:cNvSpPr txBox="1"/>
          <p:nvPr/>
        </p:nvSpPr>
        <p:spPr>
          <a:xfrm>
            <a:off x="4825701" y="1247906"/>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1</a:t>
            </a:r>
          </a:p>
        </p:txBody>
      </p:sp>
      <p:sp>
        <p:nvSpPr>
          <p:cNvPr id="28" name="TextBox 27">
            <a:extLst>
              <a:ext uri="{FF2B5EF4-FFF2-40B4-BE49-F238E27FC236}">
                <a16:creationId xmlns:a16="http://schemas.microsoft.com/office/drawing/2014/main" id="{07B8F244-DBE5-42A3-9189-CE70982527E9}"/>
              </a:ext>
            </a:extLst>
          </p:cNvPr>
          <p:cNvSpPr txBox="1"/>
          <p:nvPr/>
        </p:nvSpPr>
        <p:spPr>
          <a:xfrm>
            <a:off x="1709106" y="1242802"/>
            <a:ext cx="2815343"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eorgia" panose="02040502050405020303" pitchFamily="18" charset="0"/>
                <a:ea typeface="Amiri" panose="00000500000000000000" pitchFamily="2" charset="-78"/>
                <a:cs typeface="Aharoni" panose="02010803020104030203" pitchFamily="2" charset="-79"/>
              </a:rPr>
              <a:t>PRESENTATION</a:t>
            </a:r>
            <a:endParaRPr kumimoji="0" lang="en-US" sz="1600" b="1" i="0" u="none" strike="noStrike" kern="1200" cap="none" spc="300" normalizeH="0" baseline="0" noProof="0" dirty="0">
              <a:ln>
                <a:noFill/>
              </a:ln>
              <a:solidFill>
                <a:prstClr val="black"/>
              </a:solidFill>
              <a:effectLst>
                <a:outerShdw blurRad="38100" dist="38100" dir="2700000" algn="tl">
                  <a:srgbClr val="000000">
                    <a:alpha val="43137"/>
                  </a:srgbClr>
                </a:outerShdw>
              </a:effectLst>
              <a:uLnTx/>
              <a:uFillTx/>
              <a:latin typeface="Gill Sans MT" panose="020B0502020104020203" pitchFamily="34" charset="0"/>
              <a:ea typeface="+mn-ea"/>
              <a:cs typeface="+mn-cs"/>
            </a:endParaRPr>
          </a:p>
        </p:txBody>
      </p:sp>
      <p:sp>
        <p:nvSpPr>
          <p:cNvPr id="29" name="TextBox 28">
            <a:extLst>
              <a:ext uri="{FF2B5EF4-FFF2-40B4-BE49-F238E27FC236}">
                <a16:creationId xmlns:a16="http://schemas.microsoft.com/office/drawing/2014/main" id="{3166FBDD-2A8A-4B22-9022-A359C2800D53}"/>
              </a:ext>
            </a:extLst>
          </p:cNvPr>
          <p:cNvSpPr txBox="1"/>
          <p:nvPr/>
        </p:nvSpPr>
        <p:spPr>
          <a:xfrm>
            <a:off x="7651861" y="1193566"/>
            <a:ext cx="2834102"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Le Code Complete</a:t>
            </a:r>
          </a:p>
        </p:txBody>
      </p:sp>
      <p:sp>
        <p:nvSpPr>
          <p:cNvPr id="30" name="TextBox 29">
            <a:extLst>
              <a:ext uri="{FF2B5EF4-FFF2-40B4-BE49-F238E27FC236}">
                <a16:creationId xmlns:a16="http://schemas.microsoft.com/office/drawing/2014/main" id="{00F4315E-3D95-4D53-BA53-C6AFC9FFC13B}"/>
              </a:ext>
            </a:extLst>
          </p:cNvPr>
          <p:cNvSpPr txBox="1"/>
          <p:nvPr/>
        </p:nvSpPr>
        <p:spPr>
          <a:xfrm>
            <a:off x="1010281" y="3175998"/>
            <a:ext cx="2364010"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Listes chaînes</a:t>
            </a:r>
          </a:p>
        </p:txBody>
      </p:sp>
      <p:sp>
        <p:nvSpPr>
          <p:cNvPr id="31" name="TextBox 30">
            <a:extLst>
              <a:ext uri="{FF2B5EF4-FFF2-40B4-BE49-F238E27FC236}">
                <a16:creationId xmlns:a16="http://schemas.microsoft.com/office/drawing/2014/main" id="{DB1C8176-492F-4749-82AD-4837D48F3B57}"/>
              </a:ext>
            </a:extLst>
          </p:cNvPr>
          <p:cNvSpPr txBox="1"/>
          <p:nvPr/>
        </p:nvSpPr>
        <p:spPr>
          <a:xfrm>
            <a:off x="8814233" y="3175998"/>
            <a:ext cx="2363654"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Execution</a:t>
            </a:r>
          </a:p>
        </p:txBody>
      </p:sp>
      <p:sp>
        <p:nvSpPr>
          <p:cNvPr id="32" name="TextBox 31">
            <a:extLst>
              <a:ext uri="{FF2B5EF4-FFF2-40B4-BE49-F238E27FC236}">
                <a16:creationId xmlns:a16="http://schemas.microsoft.com/office/drawing/2014/main" id="{713091F1-DD5E-4593-90F9-2A5952ECDEDE}"/>
              </a:ext>
            </a:extLst>
          </p:cNvPr>
          <p:cNvSpPr txBox="1"/>
          <p:nvPr/>
        </p:nvSpPr>
        <p:spPr>
          <a:xfrm>
            <a:off x="1702916" y="4940483"/>
            <a:ext cx="2552407" cy="830997"/>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Les functions et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 structures</a:t>
            </a:r>
          </a:p>
        </p:txBody>
      </p:sp>
      <p:sp>
        <p:nvSpPr>
          <p:cNvPr id="33" name="TextBox 32">
            <a:extLst>
              <a:ext uri="{FF2B5EF4-FFF2-40B4-BE49-F238E27FC236}">
                <a16:creationId xmlns:a16="http://schemas.microsoft.com/office/drawing/2014/main" id="{26934298-419D-40D3-8B16-362BBCA1B13A}"/>
              </a:ext>
            </a:extLst>
          </p:cNvPr>
          <p:cNvSpPr txBox="1"/>
          <p:nvPr/>
        </p:nvSpPr>
        <p:spPr>
          <a:xfrm>
            <a:off x="7732450" y="5132720"/>
            <a:ext cx="2540600"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rPr>
              <a:t>conclusion</a:t>
            </a:r>
          </a:p>
        </p:txBody>
      </p:sp>
      <p:sp>
        <p:nvSpPr>
          <p:cNvPr id="34" name="TextBox 33">
            <a:extLst>
              <a:ext uri="{FF2B5EF4-FFF2-40B4-BE49-F238E27FC236}">
                <a16:creationId xmlns:a16="http://schemas.microsoft.com/office/drawing/2014/main" id="{0B2801F7-95AE-464F-AEB5-19AFBF37A034}"/>
              </a:ext>
            </a:extLst>
          </p:cNvPr>
          <p:cNvSpPr txBox="1"/>
          <p:nvPr/>
        </p:nvSpPr>
        <p:spPr>
          <a:xfrm>
            <a:off x="2472137" y="59475"/>
            <a:ext cx="7569559"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600" normalizeH="0" baseline="0" noProof="0" dirty="0">
                <a:ln>
                  <a:noFill/>
                </a:ln>
                <a:solidFill>
                  <a:prstClr val="white"/>
                </a:solidFill>
                <a:effectLst>
                  <a:outerShdw blurRad="50800" dist="38100" dir="2700000" algn="tl" rotWithShape="0">
                    <a:prstClr val="black">
                      <a:alpha val="40000"/>
                    </a:prstClr>
                  </a:outerShdw>
                </a:effectLst>
                <a:uLnTx/>
                <a:uFillTx/>
                <a:latin typeface="Gill Sans MT" panose="020B0502020104020203" pitchFamily="34" charset="0"/>
                <a:ea typeface="+mn-ea"/>
                <a:cs typeface="+mn-cs"/>
              </a:rPr>
              <a:t> </a:t>
            </a:r>
          </a:p>
        </p:txBody>
      </p:sp>
      <p:sp>
        <p:nvSpPr>
          <p:cNvPr id="35" name="TextBox 34">
            <a:extLst>
              <a:ext uri="{FF2B5EF4-FFF2-40B4-BE49-F238E27FC236}">
                <a16:creationId xmlns:a16="http://schemas.microsoft.com/office/drawing/2014/main" id="{A094408B-E03F-4B39-AE2C-E2275AD4D173}"/>
              </a:ext>
            </a:extLst>
          </p:cNvPr>
          <p:cNvSpPr txBox="1"/>
          <p:nvPr/>
        </p:nvSpPr>
        <p:spPr>
          <a:xfrm>
            <a:off x="5027385" y="3435836"/>
            <a:ext cx="217653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600" normalizeH="0" baseline="0" noProof="0" dirty="0">
                <a:ln>
                  <a:noFill/>
                </a:ln>
                <a:solidFill>
                  <a:prstClr val="white"/>
                </a:solidFill>
                <a:effectLst>
                  <a:outerShdw blurRad="50800" dist="38100" dir="2700000" algn="tl" rotWithShape="0">
                    <a:prstClr val="black">
                      <a:alpha val="40000"/>
                    </a:prstClr>
                  </a:outerShdw>
                </a:effectLst>
                <a:uLnTx/>
                <a:uFillTx/>
                <a:latin typeface="AnotherScream" panose="02000506000000020003" pitchFamily="2" charset="0"/>
              </a:rPr>
              <a:t>Plan</a:t>
            </a:r>
            <a:r>
              <a:rPr kumimoji="0" lang="en-US" sz="16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Gill Sans MT" panose="020B0502020104020203" pitchFamily="34" charset="0"/>
                <a:ea typeface="+mn-ea"/>
                <a:cs typeface="+mn-cs"/>
              </a:rPr>
              <a:t> </a:t>
            </a:r>
          </a:p>
        </p:txBody>
      </p:sp>
      <p:pic>
        <p:nvPicPr>
          <p:cNvPr id="42" name="Picture 41">
            <a:extLst>
              <a:ext uri="{FF2B5EF4-FFF2-40B4-BE49-F238E27FC236}">
                <a16:creationId xmlns:a16="http://schemas.microsoft.com/office/drawing/2014/main" id="{47631ACD-4EC9-4327-9050-BE6E527877C6}"/>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29871" y="2443391"/>
            <a:ext cx="987906" cy="987906"/>
          </a:xfrm>
          <a:prstGeom prst="rect">
            <a:avLst/>
          </a:prstGeom>
        </p:spPr>
      </p:pic>
    </p:spTree>
    <p:extLst>
      <p:ext uri="{BB962C8B-B14F-4D97-AF65-F5344CB8AC3E}">
        <p14:creationId xmlns:p14="http://schemas.microsoft.com/office/powerpoint/2010/main" val="22355934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0A3D8"/>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230F80CC-859C-4D9A-A9BB-EC9B544C2525}"/>
              </a:ext>
            </a:extLst>
          </p:cNvPr>
          <p:cNvSpPr/>
          <p:nvPr/>
        </p:nvSpPr>
        <p:spPr>
          <a:xfrm>
            <a:off x="3109452" y="3095170"/>
            <a:ext cx="5973096" cy="85540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35ED247-A317-4AF8-9BB0-3753C0A5F920}"/>
              </a:ext>
            </a:extLst>
          </p:cNvPr>
          <p:cNvSpPr txBox="1"/>
          <p:nvPr/>
        </p:nvSpPr>
        <p:spPr>
          <a:xfrm>
            <a:off x="3331966" y="3261263"/>
            <a:ext cx="57505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600" normalizeH="0" baseline="0" noProof="0" dirty="0">
                <a:ln>
                  <a:noFill/>
                </a:ln>
                <a:solidFill>
                  <a:srgbClr val="00A3D8"/>
                </a:solidFill>
                <a:effectLst/>
                <a:uLnTx/>
                <a:uFillTx/>
                <a:latin typeface="Montserrat Light" panose="00000400000000000000" pitchFamily="2" charset="0"/>
                <a:ea typeface="+mn-ea"/>
                <a:cs typeface="+mn-cs"/>
              </a:rPr>
              <a:t>Théme &amp; Objectif</a:t>
            </a:r>
          </a:p>
        </p:txBody>
      </p:sp>
      <p:sp>
        <p:nvSpPr>
          <p:cNvPr id="28" name="TextBox 27">
            <a:extLst>
              <a:ext uri="{FF2B5EF4-FFF2-40B4-BE49-F238E27FC236}">
                <a16:creationId xmlns:a16="http://schemas.microsoft.com/office/drawing/2014/main" id="{D0F97D73-C132-436C-9B76-7E3C2019293A}"/>
              </a:ext>
            </a:extLst>
          </p:cNvPr>
          <p:cNvSpPr txBox="1"/>
          <p:nvPr/>
        </p:nvSpPr>
        <p:spPr>
          <a:xfrm>
            <a:off x="3692012" y="2276586"/>
            <a:ext cx="503903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600" normalizeH="0" baseline="0" noProof="0" dirty="0">
                <a:ln>
                  <a:noFill/>
                </a:ln>
                <a:solidFill>
                  <a:prstClr val="white"/>
                </a:solidFill>
                <a:effectLst/>
                <a:uLnTx/>
                <a:uFillTx/>
                <a:latin typeface="Montserrat" panose="00000500000000000000" pitchFamily="2" charset="0"/>
                <a:ea typeface="+mn-ea"/>
                <a:cs typeface="+mn-cs"/>
              </a:rPr>
              <a:t>PRESENTATION DE PROJET</a:t>
            </a:r>
          </a:p>
        </p:txBody>
      </p:sp>
      <p:sp>
        <p:nvSpPr>
          <p:cNvPr id="30" name="Rectangle 29">
            <a:extLst>
              <a:ext uri="{FF2B5EF4-FFF2-40B4-BE49-F238E27FC236}">
                <a16:creationId xmlns:a16="http://schemas.microsoft.com/office/drawing/2014/main" id="{A71FF9CF-E319-498A-9FCE-003002D645B5}"/>
              </a:ext>
            </a:extLst>
          </p:cNvPr>
          <p:cNvSpPr/>
          <p:nvPr/>
        </p:nvSpPr>
        <p:spPr>
          <a:xfrm>
            <a:off x="388374" y="2889219"/>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406CE36-6269-4D64-95B0-FF94B8BC9EBA}"/>
              </a:ext>
            </a:extLst>
          </p:cNvPr>
          <p:cNvSpPr/>
          <p:nvPr/>
        </p:nvSpPr>
        <p:spPr>
          <a:xfrm>
            <a:off x="388374" y="2237601"/>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E074C6-C18B-4AD1-87CC-BEAA2A9F0755}"/>
              </a:ext>
            </a:extLst>
          </p:cNvPr>
          <p:cNvSpPr/>
          <p:nvPr/>
        </p:nvSpPr>
        <p:spPr>
          <a:xfrm>
            <a:off x="9119420" y="2563410"/>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7D5E0B5-265E-4BA7-A9A7-82E590771C4C}"/>
              </a:ext>
            </a:extLst>
          </p:cNvPr>
          <p:cNvSpPr/>
          <p:nvPr/>
        </p:nvSpPr>
        <p:spPr>
          <a:xfrm>
            <a:off x="9112045" y="2153264"/>
            <a:ext cx="3079955" cy="2256503"/>
          </a:xfrm>
          <a:prstGeom prst="rect">
            <a:avLst/>
          </a:prstGeom>
          <a:solidFill>
            <a:srgbClr val="00A3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4F00AEC-E750-4761-905F-760878DA523C}"/>
              </a:ext>
            </a:extLst>
          </p:cNvPr>
          <p:cNvSpPr/>
          <p:nvPr/>
        </p:nvSpPr>
        <p:spPr>
          <a:xfrm>
            <a:off x="0" y="2153265"/>
            <a:ext cx="3079955" cy="2256503"/>
          </a:xfrm>
          <a:prstGeom prst="rect">
            <a:avLst/>
          </a:prstGeom>
          <a:solidFill>
            <a:srgbClr val="00A3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527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1+#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50" fill="hold"/>
                                        <p:tgtEl>
                                          <p:spTgt spid="30"/>
                                        </p:tgtEl>
                                        <p:attrNameLst>
                                          <p:attrName>ppt_x</p:attrName>
                                        </p:attrNameLst>
                                      </p:cBhvr>
                                      <p:tavLst>
                                        <p:tav tm="0">
                                          <p:val>
                                            <p:strVal val="1+#ppt_w/2"/>
                                          </p:val>
                                        </p:tav>
                                        <p:tav tm="100000">
                                          <p:val>
                                            <p:strVal val="#ppt_x"/>
                                          </p:val>
                                        </p:tav>
                                      </p:tavLst>
                                    </p:anim>
                                    <p:anim calcmode="lin" valueType="num">
                                      <p:cBhvr additive="base">
                                        <p:cTn id="12" dur="25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50" fill="hold"/>
                                        <p:tgtEl>
                                          <p:spTgt spid="32"/>
                                        </p:tgtEl>
                                        <p:attrNameLst>
                                          <p:attrName>ppt_x</p:attrName>
                                        </p:attrNameLst>
                                      </p:cBhvr>
                                      <p:tavLst>
                                        <p:tav tm="0">
                                          <p:val>
                                            <p:strVal val="0-#ppt_w/2"/>
                                          </p:val>
                                        </p:tav>
                                        <p:tav tm="100000">
                                          <p:val>
                                            <p:strVal val="#ppt_x"/>
                                          </p:val>
                                        </p:tav>
                                      </p:tavLst>
                                    </p:anim>
                                    <p:anim calcmode="lin" valueType="num">
                                      <p:cBhvr additive="base">
                                        <p:cTn id="16" dur="250" fill="hold"/>
                                        <p:tgtEl>
                                          <p:spTgt spid="32"/>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11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anim calcmode="lin" valueType="num">
                                      <p:cBhvr>
                                        <p:cTn id="20" dur="250" fill="hold"/>
                                        <p:tgtEl>
                                          <p:spTgt spid="28"/>
                                        </p:tgtEl>
                                        <p:attrNameLst>
                                          <p:attrName>ppt_x</p:attrName>
                                        </p:attrNameLst>
                                      </p:cBhvr>
                                      <p:tavLst>
                                        <p:tav tm="0">
                                          <p:val>
                                            <p:strVal val="#ppt_x"/>
                                          </p:val>
                                        </p:tav>
                                        <p:tav tm="100000">
                                          <p:val>
                                            <p:strVal val="#ppt_x"/>
                                          </p:val>
                                        </p:tav>
                                      </p:tavLst>
                                    </p:anim>
                                    <p:anim calcmode="lin" valueType="num">
                                      <p:cBhvr>
                                        <p:cTn id="21" dur="250" fill="hold"/>
                                        <p:tgtEl>
                                          <p:spTgt spid="28"/>
                                        </p:tgtEl>
                                        <p:attrNameLst>
                                          <p:attrName>ppt_y</p:attrName>
                                        </p:attrNameLst>
                                      </p:cBhvr>
                                      <p:tavLst>
                                        <p:tav tm="0">
                                          <p:val>
                                            <p:strVal val="#ppt_y+.1"/>
                                          </p:val>
                                        </p:tav>
                                        <p:tav tm="100000">
                                          <p:val>
                                            <p:strVal val="#ppt_y"/>
                                          </p:val>
                                        </p:tav>
                                      </p:tavLst>
                                    </p:anim>
                                  </p:childTnLst>
                                </p:cTn>
                              </p:par>
                              <p:par>
                                <p:cTn id="22" presetID="6" presetClass="emph" presetSubtype="0" decel="100000" fill="hold" grpId="1" nodeType="withEffect">
                                  <p:stCondLst>
                                    <p:cond delay="2000"/>
                                  </p:stCondLst>
                                  <p:childTnLst>
                                    <p:animScale>
                                      <p:cBhvr>
                                        <p:cTn id="23" dur="250" fill="hold"/>
                                        <p:tgtEl>
                                          <p:spTgt spid="28"/>
                                        </p:tgtEl>
                                      </p:cBhvr>
                                      <p:by x="80000" y="80000"/>
                                    </p:animScale>
                                  </p:childTnLst>
                                </p:cTn>
                              </p:par>
                              <p:par>
                                <p:cTn id="24" presetID="2" presetClass="entr" presetSubtype="2" decel="100000" fill="hold" grpId="0" nodeType="withEffect">
                                  <p:stCondLst>
                                    <p:cond delay="18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1+#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20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250" fill="hold"/>
                                        <p:tgtEl>
                                          <p:spTgt spid="27"/>
                                        </p:tgtEl>
                                        <p:attrNameLst>
                                          <p:attrName>ppt_x</p:attrName>
                                        </p:attrNameLst>
                                      </p:cBhvr>
                                      <p:tavLst>
                                        <p:tav tm="0">
                                          <p:val>
                                            <p:strVal val="0-#ppt_w/2"/>
                                          </p:val>
                                        </p:tav>
                                        <p:tav tm="100000">
                                          <p:val>
                                            <p:strVal val="#ppt_x"/>
                                          </p:val>
                                        </p:tav>
                                      </p:tavLst>
                                    </p:anim>
                                    <p:anim calcmode="lin" valueType="num">
                                      <p:cBhvr additive="base">
                                        <p:cTn id="31" dur="250" fill="hold"/>
                                        <p:tgtEl>
                                          <p:spTgt spid="27"/>
                                        </p:tgtEl>
                                        <p:attrNameLst>
                                          <p:attrName>ppt_y</p:attrName>
                                        </p:attrNameLst>
                                      </p:cBhvr>
                                      <p:tavLst>
                                        <p:tav tm="0">
                                          <p:val>
                                            <p:strVal val="#ppt_y"/>
                                          </p:val>
                                        </p:tav>
                                        <p:tav tm="100000">
                                          <p:val>
                                            <p:strVal val="#ppt_y"/>
                                          </p:val>
                                        </p:tav>
                                      </p:tavLst>
                                    </p:anim>
                                  </p:childTnLst>
                                </p:cTn>
                              </p:par>
                              <p:par>
                                <p:cTn id="32" presetID="6" presetClass="emph" presetSubtype="0" decel="100000" fill="hold" grpId="1" nodeType="withEffect">
                                  <p:stCondLst>
                                    <p:cond delay="2600"/>
                                  </p:stCondLst>
                                  <p:childTnLst>
                                    <p:animScale>
                                      <p:cBhvr>
                                        <p:cTn id="33" dur="250" fill="hold"/>
                                        <p:tgtEl>
                                          <p:spTgt spid="27"/>
                                        </p:tgtEl>
                                      </p:cBhvr>
                                      <p:by x="90000" y="90000"/>
                                    </p:animScale>
                                  </p:childTnLst>
                                </p:cTn>
                              </p:par>
                              <p:par>
                                <p:cTn id="34" presetID="2" presetClass="exit" presetSubtype="2" accel="100000" fill="hold" grpId="2" nodeType="withEffect">
                                  <p:stCondLst>
                                    <p:cond delay="4300"/>
                                  </p:stCondLst>
                                  <p:childTnLst>
                                    <p:anim calcmode="lin" valueType="num">
                                      <p:cBhvr additive="base">
                                        <p:cTn id="35" dur="250"/>
                                        <p:tgtEl>
                                          <p:spTgt spid="28"/>
                                        </p:tgtEl>
                                        <p:attrNameLst>
                                          <p:attrName>ppt_x</p:attrName>
                                        </p:attrNameLst>
                                      </p:cBhvr>
                                      <p:tavLst>
                                        <p:tav tm="0">
                                          <p:val>
                                            <p:strVal val="ppt_x"/>
                                          </p:val>
                                        </p:tav>
                                        <p:tav tm="100000">
                                          <p:val>
                                            <p:strVal val="1+ppt_w/2"/>
                                          </p:val>
                                        </p:tav>
                                      </p:tavLst>
                                    </p:anim>
                                    <p:anim calcmode="lin" valueType="num">
                                      <p:cBhvr additive="base">
                                        <p:cTn id="36" dur="250"/>
                                        <p:tgtEl>
                                          <p:spTgt spid="28"/>
                                        </p:tgtEl>
                                        <p:attrNameLst>
                                          <p:attrName>ppt_y</p:attrName>
                                        </p:attrNameLst>
                                      </p:cBhvr>
                                      <p:tavLst>
                                        <p:tav tm="0">
                                          <p:val>
                                            <p:strVal val="ppt_y"/>
                                          </p:val>
                                        </p:tav>
                                        <p:tav tm="100000">
                                          <p:val>
                                            <p:strVal val="ppt_y"/>
                                          </p:val>
                                        </p:tav>
                                      </p:tavLst>
                                    </p:anim>
                                    <p:set>
                                      <p:cBhvr>
                                        <p:cTn id="37" dur="1" fill="hold">
                                          <p:stCondLst>
                                            <p:cond delay="249"/>
                                          </p:stCondLst>
                                        </p:cTn>
                                        <p:tgtEl>
                                          <p:spTgt spid="28"/>
                                        </p:tgtEl>
                                        <p:attrNameLst>
                                          <p:attrName>style.visibility</p:attrName>
                                        </p:attrNameLst>
                                      </p:cBhvr>
                                      <p:to>
                                        <p:strVal val="hidden"/>
                                      </p:to>
                                    </p:set>
                                  </p:childTnLst>
                                </p:cTn>
                              </p:par>
                              <p:par>
                                <p:cTn id="38" presetID="2" presetClass="exit" presetSubtype="2" accel="100000" fill="hold" grpId="2" nodeType="withEffect">
                                  <p:stCondLst>
                                    <p:cond delay="4700"/>
                                  </p:stCondLst>
                                  <p:childTnLst>
                                    <p:anim calcmode="lin" valueType="num">
                                      <p:cBhvr additive="base">
                                        <p:cTn id="39" dur="250"/>
                                        <p:tgtEl>
                                          <p:spTgt spid="27"/>
                                        </p:tgtEl>
                                        <p:attrNameLst>
                                          <p:attrName>ppt_x</p:attrName>
                                        </p:attrNameLst>
                                      </p:cBhvr>
                                      <p:tavLst>
                                        <p:tav tm="0">
                                          <p:val>
                                            <p:strVal val="ppt_x"/>
                                          </p:val>
                                        </p:tav>
                                        <p:tav tm="100000">
                                          <p:val>
                                            <p:strVal val="1+ppt_w/2"/>
                                          </p:val>
                                        </p:tav>
                                      </p:tavLst>
                                    </p:anim>
                                    <p:anim calcmode="lin" valueType="num">
                                      <p:cBhvr additive="base">
                                        <p:cTn id="40" dur="250"/>
                                        <p:tgtEl>
                                          <p:spTgt spid="27"/>
                                        </p:tgtEl>
                                        <p:attrNameLst>
                                          <p:attrName>ppt_y</p:attrName>
                                        </p:attrNameLst>
                                      </p:cBhvr>
                                      <p:tavLst>
                                        <p:tav tm="0">
                                          <p:val>
                                            <p:strVal val="ppt_y"/>
                                          </p:val>
                                        </p:tav>
                                        <p:tav tm="100000">
                                          <p:val>
                                            <p:strVal val="ppt_y"/>
                                          </p:val>
                                        </p:tav>
                                      </p:tavLst>
                                    </p:anim>
                                    <p:set>
                                      <p:cBhvr>
                                        <p:cTn id="41" dur="1" fill="hold">
                                          <p:stCondLst>
                                            <p:cond delay="249"/>
                                          </p:stCondLst>
                                        </p:cTn>
                                        <p:tgtEl>
                                          <p:spTgt spid="27"/>
                                        </p:tgtEl>
                                        <p:attrNameLst>
                                          <p:attrName>style.visibility</p:attrName>
                                        </p:attrNameLst>
                                      </p:cBhvr>
                                      <p:to>
                                        <p:strVal val="hidden"/>
                                      </p:to>
                                    </p:set>
                                  </p:childTnLst>
                                </p:cTn>
                              </p:par>
                              <p:par>
                                <p:cTn id="42" presetID="2" presetClass="exit" presetSubtype="2" accel="100000" fill="hold" grpId="1" nodeType="withEffect">
                                  <p:stCondLst>
                                    <p:cond delay="5100"/>
                                  </p:stCondLst>
                                  <p:childTnLst>
                                    <p:anim calcmode="lin" valueType="num">
                                      <p:cBhvr additive="base">
                                        <p:cTn id="43" dur="250"/>
                                        <p:tgtEl>
                                          <p:spTgt spid="26"/>
                                        </p:tgtEl>
                                        <p:attrNameLst>
                                          <p:attrName>ppt_x</p:attrName>
                                        </p:attrNameLst>
                                      </p:cBhvr>
                                      <p:tavLst>
                                        <p:tav tm="0">
                                          <p:val>
                                            <p:strVal val="ppt_x"/>
                                          </p:val>
                                        </p:tav>
                                        <p:tav tm="100000">
                                          <p:val>
                                            <p:strVal val="1+ppt_w/2"/>
                                          </p:val>
                                        </p:tav>
                                      </p:tavLst>
                                    </p:anim>
                                    <p:anim calcmode="lin" valueType="num">
                                      <p:cBhvr additive="base">
                                        <p:cTn id="44" dur="250"/>
                                        <p:tgtEl>
                                          <p:spTgt spid="26"/>
                                        </p:tgtEl>
                                        <p:attrNameLst>
                                          <p:attrName>ppt_y</p:attrName>
                                        </p:attrNameLst>
                                      </p:cBhvr>
                                      <p:tavLst>
                                        <p:tav tm="0">
                                          <p:val>
                                            <p:strVal val="ppt_y"/>
                                          </p:val>
                                        </p:tav>
                                        <p:tav tm="100000">
                                          <p:val>
                                            <p:strVal val="ppt_y"/>
                                          </p:val>
                                        </p:tav>
                                      </p:tavLst>
                                    </p:anim>
                                    <p:set>
                                      <p:cBhvr>
                                        <p:cTn id="45" dur="1" fill="hold">
                                          <p:stCondLst>
                                            <p:cond delay="24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7" grpId="2"/>
      <p:bldP spid="28" grpId="0"/>
      <p:bldP spid="28" grpId="1"/>
      <p:bldP spid="28" grpId="2"/>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1FB4F-EA82-437F-8825-F40D76D33387}"/>
              </a:ext>
            </a:extLst>
          </p:cNvPr>
          <p:cNvSpPr txBox="1"/>
          <p:nvPr/>
        </p:nvSpPr>
        <p:spPr>
          <a:xfrm flipH="1">
            <a:off x="323900" y="534572"/>
            <a:ext cx="439264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300" normalizeH="0" baseline="0" noProof="0" dirty="0">
                <a:ln>
                  <a:noFill/>
                </a:ln>
                <a:solidFill>
                  <a:srgbClr val="FF0000"/>
                </a:solidFill>
                <a:effectLst/>
                <a:uLnTx/>
                <a:uFillTx/>
                <a:latin typeface="Britannic Bold" panose="020B0903060703020204" pitchFamily="34" charset="0"/>
                <a:ea typeface="+mn-ea"/>
                <a:cs typeface="+mn-cs"/>
              </a:rPr>
              <a:t>Le Thème        :</a:t>
            </a:r>
          </a:p>
        </p:txBody>
      </p:sp>
      <p:sp>
        <p:nvSpPr>
          <p:cNvPr id="4" name="Title 3">
            <a:extLst>
              <a:ext uri="{FF2B5EF4-FFF2-40B4-BE49-F238E27FC236}">
                <a16:creationId xmlns:a16="http://schemas.microsoft.com/office/drawing/2014/main" id="{B7321C19-8806-4728-8A72-BF83F4A5E539}"/>
              </a:ext>
            </a:extLst>
          </p:cNvPr>
          <p:cNvSpPr>
            <a:spLocks noGrp="1"/>
          </p:cNvSpPr>
          <p:nvPr>
            <p:ph type="title"/>
          </p:nvPr>
        </p:nvSpPr>
        <p:spPr>
          <a:xfrm>
            <a:off x="418206" y="1399961"/>
            <a:ext cx="8596668" cy="523220"/>
          </a:xfrm>
        </p:spPr>
        <p:txBody>
          <a:bodyPr>
            <a:normAutofit/>
          </a:bodyPr>
          <a:lstStyle/>
          <a:p>
            <a:r>
              <a:rPr lang="fr-FR" sz="2800" dirty="0">
                <a:solidFill>
                  <a:schemeClr val="tx1"/>
                </a:solidFill>
                <a:latin typeface="Amiri" panose="00000500000000000000" pitchFamily="2" charset="-78"/>
                <a:ea typeface="Amiri" panose="00000500000000000000" pitchFamily="2" charset="-78"/>
                <a:cs typeface="Amiri" panose="00000500000000000000" pitchFamily="2" charset="-78"/>
              </a:rPr>
              <a:t>Gestion</a:t>
            </a:r>
            <a:r>
              <a:rPr lang="fr-FR" sz="2800" dirty="0">
                <a:solidFill>
                  <a:schemeClr val="tx1"/>
                </a:solidFill>
                <a:latin typeface="+mn-lt"/>
                <a:ea typeface="Calibri" panose="020F0502020204030204" pitchFamily="34" charset="0"/>
                <a:cs typeface="Dubai Medium" panose="020B0603030403030204" pitchFamily="34" charset="-78"/>
              </a:rPr>
              <a:t> </a:t>
            </a:r>
            <a:r>
              <a:rPr lang="fr-FR" sz="2800" dirty="0">
                <a:solidFill>
                  <a:schemeClr val="tx1"/>
                </a:solidFill>
                <a:latin typeface="Amiri" panose="00000500000000000000" pitchFamily="2" charset="-78"/>
                <a:ea typeface="Amiri" panose="00000500000000000000" pitchFamily="2" charset="-78"/>
                <a:cs typeface="Amiri" panose="00000500000000000000" pitchFamily="2" charset="-78"/>
              </a:rPr>
              <a:t>d'une liste d'employés</a:t>
            </a:r>
          </a:p>
        </p:txBody>
      </p:sp>
      <p:sp>
        <p:nvSpPr>
          <p:cNvPr id="6" name="TextBox 5">
            <a:extLst>
              <a:ext uri="{FF2B5EF4-FFF2-40B4-BE49-F238E27FC236}">
                <a16:creationId xmlns:a16="http://schemas.microsoft.com/office/drawing/2014/main" id="{7897D35E-A185-453E-8188-4D40DB48F1BB}"/>
              </a:ext>
            </a:extLst>
          </p:cNvPr>
          <p:cNvSpPr txBox="1"/>
          <p:nvPr/>
        </p:nvSpPr>
        <p:spPr>
          <a:xfrm>
            <a:off x="323900" y="2338200"/>
            <a:ext cx="6098344"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300" normalizeH="0" baseline="0" noProof="0" dirty="0">
                <a:ln>
                  <a:noFill/>
                </a:ln>
                <a:solidFill>
                  <a:srgbClr val="FF0000"/>
                </a:solidFill>
                <a:effectLst/>
                <a:uLnTx/>
                <a:uFillTx/>
                <a:latin typeface="Britannic Bold" panose="020B0903060703020204" pitchFamily="34" charset="0"/>
                <a:ea typeface="+mn-ea"/>
                <a:cs typeface="+mn-cs"/>
              </a:rPr>
              <a:t>problématique :</a:t>
            </a:r>
          </a:p>
        </p:txBody>
      </p:sp>
      <p:sp>
        <p:nvSpPr>
          <p:cNvPr id="7" name="TextBox 6">
            <a:extLst>
              <a:ext uri="{FF2B5EF4-FFF2-40B4-BE49-F238E27FC236}">
                <a16:creationId xmlns:a16="http://schemas.microsoft.com/office/drawing/2014/main" id="{78DD5580-30B7-4CC4-8131-204825365F05}"/>
              </a:ext>
            </a:extLst>
          </p:cNvPr>
          <p:cNvSpPr txBox="1"/>
          <p:nvPr/>
        </p:nvSpPr>
        <p:spPr>
          <a:xfrm>
            <a:off x="418206" y="3276440"/>
            <a:ext cx="11622688" cy="3046988"/>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Amiri" panose="00000500000000000000" pitchFamily="2" charset="-78"/>
                <a:ea typeface="Amiri" panose="00000500000000000000" pitchFamily="2" charset="-78"/>
                <a:cs typeface="Amiri" panose="00000500000000000000" pitchFamily="2" charset="-78"/>
              </a:rPr>
              <a:t>Réaliser une application comme suite:</a:t>
            </a:r>
          </a:p>
          <a:p>
            <a:pPr marL="0" marR="0" lvl="0" indent="0"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Amiri" panose="00000500000000000000" pitchFamily="2" charset="-78"/>
                <a:ea typeface="Amiri" panose="00000500000000000000" pitchFamily="2" charset="-78"/>
                <a:cs typeface="Amiri" panose="00000500000000000000" pitchFamily="2" charset="-78"/>
              </a:rPr>
              <a:t>un service du personnel veut gérer des employés qui possèdent chacun un nom, un prénom et </a:t>
            </a:r>
          </a:p>
          <a:p>
            <a:pPr marL="0" marR="0" lvl="0" indent="0"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Amiri" panose="00000500000000000000" pitchFamily="2" charset="-78"/>
                <a:ea typeface="Amiri" panose="00000500000000000000" pitchFamily="2" charset="-78"/>
                <a:cs typeface="Amiri" panose="00000500000000000000" pitchFamily="2" charset="-78"/>
              </a:rPr>
              <a:t>un salaire. On veut manipuler une liste d'employés grâce au menu suivant :</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black"/>
              </a:solidFill>
              <a:effectLst/>
              <a:uLnTx/>
              <a:uFillTx/>
              <a:latin typeface="Amiri" panose="00000500000000000000" pitchFamily="2" charset="-78"/>
              <a:ea typeface="Amiri" panose="00000500000000000000" pitchFamily="2" charset="-78"/>
              <a:cs typeface="Amiri" panose="00000500000000000000" pitchFamily="2" charset="-78"/>
            </a:endParaRPr>
          </a:p>
          <a:p>
            <a:pPr marR="0" lvl="0" algn="l" defTabSz="457200" rtl="0" eaLnBrk="1" fontAlgn="auto" latinLnBrk="0" hangingPunct="1">
              <a:lnSpc>
                <a:spcPct val="100000"/>
              </a:lnSpc>
              <a:spcBef>
                <a:spcPts val="0"/>
              </a:spcBef>
              <a:spcAft>
                <a:spcPts val="0"/>
              </a:spcAft>
              <a:buClrTx/>
              <a:buSzTx/>
              <a:tabLst/>
              <a:defRPr/>
            </a:pPr>
            <a:r>
              <a:rPr lang="fr-FR" sz="2400" dirty="0">
                <a:solidFill>
                  <a:prstClr val="black"/>
                </a:solidFill>
                <a:latin typeface="Dubai Medium" panose="020B0603030403030204" pitchFamily="34" charset="-78"/>
                <a:ea typeface="Calibri" panose="020F0502020204030204" pitchFamily="34" charset="0"/>
                <a:cs typeface="Dubai Medium" panose="020B0603030403030204" pitchFamily="34" charset="-78"/>
              </a:rPr>
              <a:t>1</a:t>
            </a:r>
            <a:r>
              <a:rPr kumimoji="0" lang="fr-FR" sz="2400" b="0" i="0" u="none" strike="noStrike" kern="1200" cap="none" spc="0" normalizeH="0" baseline="0" noProof="0" dirty="0">
                <a:ln>
                  <a:noFill/>
                </a:ln>
                <a:solidFill>
                  <a:prstClr val="black"/>
                </a:solidFill>
                <a:effectLst/>
                <a:uLnTx/>
                <a:uFillTx/>
                <a:latin typeface="Dubai Medium" panose="020B0603030403030204" pitchFamily="34" charset="-78"/>
                <a:ea typeface="Calibri" panose="020F0502020204030204" pitchFamily="34" charset="0"/>
                <a:cs typeface="Dubai Medium" panose="020B0603030403030204" pitchFamily="34" charset="-78"/>
              </a:rPr>
              <a:t>. </a:t>
            </a:r>
            <a:r>
              <a:rPr kumimoji="0" lang="fr-FR" sz="2400" b="0" i="0" u="none" strike="noStrike" kern="1200" cap="none" spc="0" normalizeH="0" baseline="0" noProof="0" dirty="0">
                <a:ln>
                  <a:noFill/>
                </a:ln>
                <a:solidFill>
                  <a:srgbClr val="2F2B60"/>
                </a:solidFill>
                <a:effectLst/>
                <a:uLnTx/>
                <a:uFillTx/>
                <a:latin typeface="AnotherScream" panose="02000506000000020003" pitchFamily="2" charset="0"/>
                <a:ea typeface="Calibri" panose="020F0502020204030204" pitchFamily="34" charset="0"/>
                <a:cs typeface="Dubai Medium" panose="020B0603030403030204" pitchFamily="34" charset="-78"/>
              </a:rPr>
              <a:t>Ajouter un employé</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Dubai Medium" panose="020B0603030403030204" pitchFamily="34" charset="-78"/>
                <a:ea typeface="Calibri" panose="020F0502020204030204" pitchFamily="34" charset="0"/>
                <a:cs typeface="Dubai Medium" panose="020B0603030403030204" pitchFamily="34" charset="-78"/>
              </a:rPr>
              <a:t>2. </a:t>
            </a:r>
            <a:r>
              <a:rPr kumimoji="0" lang="fr-FR" sz="2400" b="0" i="0" u="none" strike="noStrike" kern="1200" cap="none" spc="0" normalizeH="0" baseline="0" noProof="0" dirty="0">
                <a:ln>
                  <a:noFill/>
                </a:ln>
                <a:solidFill>
                  <a:srgbClr val="2F2B60"/>
                </a:solidFill>
                <a:effectLst/>
                <a:uLnTx/>
                <a:uFillTx/>
                <a:latin typeface="AnotherScream" panose="02000506000000020003" pitchFamily="2" charset="0"/>
                <a:ea typeface="Calibri" panose="020F0502020204030204" pitchFamily="34" charset="0"/>
                <a:cs typeface="Dubai Medium" panose="020B0603030403030204" pitchFamily="34" charset="-78"/>
              </a:rPr>
              <a:t>Afficher la liste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Dubai Medium" panose="020B0603030403030204" pitchFamily="34" charset="-78"/>
                <a:ea typeface="Calibri" panose="020F0502020204030204" pitchFamily="34" charset="0"/>
                <a:cs typeface="Dubai Medium" panose="020B0603030403030204" pitchFamily="34" charset="-78"/>
              </a:rPr>
              <a:t>3. </a:t>
            </a:r>
            <a:r>
              <a:rPr kumimoji="0" lang="fr-FR" sz="2400" b="0" i="0" u="none" strike="noStrike" kern="1200" cap="none" spc="0" normalizeH="0" baseline="0" noProof="0" dirty="0">
                <a:ln>
                  <a:noFill/>
                </a:ln>
                <a:solidFill>
                  <a:srgbClr val="2F2B60"/>
                </a:solidFill>
                <a:effectLst/>
                <a:uLnTx/>
                <a:uFillTx/>
                <a:latin typeface="AnotherScream" panose="02000506000000020003" pitchFamily="2" charset="0"/>
                <a:ea typeface="Calibri" panose="020F0502020204030204" pitchFamily="34" charset="0"/>
                <a:cs typeface="Dubai Medium" panose="020B0603030403030204" pitchFamily="34" charset="-78"/>
              </a:rPr>
              <a:t>Rechercher un employé</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Dubai Medium" panose="020B0603030403030204" pitchFamily="34" charset="-78"/>
                <a:ea typeface="Calibri" panose="020F0502020204030204" pitchFamily="34" charset="0"/>
                <a:cs typeface="Dubai Medium" panose="020B0603030403030204" pitchFamily="34" charset="-78"/>
              </a:rPr>
              <a:t>4. </a:t>
            </a:r>
            <a:r>
              <a:rPr kumimoji="0" lang="fr-FR" sz="2400" b="0" i="0" u="none" strike="noStrike" kern="1200" cap="none" spc="0" normalizeH="0" baseline="0" noProof="0" dirty="0">
                <a:ln>
                  <a:noFill/>
                </a:ln>
                <a:solidFill>
                  <a:srgbClr val="2F2B60"/>
                </a:solidFill>
                <a:effectLst/>
                <a:uLnTx/>
                <a:uFillTx/>
                <a:latin typeface="AnotherScream" panose="02000506000000020003" pitchFamily="2" charset="0"/>
                <a:ea typeface="Calibri" panose="020F0502020204030204" pitchFamily="34" charset="0"/>
                <a:cs typeface="Dubai Medium" panose="020B0603030403030204" pitchFamily="34" charset="-78"/>
              </a:rPr>
              <a:t>Quitter</a:t>
            </a:r>
            <a:endParaRPr kumimoji="0" lang="fr-FR" sz="1400" b="0" i="0" u="none" strike="noStrike" kern="1200" cap="none" spc="0" normalizeH="0" baseline="0" noProof="0" dirty="0">
              <a:ln>
                <a:noFill/>
              </a:ln>
              <a:solidFill>
                <a:srgbClr val="2F2B60"/>
              </a:solidFill>
              <a:effectLst/>
              <a:uLnTx/>
              <a:uFillTx/>
              <a:latin typeface="AnotherScream" panose="02000506000000020003" pitchFamily="2" charset="0"/>
            </a:endParaRPr>
          </a:p>
        </p:txBody>
      </p:sp>
    </p:spTree>
    <p:extLst>
      <p:ext uri="{BB962C8B-B14F-4D97-AF65-F5344CB8AC3E}">
        <p14:creationId xmlns:p14="http://schemas.microsoft.com/office/powerpoint/2010/main" val="24954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344A58"/>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230F80CC-859C-4D9A-A9BB-EC9B544C2525}"/>
              </a:ext>
            </a:extLst>
          </p:cNvPr>
          <p:cNvSpPr/>
          <p:nvPr/>
        </p:nvSpPr>
        <p:spPr>
          <a:xfrm>
            <a:off x="3109452" y="3095170"/>
            <a:ext cx="5973096" cy="85540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35ED247-A317-4AF8-9BB0-3753C0A5F920}"/>
              </a:ext>
            </a:extLst>
          </p:cNvPr>
          <p:cNvSpPr txBox="1"/>
          <p:nvPr/>
        </p:nvSpPr>
        <p:spPr>
          <a:xfrm>
            <a:off x="3331966" y="3261263"/>
            <a:ext cx="5750582" cy="523220"/>
          </a:xfrm>
          <a:prstGeom prst="rect">
            <a:avLst/>
          </a:prstGeom>
          <a:noFill/>
        </p:spPr>
        <p:txBody>
          <a:bodyPr wrap="square" rtlCol="0">
            <a:spAutoFit/>
          </a:bodyPr>
          <a:lstStyle/>
          <a:p>
            <a:pPr lvl="0" algn="ctr">
              <a:defRPr/>
            </a:pPr>
            <a:r>
              <a:rPr lang="en-IN" sz="2800" spc="600" dirty="0">
                <a:solidFill>
                  <a:srgbClr val="344A58"/>
                </a:solidFill>
                <a:latin typeface="Montserrat Light" panose="00000400000000000000" pitchFamily="2" charset="0"/>
              </a:rPr>
              <a:t>Explication</a:t>
            </a:r>
            <a:endParaRPr kumimoji="0" lang="en-IN" sz="2800" b="0" i="0" u="none" strike="noStrike" kern="1200" cap="none" spc="600" normalizeH="0" baseline="0" noProof="0" dirty="0">
              <a:ln>
                <a:noFill/>
              </a:ln>
              <a:solidFill>
                <a:srgbClr val="344A58"/>
              </a:solidFill>
              <a:effectLst/>
              <a:uLnTx/>
              <a:uFillTx/>
              <a:latin typeface="Montserrat Light" panose="00000400000000000000" pitchFamily="2" charset="0"/>
              <a:ea typeface="+mn-ea"/>
              <a:cs typeface="+mn-cs"/>
            </a:endParaRPr>
          </a:p>
        </p:txBody>
      </p:sp>
      <p:sp>
        <p:nvSpPr>
          <p:cNvPr id="28" name="TextBox 27">
            <a:extLst>
              <a:ext uri="{FF2B5EF4-FFF2-40B4-BE49-F238E27FC236}">
                <a16:creationId xmlns:a16="http://schemas.microsoft.com/office/drawing/2014/main" id="{D0F97D73-C132-436C-9B76-7E3C2019293A}"/>
              </a:ext>
            </a:extLst>
          </p:cNvPr>
          <p:cNvSpPr txBox="1"/>
          <p:nvPr/>
        </p:nvSpPr>
        <p:spPr>
          <a:xfrm>
            <a:off x="3692012" y="2276586"/>
            <a:ext cx="5039034" cy="830997"/>
          </a:xfrm>
          <a:prstGeom prst="rect">
            <a:avLst/>
          </a:prstGeom>
          <a:noFill/>
        </p:spPr>
        <p:txBody>
          <a:bodyPr wrap="square" rtlCol="0">
            <a:spAutoFit/>
          </a:bodyPr>
          <a:lstStyle/>
          <a:p>
            <a:pPr lvl="0" algn="ctr">
              <a:defRPr/>
            </a:pPr>
            <a:r>
              <a:rPr lang="en-IN" sz="2400" spc="600" dirty="0">
                <a:solidFill>
                  <a:prstClr val="white"/>
                </a:solidFill>
                <a:latin typeface="Montserrat" panose="00000500000000000000" pitchFamily="2" charset="0"/>
              </a:rPr>
              <a:t>Les listes chaînes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60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0" name="Rectangle 29">
            <a:extLst>
              <a:ext uri="{FF2B5EF4-FFF2-40B4-BE49-F238E27FC236}">
                <a16:creationId xmlns:a16="http://schemas.microsoft.com/office/drawing/2014/main" id="{A71FF9CF-E319-498A-9FCE-003002D645B5}"/>
              </a:ext>
            </a:extLst>
          </p:cNvPr>
          <p:cNvSpPr/>
          <p:nvPr/>
        </p:nvSpPr>
        <p:spPr>
          <a:xfrm>
            <a:off x="388374" y="2889219"/>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406CE36-6269-4D64-95B0-FF94B8BC9EBA}"/>
              </a:ext>
            </a:extLst>
          </p:cNvPr>
          <p:cNvSpPr/>
          <p:nvPr/>
        </p:nvSpPr>
        <p:spPr>
          <a:xfrm>
            <a:off x="388374" y="2237601"/>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E074C6-C18B-4AD1-87CC-BEAA2A9F0755}"/>
              </a:ext>
            </a:extLst>
          </p:cNvPr>
          <p:cNvSpPr/>
          <p:nvPr/>
        </p:nvSpPr>
        <p:spPr>
          <a:xfrm>
            <a:off x="9119420" y="2563410"/>
            <a:ext cx="2691581" cy="13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7D5E0B5-265E-4BA7-A9A7-82E590771C4C}"/>
              </a:ext>
            </a:extLst>
          </p:cNvPr>
          <p:cNvSpPr/>
          <p:nvPr/>
        </p:nvSpPr>
        <p:spPr>
          <a:xfrm>
            <a:off x="9112045" y="2153264"/>
            <a:ext cx="3079955" cy="2256503"/>
          </a:xfrm>
          <a:prstGeom prst="rect">
            <a:avLst/>
          </a:prstGeom>
          <a:solidFill>
            <a:srgbClr val="344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4F00AEC-E750-4761-905F-760878DA523C}"/>
              </a:ext>
            </a:extLst>
          </p:cNvPr>
          <p:cNvSpPr/>
          <p:nvPr/>
        </p:nvSpPr>
        <p:spPr>
          <a:xfrm>
            <a:off x="0" y="2153265"/>
            <a:ext cx="3079955" cy="2256503"/>
          </a:xfrm>
          <a:prstGeom prst="rect">
            <a:avLst/>
          </a:prstGeom>
          <a:solidFill>
            <a:srgbClr val="344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07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1+#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50" fill="hold"/>
                                        <p:tgtEl>
                                          <p:spTgt spid="30"/>
                                        </p:tgtEl>
                                        <p:attrNameLst>
                                          <p:attrName>ppt_x</p:attrName>
                                        </p:attrNameLst>
                                      </p:cBhvr>
                                      <p:tavLst>
                                        <p:tav tm="0">
                                          <p:val>
                                            <p:strVal val="1+#ppt_w/2"/>
                                          </p:val>
                                        </p:tav>
                                        <p:tav tm="100000">
                                          <p:val>
                                            <p:strVal val="#ppt_x"/>
                                          </p:val>
                                        </p:tav>
                                      </p:tavLst>
                                    </p:anim>
                                    <p:anim calcmode="lin" valueType="num">
                                      <p:cBhvr additive="base">
                                        <p:cTn id="12" dur="25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50" fill="hold"/>
                                        <p:tgtEl>
                                          <p:spTgt spid="32"/>
                                        </p:tgtEl>
                                        <p:attrNameLst>
                                          <p:attrName>ppt_x</p:attrName>
                                        </p:attrNameLst>
                                      </p:cBhvr>
                                      <p:tavLst>
                                        <p:tav tm="0">
                                          <p:val>
                                            <p:strVal val="0-#ppt_w/2"/>
                                          </p:val>
                                        </p:tav>
                                        <p:tav tm="100000">
                                          <p:val>
                                            <p:strVal val="#ppt_x"/>
                                          </p:val>
                                        </p:tav>
                                      </p:tavLst>
                                    </p:anim>
                                    <p:anim calcmode="lin" valueType="num">
                                      <p:cBhvr additive="base">
                                        <p:cTn id="16" dur="250" fill="hold"/>
                                        <p:tgtEl>
                                          <p:spTgt spid="32"/>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11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anim calcmode="lin" valueType="num">
                                      <p:cBhvr>
                                        <p:cTn id="20" dur="250" fill="hold"/>
                                        <p:tgtEl>
                                          <p:spTgt spid="28"/>
                                        </p:tgtEl>
                                        <p:attrNameLst>
                                          <p:attrName>ppt_x</p:attrName>
                                        </p:attrNameLst>
                                      </p:cBhvr>
                                      <p:tavLst>
                                        <p:tav tm="0">
                                          <p:val>
                                            <p:strVal val="#ppt_x"/>
                                          </p:val>
                                        </p:tav>
                                        <p:tav tm="100000">
                                          <p:val>
                                            <p:strVal val="#ppt_x"/>
                                          </p:val>
                                        </p:tav>
                                      </p:tavLst>
                                    </p:anim>
                                    <p:anim calcmode="lin" valueType="num">
                                      <p:cBhvr>
                                        <p:cTn id="21" dur="250" fill="hold"/>
                                        <p:tgtEl>
                                          <p:spTgt spid="28"/>
                                        </p:tgtEl>
                                        <p:attrNameLst>
                                          <p:attrName>ppt_y</p:attrName>
                                        </p:attrNameLst>
                                      </p:cBhvr>
                                      <p:tavLst>
                                        <p:tav tm="0">
                                          <p:val>
                                            <p:strVal val="#ppt_y+.1"/>
                                          </p:val>
                                        </p:tav>
                                        <p:tav tm="100000">
                                          <p:val>
                                            <p:strVal val="#ppt_y"/>
                                          </p:val>
                                        </p:tav>
                                      </p:tavLst>
                                    </p:anim>
                                  </p:childTnLst>
                                </p:cTn>
                              </p:par>
                              <p:par>
                                <p:cTn id="22" presetID="6" presetClass="emph" presetSubtype="0" decel="100000" fill="hold" grpId="1" nodeType="withEffect">
                                  <p:stCondLst>
                                    <p:cond delay="2000"/>
                                  </p:stCondLst>
                                  <p:childTnLst>
                                    <p:animScale>
                                      <p:cBhvr>
                                        <p:cTn id="23" dur="250" fill="hold"/>
                                        <p:tgtEl>
                                          <p:spTgt spid="28"/>
                                        </p:tgtEl>
                                      </p:cBhvr>
                                      <p:by x="80000" y="80000"/>
                                    </p:animScale>
                                  </p:childTnLst>
                                </p:cTn>
                              </p:par>
                              <p:par>
                                <p:cTn id="24" presetID="2" presetClass="entr" presetSubtype="2" decel="100000" fill="hold" grpId="0" nodeType="withEffect">
                                  <p:stCondLst>
                                    <p:cond delay="18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1+#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20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250" fill="hold"/>
                                        <p:tgtEl>
                                          <p:spTgt spid="27"/>
                                        </p:tgtEl>
                                        <p:attrNameLst>
                                          <p:attrName>ppt_x</p:attrName>
                                        </p:attrNameLst>
                                      </p:cBhvr>
                                      <p:tavLst>
                                        <p:tav tm="0">
                                          <p:val>
                                            <p:strVal val="0-#ppt_w/2"/>
                                          </p:val>
                                        </p:tav>
                                        <p:tav tm="100000">
                                          <p:val>
                                            <p:strVal val="#ppt_x"/>
                                          </p:val>
                                        </p:tav>
                                      </p:tavLst>
                                    </p:anim>
                                    <p:anim calcmode="lin" valueType="num">
                                      <p:cBhvr additive="base">
                                        <p:cTn id="31" dur="250" fill="hold"/>
                                        <p:tgtEl>
                                          <p:spTgt spid="27"/>
                                        </p:tgtEl>
                                        <p:attrNameLst>
                                          <p:attrName>ppt_y</p:attrName>
                                        </p:attrNameLst>
                                      </p:cBhvr>
                                      <p:tavLst>
                                        <p:tav tm="0">
                                          <p:val>
                                            <p:strVal val="#ppt_y"/>
                                          </p:val>
                                        </p:tav>
                                        <p:tav tm="100000">
                                          <p:val>
                                            <p:strVal val="#ppt_y"/>
                                          </p:val>
                                        </p:tav>
                                      </p:tavLst>
                                    </p:anim>
                                  </p:childTnLst>
                                </p:cTn>
                              </p:par>
                              <p:par>
                                <p:cTn id="32" presetID="6" presetClass="emph" presetSubtype="0" decel="100000" fill="hold" grpId="1" nodeType="withEffect">
                                  <p:stCondLst>
                                    <p:cond delay="2600"/>
                                  </p:stCondLst>
                                  <p:childTnLst>
                                    <p:animScale>
                                      <p:cBhvr>
                                        <p:cTn id="33" dur="250" fill="hold"/>
                                        <p:tgtEl>
                                          <p:spTgt spid="27"/>
                                        </p:tgtEl>
                                      </p:cBhvr>
                                      <p:by x="90000" y="90000"/>
                                    </p:animScale>
                                  </p:childTnLst>
                                </p:cTn>
                              </p:par>
                              <p:par>
                                <p:cTn id="34" presetID="2" presetClass="exit" presetSubtype="2" accel="100000" fill="hold" grpId="2" nodeType="withEffect">
                                  <p:stCondLst>
                                    <p:cond delay="4300"/>
                                  </p:stCondLst>
                                  <p:childTnLst>
                                    <p:anim calcmode="lin" valueType="num">
                                      <p:cBhvr additive="base">
                                        <p:cTn id="35" dur="250"/>
                                        <p:tgtEl>
                                          <p:spTgt spid="28"/>
                                        </p:tgtEl>
                                        <p:attrNameLst>
                                          <p:attrName>ppt_x</p:attrName>
                                        </p:attrNameLst>
                                      </p:cBhvr>
                                      <p:tavLst>
                                        <p:tav tm="0">
                                          <p:val>
                                            <p:strVal val="ppt_x"/>
                                          </p:val>
                                        </p:tav>
                                        <p:tav tm="100000">
                                          <p:val>
                                            <p:strVal val="1+ppt_w/2"/>
                                          </p:val>
                                        </p:tav>
                                      </p:tavLst>
                                    </p:anim>
                                    <p:anim calcmode="lin" valueType="num">
                                      <p:cBhvr additive="base">
                                        <p:cTn id="36" dur="250"/>
                                        <p:tgtEl>
                                          <p:spTgt spid="28"/>
                                        </p:tgtEl>
                                        <p:attrNameLst>
                                          <p:attrName>ppt_y</p:attrName>
                                        </p:attrNameLst>
                                      </p:cBhvr>
                                      <p:tavLst>
                                        <p:tav tm="0">
                                          <p:val>
                                            <p:strVal val="ppt_y"/>
                                          </p:val>
                                        </p:tav>
                                        <p:tav tm="100000">
                                          <p:val>
                                            <p:strVal val="ppt_y"/>
                                          </p:val>
                                        </p:tav>
                                      </p:tavLst>
                                    </p:anim>
                                    <p:set>
                                      <p:cBhvr>
                                        <p:cTn id="37" dur="1" fill="hold">
                                          <p:stCondLst>
                                            <p:cond delay="249"/>
                                          </p:stCondLst>
                                        </p:cTn>
                                        <p:tgtEl>
                                          <p:spTgt spid="28"/>
                                        </p:tgtEl>
                                        <p:attrNameLst>
                                          <p:attrName>style.visibility</p:attrName>
                                        </p:attrNameLst>
                                      </p:cBhvr>
                                      <p:to>
                                        <p:strVal val="hidden"/>
                                      </p:to>
                                    </p:set>
                                  </p:childTnLst>
                                </p:cTn>
                              </p:par>
                              <p:par>
                                <p:cTn id="38" presetID="2" presetClass="exit" presetSubtype="2" accel="100000" fill="hold" grpId="2" nodeType="withEffect">
                                  <p:stCondLst>
                                    <p:cond delay="4700"/>
                                  </p:stCondLst>
                                  <p:childTnLst>
                                    <p:anim calcmode="lin" valueType="num">
                                      <p:cBhvr additive="base">
                                        <p:cTn id="39" dur="250"/>
                                        <p:tgtEl>
                                          <p:spTgt spid="27"/>
                                        </p:tgtEl>
                                        <p:attrNameLst>
                                          <p:attrName>ppt_x</p:attrName>
                                        </p:attrNameLst>
                                      </p:cBhvr>
                                      <p:tavLst>
                                        <p:tav tm="0">
                                          <p:val>
                                            <p:strVal val="ppt_x"/>
                                          </p:val>
                                        </p:tav>
                                        <p:tav tm="100000">
                                          <p:val>
                                            <p:strVal val="1+ppt_w/2"/>
                                          </p:val>
                                        </p:tav>
                                      </p:tavLst>
                                    </p:anim>
                                    <p:anim calcmode="lin" valueType="num">
                                      <p:cBhvr additive="base">
                                        <p:cTn id="40" dur="250"/>
                                        <p:tgtEl>
                                          <p:spTgt spid="27"/>
                                        </p:tgtEl>
                                        <p:attrNameLst>
                                          <p:attrName>ppt_y</p:attrName>
                                        </p:attrNameLst>
                                      </p:cBhvr>
                                      <p:tavLst>
                                        <p:tav tm="0">
                                          <p:val>
                                            <p:strVal val="ppt_y"/>
                                          </p:val>
                                        </p:tav>
                                        <p:tav tm="100000">
                                          <p:val>
                                            <p:strVal val="ppt_y"/>
                                          </p:val>
                                        </p:tav>
                                      </p:tavLst>
                                    </p:anim>
                                    <p:set>
                                      <p:cBhvr>
                                        <p:cTn id="41" dur="1" fill="hold">
                                          <p:stCondLst>
                                            <p:cond delay="249"/>
                                          </p:stCondLst>
                                        </p:cTn>
                                        <p:tgtEl>
                                          <p:spTgt spid="27"/>
                                        </p:tgtEl>
                                        <p:attrNameLst>
                                          <p:attrName>style.visibility</p:attrName>
                                        </p:attrNameLst>
                                      </p:cBhvr>
                                      <p:to>
                                        <p:strVal val="hidden"/>
                                      </p:to>
                                    </p:set>
                                  </p:childTnLst>
                                </p:cTn>
                              </p:par>
                              <p:par>
                                <p:cTn id="42" presetID="2" presetClass="exit" presetSubtype="2" accel="100000" fill="hold" grpId="1" nodeType="withEffect">
                                  <p:stCondLst>
                                    <p:cond delay="5100"/>
                                  </p:stCondLst>
                                  <p:childTnLst>
                                    <p:anim calcmode="lin" valueType="num">
                                      <p:cBhvr additive="base">
                                        <p:cTn id="43" dur="250"/>
                                        <p:tgtEl>
                                          <p:spTgt spid="26"/>
                                        </p:tgtEl>
                                        <p:attrNameLst>
                                          <p:attrName>ppt_x</p:attrName>
                                        </p:attrNameLst>
                                      </p:cBhvr>
                                      <p:tavLst>
                                        <p:tav tm="0">
                                          <p:val>
                                            <p:strVal val="ppt_x"/>
                                          </p:val>
                                        </p:tav>
                                        <p:tav tm="100000">
                                          <p:val>
                                            <p:strVal val="1+ppt_w/2"/>
                                          </p:val>
                                        </p:tav>
                                      </p:tavLst>
                                    </p:anim>
                                    <p:anim calcmode="lin" valueType="num">
                                      <p:cBhvr additive="base">
                                        <p:cTn id="44" dur="250"/>
                                        <p:tgtEl>
                                          <p:spTgt spid="26"/>
                                        </p:tgtEl>
                                        <p:attrNameLst>
                                          <p:attrName>ppt_y</p:attrName>
                                        </p:attrNameLst>
                                      </p:cBhvr>
                                      <p:tavLst>
                                        <p:tav tm="0">
                                          <p:val>
                                            <p:strVal val="ppt_y"/>
                                          </p:val>
                                        </p:tav>
                                        <p:tav tm="100000">
                                          <p:val>
                                            <p:strVal val="ppt_y"/>
                                          </p:val>
                                        </p:tav>
                                      </p:tavLst>
                                    </p:anim>
                                    <p:set>
                                      <p:cBhvr>
                                        <p:cTn id="45" dur="1" fill="hold">
                                          <p:stCondLst>
                                            <p:cond delay="24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bldP spid="27" grpId="1"/>
      <p:bldP spid="27" grpId="2"/>
      <p:bldP spid="28" grpId="0"/>
      <p:bldP spid="28" grpId="1"/>
      <p:bldP spid="28" grpId="2"/>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A109961-BDC1-4A9F-AE00-942CC02F11A0}"/>
              </a:ext>
            </a:extLst>
          </p:cNvPr>
          <p:cNvGraphicFramePr>
            <a:graphicFrameLocks noGrp="1"/>
          </p:cNvGraphicFramePr>
          <p:nvPr>
            <p:extLst>
              <p:ext uri="{D42A27DB-BD31-4B8C-83A1-F6EECF244321}">
                <p14:modId xmlns:p14="http://schemas.microsoft.com/office/powerpoint/2010/main" val="253926404"/>
              </p:ext>
            </p:extLst>
          </p:nvPr>
        </p:nvGraphicFramePr>
        <p:xfrm>
          <a:off x="2032000" y="690396"/>
          <a:ext cx="8128000" cy="400110"/>
        </p:xfrm>
        <a:graphic>
          <a:graphicData uri="http://schemas.openxmlformats.org/drawingml/2006/table">
            <a:tbl>
              <a:tblPr firstRow="1" bandRow="1">
                <a:tableStyleId>{21E4AEA4-8DFA-4A89-87EB-49C32662AFE0}</a:tableStyleId>
              </a:tblPr>
              <a:tblGrid>
                <a:gridCol w="812800">
                  <a:extLst>
                    <a:ext uri="{9D8B030D-6E8A-4147-A177-3AD203B41FA5}">
                      <a16:colId xmlns:a16="http://schemas.microsoft.com/office/drawing/2014/main" val="4053892457"/>
                    </a:ext>
                  </a:extLst>
                </a:gridCol>
                <a:gridCol w="812800">
                  <a:extLst>
                    <a:ext uri="{9D8B030D-6E8A-4147-A177-3AD203B41FA5}">
                      <a16:colId xmlns:a16="http://schemas.microsoft.com/office/drawing/2014/main" val="2992565793"/>
                    </a:ext>
                  </a:extLst>
                </a:gridCol>
                <a:gridCol w="812800">
                  <a:extLst>
                    <a:ext uri="{9D8B030D-6E8A-4147-A177-3AD203B41FA5}">
                      <a16:colId xmlns:a16="http://schemas.microsoft.com/office/drawing/2014/main" val="2646741116"/>
                    </a:ext>
                  </a:extLst>
                </a:gridCol>
                <a:gridCol w="812800">
                  <a:extLst>
                    <a:ext uri="{9D8B030D-6E8A-4147-A177-3AD203B41FA5}">
                      <a16:colId xmlns:a16="http://schemas.microsoft.com/office/drawing/2014/main" val="3208294201"/>
                    </a:ext>
                  </a:extLst>
                </a:gridCol>
                <a:gridCol w="812800">
                  <a:extLst>
                    <a:ext uri="{9D8B030D-6E8A-4147-A177-3AD203B41FA5}">
                      <a16:colId xmlns:a16="http://schemas.microsoft.com/office/drawing/2014/main" val="3676580917"/>
                    </a:ext>
                  </a:extLst>
                </a:gridCol>
                <a:gridCol w="812800">
                  <a:extLst>
                    <a:ext uri="{9D8B030D-6E8A-4147-A177-3AD203B41FA5}">
                      <a16:colId xmlns:a16="http://schemas.microsoft.com/office/drawing/2014/main" val="2544191970"/>
                    </a:ext>
                  </a:extLst>
                </a:gridCol>
                <a:gridCol w="812800">
                  <a:extLst>
                    <a:ext uri="{9D8B030D-6E8A-4147-A177-3AD203B41FA5}">
                      <a16:colId xmlns:a16="http://schemas.microsoft.com/office/drawing/2014/main" val="2525250647"/>
                    </a:ext>
                  </a:extLst>
                </a:gridCol>
                <a:gridCol w="812800">
                  <a:extLst>
                    <a:ext uri="{9D8B030D-6E8A-4147-A177-3AD203B41FA5}">
                      <a16:colId xmlns:a16="http://schemas.microsoft.com/office/drawing/2014/main" val="2372193857"/>
                    </a:ext>
                  </a:extLst>
                </a:gridCol>
                <a:gridCol w="812800">
                  <a:extLst>
                    <a:ext uri="{9D8B030D-6E8A-4147-A177-3AD203B41FA5}">
                      <a16:colId xmlns:a16="http://schemas.microsoft.com/office/drawing/2014/main" val="2480620021"/>
                    </a:ext>
                  </a:extLst>
                </a:gridCol>
                <a:gridCol w="812800">
                  <a:extLst>
                    <a:ext uri="{9D8B030D-6E8A-4147-A177-3AD203B41FA5}">
                      <a16:colId xmlns:a16="http://schemas.microsoft.com/office/drawing/2014/main" val="2982370111"/>
                    </a:ext>
                  </a:extLst>
                </a:gridCol>
              </a:tblGrid>
              <a:tr h="40011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44086489"/>
                  </a:ext>
                </a:extLst>
              </a:tr>
            </a:tbl>
          </a:graphicData>
        </a:graphic>
      </p:graphicFrame>
      <p:sp>
        <p:nvSpPr>
          <p:cNvPr id="6" name="TextBox 5">
            <a:extLst>
              <a:ext uri="{FF2B5EF4-FFF2-40B4-BE49-F238E27FC236}">
                <a16:creationId xmlns:a16="http://schemas.microsoft.com/office/drawing/2014/main" id="{60E22416-8706-4DB9-A48D-43E961079789}"/>
              </a:ext>
            </a:extLst>
          </p:cNvPr>
          <p:cNvSpPr txBox="1"/>
          <p:nvPr/>
        </p:nvSpPr>
        <p:spPr>
          <a:xfrm>
            <a:off x="1068947" y="655272"/>
            <a:ext cx="785612" cy="461665"/>
          </a:xfrm>
          <a:prstGeom prst="rect">
            <a:avLst/>
          </a:prstGeom>
          <a:noFill/>
        </p:spPr>
        <p:txBody>
          <a:bodyPr wrap="square" rtlCol="0">
            <a:spAutoFit/>
          </a:bodyPr>
          <a:lstStyle/>
          <a:p>
            <a:r>
              <a:rPr lang="en-US" sz="2400" dirty="0">
                <a:solidFill>
                  <a:srgbClr val="002060"/>
                </a:solidFill>
              </a:rPr>
              <a:t>T[</a:t>
            </a:r>
            <a:r>
              <a:rPr lang="en-US" sz="2400" dirty="0">
                <a:solidFill>
                  <a:srgbClr val="005939"/>
                </a:solidFill>
                <a:effectLst>
                  <a:outerShdw blurRad="38100" dist="38100" dir="2700000" algn="tl">
                    <a:srgbClr val="000000">
                      <a:alpha val="43137"/>
                    </a:srgbClr>
                  </a:outerShdw>
                </a:effectLst>
                <a:latin typeface="+mj-lt"/>
              </a:rPr>
              <a:t>4</a:t>
            </a:r>
            <a:r>
              <a:rPr lang="en-US" sz="2400" dirty="0">
                <a:solidFill>
                  <a:srgbClr val="002060"/>
                </a:solidFill>
              </a:rPr>
              <a:t>]</a:t>
            </a:r>
            <a:endParaRPr lang="fr-FR" dirty="0">
              <a:solidFill>
                <a:srgbClr val="002060"/>
              </a:solidFill>
            </a:endParaRPr>
          </a:p>
        </p:txBody>
      </p:sp>
      <p:sp>
        <p:nvSpPr>
          <p:cNvPr id="7" name="TextBox 6">
            <a:extLst>
              <a:ext uri="{FF2B5EF4-FFF2-40B4-BE49-F238E27FC236}">
                <a16:creationId xmlns:a16="http://schemas.microsoft.com/office/drawing/2014/main" id="{931EBEBB-0DB7-4CFE-B95C-7E024CBBED99}"/>
              </a:ext>
            </a:extLst>
          </p:cNvPr>
          <p:cNvSpPr txBox="1"/>
          <p:nvPr/>
        </p:nvSpPr>
        <p:spPr>
          <a:xfrm>
            <a:off x="5458495" y="1223493"/>
            <a:ext cx="3026535" cy="400110"/>
          </a:xfrm>
          <a:prstGeom prst="rect">
            <a:avLst/>
          </a:prstGeom>
          <a:noFill/>
        </p:spPr>
        <p:txBody>
          <a:bodyPr wrap="square" rtlCol="0">
            <a:spAutoFit/>
          </a:bodyPr>
          <a:lstStyle/>
          <a:p>
            <a:r>
              <a:rPr lang="en-US" sz="2000" dirty="0">
                <a:latin typeface="Amiri" panose="00000500000000000000" pitchFamily="2" charset="-78"/>
                <a:ea typeface="Amiri" panose="00000500000000000000" pitchFamily="2" charset="-78"/>
                <a:cs typeface="Amiri" panose="00000500000000000000" pitchFamily="2" charset="-78"/>
              </a:rPr>
              <a:t>Mémoire</a:t>
            </a:r>
            <a:endParaRPr lang="fr-FR" sz="2000" dirty="0">
              <a:latin typeface="Amiri" panose="00000500000000000000" pitchFamily="2" charset="-78"/>
              <a:ea typeface="Amiri" panose="00000500000000000000" pitchFamily="2" charset="-78"/>
              <a:cs typeface="Amiri" panose="00000500000000000000" pitchFamily="2" charset="-78"/>
            </a:endParaRPr>
          </a:p>
        </p:txBody>
      </p:sp>
      <p:graphicFrame>
        <p:nvGraphicFramePr>
          <p:cNvPr id="8" name="Table 5">
            <a:extLst>
              <a:ext uri="{FF2B5EF4-FFF2-40B4-BE49-F238E27FC236}">
                <a16:creationId xmlns:a16="http://schemas.microsoft.com/office/drawing/2014/main" id="{9F7C863E-2E65-432B-9F4B-7BF6D9636EFD}"/>
              </a:ext>
            </a:extLst>
          </p:cNvPr>
          <p:cNvGraphicFramePr>
            <a:graphicFrameLocks noGrp="1"/>
          </p:cNvGraphicFramePr>
          <p:nvPr>
            <p:extLst>
              <p:ext uri="{D42A27DB-BD31-4B8C-83A1-F6EECF244321}">
                <p14:modId xmlns:p14="http://schemas.microsoft.com/office/powerpoint/2010/main" val="1984160332"/>
              </p:ext>
            </p:extLst>
          </p:nvPr>
        </p:nvGraphicFramePr>
        <p:xfrm>
          <a:off x="2032000" y="690396"/>
          <a:ext cx="3251200" cy="400110"/>
        </p:xfrm>
        <a:graphic>
          <a:graphicData uri="http://schemas.openxmlformats.org/drawingml/2006/table">
            <a:tbl>
              <a:tblPr firstRow="1" bandRow="1">
                <a:tableStyleId>{21E4AEA4-8DFA-4A89-87EB-49C32662AFE0}</a:tableStyleId>
              </a:tblPr>
              <a:tblGrid>
                <a:gridCol w="812800">
                  <a:extLst>
                    <a:ext uri="{9D8B030D-6E8A-4147-A177-3AD203B41FA5}">
                      <a16:colId xmlns:a16="http://schemas.microsoft.com/office/drawing/2014/main" val="4053892457"/>
                    </a:ext>
                  </a:extLst>
                </a:gridCol>
                <a:gridCol w="812800">
                  <a:extLst>
                    <a:ext uri="{9D8B030D-6E8A-4147-A177-3AD203B41FA5}">
                      <a16:colId xmlns:a16="http://schemas.microsoft.com/office/drawing/2014/main" val="2992565793"/>
                    </a:ext>
                  </a:extLst>
                </a:gridCol>
                <a:gridCol w="812800">
                  <a:extLst>
                    <a:ext uri="{9D8B030D-6E8A-4147-A177-3AD203B41FA5}">
                      <a16:colId xmlns:a16="http://schemas.microsoft.com/office/drawing/2014/main" val="2646741116"/>
                    </a:ext>
                  </a:extLst>
                </a:gridCol>
                <a:gridCol w="812800">
                  <a:extLst>
                    <a:ext uri="{9D8B030D-6E8A-4147-A177-3AD203B41FA5}">
                      <a16:colId xmlns:a16="http://schemas.microsoft.com/office/drawing/2014/main" val="3676580917"/>
                    </a:ext>
                  </a:extLst>
                </a:gridCol>
              </a:tblGrid>
              <a:tr h="400110">
                <a:tc>
                  <a:txBody>
                    <a:bodyPr/>
                    <a:lstStyle/>
                    <a:p>
                      <a:endParaRPr lang="fr-FR" dirty="0"/>
                    </a:p>
                  </a:txBody>
                  <a:tcPr>
                    <a:solidFill>
                      <a:schemeClr val="tx2"/>
                    </a:solidFill>
                  </a:tcPr>
                </a:tc>
                <a:tc>
                  <a:txBody>
                    <a:bodyPr/>
                    <a:lstStyle/>
                    <a:p>
                      <a:endParaRPr lang="fr-FR" dirty="0">
                        <a:solidFill>
                          <a:srgbClr val="002060"/>
                        </a:solidFill>
                      </a:endParaRPr>
                    </a:p>
                  </a:txBody>
                  <a:tcPr>
                    <a:solidFill>
                      <a:schemeClr val="tx2"/>
                    </a:solidFill>
                  </a:tcPr>
                </a:tc>
                <a:tc>
                  <a:txBody>
                    <a:bodyPr/>
                    <a:lstStyle/>
                    <a:p>
                      <a:endParaRPr lang="fr-FR" dirty="0"/>
                    </a:p>
                  </a:txBody>
                  <a:tcPr>
                    <a:solidFill>
                      <a:schemeClr val="tx2"/>
                    </a:solidFill>
                  </a:tcPr>
                </a:tc>
                <a:tc>
                  <a:txBody>
                    <a:bodyPr/>
                    <a:lstStyle/>
                    <a:p>
                      <a:endParaRPr lang="fr-FR" dirty="0"/>
                    </a:p>
                  </a:txBody>
                  <a:tcPr>
                    <a:solidFill>
                      <a:schemeClr val="tx2"/>
                    </a:solidFill>
                  </a:tcPr>
                </a:tc>
                <a:extLst>
                  <a:ext uri="{0D108BD9-81ED-4DB2-BD59-A6C34878D82A}">
                    <a16:rowId xmlns:a16="http://schemas.microsoft.com/office/drawing/2014/main" val="244086489"/>
                  </a:ext>
                </a:extLst>
              </a:tr>
            </a:tbl>
          </a:graphicData>
        </a:graphic>
      </p:graphicFrame>
      <p:sp>
        <p:nvSpPr>
          <p:cNvPr id="9" name="TextBox 8">
            <a:extLst>
              <a:ext uri="{FF2B5EF4-FFF2-40B4-BE49-F238E27FC236}">
                <a16:creationId xmlns:a16="http://schemas.microsoft.com/office/drawing/2014/main" id="{6EF0B7E8-BEB6-4859-B157-DEF1C065432A}"/>
              </a:ext>
            </a:extLst>
          </p:cNvPr>
          <p:cNvSpPr txBox="1"/>
          <p:nvPr/>
        </p:nvSpPr>
        <p:spPr>
          <a:xfrm>
            <a:off x="2284096" y="37602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0</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0" name="TextBox 9">
            <a:extLst>
              <a:ext uri="{FF2B5EF4-FFF2-40B4-BE49-F238E27FC236}">
                <a16:creationId xmlns:a16="http://schemas.microsoft.com/office/drawing/2014/main" id="{22C1DEBC-1B0B-48BC-A77C-597547838D20}"/>
              </a:ext>
            </a:extLst>
          </p:cNvPr>
          <p:cNvSpPr txBox="1"/>
          <p:nvPr/>
        </p:nvSpPr>
        <p:spPr>
          <a:xfrm>
            <a:off x="3082697" y="375076"/>
            <a:ext cx="290464" cy="440121"/>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1</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1" name="TextBox 10">
            <a:extLst>
              <a:ext uri="{FF2B5EF4-FFF2-40B4-BE49-F238E27FC236}">
                <a16:creationId xmlns:a16="http://schemas.microsoft.com/office/drawing/2014/main" id="{3AAE9531-17A2-4993-9C55-F13F05918BBB}"/>
              </a:ext>
            </a:extLst>
          </p:cNvPr>
          <p:cNvSpPr txBox="1"/>
          <p:nvPr/>
        </p:nvSpPr>
        <p:spPr>
          <a:xfrm>
            <a:off x="3941258" y="375076"/>
            <a:ext cx="290464" cy="440121"/>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2</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2" name="TextBox 11">
            <a:extLst>
              <a:ext uri="{FF2B5EF4-FFF2-40B4-BE49-F238E27FC236}">
                <a16:creationId xmlns:a16="http://schemas.microsoft.com/office/drawing/2014/main" id="{17618CB1-E1D5-4AAE-AF46-5033E72967EE}"/>
              </a:ext>
            </a:extLst>
          </p:cNvPr>
          <p:cNvSpPr txBox="1"/>
          <p:nvPr/>
        </p:nvSpPr>
        <p:spPr>
          <a:xfrm>
            <a:off x="4739859" y="377241"/>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3</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3" name="TextBox 12">
            <a:extLst>
              <a:ext uri="{FF2B5EF4-FFF2-40B4-BE49-F238E27FC236}">
                <a16:creationId xmlns:a16="http://schemas.microsoft.com/office/drawing/2014/main" id="{C06846F5-C307-48AC-B465-3285EA3E5B99}"/>
              </a:ext>
            </a:extLst>
          </p:cNvPr>
          <p:cNvSpPr txBox="1"/>
          <p:nvPr/>
        </p:nvSpPr>
        <p:spPr>
          <a:xfrm>
            <a:off x="5586729" y="37602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4</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4" name="TextBox 13">
            <a:extLst>
              <a:ext uri="{FF2B5EF4-FFF2-40B4-BE49-F238E27FC236}">
                <a16:creationId xmlns:a16="http://schemas.microsoft.com/office/drawing/2014/main" id="{6212C3A6-3FC1-45FC-93DF-C8390B8BAAC7}"/>
              </a:ext>
            </a:extLst>
          </p:cNvPr>
          <p:cNvSpPr txBox="1"/>
          <p:nvPr/>
        </p:nvSpPr>
        <p:spPr>
          <a:xfrm>
            <a:off x="6372345" y="37247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5</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5" name="TextBox 14">
            <a:extLst>
              <a:ext uri="{FF2B5EF4-FFF2-40B4-BE49-F238E27FC236}">
                <a16:creationId xmlns:a16="http://schemas.microsoft.com/office/drawing/2014/main" id="{8F3A7DD1-171E-47E9-8AC8-FF444CE5F7E0}"/>
              </a:ext>
            </a:extLst>
          </p:cNvPr>
          <p:cNvSpPr txBox="1"/>
          <p:nvPr/>
        </p:nvSpPr>
        <p:spPr>
          <a:xfrm>
            <a:off x="7166722" y="37247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6</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6" name="TextBox 15">
            <a:extLst>
              <a:ext uri="{FF2B5EF4-FFF2-40B4-BE49-F238E27FC236}">
                <a16:creationId xmlns:a16="http://schemas.microsoft.com/office/drawing/2014/main" id="{34290565-8A99-4419-8712-8FC57F46A738}"/>
              </a:ext>
            </a:extLst>
          </p:cNvPr>
          <p:cNvSpPr txBox="1"/>
          <p:nvPr/>
        </p:nvSpPr>
        <p:spPr>
          <a:xfrm>
            <a:off x="7949408" y="37247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7</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7" name="TextBox 16">
            <a:extLst>
              <a:ext uri="{FF2B5EF4-FFF2-40B4-BE49-F238E27FC236}">
                <a16:creationId xmlns:a16="http://schemas.microsoft.com/office/drawing/2014/main" id="{E071FEAC-80F2-4DE4-B9FE-B2895B3E56DE}"/>
              </a:ext>
            </a:extLst>
          </p:cNvPr>
          <p:cNvSpPr txBox="1"/>
          <p:nvPr/>
        </p:nvSpPr>
        <p:spPr>
          <a:xfrm>
            <a:off x="8812791" y="37247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8</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18" name="TextBox 17">
            <a:extLst>
              <a:ext uri="{FF2B5EF4-FFF2-40B4-BE49-F238E27FC236}">
                <a16:creationId xmlns:a16="http://schemas.microsoft.com/office/drawing/2014/main" id="{8E74EC22-967B-4878-91EA-8C6C009273D7}"/>
              </a:ext>
            </a:extLst>
          </p:cNvPr>
          <p:cNvSpPr txBox="1"/>
          <p:nvPr/>
        </p:nvSpPr>
        <p:spPr>
          <a:xfrm>
            <a:off x="9617440" y="372479"/>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9</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pic>
        <p:nvPicPr>
          <p:cNvPr id="24" name="Picture 23">
            <a:extLst>
              <a:ext uri="{FF2B5EF4-FFF2-40B4-BE49-F238E27FC236}">
                <a16:creationId xmlns:a16="http://schemas.microsoft.com/office/drawing/2014/main" id="{2123A923-A351-4618-B2F9-6A1516DBD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047" y="1215675"/>
            <a:ext cx="815855" cy="815855"/>
          </a:xfrm>
          <a:prstGeom prst="rect">
            <a:avLst/>
          </a:prstGeom>
        </p:spPr>
      </p:pic>
      <p:sp>
        <p:nvSpPr>
          <p:cNvPr id="25" name="TextBox 24">
            <a:extLst>
              <a:ext uri="{FF2B5EF4-FFF2-40B4-BE49-F238E27FC236}">
                <a16:creationId xmlns:a16="http://schemas.microsoft.com/office/drawing/2014/main" id="{45596DD3-6111-4C6A-BBCB-14BB52352404}"/>
              </a:ext>
            </a:extLst>
          </p:cNvPr>
          <p:cNvSpPr txBox="1"/>
          <p:nvPr/>
        </p:nvSpPr>
        <p:spPr>
          <a:xfrm>
            <a:off x="2145023" y="1960126"/>
            <a:ext cx="1228138" cy="369332"/>
          </a:xfrm>
          <a:prstGeom prst="rect">
            <a:avLst/>
          </a:prstGeom>
          <a:noFill/>
        </p:spPr>
        <p:txBody>
          <a:bodyPr wrap="square" rtlCol="0">
            <a:spAutoFit/>
          </a:bodyPr>
          <a:lstStyle/>
          <a:p>
            <a:r>
              <a:rPr lang="fr-FR" dirty="0">
                <a:solidFill>
                  <a:schemeClr val="accent1"/>
                </a:solidFill>
                <a:latin typeface="AnotherScream" panose="02000506000000020003" pitchFamily="2" charset="0"/>
              </a:rPr>
              <a:t>CPU</a:t>
            </a:r>
          </a:p>
        </p:txBody>
      </p:sp>
      <p:sp>
        <p:nvSpPr>
          <p:cNvPr id="26" name="TextBox 25">
            <a:extLst>
              <a:ext uri="{FF2B5EF4-FFF2-40B4-BE49-F238E27FC236}">
                <a16:creationId xmlns:a16="http://schemas.microsoft.com/office/drawing/2014/main" id="{C3EF4410-E4B3-49D5-8CF6-E960F9E58302}"/>
              </a:ext>
            </a:extLst>
          </p:cNvPr>
          <p:cNvSpPr txBox="1"/>
          <p:nvPr/>
        </p:nvSpPr>
        <p:spPr>
          <a:xfrm>
            <a:off x="4311778" y="2238345"/>
            <a:ext cx="3568443" cy="400110"/>
          </a:xfrm>
          <a:prstGeom prst="rect">
            <a:avLst/>
          </a:prstGeom>
          <a:noFill/>
        </p:spPr>
        <p:txBody>
          <a:bodyPr wrap="square" rtlCol="0">
            <a:spAutoFit/>
          </a:bodyPr>
          <a:lstStyle/>
          <a:p>
            <a:r>
              <a:rPr lang="fr-FR" sz="2000" dirty="0">
                <a:solidFill>
                  <a:srgbClr val="002060"/>
                </a:solidFill>
              </a:rPr>
              <a:t>for</a:t>
            </a:r>
            <a:r>
              <a:rPr lang="en-US" sz="2000" dirty="0">
                <a:solidFill>
                  <a:srgbClr val="002060"/>
                </a:solidFill>
              </a:rPr>
              <a:t>( i=0 ,i&lt;4;i++) {instruction ..}</a:t>
            </a:r>
            <a:endParaRPr lang="fr-FR" sz="2000" dirty="0">
              <a:solidFill>
                <a:srgbClr val="002060"/>
              </a:solidFill>
            </a:endParaRPr>
          </a:p>
        </p:txBody>
      </p:sp>
      <p:graphicFrame>
        <p:nvGraphicFramePr>
          <p:cNvPr id="27" name="Table 5">
            <a:extLst>
              <a:ext uri="{FF2B5EF4-FFF2-40B4-BE49-F238E27FC236}">
                <a16:creationId xmlns:a16="http://schemas.microsoft.com/office/drawing/2014/main" id="{706F1043-CDB5-4177-AA33-257BF48E8D0A}"/>
              </a:ext>
            </a:extLst>
          </p:cNvPr>
          <p:cNvGraphicFramePr>
            <a:graphicFrameLocks noGrp="1"/>
          </p:cNvGraphicFramePr>
          <p:nvPr>
            <p:extLst>
              <p:ext uri="{D42A27DB-BD31-4B8C-83A1-F6EECF244321}">
                <p14:modId xmlns:p14="http://schemas.microsoft.com/office/powerpoint/2010/main" val="2118818574"/>
              </p:ext>
            </p:extLst>
          </p:nvPr>
        </p:nvGraphicFramePr>
        <p:xfrm>
          <a:off x="2032000" y="3496623"/>
          <a:ext cx="8128000" cy="400110"/>
        </p:xfrm>
        <a:graphic>
          <a:graphicData uri="http://schemas.openxmlformats.org/drawingml/2006/table">
            <a:tbl>
              <a:tblPr firstRow="1" bandRow="1">
                <a:tableStyleId>{21E4AEA4-8DFA-4A89-87EB-49C32662AFE0}</a:tableStyleId>
              </a:tblPr>
              <a:tblGrid>
                <a:gridCol w="812800">
                  <a:extLst>
                    <a:ext uri="{9D8B030D-6E8A-4147-A177-3AD203B41FA5}">
                      <a16:colId xmlns:a16="http://schemas.microsoft.com/office/drawing/2014/main" val="4053892457"/>
                    </a:ext>
                  </a:extLst>
                </a:gridCol>
                <a:gridCol w="812800">
                  <a:extLst>
                    <a:ext uri="{9D8B030D-6E8A-4147-A177-3AD203B41FA5}">
                      <a16:colId xmlns:a16="http://schemas.microsoft.com/office/drawing/2014/main" val="2992565793"/>
                    </a:ext>
                  </a:extLst>
                </a:gridCol>
                <a:gridCol w="812800">
                  <a:extLst>
                    <a:ext uri="{9D8B030D-6E8A-4147-A177-3AD203B41FA5}">
                      <a16:colId xmlns:a16="http://schemas.microsoft.com/office/drawing/2014/main" val="2646741116"/>
                    </a:ext>
                  </a:extLst>
                </a:gridCol>
                <a:gridCol w="812800">
                  <a:extLst>
                    <a:ext uri="{9D8B030D-6E8A-4147-A177-3AD203B41FA5}">
                      <a16:colId xmlns:a16="http://schemas.microsoft.com/office/drawing/2014/main" val="3208294201"/>
                    </a:ext>
                  </a:extLst>
                </a:gridCol>
                <a:gridCol w="812800">
                  <a:extLst>
                    <a:ext uri="{9D8B030D-6E8A-4147-A177-3AD203B41FA5}">
                      <a16:colId xmlns:a16="http://schemas.microsoft.com/office/drawing/2014/main" val="3676580917"/>
                    </a:ext>
                  </a:extLst>
                </a:gridCol>
                <a:gridCol w="812800">
                  <a:extLst>
                    <a:ext uri="{9D8B030D-6E8A-4147-A177-3AD203B41FA5}">
                      <a16:colId xmlns:a16="http://schemas.microsoft.com/office/drawing/2014/main" val="2544191970"/>
                    </a:ext>
                  </a:extLst>
                </a:gridCol>
                <a:gridCol w="812800">
                  <a:extLst>
                    <a:ext uri="{9D8B030D-6E8A-4147-A177-3AD203B41FA5}">
                      <a16:colId xmlns:a16="http://schemas.microsoft.com/office/drawing/2014/main" val="2525250647"/>
                    </a:ext>
                  </a:extLst>
                </a:gridCol>
                <a:gridCol w="812800">
                  <a:extLst>
                    <a:ext uri="{9D8B030D-6E8A-4147-A177-3AD203B41FA5}">
                      <a16:colId xmlns:a16="http://schemas.microsoft.com/office/drawing/2014/main" val="2372193857"/>
                    </a:ext>
                  </a:extLst>
                </a:gridCol>
                <a:gridCol w="812800">
                  <a:extLst>
                    <a:ext uri="{9D8B030D-6E8A-4147-A177-3AD203B41FA5}">
                      <a16:colId xmlns:a16="http://schemas.microsoft.com/office/drawing/2014/main" val="2480620021"/>
                    </a:ext>
                  </a:extLst>
                </a:gridCol>
                <a:gridCol w="812800">
                  <a:extLst>
                    <a:ext uri="{9D8B030D-6E8A-4147-A177-3AD203B41FA5}">
                      <a16:colId xmlns:a16="http://schemas.microsoft.com/office/drawing/2014/main" val="2982370111"/>
                    </a:ext>
                  </a:extLst>
                </a:gridCol>
              </a:tblGrid>
              <a:tr h="400110">
                <a:tc>
                  <a:txBody>
                    <a:bodyPr/>
                    <a:lstStyle/>
                    <a:p>
                      <a:endParaRPr lang="fr-FR" dirty="0"/>
                    </a:p>
                  </a:txBody>
                  <a:tcPr/>
                </a:tc>
                <a:tc>
                  <a:txBody>
                    <a:bodyPr/>
                    <a:lstStyle/>
                    <a:p>
                      <a:endParaRPr lang="fr-FR" dirty="0">
                        <a:solidFill>
                          <a:srgbClr val="002060"/>
                        </a:solidFill>
                      </a:endParaRPr>
                    </a:p>
                  </a:txBody>
                  <a:tcPr>
                    <a:solidFill>
                      <a:srgbClr val="00B050"/>
                    </a:solidFill>
                  </a:tcPr>
                </a:tc>
                <a:tc>
                  <a:txBody>
                    <a:bodyPr/>
                    <a:lstStyle/>
                    <a:p>
                      <a:endParaRPr lang="fr-FR" dirty="0"/>
                    </a:p>
                  </a:txBody>
                  <a:tcPr/>
                </a:tc>
                <a:tc>
                  <a:txBody>
                    <a:bodyPr/>
                    <a:lstStyle/>
                    <a:p>
                      <a:endParaRPr lang="fr-FR" dirty="0"/>
                    </a:p>
                  </a:txBody>
                  <a:tcPr/>
                </a:tc>
                <a:tc>
                  <a:txBody>
                    <a:bodyPr/>
                    <a:lstStyle/>
                    <a:p>
                      <a:endParaRPr lang="fr-FR" dirty="0"/>
                    </a:p>
                  </a:txBody>
                  <a:tcPr>
                    <a:solidFill>
                      <a:srgbClr val="00B050"/>
                    </a:solidFill>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solidFill>
                      <a:srgbClr val="00B050"/>
                    </a:solidFill>
                  </a:tcPr>
                </a:tc>
                <a:tc>
                  <a:txBody>
                    <a:bodyPr/>
                    <a:lstStyle/>
                    <a:p>
                      <a:endParaRPr lang="fr-FR" dirty="0"/>
                    </a:p>
                  </a:txBody>
                  <a:tcPr/>
                </a:tc>
                <a:extLst>
                  <a:ext uri="{0D108BD9-81ED-4DB2-BD59-A6C34878D82A}">
                    <a16:rowId xmlns:a16="http://schemas.microsoft.com/office/drawing/2014/main" val="244086489"/>
                  </a:ext>
                </a:extLst>
              </a:tr>
            </a:tbl>
          </a:graphicData>
        </a:graphic>
      </p:graphicFrame>
      <p:sp>
        <p:nvSpPr>
          <p:cNvPr id="28" name="TextBox 27">
            <a:extLst>
              <a:ext uri="{FF2B5EF4-FFF2-40B4-BE49-F238E27FC236}">
                <a16:creationId xmlns:a16="http://schemas.microsoft.com/office/drawing/2014/main" id="{F206842D-CAA7-4262-904A-09CAB49DF41C}"/>
              </a:ext>
            </a:extLst>
          </p:cNvPr>
          <p:cNvSpPr txBox="1"/>
          <p:nvPr/>
        </p:nvSpPr>
        <p:spPr>
          <a:xfrm>
            <a:off x="1068947" y="3461499"/>
            <a:ext cx="785612" cy="461665"/>
          </a:xfrm>
          <a:prstGeom prst="rect">
            <a:avLst/>
          </a:prstGeom>
          <a:noFill/>
        </p:spPr>
        <p:txBody>
          <a:bodyPr wrap="square" rtlCol="0">
            <a:spAutoFit/>
          </a:bodyPr>
          <a:lstStyle/>
          <a:p>
            <a:r>
              <a:rPr lang="en-US" sz="2400" dirty="0">
                <a:solidFill>
                  <a:srgbClr val="002060"/>
                </a:solidFill>
              </a:rPr>
              <a:t>T[</a:t>
            </a:r>
            <a:r>
              <a:rPr lang="en-US" sz="2400" dirty="0">
                <a:solidFill>
                  <a:srgbClr val="005939"/>
                </a:solidFill>
                <a:effectLst>
                  <a:outerShdw blurRad="38100" dist="38100" dir="2700000" algn="tl">
                    <a:srgbClr val="000000">
                      <a:alpha val="43137"/>
                    </a:srgbClr>
                  </a:outerShdw>
                </a:effectLst>
                <a:latin typeface="+mj-lt"/>
              </a:rPr>
              <a:t>4</a:t>
            </a:r>
            <a:r>
              <a:rPr lang="en-US" sz="2400" dirty="0">
                <a:solidFill>
                  <a:srgbClr val="002060"/>
                </a:solidFill>
              </a:rPr>
              <a:t>]</a:t>
            </a:r>
            <a:endParaRPr lang="fr-FR" dirty="0">
              <a:solidFill>
                <a:srgbClr val="002060"/>
              </a:solidFill>
            </a:endParaRPr>
          </a:p>
        </p:txBody>
      </p:sp>
      <p:sp>
        <p:nvSpPr>
          <p:cNvPr id="29" name="TextBox 28">
            <a:extLst>
              <a:ext uri="{FF2B5EF4-FFF2-40B4-BE49-F238E27FC236}">
                <a16:creationId xmlns:a16="http://schemas.microsoft.com/office/drawing/2014/main" id="{450B5BA7-7C82-4B52-AE47-120D85DF1381}"/>
              </a:ext>
            </a:extLst>
          </p:cNvPr>
          <p:cNvSpPr txBox="1"/>
          <p:nvPr/>
        </p:nvSpPr>
        <p:spPr>
          <a:xfrm>
            <a:off x="5458495" y="4029720"/>
            <a:ext cx="3026535" cy="400110"/>
          </a:xfrm>
          <a:prstGeom prst="rect">
            <a:avLst/>
          </a:prstGeom>
          <a:noFill/>
        </p:spPr>
        <p:txBody>
          <a:bodyPr wrap="square" rtlCol="0">
            <a:spAutoFit/>
          </a:bodyPr>
          <a:lstStyle/>
          <a:p>
            <a:r>
              <a:rPr lang="en-US" sz="2000" dirty="0">
                <a:latin typeface="Amiri" panose="00000500000000000000" pitchFamily="2" charset="-78"/>
                <a:ea typeface="Amiri" panose="00000500000000000000" pitchFamily="2" charset="-78"/>
                <a:cs typeface="Amiri" panose="00000500000000000000" pitchFamily="2" charset="-78"/>
              </a:rPr>
              <a:t>Mémoire</a:t>
            </a:r>
            <a:endParaRPr lang="fr-FR" sz="2000" dirty="0">
              <a:latin typeface="Amiri" panose="00000500000000000000" pitchFamily="2" charset="-78"/>
              <a:ea typeface="Amiri" panose="00000500000000000000" pitchFamily="2" charset="-78"/>
              <a:cs typeface="Amiri" panose="00000500000000000000" pitchFamily="2" charset="-78"/>
            </a:endParaRPr>
          </a:p>
        </p:txBody>
      </p:sp>
      <p:sp>
        <p:nvSpPr>
          <p:cNvPr id="30" name="TextBox 29">
            <a:extLst>
              <a:ext uri="{FF2B5EF4-FFF2-40B4-BE49-F238E27FC236}">
                <a16:creationId xmlns:a16="http://schemas.microsoft.com/office/drawing/2014/main" id="{FBA2A2AD-EA31-477A-A378-A5EC8C304AB5}"/>
              </a:ext>
            </a:extLst>
          </p:cNvPr>
          <p:cNvSpPr txBox="1"/>
          <p:nvPr/>
        </p:nvSpPr>
        <p:spPr>
          <a:xfrm>
            <a:off x="2284096" y="318225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0</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1" name="TextBox 30">
            <a:extLst>
              <a:ext uri="{FF2B5EF4-FFF2-40B4-BE49-F238E27FC236}">
                <a16:creationId xmlns:a16="http://schemas.microsoft.com/office/drawing/2014/main" id="{EA72E2DE-2382-438F-8635-4DC11B9B23E8}"/>
              </a:ext>
            </a:extLst>
          </p:cNvPr>
          <p:cNvSpPr txBox="1"/>
          <p:nvPr/>
        </p:nvSpPr>
        <p:spPr>
          <a:xfrm>
            <a:off x="3082697" y="3181303"/>
            <a:ext cx="290464" cy="440121"/>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1</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2" name="TextBox 31">
            <a:extLst>
              <a:ext uri="{FF2B5EF4-FFF2-40B4-BE49-F238E27FC236}">
                <a16:creationId xmlns:a16="http://schemas.microsoft.com/office/drawing/2014/main" id="{A6F31CBC-BCE4-4083-9106-720DF5984861}"/>
              </a:ext>
            </a:extLst>
          </p:cNvPr>
          <p:cNvSpPr txBox="1"/>
          <p:nvPr/>
        </p:nvSpPr>
        <p:spPr>
          <a:xfrm>
            <a:off x="3941258" y="3181303"/>
            <a:ext cx="290464" cy="440121"/>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2</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3" name="TextBox 32">
            <a:extLst>
              <a:ext uri="{FF2B5EF4-FFF2-40B4-BE49-F238E27FC236}">
                <a16:creationId xmlns:a16="http://schemas.microsoft.com/office/drawing/2014/main" id="{77819096-2015-4896-B1AA-D4A492BA9BA4}"/>
              </a:ext>
            </a:extLst>
          </p:cNvPr>
          <p:cNvSpPr txBox="1"/>
          <p:nvPr/>
        </p:nvSpPr>
        <p:spPr>
          <a:xfrm>
            <a:off x="4739859" y="3183468"/>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3</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4" name="TextBox 33">
            <a:extLst>
              <a:ext uri="{FF2B5EF4-FFF2-40B4-BE49-F238E27FC236}">
                <a16:creationId xmlns:a16="http://schemas.microsoft.com/office/drawing/2014/main" id="{9B4FE4D0-6D7E-4726-A1DC-1F7234C8746D}"/>
              </a:ext>
            </a:extLst>
          </p:cNvPr>
          <p:cNvSpPr txBox="1"/>
          <p:nvPr/>
        </p:nvSpPr>
        <p:spPr>
          <a:xfrm>
            <a:off x="5586729" y="318225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4</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5" name="TextBox 34">
            <a:extLst>
              <a:ext uri="{FF2B5EF4-FFF2-40B4-BE49-F238E27FC236}">
                <a16:creationId xmlns:a16="http://schemas.microsoft.com/office/drawing/2014/main" id="{55E42C05-9AB9-4A42-9215-FB3C52D6DFF5}"/>
              </a:ext>
            </a:extLst>
          </p:cNvPr>
          <p:cNvSpPr txBox="1"/>
          <p:nvPr/>
        </p:nvSpPr>
        <p:spPr>
          <a:xfrm>
            <a:off x="6372345" y="317870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5</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6" name="TextBox 35">
            <a:extLst>
              <a:ext uri="{FF2B5EF4-FFF2-40B4-BE49-F238E27FC236}">
                <a16:creationId xmlns:a16="http://schemas.microsoft.com/office/drawing/2014/main" id="{46E32051-F43D-48F2-9064-C13BD8C7E58F}"/>
              </a:ext>
            </a:extLst>
          </p:cNvPr>
          <p:cNvSpPr txBox="1"/>
          <p:nvPr/>
        </p:nvSpPr>
        <p:spPr>
          <a:xfrm>
            <a:off x="7166722" y="317870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6</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7" name="TextBox 36">
            <a:extLst>
              <a:ext uri="{FF2B5EF4-FFF2-40B4-BE49-F238E27FC236}">
                <a16:creationId xmlns:a16="http://schemas.microsoft.com/office/drawing/2014/main" id="{F4532594-41BA-4631-8438-7D08534AD2A8}"/>
              </a:ext>
            </a:extLst>
          </p:cNvPr>
          <p:cNvSpPr txBox="1"/>
          <p:nvPr/>
        </p:nvSpPr>
        <p:spPr>
          <a:xfrm>
            <a:off x="7949408" y="317870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7</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8" name="TextBox 37">
            <a:extLst>
              <a:ext uri="{FF2B5EF4-FFF2-40B4-BE49-F238E27FC236}">
                <a16:creationId xmlns:a16="http://schemas.microsoft.com/office/drawing/2014/main" id="{C51F755F-0988-43AF-9EAD-7726A180276E}"/>
              </a:ext>
            </a:extLst>
          </p:cNvPr>
          <p:cNvSpPr txBox="1"/>
          <p:nvPr/>
        </p:nvSpPr>
        <p:spPr>
          <a:xfrm>
            <a:off x="8812791" y="317870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8</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sp>
        <p:nvSpPr>
          <p:cNvPr id="39" name="TextBox 38">
            <a:extLst>
              <a:ext uri="{FF2B5EF4-FFF2-40B4-BE49-F238E27FC236}">
                <a16:creationId xmlns:a16="http://schemas.microsoft.com/office/drawing/2014/main" id="{7094FB90-BD53-49DB-8671-B1622A9451A9}"/>
              </a:ext>
            </a:extLst>
          </p:cNvPr>
          <p:cNvSpPr txBox="1"/>
          <p:nvPr/>
        </p:nvSpPr>
        <p:spPr>
          <a:xfrm>
            <a:off x="9617440" y="3178706"/>
            <a:ext cx="290464" cy="400110"/>
          </a:xfrm>
          <a:prstGeom prst="rect">
            <a:avLst/>
          </a:prstGeom>
          <a:noFill/>
        </p:spPr>
        <p:txBody>
          <a:bodyPr wrap="none" rtlCol="0">
            <a:spAutoFit/>
          </a:bodyPr>
          <a:lstStyle/>
          <a:p>
            <a:r>
              <a:rPr lang="en-US" sz="2000" dirty="0">
                <a:solidFill>
                  <a:srgbClr val="FF0000"/>
                </a:solidFill>
                <a:latin typeface="Aharoni" panose="02010803020104030203" pitchFamily="2" charset="-79"/>
                <a:ea typeface="Amiri" panose="00000500000000000000" pitchFamily="2" charset="-78"/>
                <a:cs typeface="Aharoni" panose="02010803020104030203" pitchFamily="2" charset="-79"/>
              </a:rPr>
              <a:t>9</a:t>
            </a:r>
            <a:endParaRPr lang="fr-FR" sz="2000" dirty="0">
              <a:solidFill>
                <a:srgbClr val="FF0000"/>
              </a:solidFill>
              <a:latin typeface="Aharoni" panose="02010803020104030203" pitchFamily="2" charset="-79"/>
              <a:ea typeface="Amiri" panose="00000500000000000000" pitchFamily="2" charset="-78"/>
              <a:cs typeface="Aharoni" panose="02010803020104030203" pitchFamily="2" charset="-79"/>
            </a:endParaRPr>
          </a:p>
        </p:txBody>
      </p:sp>
      <p:pic>
        <p:nvPicPr>
          <p:cNvPr id="41" name="Picture 40">
            <a:extLst>
              <a:ext uri="{FF2B5EF4-FFF2-40B4-BE49-F238E27FC236}">
                <a16:creationId xmlns:a16="http://schemas.microsoft.com/office/drawing/2014/main" id="{8E94EAAE-D8C1-4490-8911-9FE5C6F66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22" y="4547259"/>
            <a:ext cx="1087248" cy="1087248"/>
          </a:xfrm>
          <a:prstGeom prst="rect">
            <a:avLst/>
          </a:prstGeom>
        </p:spPr>
      </p:pic>
      <p:pic>
        <p:nvPicPr>
          <p:cNvPr id="44" name="Picture 43">
            <a:extLst>
              <a:ext uri="{FF2B5EF4-FFF2-40B4-BE49-F238E27FC236}">
                <a16:creationId xmlns:a16="http://schemas.microsoft.com/office/drawing/2014/main" id="{6B1E1F2B-81EE-4A70-A16F-4E636E934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904550"/>
            <a:ext cx="815855" cy="815855"/>
          </a:xfrm>
          <a:prstGeom prst="rect">
            <a:avLst/>
          </a:prstGeom>
        </p:spPr>
      </p:pic>
      <p:sp>
        <p:nvSpPr>
          <p:cNvPr id="45" name="TextBox 44">
            <a:extLst>
              <a:ext uri="{FF2B5EF4-FFF2-40B4-BE49-F238E27FC236}">
                <a16:creationId xmlns:a16="http://schemas.microsoft.com/office/drawing/2014/main" id="{E39DA0A8-15DB-4131-8810-66EE120F3EE2}"/>
              </a:ext>
            </a:extLst>
          </p:cNvPr>
          <p:cNvSpPr txBox="1"/>
          <p:nvPr/>
        </p:nvSpPr>
        <p:spPr>
          <a:xfrm>
            <a:off x="2188976" y="4649001"/>
            <a:ext cx="1228138" cy="369332"/>
          </a:xfrm>
          <a:prstGeom prst="rect">
            <a:avLst/>
          </a:prstGeom>
          <a:noFill/>
        </p:spPr>
        <p:txBody>
          <a:bodyPr wrap="square" rtlCol="0">
            <a:spAutoFit/>
          </a:bodyPr>
          <a:lstStyle/>
          <a:p>
            <a:r>
              <a:rPr lang="fr-FR" dirty="0">
                <a:solidFill>
                  <a:schemeClr val="accent1"/>
                </a:solidFill>
                <a:latin typeface="AnotherScream" panose="02000506000000020003" pitchFamily="2" charset="0"/>
              </a:rPr>
              <a:t>CPU</a:t>
            </a:r>
          </a:p>
        </p:txBody>
      </p:sp>
      <p:sp>
        <p:nvSpPr>
          <p:cNvPr id="47" name="TextBox 46">
            <a:extLst>
              <a:ext uri="{FF2B5EF4-FFF2-40B4-BE49-F238E27FC236}">
                <a16:creationId xmlns:a16="http://schemas.microsoft.com/office/drawing/2014/main" id="{48C11A3F-0859-4A84-B188-C5A425F90DEF}"/>
              </a:ext>
            </a:extLst>
          </p:cNvPr>
          <p:cNvSpPr txBox="1"/>
          <p:nvPr/>
        </p:nvSpPr>
        <p:spPr>
          <a:xfrm>
            <a:off x="5577754" y="5723323"/>
            <a:ext cx="877141" cy="523220"/>
          </a:xfrm>
          <a:prstGeom prst="rect">
            <a:avLst/>
          </a:prstGeom>
          <a:noFill/>
        </p:spPr>
        <p:txBody>
          <a:bodyPr wrap="square">
            <a:spAutoFit/>
          </a:bodyPr>
          <a:lstStyle/>
          <a:p>
            <a:r>
              <a:rPr lang="fr-FR" sz="2800" dirty="0">
                <a:solidFill>
                  <a:schemeClr val="accent1"/>
                </a:solidFill>
                <a:latin typeface="AnotherScream" panose="02000506000000020003" pitchFamily="2" charset="0"/>
              </a:rPr>
              <a:t>CPU</a:t>
            </a:r>
            <a:endParaRPr lang="fr-FR" dirty="0"/>
          </a:p>
        </p:txBody>
      </p:sp>
      <p:sp>
        <p:nvSpPr>
          <p:cNvPr id="49" name="TextBox 48">
            <a:extLst>
              <a:ext uri="{FF2B5EF4-FFF2-40B4-BE49-F238E27FC236}">
                <a16:creationId xmlns:a16="http://schemas.microsoft.com/office/drawing/2014/main" id="{5B97A71F-9EC1-4F40-87D6-BF2F4F9C195F}"/>
              </a:ext>
            </a:extLst>
          </p:cNvPr>
          <p:cNvSpPr txBox="1"/>
          <p:nvPr/>
        </p:nvSpPr>
        <p:spPr>
          <a:xfrm>
            <a:off x="8637863" y="4884772"/>
            <a:ext cx="2730322" cy="954107"/>
          </a:xfrm>
          <a:prstGeom prst="rect">
            <a:avLst/>
          </a:prstGeom>
          <a:noFill/>
        </p:spPr>
        <p:txBody>
          <a:bodyPr wrap="square" rtlCol="0">
            <a:spAutoFit/>
          </a:bodyPr>
          <a:lstStyle/>
          <a:p>
            <a:r>
              <a:rPr lang="en-US" sz="2800" dirty="0">
                <a:solidFill>
                  <a:schemeClr val="accent6"/>
                </a:solidFill>
                <a:latin typeface="Aharoni" panose="02010803020104030203" pitchFamily="2" charset="-79"/>
                <a:cs typeface="Aharoni" panose="02010803020104030203" pitchFamily="2" charset="-79"/>
              </a:rPr>
              <a:t>Tableau statique </a:t>
            </a:r>
            <a:endParaRPr lang="fr-FR" sz="2800" dirty="0">
              <a:solidFill>
                <a:schemeClr val="accent6"/>
              </a:solidFill>
              <a:latin typeface="Aharoni" panose="02010803020104030203" pitchFamily="2" charset="-79"/>
              <a:cs typeface="Aharoni" panose="02010803020104030203" pitchFamily="2" charset="-79"/>
            </a:endParaRPr>
          </a:p>
        </p:txBody>
      </p:sp>
      <p:cxnSp>
        <p:nvCxnSpPr>
          <p:cNvPr id="51" name="Straight Arrow Connector 50">
            <a:extLst>
              <a:ext uri="{FF2B5EF4-FFF2-40B4-BE49-F238E27FC236}">
                <a16:creationId xmlns:a16="http://schemas.microsoft.com/office/drawing/2014/main" id="{9F12781C-CC6B-41E4-95CA-36CAC2F3F15E}"/>
              </a:ext>
            </a:extLst>
          </p:cNvPr>
          <p:cNvCxnSpPr/>
          <p:nvPr/>
        </p:nvCxnSpPr>
        <p:spPr>
          <a:xfrm>
            <a:off x="6855851" y="5335583"/>
            <a:ext cx="16661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7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 calcmode="lin" valueType="num">
                                      <p:cBhvr>
                                        <p:cTn id="9" dur="500" fill="hold"/>
                                        <p:tgtEl>
                                          <p:spTgt spid="25"/>
                                        </p:tgtEl>
                                        <p:attrNameLst>
                                          <p:attrName>style.rotation</p:attrName>
                                        </p:attrNameLst>
                                      </p:cBhvr>
                                      <p:tavLst>
                                        <p:tav tm="0">
                                          <p:val>
                                            <p:fltVal val="360"/>
                                          </p:val>
                                        </p:tav>
                                        <p:tav tm="100000">
                                          <p:val>
                                            <p:fltVal val="0"/>
                                          </p:val>
                                        </p:tav>
                                      </p:tavLst>
                                    </p:anim>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750" fill="hold"/>
                                        <p:tgtEl>
                                          <p:spTgt spid="24"/>
                                        </p:tgtEl>
                                        <p:attrNameLst>
                                          <p:attrName>ppt_w</p:attrName>
                                        </p:attrNameLst>
                                      </p:cBhvr>
                                      <p:tavLst>
                                        <p:tav tm="0">
                                          <p:val>
                                            <p:fltVal val="0"/>
                                          </p:val>
                                        </p:tav>
                                        <p:tav tm="100000">
                                          <p:val>
                                            <p:strVal val="#ppt_w"/>
                                          </p:val>
                                        </p:tav>
                                      </p:tavLst>
                                    </p:anim>
                                    <p:anim calcmode="lin" valueType="num">
                                      <p:cBhvr>
                                        <p:cTn id="16" dur="750" fill="hold"/>
                                        <p:tgtEl>
                                          <p:spTgt spid="24"/>
                                        </p:tgtEl>
                                        <p:attrNameLst>
                                          <p:attrName>ppt_h</p:attrName>
                                        </p:attrNameLst>
                                      </p:cBhvr>
                                      <p:tavLst>
                                        <p:tav tm="0">
                                          <p:val>
                                            <p:fltVal val="0"/>
                                          </p:val>
                                        </p:tav>
                                        <p:tav tm="100000">
                                          <p:val>
                                            <p:strVal val="#ppt_h"/>
                                          </p:val>
                                        </p:tav>
                                      </p:tavLst>
                                    </p:anim>
                                    <p:anim calcmode="lin" valueType="num">
                                      <p:cBhvr>
                                        <p:cTn id="17" dur="75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 dur="75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 calcmode="lin" valueType="num">
                                      <p:cBhvr>
                                        <p:cTn id="71" dur="500" fill="hold"/>
                                        <p:tgtEl>
                                          <p:spTgt spid="45"/>
                                        </p:tgtEl>
                                        <p:attrNameLst>
                                          <p:attrName>style.rotation</p:attrName>
                                        </p:attrNameLst>
                                      </p:cBhvr>
                                      <p:tavLst>
                                        <p:tav tm="0">
                                          <p:val>
                                            <p:fltVal val="360"/>
                                          </p:val>
                                        </p:tav>
                                        <p:tav tm="100000">
                                          <p:val>
                                            <p:fltVal val="0"/>
                                          </p:val>
                                        </p:tav>
                                      </p:tavLst>
                                    </p:anim>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5" presetClass="entr" presetSubtype="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p:cTn id="77" dur="750" fill="hold"/>
                                        <p:tgtEl>
                                          <p:spTgt spid="44"/>
                                        </p:tgtEl>
                                        <p:attrNameLst>
                                          <p:attrName>ppt_w</p:attrName>
                                        </p:attrNameLst>
                                      </p:cBhvr>
                                      <p:tavLst>
                                        <p:tav tm="0">
                                          <p:val>
                                            <p:fltVal val="0"/>
                                          </p:val>
                                        </p:tav>
                                        <p:tav tm="100000">
                                          <p:val>
                                            <p:strVal val="#ppt_w"/>
                                          </p:val>
                                        </p:tav>
                                      </p:tavLst>
                                    </p:anim>
                                    <p:anim calcmode="lin" valueType="num">
                                      <p:cBhvr>
                                        <p:cTn id="78" dur="750" fill="hold"/>
                                        <p:tgtEl>
                                          <p:spTgt spid="44"/>
                                        </p:tgtEl>
                                        <p:attrNameLst>
                                          <p:attrName>ppt_h</p:attrName>
                                        </p:attrNameLst>
                                      </p:cBhvr>
                                      <p:tavLst>
                                        <p:tav tm="0">
                                          <p:val>
                                            <p:fltVal val="0"/>
                                          </p:val>
                                        </p:tav>
                                        <p:tav tm="100000">
                                          <p:val>
                                            <p:strVal val="#ppt_h"/>
                                          </p:val>
                                        </p:tav>
                                      </p:tavLst>
                                    </p:anim>
                                    <p:anim calcmode="lin" valueType="num">
                                      <p:cBhvr>
                                        <p:cTn id="79" dur="750" fill="hold"/>
                                        <p:tgtEl>
                                          <p:spTgt spid="44"/>
                                        </p:tgtEl>
                                        <p:attrNameLst>
                                          <p:attrName>ppt_x</p:attrName>
                                        </p:attrNameLst>
                                      </p:cBhvr>
                                      <p:tavLst>
                                        <p:tav tm="0" fmla="#ppt_x+(cos(-2*pi*(1-$))*-#ppt_x-sin(-2*pi*(1-$))*(1-#ppt_y))*(1-$)">
                                          <p:val>
                                            <p:fltVal val="0"/>
                                          </p:val>
                                        </p:tav>
                                        <p:tav tm="100000">
                                          <p:val>
                                            <p:fltVal val="1"/>
                                          </p:val>
                                        </p:tav>
                                      </p:tavLst>
                                    </p:anim>
                                    <p:anim calcmode="lin" valueType="num">
                                      <p:cBhvr>
                                        <p:cTn id="80" dur="75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29" grpId="0"/>
      <p:bldP spid="30" grpId="0"/>
      <p:bldP spid="31" grpId="0"/>
      <p:bldP spid="32" grpId="0"/>
      <p:bldP spid="33" grpId="0"/>
      <p:bldP spid="34" grpId="0"/>
      <p:bldP spid="35" grpId="0"/>
      <p:bldP spid="36" grpId="0"/>
      <p:bldP spid="37" grpId="0"/>
      <p:bldP spid="38" grpId="0"/>
      <p:bldP spid="39" grpId="0"/>
      <p:bldP spid="45" grpId="0"/>
      <p:bldP spid="47"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2ED75FE-DCAC-4D05-8728-8B7F4921C5FE}"/>
              </a:ext>
            </a:extLst>
          </p:cNvPr>
          <p:cNvGraphicFramePr>
            <a:graphicFrameLocks noGrp="1"/>
          </p:cNvGraphicFramePr>
          <p:nvPr>
            <p:extLst>
              <p:ext uri="{D42A27DB-BD31-4B8C-83A1-F6EECF244321}">
                <p14:modId xmlns:p14="http://schemas.microsoft.com/office/powerpoint/2010/main" val="3047053272"/>
              </p:ext>
            </p:extLst>
          </p:nvPr>
        </p:nvGraphicFramePr>
        <p:xfrm>
          <a:off x="3886200" y="1949872"/>
          <a:ext cx="3530600" cy="729828"/>
        </p:xfrm>
        <a:graphic>
          <a:graphicData uri="http://schemas.openxmlformats.org/drawingml/2006/table">
            <a:tbl>
              <a:tblPr firstRow="1" bandRow="1">
                <a:tableStyleId>{93296810-A885-4BE3-A3E7-6D5BEEA58F35}</a:tableStyleId>
              </a:tblPr>
              <a:tblGrid>
                <a:gridCol w="3530600">
                  <a:extLst>
                    <a:ext uri="{9D8B030D-6E8A-4147-A177-3AD203B41FA5}">
                      <a16:colId xmlns:a16="http://schemas.microsoft.com/office/drawing/2014/main" val="1006575062"/>
                    </a:ext>
                  </a:extLst>
                </a:gridCol>
              </a:tblGrid>
              <a:tr h="729828">
                <a:tc>
                  <a:txBody>
                    <a:bodyPr/>
                    <a:lstStyle/>
                    <a:p>
                      <a:endParaRPr lang="fr-FR" dirty="0"/>
                    </a:p>
                  </a:txBody>
                  <a:tcPr/>
                </a:tc>
                <a:extLst>
                  <a:ext uri="{0D108BD9-81ED-4DB2-BD59-A6C34878D82A}">
                    <a16:rowId xmlns:a16="http://schemas.microsoft.com/office/drawing/2014/main" val="1082825513"/>
                  </a:ext>
                </a:extLst>
              </a:tr>
            </a:tbl>
          </a:graphicData>
        </a:graphic>
      </p:graphicFrame>
      <p:cxnSp>
        <p:nvCxnSpPr>
          <p:cNvPr id="4" name="Straight Connector 3">
            <a:extLst>
              <a:ext uri="{FF2B5EF4-FFF2-40B4-BE49-F238E27FC236}">
                <a16:creationId xmlns:a16="http://schemas.microsoft.com/office/drawing/2014/main" id="{7279ED65-28E2-419F-9D86-7BB38B7D6401}"/>
              </a:ext>
            </a:extLst>
          </p:cNvPr>
          <p:cNvCxnSpPr>
            <a:endCxn id="2" idx="2"/>
          </p:cNvCxnSpPr>
          <p:nvPr/>
        </p:nvCxnSpPr>
        <p:spPr>
          <a:xfrm>
            <a:off x="5651500" y="1968500"/>
            <a:ext cx="0" cy="71120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6908FEDE-2106-4CF7-AAC6-C70065AB0959}"/>
              </a:ext>
            </a:extLst>
          </p:cNvPr>
          <p:cNvCxnSpPr/>
          <p:nvPr/>
        </p:nvCxnSpPr>
        <p:spPr>
          <a:xfrm>
            <a:off x="3886200" y="2209800"/>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A88FA4-6F5B-4ED1-930D-51532BC07389}"/>
              </a:ext>
            </a:extLst>
          </p:cNvPr>
          <p:cNvCxnSpPr/>
          <p:nvPr/>
        </p:nvCxnSpPr>
        <p:spPr>
          <a:xfrm>
            <a:off x="3898900" y="2438400"/>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8F9E64-0FD5-4FC3-9EC0-816C7431D6BB}"/>
              </a:ext>
            </a:extLst>
          </p:cNvPr>
          <p:cNvSpPr txBox="1"/>
          <p:nvPr/>
        </p:nvSpPr>
        <p:spPr>
          <a:xfrm>
            <a:off x="11030739" y="5400634"/>
            <a:ext cx="534121" cy="369332"/>
          </a:xfrm>
          <a:prstGeom prst="rect">
            <a:avLst/>
          </a:prstGeom>
          <a:noFill/>
        </p:spPr>
        <p:txBody>
          <a:bodyPr wrap="none" rtlCol="0">
            <a:spAutoFit/>
          </a:bodyPr>
          <a:lstStyle/>
          <a:p>
            <a:r>
              <a:rPr lang="en-US" dirty="0"/>
              <a:t>null</a:t>
            </a:r>
            <a:endParaRPr lang="fr-FR" dirty="0"/>
          </a:p>
        </p:txBody>
      </p:sp>
      <p:sp>
        <p:nvSpPr>
          <p:cNvPr id="9" name="TextBox 8">
            <a:extLst>
              <a:ext uri="{FF2B5EF4-FFF2-40B4-BE49-F238E27FC236}">
                <a16:creationId xmlns:a16="http://schemas.microsoft.com/office/drawing/2014/main" id="{5C7D5C88-05B7-420C-9F88-4D099E34B8E5}"/>
              </a:ext>
            </a:extLst>
          </p:cNvPr>
          <p:cNvSpPr txBox="1"/>
          <p:nvPr/>
        </p:nvSpPr>
        <p:spPr>
          <a:xfrm>
            <a:off x="4455241" y="1932754"/>
            <a:ext cx="295274" cy="369332"/>
          </a:xfrm>
          <a:prstGeom prst="rect">
            <a:avLst/>
          </a:prstGeom>
          <a:noFill/>
        </p:spPr>
        <p:txBody>
          <a:bodyPr wrap="none" rtlCol="0">
            <a:spAutoFit/>
          </a:bodyPr>
          <a:lstStyle/>
          <a:p>
            <a:r>
              <a:rPr lang="fr-FR" dirty="0"/>
              <a:t>a</a:t>
            </a:r>
          </a:p>
        </p:txBody>
      </p:sp>
      <p:sp>
        <p:nvSpPr>
          <p:cNvPr id="10" name="TextBox 9">
            <a:extLst>
              <a:ext uri="{FF2B5EF4-FFF2-40B4-BE49-F238E27FC236}">
                <a16:creationId xmlns:a16="http://schemas.microsoft.com/office/drawing/2014/main" id="{1054EFED-73DA-490B-B5F0-C608F78DF746}"/>
              </a:ext>
            </a:extLst>
          </p:cNvPr>
          <p:cNvSpPr txBox="1"/>
          <p:nvPr/>
        </p:nvSpPr>
        <p:spPr>
          <a:xfrm>
            <a:off x="4455241" y="2167188"/>
            <a:ext cx="927049" cy="369332"/>
          </a:xfrm>
          <a:prstGeom prst="rect">
            <a:avLst/>
          </a:prstGeom>
          <a:noFill/>
        </p:spPr>
        <p:txBody>
          <a:bodyPr wrap="none" rtlCol="0">
            <a:spAutoFit/>
          </a:bodyPr>
          <a:lstStyle/>
          <a:p>
            <a:r>
              <a:rPr lang="fr-FR" dirty="0"/>
              <a:t>prénom</a:t>
            </a:r>
          </a:p>
        </p:txBody>
      </p:sp>
      <p:sp>
        <p:nvSpPr>
          <p:cNvPr id="11" name="TextBox 10">
            <a:extLst>
              <a:ext uri="{FF2B5EF4-FFF2-40B4-BE49-F238E27FC236}">
                <a16:creationId xmlns:a16="http://schemas.microsoft.com/office/drawing/2014/main" id="{8AAC3B96-36C1-436D-856D-92C6AC9DCC02}"/>
              </a:ext>
            </a:extLst>
          </p:cNvPr>
          <p:cNvSpPr txBox="1"/>
          <p:nvPr/>
        </p:nvSpPr>
        <p:spPr>
          <a:xfrm>
            <a:off x="4455241" y="2368972"/>
            <a:ext cx="794000" cy="369332"/>
          </a:xfrm>
          <a:prstGeom prst="rect">
            <a:avLst/>
          </a:prstGeom>
          <a:noFill/>
        </p:spPr>
        <p:txBody>
          <a:bodyPr wrap="none" rtlCol="0">
            <a:spAutoFit/>
          </a:bodyPr>
          <a:lstStyle/>
          <a:p>
            <a:r>
              <a:rPr lang="fr-FR" dirty="0"/>
              <a:t>salaire</a:t>
            </a:r>
          </a:p>
        </p:txBody>
      </p:sp>
      <p:cxnSp>
        <p:nvCxnSpPr>
          <p:cNvPr id="13" name="Straight Arrow Connector 12">
            <a:extLst>
              <a:ext uri="{FF2B5EF4-FFF2-40B4-BE49-F238E27FC236}">
                <a16:creationId xmlns:a16="http://schemas.microsoft.com/office/drawing/2014/main" id="{DC5D08FD-AB25-47B4-B41C-70ACB742DBD4}"/>
              </a:ext>
            </a:extLst>
          </p:cNvPr>
          <p:cNvCxnSpPr>
            <a:cxnSpLocks/>
          </p:cNvCxnSpPr>
          <p:nvPr/>
        </p:nvCxnSpPr>
        <p:spPr>
          <a:xfrm flipV="1">
            <a:off x="2921000" y="2237997"/>
            <a:ext cx="965200" cy="23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30693417-985D-47EA-A1E7-4CB6F1A4A7AD}"/>
              </a:ext>
            </a:extLst>
          </p:cNvPr>
          <p:cNvSpPr txBox="1"/>
          <p:nvPr/>
        </p:nvSpPr>
        <p:spPr>
          <a:xfrm>
            <a:off x="2017817" y="2075934"/>
            <a:ext cx="1195305" cy="369332"/>
          </a:xfrm>
          <a:prstGeom prst="rect">
            <a:avLst/>
          </a:prstGeom>
          <a:noFill/>
        </p:spPr>
        <p:txBody>
          <a:bodyPr wrap="square" rtlCol="0">
            <a:spAutoFit/>
          </a:bodyPr>
          <a:lstStyle/>
          <a:p>
            <a:r>
              <a:rPr lang="fr-FR" dirty="0"/>
              <a:t>Début </a:t>
            </a:r>
            <a:r>
              <a:rPr lang="en-US" dirty="0"/>
              <a:t>*</a:t>
            </a:r>
            <a:r>
              <a:rPr lang="fr-FR" dirty="0"/>
              <a:t> </a:t>
            </a:r>
          </a:p>
        </p:txBody>
      </p:sp>
      <p:sp>
        <p:nvSpPr>
          <p:cNvPr id="16" name="TextBox 15">
            <a:extLst>
              <a:ext uri="{FF2B5EF4-FFF2-40B4-BE49-F238E27FC236}">
                <a16:creationId xmlns:a16="http://schemas.microsoft.com/office/drawing/2014/main" id="{A0C3404D-70C8-4989-9E67-4D02862A442E}"/>
              </a:ext>
            </a:extLst>
          </p:cNvPr>
          <p:cNvSpPr txBox="1"/>
          <p:nvPr/>
        </p:nvSpPr>
        <p:spPr>
          <a:xfrm>
            <a:off x="2034859" y="2423346"/>
            <a:ext cx="1195305" cy="369332"/>
          </a:xfrm>
          <a:prstGeom prst="rect">
            <a:avLst/>
          </a:prstGeom>
          <a:noFill/>
        </p:spPr>
        <p:txBody>
          <a:bodyPr wrap="square" rtlCol="0">
            <a:spAutoFit/>
          </a:bodyPr>
          <a:lstStyle/>
          <a:p>
            <a:r>
              <a:rPr lang="fr-FR" dirty="0"/>
              <a:t>adresse</a:t>
            </a:r>
          </a:p>
        </p:txBody>
      </p:sp>
      <p:graphicFrame>
        <p:nvGraphicFramePr>
          <p:cNvPr id="17" name="Table 2">
            <a:extLst>
              <a:ext uri="{FF2B5EF4-FFF2-40B4-BE49-F238E27FC236}">
                <a16:creationId xmlns:a16="http://schemas.microsoft.com/office/drawing/2014/main" id="{1D1F9B8E-BCEE-4420-A96F-C742F6E1EDCF}"/>
              </a:ext>
            </a:extLst>
          </p:cNvPr>
          <p:cNvGraphicFramePr>
            <a:graphicFrameLocks noGrp="1"/>
          </p:cNvGraphicFramePr>
          <p:nvPr>
            <p:extLst>
              <p:ext uri="{D42A27DB-BD31-4B8C-83A1-F6EECF244321}">
                <p14:modId xmlns:p14="http://schemas.microsoft.com/office/powerpoint/2010/main" val="3336575882"/>
              </p:ext>
            </p:extLst>
          </p:nvPr>
        </p:nvGraphicFramePr>
        <p:xfrm>
          <a:off x="8267700" y="1962094"/>
          <a:ext cx="3530600" cy="729828"/>
        </p:xfrm>
        <a:graphic>
          <a:graphicData uri="http://schemas.openxmlformats.org/drawingml/2006/table">
            <a:tbl>
              <a:tblPr firstRow="1" bandRow="1">
                <a:tableStyleId>{93296810-A885-4BE3-A3E7-6D5BEEA58F35}</a:tableStyleId>
              </a:tblPr>
              <a:tblGrid>
                <a:gridCol w="3530600">
                  <a:extLst>
                    <a:ext uri="{9D8B030D-6E8A-4147-A177-3AD203B41FA5}">
                      <a16:colId xmlns:a16="http://schemas.microsoft.com/office/drawing/2014/main" val="1006575062"/>
                    </a:ext>
                  </a:extLst>
                </a:gridCol>
              </a:tblGrid>
              <a:tr h="729828">
                <a:tc>
                  <a:txBody>
                    <a:bodyPr/>
                    <a:lstStyle/>
                    <a:p>
                      <a:endParaRPr lang="fr-FR" dirty="0"/>
                    </a:p>
                  </a:txBody>
                  <a:tcPr/>
                </a:tc>
                <a:extLst>
                  <a:ext uri="{0D108BD9-81ED-4DB2-BD59-A6C34878D82A}">
                    <a16:rowId xmlns:a16="http://schemas.microsoft.com/office/drawing/2014/main" val="1082825513"/>
                  </a:ext>
                </a:extLst>
              </a:tr>
            </a:tbl>
          </a:graphicData>
        </a:graphic>
      </p:graphicFrame>
      <p:cxnSp>
        <p:nvCxnSpPr>
          <p:cNvPr id="18" name="Straight Connector 17">
            <a:extLst>
              <a:ext uri="{FF2B5EF4-FFF2-40B4-BE49-F238E27FC236}">
                <a16:creationId xmlns:a16="http://schemas.microsoft.com/office/drawing/2014/main" id="{00BA3981-57A7-4077-A370-B5E38328BFD8}"/>
              </a:ext>
            </a:extLst>
          </p:cNvPr>
          <p:cNvCxnSpPr>
            <a:endCxn id="17" idx="2"/>
          </p:cNvCxnSpPr>
          <p:nvPr/>
        </p:nvCxnSpPr>
        <p:spPr>
          <a:xfrm>
            <a:off x="10033000" y="1980722"/>
            <a:ext cx="0" cy="711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B293111-C279-4E77-8597-9D5DBB7EDE63}"/>
              </a:ext>
            </a:extLst>
          </p:cNvPr>
          <p:cNvCxnSpPr/>
          <p:nvPr/>
        </p:nvCxnSpPr>
        <p:spPr>
          <a:xfrm>
            <a:off x="8267700" y="222202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CA7717-6A00-4B29-B039-031EC41E7ADB}"/>
              </a:ext>
            </a:extLst>
          </p:cNvPr>
          <p:cNvCxnSpPr/>
          <p:nvPr/>
        </p:nvCxnSpPr>
        <p:spPr>
          <a:xfrm>
            <a:off x="8280400" y="245062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2A2BDE8-C270-4E45-AFBB-E6E417C3F66A}"/>
              </a:ext>
            </a:extLst>
          </p:cNvPr>
          <p:cNvSpPr txBox="1"/>
          <p:nvPr/>
        </p:nvSpPr>
        <p:spPr>
          <a:xfrm>
            <a:off x="10120396" y="2151656"/>
            <a:ext cx="1652504" cy="369332"/>
          </a:xfrm>
          <a:prstGeom prst="rect">
            <a:avLst/>
          </a:prstGeom>
          <a:noFill/>
        </p:spPr>
        <p:txBody>
          <a:bodyPr wrap="none" rtlCol="0">
            <a:spAutoFit/>
          </a:bodyPr>
          <a:lstStyle/>
          <a:p>
            <a:r>
              <a:rPr lang="fr-FR" dirty="0"/>
              <a:t>Adresse suivant</a:t>
            </a:r>
          </a:p>
        </p:txBody>
      </p:sp>
      <p:sp>
        <p:nvSpPr>
          <p:cNvPr id="22" name="TextBox 21">
            <a:extLst>
              <a:ext uri="{FF2B5EF4-FFF2-40B4-BE49-F238E27FC236}">
                <a16:creationId xmlns:a16="http://schemas.microsoft.com/office/drawing/2014/main" id="{854F00BC-C1D2-43F9-BFF2-E8B3F3007F61}"/>
              </a:ext>
            </a:extLst>
          </p:cNvPr>
          <p:cNvSpPr txBox="1"/>
          <p:nvPr/>
        </p:nvSpPr>
        <p:spPr>
          <a:xfrm>
            <a:off x="8836741" y="1944976"/>
            <a:ext cx="639919" cy="369332"/>
          </a:xfrm>
          <a:prstGeom prst="rect">
            <a:avLst/>
          </a:prstGeom>
          <a:noFill/>
        </p:spPr>
        <p:txBody>
          <a:bodyPr wrap="none" rtlCol="0">
            <a:spAutoFit/>
          </a:bodyPr>
          <a:lstStyle/>
          <a:p>
            <a:r>
              <a:rPr lang="fr-FR" dirty="0"/>
              <a:t>Nom</a:t>
            </a:r>
          </a:p>
        </p:txBody>
      </p:sp>
      <p:sp>
        <p:nvSpPr>
          <p:cNvPr id="23" name="TextBox 22">
            <a:extLst>
              <a:ext uri="{FF2B5EF4-FFF2-40B4-BE49-F238E27FC236}">
                <a16:creationId xmlns:a16="http://schemas.microsoft.com/office/drawing/2014/main" id="{81C73562-ECFC-4960-8B72-CC307F4E24AC}"/>
              </a:ext>
            </a:extLst>
          </p:cNvPr>
          <p:cNvSpPr txBox="1"/>
          <p:nvPr/>
        </p:nvSpPr>
        <p:spPr>
          <a:xfrm>
            <a:off x="8836741" y="2179410"/>
            <a:ext cx="927049" cy="369332"/>
          </a:xfrm>
          <a:prstGeom prst="rect">
            <a:avLst/>
          </a:prstGeom>
          <a:noFill/>
        </p:spPr>
        <p:txBody>
          <a:bodyPr wrap="none" rtlCol="0">
            <a:spAutoFit/>
          </a:bodyPr>
          <a:lstStyle/>
          <a:p>
            <a:r>
              <a:rPr lang="fr-FR" dirty="0"/>
              <a:t>prénom</a:t>
            </a:r>
          </a:p>
        </p:txBody>
      </p:sp>
      <p:sp>
        <p:nvSpPr>
          <p:cNvPr id="24" name="TextBox 23">
            <a:extLst>
              <a:ext uri="{FF2B5EF4-FFF2-40B4-BE49-F238E27FC236}">
                <a16:creationId xmlns:a16="http://schemas.microsoft.com/office/drawing/2014/main" id="{0CC39004-6BA5-464D-8D57-1734C155AD74}"/>
              </a:ext>
            </a:extLst>
          </p:cNvPr>
          <p:cNvSpPr txBox="1"/>
          <p:nvPr/>
        </p:nvSpPr>
        <p:spPr>
          <a:xfrm>
            <a:off x="8836741" y="2381194"/>
            <a:ext cx="794000" cy="369332"/>
          </a:xfrm>
          <a:prstGeom prst="rect">
            <a:avLst/>
          </a:prstGeom>
          <a:noFill/>
        </p:spPr>
        <p:txBody>
          <a:bodyPr wrap="none" rtlCol="0">
            <a:spAutoFit/>
          </a:bodyPr>
          <a:lstStyle/>
          <a:p>
            <a:r>
              <a:rPr lang="fr-FR" dirty="0"/>
              <a:t>salaire</a:t>
            </a:r>
          </a:p>
        </p:txBody>
      </p:sp>
      <p:cxnSp>
        <p:nvCxnSpPr>
          <p:cNvPr id="25" name="Straight Arrow Connector 24">
            <a:extLst>
              <a:ext uri="{FF2B5EF4-FFF2-40B4-BE49-F238E27FC236}">
                <a16:creationId xmlns:a16="http://schemas.microsoft.com/office/drawing/2014/main" id="{8A69851B-88F2-4ACD-B54B-25A968716311}"/>
              </a:ext>
            </a:extLst>
          </p:cNvPr>
          <p:cNvCxnSpPr>
            <a:cxnSpLocks/>
          </p:cNvCxnSpPr>
          <p:nvPr/>
        </p:nvCxnSpPr>
        <p:spPr>
          <a:xfrm flipV="1">
            <a:off x="7373150" y="2278800"/>
            <a:ext cx="965200" cy="23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93A67772-FC55-40B4-A215-D7E9339AFF85}"/>
              </a:ext>
            </a:extLst>
          </p:cNvPr>
          <p:cNvSpPr txBox="1"/>
          <p:nvPr/>
        </p:nvSpPr>
        <p:spPr>
          <a:xfrm>
            <a:off x="6908085" y="415746"/>
            <a:ext cx="630301" cy="369332"/>
          </a:xfrm>
          <a:prstGeom prst="rect">
            <a:avLst/>
          </a:prstGeom>
          <a:noFill/>
        </p:spPr>
        <p:txBody>
          <a:bodyPr wrap="square" rtlCol="0">
            <a:spAutoFit/>
          </a:bodyPr>
          <a:lstStyle/>
          <a:p>
            <a:r>
              <a:rPr lang="en-US" dirty="0"/>
              <a:t>AD 1</a:t>
            </a:r>
            <a:endParaRPr lang="fr-FR" dirty="0"/>
          </a:p>
        </p:txBody>
      </p:sp>
      <p:sp>
        <p:nvSpPr>
          <p:cNvPr id="27" name="TextBox 26">
            <a:extLst>
              <a:ext uri="{FF2B5EF4-FFF2-40B4-BE49-F238E27FC236}">
                <a16:creationId xmlns:a16="http://schemas.microsoft.com/office/drawing/2014/main" id="{0BEA8C91-D546-4B18-A85F-27716EF178ED}"/>
              </a:ext>
            </a:extLst>
          </p:cNvPr>
          <p:cNvSpPr txBox="1"/>
          <p:nvPr/>
        </p:nvSpPr>
        <p:spPr>
          <a:xfrm>
            <a:off x="2150415" y="2711799"/>
            <a:ext cx="630301" cy="369332"/>
          </a:xfrm>
          <a:prstGeom prst="rect">
            <a:avLst/>
          </a:prstGeom>
          <a:noFill/>
        </p:spPr>
        <p:txBody>
          <a:bodyPr wrap="none" rtlCol="0">
            <a:spAutoFit/>
          </a:bodyPr>
          <a:lstStyle/>
          <a:p>
            <a:r>
              <a:rPr lang="en-US" dirty="0"/>
              <a:t>AD 0</a:t>
            </a:r>
            <a:endParaRPr lang="fr-FR" dirty="0"/>
          </a:p>
        </p:txBody>
      </p:sp>
      <p:cxnSp>
        <p:nvCxnSpPr>
          <p:cNvPr id="28" name="Straight Arrow Connector 27">
            <a:extLst>
              <a:ext uri="{FF2B5EF4-FFF2-40B4-BE49-F238E27FC236}">
                <a16:creationId xmlns:a16="http://schemas.microsoft.com/office/drawing/2014/main" id="{34BD1A02-036A-4909-95A3-9AD2E2B3F2DA}"/>
              </a:ext>
            </a:extLst>
          </p:cNvPr>
          <p:cNvCxnSpPr>
            <a:cxnSpLocks/>
            <a:stCxn id="16" idx="3"/>
          </p:cNvCxnSpPr>
          <p:nvPr/>
        </p:nvCxnSpPr>
        <p:spPr>
          <a:xfrm>
            <a:off x="3230164" y="2608012"/>
            <a:ext cx="2143317" cy="5769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25B662F0-8D1D-4B05-9FB9-F4CE3FE7EBEB}"/>
              </a:ext>
            </a:extLst>
          </p:cNvPr>
          <p:cNvSpPr txBox="1"/>
          <p:nvPr/>
        </p:nvSpPr>
        <p:spPr>
          <a:xfrm>
            <a:off x="9232148" y="1218502"/>
            <a:ext cx="1714500" cy="369332"/>
          </a:xfrm>
          <a:prstGeom prst="rect">
            <a:avLst/>
          </a:prstGeom>
          <a:noFill/>
        </p:spPr>
        <p:txBody>
          <a:bodyPr wrap="square" rtlCol="0">
            <a:spAutoFit/>
          </a:bodyPr>
          <a:lstStyle/>
          <a:p>
            <a:r>
              <a:rPr lang="en-US" dirty="0"/>
              <a:t>Employe 2</a:t>
            </a:r>
            <a:endParaRPr lang="fr-FR" dirty="0"/>
          </a:p>
        </p:txBody>
      </p:sp>
      <p:cxnSp>
        <p:nvCxnSpPr>
          <p:cNvPr id="33" name="Straight Arrow Connector 32">
            <a:extLst>
              <a:ext uri="{FF2B5EF4-FFF2-40B4-BE49-F238E27FC236}">
                <a16:creationId xmlns:a16="http://schemas.microsoft.com/office/drawing/2014/main" id="{2E65C764-C952-4711-91DB-5E408A734FF0}"/>
              </a:ext>
            </a:extLst>
          </p:cNvPr>
          <p:cNvCxnSpPr/>
          <p:nvPr/>
        </p:nvCxnSpPr>
        <p:spPr>
          <a:xfrm>
            <a:off x="6194763" y="1097241"/>
            <a:ext cx="0" cy="8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E23869-C377-4A26-B5DE-3EF9F9DA1369}"/>
              </a:ext>
            </a:extLst>
          </p:cNvPr>
          <p:cNvSpPr txBox="1"/>
          <p:nvPr/>
        </p:nvSpPr>
        <p:spPr>
          <a:xfrm>
            <a:off x="5608432" y="1009134"/>
            <a:ext cx="716167" cy="369332"/>
          </a:xfrm>
          <a:prstGeom prst="rect">
            <a:avLst/>
          </a:prstGeom>
          <a:noFill/>
        </p:spPr>
        <p:txBody>
          <a:bodyPr wrap="square" rtlCol="0">
            <a:spAutoFit/>
          </a:bodyPr>
          <a:lstStyle/>
          <a:p>
            <a:r>
              <a:rPr lang="en-US" dirty="0"/>
              <a:t>b</a:t>
            </a:r>
            <a:endParaRPr lang="fr-FR" dirty="0"/>
          </a:p>
        </p:txBody>
      </p:sp>
      <p:sp>
        <p:nvSpPr>
          <p:cNvPr id="35" name="TextBox 34">
            <a:extLst>
              <a:ext uri="{FF2B5EF4-FFF2-40B4-BE49-F238E27FC236}">
                <a16:creationId xmlns:a16="http://schemas.microsoft.com/office/drawing/2014/main" id="{B4B3B782-F8D6-4B4D-ABA7-7CF212AB761E}"/>
              </a:ext>
            </a:extLst>
          </p:cNvPr>
          <p:cNvSpPr txBox="1"/>
          <p:nvPr/>
        </p:nvSpPr>
        <p:spPr>
          <a:xfrm>
            <a:off x="4514310" y="1461126"/>
            <a:ext cx="808910" cy="369332"/>
          </a:xfrm>
          <a:prstGeom prst="rect">
            <a:avLst/>
          </a:prstGeom>
          <a:noFill/>
        </p:spPr>
        <p:txBody>
          <a:bodyPr wrap="square" rtlCol="0">
            <a:spAutoFit/>
          </a:bodyPr>
          <a:lstStyle/>
          <a:p>
            <a:r>
              <a:rPr lang="en-US" dirty="0"/>
              <a:t>data</a:t>
            </a:r>
            <a:endParaRPr lang="fr-FR" dirty="0"/>
          </a:p>
        </p:txBody>
      </p:sp>
      <p:graphicFrame>
        <p:nvGraphicFramePr>
          <p:cNvPr id="37" name="Table 2">
            <a:extLst>
              <a:ext uri="{FF2B5EF4-FFF2-40B4-BE49-F238E27FC236}">
                <a16:creationId xmlns:a16="http://schemas.microsoft.com/office/drawing/2014/main" id="{9760269D-B44D-44A3-851E-7C0A4E274F4F}"/>
              </a:ext>
            </a:extLst>
          </p:cNvPr>
          <p:cNvGraphicFramePr>
            <a:graphicFrameLocks noGrp="1"/>
          </p:cNvGraphicFramePr>
          <p:nvPr>
            <p:extLst>
              <p:ext uri="{D42A27DB-BD31-4B8C-83A1-F6EECF244321}">
                <p14:modId xmlns:p14="http://schemas.microsoft.com/office/powerpoint/2010/main" val="2189167906"/>
              </p:ext>
            </p:extLst>
          </p:nvPr>
        </p:nvGraphicFramePr>
        <p:xfrm>
          <a:off x="924641" y="4613195"/>
          <a:ext cx="3530600" cy="729828"/>
        </p:xfrm>
        <a:graphic>
          <a:graphicData uri="http://schemas.openxmlformats.org/drawingml/2006/table">
            <a:tbl>
              <a:tblPr firstRow="1" bandRow="1">
                <a:tableStyleId>{93296810-A885-4BE3-A3E7-6D5BEEA58F35}</a:tableStyleId>
              </a:tblPr>
              <a:tblGrid>
                <a:gridCol w="3530600">
                  <a:extLst>
                    <a:ext uri="{9D8B030D-6E8A-4147-A177-3AD203B41FA5}">
                      <a16:colId xmlns:a16="http://schemas.microsoft.com/office/drawing/2014/main" val="1006575062"/>
                    </a:ext>
                  </a:extLst>
                </a:gridCol>
              </a:tblGrid>
              <a:tr h="729828">
                <a:tc>
                  <a:txBody>
                    <a:bodyPr/>
                    <a:lstStyle/>
                    <a:p>
                      <a:endParaRPr lang="fr-FR" dirty="0"/>
                    </a:p>
                  </a:txBody>
                  <a:tcPr/>
                </a:tc>
                <a:extLst>
                  <a:ext uri="{0D108BD9-81ED-4DB2-BD59-A6C34878D82A}">
                    <a16:rowId xmlns:a16="http://schemas.microsoft.com/office/drawing/2014/main" val="1082825513"/>
                  </a:ext>
                </a:extLst>
              </a:tr>
            </a:tbl>
          </a:graphicData>
        </a:graphic>
      </p:graphicFrame>
      <p:cxnSp>
        <p:nvCxnSpPr>
          <p:cNvPr id="38" name="Straight Connector 37">
            <a:extLst>
              <a:ext uri="{FF2B5EF4-FFF2-40B4-BE49-F238E27FC236}">
                <a16:creationId xmlns:a16="http://schemas.microsoft.com/office/drawing/2014/main" id="{24362D2D-DB65-42FB-8D2D-06215A22F42F}"/>
              </a:ext>
            </a:extLst>
          </p:cNvPr>
          <p:cNvCxnSpPr>
            <a:endCxn id="37" idx="2"/>
          </p:cNvCxnSpPr>
          <p:nvPr/>
        </p:nvCxnSpPr>
        <p:spPr>
          <a:xfrm>
            <a:off x="2689941" y="4631823"/>
            <a:ext cx="0" cy="711200"/>
          </a:xfrm>
          <a:prstGeom prst="line">
            <a:avLst/>
          </a:prstGeom>
          <a:ln w="28575"/>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F8AE5EAA-E771-4EC8-9745-DDA6C0FFC8ED}"/>
              </a:ext>
            </a:extLst>
          </p:cNvPr>
          <p:cNvSpPr txBox="1"/>
          <p:nvPr/>
        </p:nvSpPr>
        <p:spPr>
          <a:xfrm>
            <a:off x="1493682" y="4596077"/>
            <a:ext cx="295274" cy="369332"/>
          </a:xfrm>
          <a:prstGeom prst="rect">
            <a:avLst/>
          </a:prstGeom>
          <a:noFill/>
        </p:spPr>
        <p:txBody>
          <a:bodyPr wrap="none" rtlCol="0">
            <a:spAutoFit/>
          </a:bodyPr>
          <a:lstStyle/>
          <a:p>
            <a:r>
              <a:rPr lang="fr-FR" dirty="0"/>
              <a:t>a</a:t>
            </a:r>
          </a:p>
        </p:txBody>
      </p:sp>
      <p:sp>
        <p:nvSpPr>
          <p:cNvPr id="40" name="TextBox 39">
            <a:extLst>
              <a:ext uri="{FF2B5EF4-FFF2-40B4-BE49-F238E27FC236}">
                <a16:creationId xmlns:a16="http://schemas.microsoft.com/office/drawing/2014/main" id="{B4F9661E-2A1D-4D21-A176-7258093FFE42}"/>
              </a:ext>
            </a:extLst>
          </p:cNvPr>
          <p:cNvSpPr txBox="1"/>
          <p:nvPr/>
        </p:nvSpPr>
        <p:spPr>
          <a:xfrm>
            <a:off x="1493682" y="4830511"/>
            <a:ext cx="927049" cy="369332"/>
          </a:xfrm>
          <a:prstGeom prst="rect">
            <a:avLst/>
          </a:prstGeom>
          <a:noFill/>
        </p:spPr>
        <p:txBody>
          <a:bodyPr wrap="none" rtlCol="0">
            <a:spAutoFit/>
          </a:bodyPr>
          <a:lstStyle/>
          <a:p>
            <a:r>
              <a:rPr lang="fr-FR" dirty="0"/>
              <a:t>prénom</a:t>
            </a:r>
          </a:p>
        </p:txBody>
      </p:sp>
      <p:sp>
        <p:nvSpPr>
          <p:cNvPr id="41" name="TextBox 40">
            <a:extLst>
              <a:ext uri="{FF2B5EF4-FFF2-40B4-BE49-F238E27FC236}">
                <a16:creationId xmlns:a16="http://schemas.microsoft.com/office/drawing/2014/main" id="{AC6E85A7-F81C-422D-8FB9-DA27C9EA404F}"/>
              </a:ext>
            </a:extLst>
          </p:cNvPr>
          <p:cNvSpPr txBox="1"/>
          <p:nvPr/>
        </p:nvSpPr>
        <p:spPr>
          <a:xfrm>
            <a:off x="1493682" y="5032295"/>
            <a:ext cx="794000" cy="369332"/>
          </a:xfrm>
          <a:prstGeom prst="rect">
            <a:avLst/>
          </a:prstGeom>
          <a:noFill/>
        </p:spPr>
        <p:txBody>
          <a:bodyPr wrap="none" rtlCol="0">
            <a:spAutoFit/>
          </a:bodyPr>
          <a:lstStyle/>
          <a:p>
            <a:r>
              <a:rPr lang="fr-FR" dirty="0"/>
              <a:t>salaire</a:t>
            </a:r>
          </a:p>
        </p:txBody>
      </p:sp>
      <p:sp>
        <p:nvSpPr>
          <p:cNvPr id="42" name="TextBox 41">
            <a:extLst>
              <a:ext uri="{FF2B5EF4-FFF2-40B4-BE49-F238E27FC236}">
                <a16:creationId xmlns:a16="http://schemas.microsoft.com/office/drawing/2014/main" id="{936D24CD-F3FC-43FB-AFA2-FDCE54B54004}"/>
              </a:ext>
            </a:extLst>
          </p:cNvPr>
          <p:cNvSpPr txBox="1"/>
          <p:nvPr/>
        </p:nvSpPr>
        <p:spPr>
          <a:xfrm>
            <a:off x="2646873" y="3672457"/>
            <a:ext cx="716167" cy="369332"/>
          </a:xfrm>
          <a:prstGeom prst="rect">
            <a:avLst/>
          </a:prstGeom>
          <a:noFill/>
        </p:spPr>
        <p:txBody>
          <a:bodyPr wrap="square" rtlCol="0">
            <a:spAutoFit/>
          </a:bodyPr>
          <a:lstStyle/>
          <a:p>
            <a:r>
              <a:rPr lang="en-US" dirty="0"/>
              <a:t>b</a:t>
            </a:r>
            <a:endParaRPr lang="fr-FR" dirty="0"/>
          </a:p>
        </p:txBody>
      </p:sp>
      <p:sp>
        <p:nvSpPr>
          <p:cNvPr id="43" name="TextBox 42">
            <a:extLst>
              <a:ext uri="{FF2B5EF4-FFF2-40B4-BE49-F238E27FC236}">
                <a16:creationId xmlns:a16="http://schemas.microsoft.com/office/drawing/2014/main" id="{9429D406-B61E-452E-A117-72C93B99D0D1}"/>
              </a:ext>
            </a:extLst>
          </p:cNvPr>
          <p:cNvSpPr txBox="1"/>
          <p:nvPr/>
        </p:nvSpPr>
        <p:spPr>
          <a:xfrm>
            <a:off x="1552751" y="4124449"/>
            <a:ext cx="808910" cy="369332"/>
          </a:xfrm>
          <a:prstGeom prst="rect">
            <a:avLst/>
          </a:prstGeom>
          <a:noFill/>
        </p:spPr>
        <p:txBody>
          <a:bodyPr wrap="square" rtlCol="0">
            <a:spAutoFit/>
          </a:bodyPr>
          <a:lstStyle/>
          <a:p>
            <a:r>
              <a:rPr lang="en-US" dirty="0"/>
              <a:t>data</a:t>
            </a:r>
            <a:endParaRPr lang="fr-FR" dirty="0"/>
          </a:p>
        </p:txBody>
      </p:sp>
      <p:graphicFrame>
        <p:nvGraphicFramePr>
          <p:cNvPr id="44" name="Table 2">
            <a:extLst>
              <a:ext uri="{FF2B5EF4-FFF2-40B4-BE49-F238E27FC236}">
                <a16:creationId xmlns:a16="http://schemas.microsoft.com/office/drawing/2014/main" id="{54FAE0CF-4938-4CF6-ACCC-BB5797FC244E}"/>
              </a:ext>
            </a:extLst>
          </p:cNvPr>
          <p:cNvGraphicFramePr>
            <a:graphicFrameLocks noGrp="1"/>
          </p:cNvGraphicFramePr>
          <p:nvPr>
            <p:extLst>
              <p:ext uri="{D42A27DB-BD31-4B8C-83A1-F6EECF244321}">
                <p14:modId xmlns:p14="http://schemas.microsoft.com/office/powerpoint/2010/main" val="2994057707"/>
              </p:ext>
            </p:extLst>
          </p:nvPr>
        </p:nvGraphicFramePr>
        <p:xfrm>
          <a:off x="4857500" y="4596077"/>
          <a:ext cx="3530600" cy="729828"/>
        </p:xfrm>
        <a:graphic>
          <a:graphicData uri="http://schemas.openxmlformats.org/drawingml/2006/table">
            <a:tbl>
              <a:tblPr firstRow="1" bandRow="1">
                <a:tableStyleId>{93296810-A885-4BE3-A3E7-6D5BEEA58F35}</a:tableStyleId>
              </a:tblPr>
              <a:tblGrid>
                <a:gridCol w="3530600">
                  <a:extLst>
                    <a:ext uri="{9D8B030D-6E8A-4147-A177-3AD203B41FA5}">
                      <a16:colId xmlns:a16="http://schemas.microsoft.com/office/drawing/2014/main" val="1006575062"/>
                    </a:ext>
                  </a:extLst>
                </a:gridCol>
              </a:tblGrid>
              <a:tr h="729828">
                <a:tc>
                  <a:txBody>
                    <a:bodyPr/>
                    <a:lstStyle/>
                    <a:p>
                      <a:endParaRPr lang="fr-FR" dirty="0"/>
                    </a:p>
                  </a:txBody>
                  <a:tcPr/>
                </a:tc>
                <a:extLst>
                  <a:ext uri="{0D108BD9-81ED-4DB2-BD59-A6C34878D82A}">
                    <a16:rowId xmlns:a16="http://schemas.microsoft.com/office/drawing/2014/main" val="1082825513"/>
                  </a:ext>
                </a:extLst>
              </a:tr>
            </a:tbl>
          </a:graphicData>
        </a:graphic>
      </p:graphicFrame>
      <p:cxnSp>
        <p:nvCxnSpPr>
          <p:cNvPr id="45" name="Straight Connector 44">
            <a:extLst>
              <a:ext uri="{FF2B5EF4-FFF2-40B4-BE49-F238E27FC236}">
                <a16:creationId xmlns:a16="http://schemas.microsoft.com/office/drawing/2014/main" id="{8E83CDD4-83BD-4AD7-91ED-90E56910E367}"/>
              </a:ext>
            </a:extLst>
          </p:cNvPr>
          <p:cNvCxnSpPr>
            <a:endCxn id="44" idx="2"/>
          </p:cNvCxnSpPr>
          <p:nvPr/>
        </p:nvCxnSpPr>
        <p:spPr>
          <a:xfrm>
            <a:off x="6622800" y="4614705"/>
            <a:ext cx="0" cy="711200"/>
          </a:xfrm>
          <a:prstGeom prst="line">
            <a:avLst/>
          </a:prstGeom>
          <a:ln w="28575"/>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230A56D2-01A5-4410-B90F-2448E5533C63}"/>
              </a:ext>
            </a:extLst>
          </p:cNvPr>
          <p:cNvSpPr txBox="1"/>
          <p:nvPr/>
        </p:nvSpPr>
        <p:spPr>
          <a:xfrm>
            <a:off x="5426541" y="4578959"/>
            <a:ext cx="306494" cy="369332"/>
          </a:xfrm>
          <a:prstGeom prst="rect">
            <a:avLst/>
          </a:prstGeom>
          <a:noFill/>
        </p:spPr>
        <p:txBody>
          <a:bodyPr wrap="none" rtlCol="0">
            <a:spAutoFit/>
          </a:bodyPr>
          <a:lstStyle/>
          <a:p>
            <a:r>
              <a:rPr lang="fr-FR" dirty="0"/>
              <a:t>b</a:t>
            </a:r>
          </a:p>
        </p:txBody>
      </p:sp>
      <p:sp>
        <p:nvSpPr>
          <p:cNvPr id="47" name="TextBox 46">
            <a:extLst>
              <a:ext uri="{FF2B5EF4-FFF2-40B4-BE49-F238E27FC236}">
                <a16:creationId xmlns:a16="http://schemas.microsoft.com/office/drawing/2014/main" id="{B2CCFC21-AC65-4635-9664-F694F853CEC6}"/>
              </a:ext>
            </a:extLst>
          </p:cNvPr>
          <p:cNvSpPr txBox="1"/>
          <p:nvPr/>
        </p:nvSpPr>
        <p:spPr>
          <a:xfrm>
            <a:off x="5426541" y="4813393"/>
            <a:ext cx="927049" cy="369332"/>
          </a:xfrm>
          <a:prstGeom prst="rect">
            <a:avLst/>
          </a:prstGeom>
          <a:noFill/>
        </p:spPr>
        <p:txBody>
          <a:bodyPr wrap="none" rtlCol="0">
            <a:spAutoFit/>
          </a:bodyPr>
          <a:lstStyle/>
          <a:p>
            <a:r>
              <a:rPr lang="fr-FR" dirty="0"/>
              <a:t>prénom</a:t>
            </a:r>
          </a:p>
        </p:txBody>
      </p:sp>
      <p:sp>
        <p:nvSpPr>
          <p:cNvPr id="48" name="TextBox 47">
            <a:extLst>
              <a:ext uri="{FF2B5EF4-FFF2-40B4-BE49-F238E27FC236}">
                <a16:creationId xmlns:a16="http://schemas.microsoft.com/office/drawing/2014/main" id="{7A94D439-D13D-44EE-8B57-577B18A9F3ED}"/>
              </a:ext>
            </a:extLst>
          </p:cNvPr>
          <p:cNvSpPr txBox="1"/>
          <p:nvPr/>
        </p:nvSpPr>
        <p:spPr>
          <a:xfrm>
            <a:off x="5426541" y="5015177"/>
            <a:ext cx="794000" cy="369332"/>
          </a:xfrm>
          <a:prstGeom prst="rect">
            <a:avLst/>
          </a:prstGeom>
          <a:noFill/>
        </p:spPr>
        <p:txBody>
          <a:bodyPr wrap="none" rtlCol="0">
            <a:spAutoFit/>
          </a:bodyPr>
          <a:lstStyle/>
          <a:p>
            <a:r>
              <a:rPr lang="fr-FR" dirty="0"/>
              <a:t>salaire</a:t>
            </a:r>
          </a:p>
        </p:txBody>
      </p:sp>
      <p:sp>
        <p:nvSpPr>
          <p:cNvPr id="49" name="TextBox 48">
            <a:extLst>
              <a:ext uri="{FF2B5EF4-FFF2-40B4-BE49-F238E27FC236}">
                <a16:creationId xmlns:a16="http://schemas.microsoft.com/office/drawing/2014/main" id="{814337D8-771F-498F-AC8C-15D381D5AE5E}"/>
              </a:ext>
            </a:extLst>
          </p:cNvPr>
          <p:cNvSpPr txBox="1"/>
          <p:nvPr/>
        </p:nvSpPr>
        <p:spPr>
          <a:xfrm>
            <a:off x="6635500" y="3844494"/>
            <a:ext cx="716167" cy="369332"/>
          </a:xfrm>
          <a:prstGeom prst="rect">
            <a:avLst/>
          </a:prstGeom>
          <a:noFill/>
        </p:spPr>
        <p:txBody>
          <a:bodyPr wrap="square" rtlCol="0">
            <a:spAutoFit/>
          </a:bodyPr>
          <a:lstStyle/>
          <a:p>
            <a:r>
              <a:rPr lang="en-US" dirty="0"/>
              <a:t>b</a:t>
            </a:r>
            <a:endParaRPr lang="fr-FR" dirty="0"/>
          </a:p>
        </p:txBody>
      </p:sp>
      <p:sp>
        <p:nvSpPr>
          <p:cNvPr id="50" name="TextBox 49">
            <a:extLst>
              <a:ext uri="{FF2B5EF4-FFF2-40B4-BE49-F238E27FC236}">
                <a16:creationId xmlns:a16="http://schemas.microsoft.com/office/drawing/2014/main" id="{EE6092AF-5AFC-4371-82E5-7ACD68EA0886}"/>
              </a:ext>
            </a:extLst>
          </p:cNvPr>
          <p:cNvSpPr txBox="1"/>
          <p:nvPr/>
        </p:nvSpPr>
        <p:spPr>
          <a:xfrm>
            <a:off x="5485610" y="4107331"/>
            <a:ext cx="808910" cy="369332"/>
          </a:xfrm>
          <a:prstGeom prst="rect">
            <a:avLst/>
          </a:prstGeom>
          <a:noFill/>
        </p:spPr>
        <p:txBody>
          <a:bodyPr wrap="square" rtlCol="0">
            <a:spAutoFit/>
          </a:bodyPr>
          <a:lstStyle/>
          <a:p>
            <a:r>
              <a:rPr lang="en-US" dirty="0"/>
              <a:t>data</a:t>
            </a:r>
            <a:endParaRPr lang="fr-FR" dirty="0"/>
          </a:p>
        </p:txBody>
      </p:sp>
      <p:cxnSp>
        <p:nvCxnSpPr>
          <p:cNvPr id="57" name="Straight Connector 56">
            <a:extLst>
              <a:ext uri="{FF2B5EF4-FFF2-40B4-BE49-F238E27FC236}">
                <a16:creationId xmlns:a16="http://schemas.microsoft.com/office/drawing/2014/main" id="{0B9FEC3B-55F1-48CE-8D31-6D678B4A9D9C}"/>
              </a:ext>
            </a:extLst>
          </p:cNvPr>
          <p:cNvCxnSpPr/>
          <p:nvPr/>
        </p:nvCxnSpPr>
        <p:spPr>
          <a:xfrm>
            <a:off x="3886200" y="219662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346A29-67DF-4184-AD35-153BD5A3BF10}"/>
              </a:ext>
            </a:extLst>
          </p:cNvPr>
          <p:cNvCxnSpPr/>
          <p:nvPr/>
        </p:nvCxnSpPr>
        <p:spPr>
          <a:xfrm>
            <a:off x="3898900" y="242522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7EB3DB-6C41-42D2-937E-C0922774FB0C}"/>
              </a:ext>
            </a:extLst>
          </p:cNvPr>
          <p:cNvCxnSpPr/>
          <p:nvPr/>
        </p:nvCxnSpPr>
        <p:spPr>
          <a:xfrm>
            <a:off x="937341" y="4939531"/>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B0D3FE-D492-4367-A944-FAC5FBBD9A51}"/>
              </a:ext>
            </a:extLst>
          </p:cNvPr>
          <p:cNvCxnSpPr/>
          <p:nvPr/>
        </p:nvCxnSpPr>
        <p:spPr>
          <a:xfrm>
            <a:off x="950041" y="5168131"/>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5FA7A5-02D3-4842-AD1F-B8838137BDE0}"/>
              </a:ext>
            </a:extLst>
          </p:cNvPr>
          <p:cNvCxnSpPr/>
          <p:nvPr/>
        </p:nvCxnSpPr>
        <p:spPr>
          <a:xfrm>
            <a:off x="4870200" y="493876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962770-F923-4ADA-8342-C0FFD9984380}"/>
              </a:ext>
            </a:extLst>
          </p:cNvPr>
          <p:cNvCxnSpPr/>
          <p:nvPr/>
        </p:nvCxnSpPr>
        <p:spPr>
          <a:xfrm>
            <a:off x="4882900" y="5167362"/>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5F4826C-30F2-416A-9541-153A92FD5F2F}"/>
              </a:ext>
            </a:extLst>
          </p:cNvPr>
          <p:cNvSpPr txBox="1"/>
          <p:nvPr/>
        </p:nvSpPr>
        <p:spPr>
          <a:xfrm>
            <a:off x="3272379" y="4161203"/>
            <a:ext cx="808910" cy="369332"/>
          </a:xfrm>
          <a:prstGeom prst="rect">
            <a:avLst/>
          </a:prstGeom>
          <a:noFill/>
        </p:spPr>
        <p:txBody>
          <a:bodyPr wrap="square" rtlCol="0">
            <a:spAutoFit/>
          </a:bodyPr>
          <a:lstStyle/>
          <a:p>
            <a:r>
              <a:rPr lang="en-US" dirty="0"/>
              <a:t>next</a:t>
            </a:r>
            <a:endParaRPr lang="fr-FR" dirty="0"/>
          </a:p>
        </p:txBody>
      </p:sp>
      <p:sp>
        <p:nvSpPr>
          <p:cNvPr id="64" name="TextBox 63">
            <a:extLst>
              <a:ext uri="{FF2B5EF4-FFF2-40B4-BE49-F238E27FC236}">
                <a16:creationId xmlns:a16="http://schemas.microsoft.com/office/drawing/2014/main" id="{817D9250-7FD3-4B4D-B08F-4F8D1AAD5E1B}"/>
              </a:ext>
            </a:extLst>
          </p:cNvPr>
          <p:cNvSpPr txBox="1"/>
          <p:nvPr/>
        </p:nvSpPr>
        <p:spPr>
          <a:xfrm>
            <a:off x="7133931" y="4124449"/>
            <a:ext cx="808910" cy="369332"/>
          </a:xfrm>
          <a:prstGeom prst="rect">
            <a:avLst/>
          </a:prstGeom>
          <a:noFill/>
        </p:spPr>
        <p:txBody>
          <a:bodyPr wrap="square" rtlCol="0">
            <a:spAutoFit/>
          </a:bodyPr>
          <a:lstStyle/>
          <a:p>
            <a:r>
              <a:rPr lang="en-US" dirty="0"/>
              <a:t>next</a:t>
            </a:r>
            <a:endParaRPr lang="fr-FR" dirty="0"/>
          </a:p>
        </p:txBody>
      </p:sp>
      <p:graphicFrame>
        <p:nvGraphicFramePr>
          <p:cNvPr id="76" name="Table 2">
            <a:extLst>
              <a:ext uri="{FF2B5EF4-FFF2-40B4-BE49-F238E27FC236}">
                <a16:creationId xmlns:a16="http://schemas.microsoft.com/office/drawing/2014/main" id="{03BC5C93-0FF7-4D83-B90B-047655948AA3}"/>
              </a:ext>
            </a:extLst>
          </p:cNvPr>
          <p:cNvGraphicFramePr>
            <a:graphicFrameLocks noGrp="1"/>
          </p:cNvGraphicFramePr>
          <p:nvPr>
            <p:extLst>
              <p:ext uri="{D42A27DB-BD31-4B8C-83A1-F6EECF244321}">
                <p14:modId xmlns:p14="http://schemas.microsoft.com/office/powerpoint/2010/main" val="2994057707"/>
              </p:ext>
            </p:extLst>
          </p:nvPr>
        </p:nvGraphicFramePr>
        <p:xfrm>
          <a:off x="8616914" y="4613195"/>
          <a:ext cx="3530600" cy="729828"/>
        </p:xfrm>
        <a:graphic>
          <a:graphicData uri="http://schemas.openxmlformats.org/drawingml/2006/table">
            <a:tbl>
              <a:tblPr firstRow="1" bandRow="1">
                <a:tableStyleId>{93296810-A885-4BE3-A3E7-6D5BEEA58F35}</a:tableStyleId>
              </a:tblPr>
              <a:tblGrid>
                <a:gridCol w="3530600">
                  <a:extLst>
                    <a:ext uri="{9D8B030D-6E8A-4147-A177-3AD203B41FA5}">
                      <a16:colId xmlns:a16="http://schemas.microsoft.com/office/drawing/2014/main" val="1006575062"/>
                    </a:ext>
                  </a:extLst>
                </a:gridCol>
              </a:tblGrid>
              <a:tr h="729828">
                <a:tc>
                  <a:txBody>
                    <a:bodyPr/>
                    <a:lstStyle/>
                    <a:p>
                      <a:endParaRPr lang="fr-FR" dirty="0"/>
                    </a:p>
                  </a:txBody>
                  <a:tcPr/>
                </a:tc>
                <a:extLst>
                  <a:ext uri="{0D108BD9-81ED-4DB2-BD59-A6C34878D82A}">
                    <a16:rowId xmlns:a16="http://schemas.microsoft.com/office/drawing/2014/main" val="1082825513"/>
                  </a:ext>
                </a:extLst>
              </a:tr>
            </a:tbl>
          </a:graphicData>
        </a:graphic>
      </p:graphicFrame>
      <p:cxnSp>
        <p:nvCxnSpPr>
          <p:cNvPr id="77" name="Straight Connector 76">
            <a:extLst>
              <a:ext uri="{FF2B5EF4-FFF2-40B4-BE49-F238E27FC236}">
                <a16:creationId xmlns:a16="http://schemas.microsoft.com/office/drawing/2014/main" id="{026F2CC1-16D1-45A3-8F74-61111F6CBEBA}"/>
              </a:ext>
            </a:extLst>
          </p:cNvPr>
          <p:cNvCxnSpPr>
            <a:endCxn id="76" idx="2"/>
          </p:cNvCxnSpPr>
          <p:nvPr/>
        </p:nvCxnSpPr>
        <p:spPr>
          <a:xfrm>
            <a:off x="10382214" y="4631823"/>
            <a:ext cx="0" cy="711200"/>
          </a:xfrm>
          <a:prstGeom prst="line">
            <a:avLst/>
          </a:prstGeom>
          <a:ln w="28575"/>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A6602B29-250E-4635-A4C2-4CAEF9314365}"/>
              </a:ext>
            </a:extLst>
          </p:cNvPr>
          <p:cNvSpPr txBox="1"/>
          <p:nvPr/>
        </p:nvSpPr>
        <p:spPr>
          <a:xfrm>
            <a:off x="9185955" y="4596077"/>
            <a:ext cx="306494" cy="369332"/>
          </a:xfrm>
          <a:prstGeom prst="rect">
            <a:avLst/>
          </a:prstGeom>
          <a:noFill/>
        </p:spPr>
        <p:txBody>
          <a:bodyPr wrap="none" rtlCol="0">
            <a:spAutoFit/>
          </a:bodyPr>
          <a:lstStyle/>
          <a:p>
            <a:r>
              <a:rPr lang="fr-FR" dirty="0"/>
              <a:t>b</a:t>
            </a:r>
          </a:p>
        </p:txBody>
      </p:sp>
      <p:sp>
        <p:nvSpPr>
          <p:cNvPr id="79" name="TextBox 78">
            <a:extLst>
              <a:ext uri="{FF2B5EF4-FFF2-40B4-BE49-F238E27FC236}">
                <a16:creationId xmlns:a16="http://schemas.microsoft.com/office/drawing/2014/main" id="{DED13CA6-59FE-4D21-B939-ECCB2CF7E4E2}"/>
              </a:ext>
            </a:extLst>
          </p:cNvPr>
          <p:cNvSpPr txBox="1"/>
          <p:nvPr/>
        </p:nvSpPr>
        <p:spPr>
          <a:xfrm>
            <a:off x="9185955" y="4830511"/>
            <a:ext cx="927049" cy="369332"/>
          </a:xfrm>
          <a:prstGeom prst="rect">
            <a:avLst/>
          </a:prstGeom>
          <a:noFill/>
        </p:spPr>
        <p:txBody>
          <a:bodyPr wrap="none" rtlCol="0">
            <a:spAutoFit/>
          </a:bodyPr>
          <a:lstStyle/>
          <a:p>
            <a:r>
              <a:rPr lang="fr-FR" dirty="0"/>
              <a:t>prénom</a:t>
            </a:r>
          </a:p>
        </p:txBody>
      </p:sp>
      <p:sp>
        <p:nvSpPr>
          <p:cNvPr id="80" name="TextBox 79">
            <a:extLst>
              <a:ext uri="{FF2B5EF4-FFF2-40B4-BE49-F238E27FC236}">
                <a16:creationId xmlns:a16="http://schemas.microsoft.com/office/drawing/2014/main" id="{BD41829C-F45B-4728-B452-4CECF9E86ECF}"/>
              </a:ext>
            </a:extLst>
          </p:cNvPr>
          <p:cNvSpPr txBox="1"/>
          <p:nvPr/>
        </p:nvSpPr>
        <p:spPr>
          <a:xfrm>
            <a:off x="9185955" y="5032295"/>
            <a:ext cx="794000" cy="369332"/>
          </a:xfrm>
          <a:prstGeom prst="rect">
            <a:avLst/>
          </a:prstGeom>
          <a:noFill/>
        </p:spPr>
        <p:txBody>
          <a:bodyPr wrap="none" rtlCol="0">
            <a:spAutoFit/>
          </a:bodyPr>
          <a:lstStyle/>
          <a:p>
            <a:r>
              <a:rPr lang="fr-FR" dirty="0"/>
              <a:t>salaire</a:t>
            </a:r>
          </a:p>
        </p:txBody>
      </p:sp>
      <p:sp>
        <p:nvSpPr>
          <p:cNvPr id="81" name="TextBox 80">
            <a:extLst>
              <a:ext uri="{FF2B5EF4-FFF2-40B4-BE49-F238E27FC236}">
                <a16:creationId xmlns:a16="http://schemas.microsoft.com/office/drawing/2014/main" id="{FD909EB3-C1EC-45FD-99A7-9ED8F12C015E}"/>
              </a:ext>
            </a:extLst>
          </p:cNvPr>
          <p:cNvSpPr txBox="1"/>
          <p:nvPr/>
        </p:nvSpPr>
        <p:spPr>
          <a:xfrm>
            <a:off x="10394914" y="3861612"/>
            <a:ext cx="716167" cy="369332"/>
          </a:xfrm>
          <a:prstGeom prst="rect">
            <a:avLst/>
          </a:prstGeom>
          <a:noFill/>
        </p:spPr>
        <p:txBody>
          <a:bodyPr wrap="square" rtlCol="0">
            <a:spAutoFit/>
          </a:bodyPr>
          <a:lstStyle/>
          <a:p>
            <a:r>
              <a:rPr lang="en-US" dirty="0"/>
              <a:t>b</a:t>
            </a:r>
            <a:endParaRPr lang="fr-FR" dirty="0"/>
          </a:p>
        </p:txBody>
      </p:sp>
      <p:sp>
        <p:nvSpPr>
          <p:cNvPr id="82" name="TextBox 81">
            <a:extLst>
              <a:ext uri="{FF2B5EF4-FFF2-40B4-BE49-F238E27FC236}">
                <a16:creationId xmlns:a16="http://schemas.microsoft.com/office/drawing/2014/main" id="{2E812F36-B345-41C3-B422-9689F759B218}"/>
              </a:ext>
            </a:extLst>
          </p:cNvPr>
          <p:cNvSpPr txBox="1"/>
          <p:nvPr/>
        </p:nvSpPr>
        <p:spPr>
          <a:xfrm>
            <a:off x="9245024" y="4124449"/>
            <a:ext cx="808910" cy="369332"/>
          </a:xfrm>
          <a:prstGeom prst="rect">
            <a:avLst/>
          </a:prstGeom>
          <a:noFill/>
        </p:spPr>
        <p:txBody>
          <a:bodyPr wrap="square" rtlCol="0">
            <a:spAutoFit/>
          </a:bodyPr>
          <a:lstStyle/>
          <a:p>
            <a:r>
              <a:rPr lang="en-US" dirty="0"/>
              <a:t>data</a:t>
            </a:r>
            <a:endParaRPr lang="fr-FR" dirty="0"/>
          </a:p>
        </p:txBody>
      </p:sp>
      <p:cxnSp>
        <p:nvCxnSpPr>
          <p:cNvPr id="83" name="Straight Connector 82">
            <a:extLst>
              <a:ext uri="{FF2B5EF4-FFF2-40B4-BE49-F238E27FC236}">
                <a16:creationId xmlns:a16="http://schemas.microsoft.com/office/drawing/2014/main" id="{AF13C6A4-C736-4725-9C03-746A84160F30}"/>
              </a:ext>
            </a:extLst>
          </p:cNvPr>
          <p:cNvCxnSpPr/>
          <p:nvPr/>
        </p:nvCxnSpPr>
        <p:spPr>
          <a:xfrm>
            <a:off x="8629614" y="4955880"/>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D7BFACA-C101-4045-88B7-9DA3BA7D5987}"/>
              </a:ext>
            </a:extLst>
          </p:cNvPr>
          <p:cNvCxnSpPr/>
          <p:nvPr/>
        </p:nvCxnSpPr>
        <p:spPr>
          <a:xfrm>
            <a:off x="8642314" y="5184480"/>
            <a:ext cx="175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638F4FC-2BA8-40BE-80ED-ADB297B445C6}"/>
              </a:ext>
            </a:extLst>
          </p:cNvPr>
          <p:cNvSpPr txBox="1"/>
          <p:nvPr/>
        </p:nvSpPr>
        <p:spPr>
          <a:xfrm>
            <a:off x="10893345" y="4141567"/>
            <a:ext cx="808910" cy="369332"/>
          </a:xfrm>
          <a:prstGeom prst="rect">
            <a:avLst/>
          </a:prstGeom>
          <a:noFill/>
        </p:spPr>
        <p:txBody>
          <a:bodyPr wrap="square" rtlCol="0">
            <a:spAutoFit/>
          </a:bodyPr>
          <a:lstStyle/>
          <a:p>
            <a:r>
              <a:rPr lang="en-US" dirty="0"/>
              <a:t>next</a:t>
            </a:r>
            <a:endParaRPr lang="fr-FR" dirty="0"/>
          </a:p>
        </p:txBody>
      </p:sp>
      <p:sp>
        <p:nvSpPr>
          <p:cNvPr id="86" name="TextBox 85">
            <a:extLst>
              <a:ext uri="{FF2B5EF4-FFF2-40B4-BE49-F238E27FC236}">
                <a16:creationId xmlns:a16="http://schemas.microsoft.com/office/drawing/2014/main" id="{8B1F0D08-AB48-433E-B25C-84A1B77436CC}"/>
              </a:ext>
            </a:extLst>
          </p:cNvPr>
          <p:cNvSpPr txBox="1"/>
          <p:nvPr/>
        </p:nvSpPr>
        <p:spPr>
          <a:xfrm>
            <a:off x="5688849" y="2114840"/>
            <a:ext cx="1652504" cy="369332"/>
          </a:xfrm>
          <a:prstGeom prst="rect">
            <a:avLst/>
          </a:prstGeom>
          <a:noFill/>
        </p:spPr>
        <p:txBody>
          <a:bodyPr wrap="none" rtlCol="0">
            <a:spAutoFit/>
          </a:bodyPr>
          <a:lstStyle/>
          <a:p>
            <a:r>
              <a:rPr lang="fr-FR" dirty="0"/>
              <a:t>Adresse suivant</a:t>
            </a:r>
          </a:p>
        </p:txBody>
      </p:sp>
      <p:sp>
        <p:nvSpPr>
          <p:cNvPr id="87" name="TextBox 86">
            <a:extLst>
              <a:ext uri="{FF2B5EF4-FFF2-40B4-BE49-F238E27FC236}">
                <a16:creationId xmlns:a16="http://schemas.microsoft.com/office/drawing/2014/main" id="{AF0A882B-FBAF-495A-8B8F-01BFB0DC1B83}"/>
              </a:ext>
            </a:extLst>
          </p:cNvPr>
          <p:cNvSpPr txBox="1"/>
          <p:nvPr/>
        </p:nvSpPr>
        <p:spPr>
          <a:xfrm>
            <a:off x="2732046" y="4794859"/>
            <a:ext cx="1652504" cy="369332"/>
          </a:xfrm>
          <a:prstGeom prst="rect">
            <a:avLst/>
          </a:prstGeom>
          <a:noFill/>
        </p:spPr>
        <p:txBody>
          <a:bodyPr wrap="none" rtlCol="0">
            <a:spAutoFit/>
          </a:bodyPr>
          <a:lstStyle/>
          <a:p>
            <a:r>
              <a:rPr lang="fr-FR" dirty="0"/>
              <a:t>Adresse suivant</a:t>
            </a:r>
          </a:p>
        </p:txBody>
      </p:sp>
      <p:sp>
        <p:nvSpPr>
          <p:cNvPr id="88" name="TextBox 87">
            <a:extLst>
              <a:ext uri="{FF2B5EF4-FFF2-40B4-BE49-F238E27FC236}">
                <a16:creationId xmlns:a16="http://schemas.microsoft.com/office/drawing/2014/main" id="{DD0CFCC8-8C8B-45DF-ABEA-3E30AD79EB56}"/>
              </a:ext>
            </a:extLst>
          </p:cNvPr>
          <p:cNvSpPr txBox="1"/>
          <p:nvPr/>
        </p:nvSpPr>
        <p:spPr>
          <a:xfrm>
            <a:off x="6679197" y="4781727"/>
            <a:ext cx="1652504" cy="369332"/>
          </a:xfrm>
          <a:prstGeom prst="rect">
            <a:avLst/>
          </a:prstGeom>
          <a:noFill/>
        </p:spPr>
        <p:txBody>
          <a:bodyPr wrap="none" rtlCol="0">
            <a:spAutoFit/>
          </a:bodyPr>
          <a:lstStyle/>
          <a:p>
            <a:r>
              <a:rPr lang="fr-FR" dirty="0"/>
              <a:t>Adresse suivant</a:t>
            </a:r>
          </a:p>
        </p:txBody>
      </p:sp>
      <p:sp>
        <p:nvSpPr>
          <p:cNvPr id="89" name="TextBox 88">
            <a:extLst>
              <a:ext uri="{FF2B5EF4-FFF2-40B4-BE49-F238E27FC236}">
                <a16:creationId xmlns:a16="http://schemas.microsoft.com/office/drawing/2014/main" id="{A19D8F93-5D77-49B1-91A7-2F8DCC80A362}"/>
              </a:ext>
            </a:extLst>
          </p:cNvPr>
          <p:cNvSpPr txBox="1"/>
          <p:nvPr/>
        </p:nvSpPr>
        <p:spPr>
          <a:xfrm>
            <a:off x="10438611" y="4781727"/>
            <a:ext cx="1652504" cy="369332"/>
          </a:xfrm>
          <a:prstGeom prst="rect">
            <a:avLst/>
          </a:prstGeom>
          <a:noFill/>
        </p:spPr>
        <p:txBody>
          <a:bodyPr wrap="none" rtlCol="0">
            <a:spAutoFit/>
          </a:bodyPr>
          <a:lstStyle/>
          <a:p>
            <a:r>
              <a:rPr lang="fr-FR" dirty="0"/>
              <a:t>Adresse suivant</a:t>
            </a:r>
          </a:p>
        </p:txBody>
      </p:sp>
      <p:sp>
        <p:nvSpPr>
          <p:cNvPr id="90" name="TextBox 89">
            <a:extLst>
              <a:ext uri="{FF2B5EF4-FFF2-40B4-BE49-F238E27FC236}">
                <a16:creationId xmlns:a16="http://schemas.microsoft.com/office/drawing/2014/main" id="{33EA7BB7-5958-4037-80BF-D0F58D6F6B73}"/>
              </a:ext>
            </a:extLst>
          </p:cNvPr>
          <p:cNvSpPr txBox="1"/>
          <p:nvPr/>
        </p:nvSpPr>
        <p:spPr>
          <a:xfrm>
            <a:off x="8945523" y="2750695"/>
            <a:ext cx="630301" cy="369332"/>
          </a:xfrm>
          <a:prstGeom prst="rect">
            <a:avLst/>
          </a:prstGeom>
          <a:noFill/>
        </p:spPr>
        <p:txBody>
          <a:bodyPr wrap="square" rtlCol="0">
            <a:spAutoFit/>
          </a:bodyPr>
          <a:lstStyle/>
          <a:p>
            <a:r>
              <a:rPr lang="en-US" dirty="0"/>
              <a:t>AD 1</a:t>
            </a:r>
            <a:endParaRPr lang="fr-FR" dirty="0"/>
          </a:p>
        </p:txBody>
      </p:sp>
      <p:sp>
        <p:nvSpPr>
          <p:cNvPr id="91" name="TextBox 90">
            <a:extLst>
              <a:ext uri="{FF2B5EF4-FFF2-40B4-BE49-F238E27FC236}">
                <a16:creationId xmlns:a16="http://schemas.microsoft.com/office/drawing/2014/main" id="{0BB6D611-D1F4-4562-82FB-325BB7354E78}"/>
              </a:ext>
            </a:extLst>
          </p:cNvPr>
          <p:cNvSpPr txBox="1"/>
          <p:nvPr/>
        </p:nvSpPr>
        <p:spPr>
          <a:xfrm>
            <a:off x="2274982" y="5560339"/>
            <a:ext cx="630301" cy="369332"/>
          </a:xfrm>
          <a:prstGeom prst="rect">
            <a:avLst/>
          </a:prstGeom>
          <a:noFill/>
        </p:spPr>
        <p:txBody>
          <a:bodyPr wrap="square" rtlCol="0">
            <a:spAutoFit/>
          </a:bodyPr>
          <a:lstStyle/>
          <a:p>
            <a:r>
              <a:rPr lang="en-US" dirty="0"/>
              <a:t>AD 2</a:t>
            </a:r>
            <a:endParaRPr lang="fr-FR" dirty="0"/>
          </a:p>
        </p:txBody>
      </p:sp>
      <p:sp>
        <p:nvSpPr>
          <p:cNvPr id="92" name="TextBox 91">
            <a:extLst>
              <a:ext uri="{FF2B5EF4-FFF2-40B4-BE49-F238E27FC236}">
                <a16:creationId xmlns:a16="http://schemas.microsoft.com/office/drawing/2014/main" id="{C615F798-956D-4337-AD90-70169BF7D761}"/>
              </a:ext>
            </a:extLst>
          </p:cNvPr>
          <p:cNvSpPr txBox="1"/>
          <p:nvPr/>
        </p:nvSpPr>
        <p:spPr>
          <a:xfrm>
            <a:off x="6199950" y="5499241"/>
            <a:ext cx="630301" cy="369332"/>
          </a:xfrm>
          <a:prstGeom prst="rect">
            <a:avLst/>
          </a:prstGeom>
          <a:noFill/>
        </p:spPr>
        <p:txBody>
          <a:bodyPr wrap="square" rtlCol="0">
            <a:spAutoFit/>
          </a:bodyPr>
          <a:lstStyle/>
          <a:p>
            <a:r>
              <a:rPr lang="en-US" dirty="0"/>
              <a:t>AD 3</a:t>
            </a:r>
            <a:endParaRPr lang="fr-FR" dirty="0"/>
          </a:p>
        </p:txBody>
      </p:sp>
      <p:sp>
        <p:nvSpPr>
          <p:cNvPr id="93" name="TextBox 92">
            <a:extLst>
              <a:ext uri="{FF2B5EF4-FFF2-40B4-BE49-F238E27FC236}">
                <a16:creationId xmlns:a16="http://schemas.microsoft.com/office/drawing/2014/main" id="{A2A8837E-D504-40B8-BE4D-16ACDCFAABBC}"/>
              </a:ext>
            </a:extLst>
          </p:cNvPr>
          <p:cNvSpPr txBox="1"/>
          <p:nvPr/>
        </p:nvSpPr>
        <p:spPr>
          <a:xfrm>
            <a:off x="9875046" y="5519050"/>
            <a:ext cx="630301" cy="369332"/>
          </a:xfrm>
          <a:prstGeom prst="rect">
            <a:avLst/>
          </a:prstGeom>
          <a:noFill/>
        </p:spPr>
        <p:txBody>
          <a:bodyPr wrap="square" rtlCol="0">
            <a:spAutoFit/>
          </a:bodyPr>
          <a:lstStyle/>
          <a:p>
            <a:r>
              <a:rPr lang="en-US" dirty="0"/>
              <a:t>AD 4</a:t>
            </a:r>
            <a:endParaRPr lang="fr-FR" dirty="0"/>
          </a:p>
        </p:txBody>
      </p:sp>
      <p:cxnSp>
        <p:nvCxnSpPr>
          <p:cNvPr id="94" name="Straight Arrow Connector 93">
            <a:extLst>
              <a:ext uri="{FF2B5EF4-FFF2-40B4-BE49-F238E27FC236}">
                <a16:creationId xmlns:a16="http://schemas.microsoft.com/office/drawing/2014/main" id="{8F0FC7FE-FFDA-4BDC-85D7-45C4C09888EF}"/>
              </a:ext>
            </a:extLst>
          </p:cNvPr>
          <p:cNvCxnSpPr>
            <a:cxnSpLocks/>
          </p:cNvCxnSpPr>
          <p:nvPr/>
        </p:nvCxnSpPr>
        <p:spPr>
          <a:xfrm>
            <a:off x="8218655" y="4999832"/>
            <a:ext cx="3982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id="{B5F477B6-A5D5-41C8-870A-32834E74A8E7}"/>
              </a:ext>
            </a:extLst>
          </p:cNvPr>
          <p:cNvCxnSpPr>
            <a:cxnSpLocks/>
          </p:cNvCxnSpPr>
          <p:nvPr/>
        </p:nvCxnSpPr>
        <p:spPr>
          <a:xfrm>
            <a:off x="4484641" y="5041027"/>
            <a:ext cx="3982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TextBox 70">
            <a:extLst>
              <a:ext uri="{FF2B5EF4-FFF2-40B4-BE49-F238E27FC236}">
                <a16:creationId xmlns:a16="http://schemas.microsoft.com/office/drawing/2014/main" id="{68F90650-0AAD-40CA-92AE-C66F483501D0}"/>
              </a:ext>
            </a:extLst>
          </p:cNvPr>
          <p:cNvSpPr txBox="1"/>
          <p:nvPr/>
        </p:nvSpPr>
        <p:spPr>
          <a:xfrm>
            <a:off x="10303630" y="571355"/>
            <a:ext cx="716167" cy="369332"/>
          </a:xfrm>
          <a:prstGeom prst="rect">
            <a:avLst/>
          </a:prstGeom>
          <a:noFill/>
        </p:spPr>
        <p:txBody>
          <a:bodyPr wrap="square" rtlCol="0">
            <a:spAutoFit/>
          </a:bodyPr>
          <a:lstStyle/>
          <a:p>
            <a:r>
              <a:rPr lang="en-US" dirty="0"/>
              <a:t>b</a:t>
            </a:r>
            <a:endParaRPr lang="fr-FR" dirty="0"/>
          </a:p>
        </p:txBody>
      </p:sp>
      <p:cxnSp>
        <p:nvCxnSpPr>
          <p:cNvPr id="74" name="Straight Arrow Connector 73">
            <a:extLst>
              <a:ext uri="{FF2B5EF4-FFF2-40B4-BE49-F238E27FC236}">
                <a16:creationId xmlns:a16="http://schemas.microsoft.com/office/drawing/2014/main" id="{4EDFFD97-3BFE-4EDF-9F28-AC3761CDA418}"/>
              </a:ext>
            </a:extLst>
          </p:cNvPr>
          <p:cNvCxnSpPr/>
          <p:nvPr/>
        </p:nvCxnSpPr>
        <p:spPr>
          <a:xfrm>
            <a:off x="3580352" y="3429185"/>
            <a:ext cx="0" cy="8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969860C-6663-4E5D-A802-42751F49DE85}"/>
              </a:ext>
            </a:extLst>
          </p:cNvPr>
          <p:cNvCxnSpPr/>
          <p:nvPr/>
        </p:nvCxnSpPr>
        <p:spPr>
          <a:xfrm>
            <a:off x="7398933" y="3366091"/>
            <a:ext cx="0" cy="8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99D3607-1BE5-4EDF-AA45-615022941C97}"/>
              </a:ext>
            </a:extLst>
          </p:cNvPr>
          <p:cNvCxnSpPr/>
          <p:nvPr/>
        </p:nvCxnSpPr>
        <p:spPr>
          <a:xfrm>
            <a:off x="11143299" y="3368069"/>
            <a:ext cx="0" cy="8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084E7B0-1FCB-4DFB-8511-510ADEF63E1E}"/>
              </a:ext>
            </a:extLst>
          </p:cNvPr>
          <p:cNvCxnSpPr/>
          <p:nvPr/>
        </p:nvCxnSpPr>
        <p:spPr>
          <a:xfrm>
            <a:off x="10505347" y="1009134"/>
            <a:ext cx="0" cy="8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56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99B48A7-CDD1-4528-8471-7557B168B408}"/>
              </a:ext>
            </a:extLst>
          </p:cNvPr>
          <p:cNvGraphicFramePr>
            <a:graphicFrameLocks noGrp="1"/>
          </p:cNvGraphicFramePr>
          <p:nvPr>
            <p:extLst>
              <p:ext uri="{D42A27DB-BD31-4B8C-83A1-F6EECF244321}">
                <p14:modId xmlns:p14="http://schemas.microsoft.com/office/powerpoint/2010/main" val="3846622586"/>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gridCol w="2032000">
                  <a:extLst>
                    <a:ext uri="{9D8B030D-6E8A-4147-A177-3AD203B41FA5}">
                      <a16:colId xmlns:a16="http://schemas.microsoft.com/office/drawing/2014/main" val="1955358348"/>
                    </a:ext>
                  </a:extLst>
                </a:gridCol>
                <a:gridCol w="2032000">
                  <a:extLst>
                    <a:ext uri="{9D8B030D-6E8A-4147-A177-3AD203B41FA5}">
                      <a16:colId xmlns:a16="http://schemas.microsoft.com/office/drawing/2014/main" val="3847294846"/>
                    </a:ext>
                  </a:extLst>
                </a:gridCol>
                <a:gridCol w="2032000">
                  <a:extLst>
                    <a:ext uri="{9D8B030D-6E8A-4147-A177-3AD203B41FA5}">
                      <a16:colId xmlns:a16="http://schemas.microsoft.com/office/drawing/2014/main" val="2229585443"/>
                    </a:ext>
                  </a:extLst>
                </a:gridCol>
              </a:tblGrid>
              <a:tr h="370840">
                <a:tc>
                  <a:txBody>
                    <a:bodyPr/>
                    <a:lstStyle/>
                    <a:p>
                      <a:endParaRPr lang="fr-FR" dirty="0"/>
                    </a:p>
                  </a:txBody>
                  <a:tcPr>
                    <a:solidFill>
                      <a:schemeClr val="accent2"/>
                    </a:solidFill>
                  </a:tcPr>
                </a:tc>
                <a:tc>
                  <a:txBody>
                    <a:bodyPr/>
                    <a:lstStyle/>
                    <a:p>
                      <a:endParaRPr lang="fr-FR" dirty="0"/>
                    </a:p>
                  </a:txBody>
                  <a:tcPr>
                    <a:solidFill>
                      <a:srgbClr val="00B050"/>
                    </a:solidFill>
                  </a:tcPr>
                </a:tc>
                <a:tc>
                  <a:txBody>
                    <a:bodyPr/>
                    <a:lstStyle/>
                    <a:p>
                      <a:endParaRPr lang="fr-FR" dirty="0"/>
                    </a:p>
                  </a:txBody>
                  <a:tcPr>
                    <a:solidFill>
                      <a:schemeClr val="accent2"/>
                    </a:solidFill>
                  </a:tcPr>
                </a:tc>
                <a:tc>
                  <a:txBody>
                    <a:bodyPr/>
                    <a:lstStyle/>
                    <a:p>
                      <a:endParaRPr lang="fr-FR" dirty="0"/>
                    </a:p>
                  </a:txBody>
                  <a:tcPr>
                    <a:solidFill>
                      <a:schemeClr val="accent2"/>
                    </a:solidFill>
                  </a:tcPr>
                </a:tc>
                <a:extLst>
                  <a:ext uri="{0D108BD9-81ED-4DB2-BD59-A6C34878D82A}">
                    <a16:rowId xmlns:a16="http://schemas.microsoft.com/office/drawing/2014/main" val="1697004736"/>
                  </a:ext>
                </a:extLst>
              </a:tr>
            </a:tbl>
          </a:graphicData>
        </a:graphic>
      </p:graphicFrame>
      <p:graphicFrame>
        <p:nvGraphicFramePr>
          <p:cNvPr id="4" name="Table 2">
            <a:extLst>
              <a:ext uri="{FF2B5EF4-FFF2-40B4-BE49-F238E27FC236}">
                <a16:creationId xmlns:a16="http://schemas.microsoft.com/office/drawing/2014/main" id="{B5E332D8-D26C-42B5-A2EF-714E3809B649}"/>
              </a:ext>
            </a:extLst>
          </p:cNvPr>
          <p:cNvGraphicFramePr>
            <a:graphicFrameLocks noGrp="1"/>
          </p:cNvGraphicFramePr>
          <p:nvPr>
            <p:extLst>
              <p:ext uri="{D42A27DB-BD31-4B8C-83A1-F6EECF244321}">
                <p14:modId xmlns:p14="http://schemas.microsoft.com/office/powerpoint/2010/main" val="1630870946"/>
              </p:ext>
            </p:extLst>
          </p:nvPr>
        </p:nvGraphicFramePr>
        <p:xfrm>
          <a:off x="2032000" y="1280999"/>
          <a:ext cx="8128000" cy="365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gridCol w="2032000">
                  <a:extLst>
                    <a:ext uri="{9D8B030D-6E8A-4147-A177-3AD203B41FA5}">
                      <a16:colId xmlns:a16="http://schemas.microsoft.com/office/drawing/2014/main" val="1955358348"/>
                    </a:ext>
                  </a:extLst>
                </a:gridCol>
                <a:gridCol w="2032000">
                  <a:extLst>
                    <a:ext uri="{9D8B030D-6E8A-4147-A177-3AD203B41FA5}">
                      <a16:colId xmlns:a16="http://schemas.microsoft.com/office/drawing/2014/main" val="3847294846"/>
                    </a:ext>
                  </a:extLst>
                </a:gridCol>
                <a:gridCol w="2032000">
                  <a:extLst>
                    <a:ext uri="{9D8B030D-6E8A-4147-A177-3AD203B41FA5}">
                      <a16:colId xmlns:a16="http://schemas.microsoft.com/office/drawing/2014/main" val="2229585443"/>
                    </a:ext>
                  </a:extLst>
                </a:gridCol>
              </a:tblGrid>
              <a:tr h="299912">
                <a:tc>
                  <a:txBody>
                    <a:bodyPr/>
                    <a:lstStyle/>
                    <a:p>
                      <a:endParaRPr lang="fr-FR" dirty="0"/>
                    </a:p>
                  </a:txBody>
                  <a:tcPr>
                    <a:solidFill>
                      <a:schemeClr val="accent2"/>
                    </a:solidFill>
                  </a:tcPr>
                </a:tc>
                <a:tc>
                  <a:txBody>
                    <a:bodyPr/>
                    <a:lstStyle/>
                    <a:p>
                      <a:endParaRPr lang="fr-FR" dirty="0"/>
                    </a:p>
                  </a:txBody>
                  <a:tcPr>
                    <a:solidFill>
                      <a:srgbClr val="00B050"/>
                    </a:solidFill>
                  </a:tcPr>
                </a:tc>
                <a:tc>
                  <a:txBody>
                    <a:bodyPr/>
                    <a:lstStyle/>
                    <a:p>
                      <a:endParaRPr lang="fr-FR" dirty="0"/>
                    </a:p>
                  </a:txBody>
                  <a:tcPr>
                    <a:solidFill>
                      <a:schemeClr val="accent2"/>
                    </a:solidFill>
                  </a:tcPr>
                </a:tc>
                <a:tc>
                  <a:txBody>
                    <a:bodyPr/>
                    <a:lstStyle/>
                    <a:p>
                      <a:endParaRPr lang="fr-FR" dirty="0"/>
                    </a:p>
                  </a:txBody>
                  <a:tcPr>
                    <a:solidFill>
                      <a:schemeClr val="accent2"/>
                    </a:solidFill>
                  </a:tcPr>
                </a:tc>
                <a:extLst>
                  <a:ext uri="{0D108BD9-81ED-4DB2-BD59-A6C34878D82A}">
                    <a16:rowId xmlns:a16="http://schemas.microsoft.com/office/drawing/2014/main" val="1697004736"/>
                  </a:ext>
                </a:extLst>
              </a:tr>
            </a:tbl>
          </a:graphicData>
        </a:graphic>
      </p:graphicFrame>
      <p:graphicFrame>
        <p:nvGraphicFramePr>
          <p:cNvPr id="5" name="Table 2">
            <a:extLst>
              <a:ext uri="{FF2B5EF4-FFF2-40B4-BE49-F238E27FC236}">
                <a16:creationId xmlns:a16="http://schemas.microsoft.com/office/drawing/2014/main" id="{66A03394-27F9-442E-B24A-3B2075704A69}"/>
              </a:ext>
            </a:extLst>
          </p:cNvPr>
          <p:cNvGraphicFramePr>
            <a:graphicFrameLocks noGrp="1"/>
          </p:cNvGraphicFramePr>
          <p:nvPr>
            <p:extLst>
              <p:ext uri="{D42A27DB-BD31-4B8C-83A1-F6EECF244321}">
                <p14:modId xmlns:p14="http://schemas.microsoft.com/office/powerpoint/2010/main" val="3025303093"/>
              </p:ext>
            </p:extLst>
          </p:nvPr>
        </p:nvGraphicFramePr>
        <p:xfrm>
          <a:off x="2032000" y="1837253"/>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gridCol w="2032000">
                  <a:extLst>
                    <a:ext uri="{9D8B030D-6E8A-4147-A177-3AD203B41FA5}">
                      <a16:colId xmlns:a16="http://schemas.microsoft.com/office/drawing/2014/main" val="1955358348"/>
                    </a:ext>
                  </a:extLst>
                </a:gridCol>
                <a:gridCol w="2032000">
                  <a:extLst>
                    <a:ext uri="{9D8B030D-6E8A-4147-A177-3AD203B41FA5}">
                      <a16:colId xmlns:a16="http://schemas.microsoft.com/office/drawing/2014/main" val="3847294846"/>
                    </a:ext>
                  </a:extLst>
                </a:gridCol>
                <a:gridCol w="2032000">
                  <a:extLst>
                    <a:ext uri="{9D8B030D-6E8A-4147-A177-3AD203B41FA5}">
                      <a16:colId xmlns:a16="http://schemas.microsoft.com/office/drawing/2014/main" val="2229585443"/>
                    </a:ext>
                  </a:extLst>
                </a:gridCol>
              </a:tblGrid>
              <a:tr h="370840">
                <a:tc>
                  <a:txBody>
                    <a:bodyPr/>
                    <a:lstStyle/>
                    <a:p>
                      <a:endParaRPr lang="fr-FR" dirty="0"/>
                    </a:p>
                  </a:txBody>
                  <a:tcPr>
                    <a:solidFill>
                      <a:srgbClr val="00B050"/>
                    </a:solidFill>
                  </a:tcPr>
                </a:tc>
                <a:tc>
                  <a:txBody>
                    <a:bodyPr/>
                    <a:lstStyle/>
                    <a:p>
                      <a:endParaRPr lang="fr-FR" dirty="0"/>
                    </a:p>
                  </a:txBody>
                  <a:tcPr>
                    <a:solidFill>
                      <a:schemeClr val="accent2"/>
                    </a:solidFill>
                  </a:tcPr>
                </a:tc>
                <a:tc>
                  <a:txBody>
                    <a:bodyPr/>
                    <a:lstStyle/>
                    <a:p>
                      <a:endParaRPr lang="fr-FR" dirty="0"/>
                    </a:p>
                  </a:txBody>
                  <a:tcPr>
                    <a:solidFill>
                      <a:srgbClr val="00B050"/>
                    </a:solidFill>
                  </a:tcPr>
                </a:tc>
                <a:tc>
                  <a:txBody>
                    <a:bodyPr/>
                    <a:lstStyle/>
                    <a:p>
                      <a:endParaRPr lang="fr-FR" dirty="0"/>
                    </a:p>
                  </a:txBody>
                  <a:tcPr>
                    <a:solidFill>
                      <a:schemeClr val="accent2"/>
                    </a:solidFill>
                  </a:tcPr>
                </a:tc>
                <a:extLst>
                  <a:ext uri="{0D108BD9-81ED-4DB2-BD59-A6C34878D82A}">
                    <a16:rowId xmlns:a16="http://schemas.microsoft.com/office/drawing/2014/main" val="1697004736"/>
                  </a:ext>
                </a:extLst>
              </a:tr>
            </a:tbl>
          </a:graphicData>
        </a:graphic>
      </p:graphicFrame>
      <p:sp>
        <p:nvSpPr>
          <p:cNvPr id="6" name="TextBox 5">
            <a:extLst>
              <a:ext uri="{FF2B5EF4-FFF2-40B4-BE49-F238E27FC236}">
                <a16:creationId xmlns:a16="http://schemas.microsoft.com/office/drawing/2014/main" id="{90BE9934-B5DD-4329-A0B9-650A3D3D60AF}"/>
              </a:ext>
            </a:extLst>
          </p:cNvPr>
          <p:cNvSpPr txBox="1"/>
          <p:nvPr/>
        </p:nvSpPr>
        <p:spPr>
          <a:xfrm>
            <a:off x="2644933" y="1037613"/>
            <a:ext cx="794961" cy="276999"/>
          </a:xfrm>
          <a:prstGeom prst="rect">
            <a:avLst/>
          </a:prstGeom>
          <a:noFill/>
        </p:spPr>
        <p:txBody>
          <a:bodyPr wrap="none" rtlCol="0">
            <a:spAutoFit/>
          </a:bodyPr>
          <a:lstStyle/>
          <a:p>
            <a:r>
              <a:rPr lang="fr-FR" sz="1200" dirty="0"/>
              <a:t>Adresse 1</a:t>
            </a:r>
          </a:p>
        </p:txBody>
      </p:sp>
      <p:sp>
        <p:nvSpPr>
          <p:cNvPr id="8" name="TextBox 7">
            <a:extLst>
              <a:ext uri="{FF2B5EF4-FFF2-40B4-BE49-F238E27FC236}">
                <a16:creationId xmlns:a16="http://schemas.microsoft.com/office/drawing/2014/main" id="{AD71F046-01B2-4237-8933-E66648ACA4DD}"/>
              </a:ext>
            </a:extLst>
          </p:cNvPr>
          <p:cNvSpPr txBox="1"/>
          <p:nvPr/>
        </p:nvSpPr>
        <p:spPr>
          <a:xfrm>
            <a:off x="4664233" y="1037613"/>
            <a:ext cx="794961" cy="276999"/>
          </a:xfrm>
          <a:prstGeom prst="rect">
            <a:avLst/>
          </a:prstGeom>
          <a:noFill/>
        </p:spPr>
        <p:txBody>
          <a:bodyPr wrap="none" rtlCol="0">
            <a:spAutoFit/>
          </a:bodyPr>
          <a:lstStyle/>
          <a:p>
            <a:r>
              <a:rPr lang="fr-FR" sz="1200" dirty="0"/>
              <a:t>Adresse 2</a:t>
            </a:r>
          </a:p>
        </p:txBody>
      </p:sp>
      <p:sp>
        <p:nvSpPr>
          <p:cNvPr id="9" name="TextBox 8">
            <a:extLst>
              <a:ext uri="{FF2B5EF4-FFF2-40B4-BE49-F238E27FC236}">
                <a16:creationId xmlns:a16="http://schemas.microsoft.com/office/drawing/2014/main" id="{07D1BE4E-9CE8-48C0-82A3-118E3CC9BA28}"/>
              </a:ext>
            </a:extLst>
          </p:cNvPr>
          <p:cNvSpPr txBox="1"/>
          <p:nvPr/>
        </p:nvSpPr>
        <p:spPr>
          <a:xfrm>
            <a:off x="6732808" y="1047253"/>
            <a:ext cx="794961" cy="276999"/>
          </a:xfrm>
          <a:prstGeom prst="rect">
            <a:avLst/>
          </a:prstGeom>
          <a:noFill/>
        </p:spPr>
        <p:txBody>
          <a:bodyPr wrap="none" rtlCol="0">
            <a:spAutoFit/>
          </a:bodyPr>
          <a:lstStyle/>
          <a:p>
            <a:r>
              <a:rPr lang="fr-FR" sz="1200" dirty="0"/>
              <a:t>Adresse 3</a:t>
            </a:r>
          </a:p>
        </p:txBody>
      </p:sp>
      <p:sp>
        <p:nvSpPr>
          <p:cNvPr id="10" name="TextBox 9">
            <a:extLst>
              <a:ext uri="{FF2B5EF4-FFF2-40B4-BE49-F238E27FC236}">
                <a16:creationId xmlns:a16="http://schemas.microsoft.com/office/drawing/2014/main" id="{A78BFDC5-19DA-496F-886A-79A8DB9E968B}"/>
              </a:ext>
            </a:extLst>
          </p:cNvPr>
          <p:cNvSpPr txBox="1"/>
          <p:nvPr/>
        </p:nvSpPr>
        <p:spPr>
          <a:xfrm>
            <a:off x="8752108" y="1047253"/>
            <a:ext cx="794961" cy="276999"/>
          </a:xfrm>
          <a:prstGeom prst="rect">
            <a:avLst/>
          </a:prstGeom>
          <a:noFill/>
        </p:spPr>
        <p:txBody>
          <a:bodyPr wrap="none" rtlCol="0">
            <a:spAutoFit/>
          </a:bodyPr>
          <a:lstStyle/>
          <a:p>
            <a:r>
              <a:rPr lang="fr-FR" sz="1200" dirty="0"/>
              <a:t>Adresse 4</a:t>
            </a:r>
          </a:p>
        </p:txBody>
      </p:sp>
      <p:sp>
        <p:nvSpPr>
          <p:cNvPr id="11" name="TextBox 10">
            <a:extLst>
              <a:ext uri="{FF2B5EF4-FFF2-40B4-BE49-F238E27FC236}">
                <a16:creationId xmlns:a16="http://schemas.microsoft.com/office/drawing/2014/main" id="{CAE9BCAF-3F53-40D7-9A46-6D3A0E81C1BA}"/>
              </a:ext>
            </a:extLst>
          </p:cNvPr>
          <p:cNvSpPr txBox="1"/>
          <p:nvPr/>
        </p:nvSpPr>
        <p:spPr>
          <a:xfrm>
            <a:off x="2644932" y="1603507"/>
            <a:ext cx="794961" cy="276999"/>
          </a:xfrm>
          <a:prstGeom prst="rect">
            <a:avLst/>
          </a:prstGeom>
          <a:noFill/>
        </p:spPr>
        <p:txBody>
          <a:bodyPr wrap="none" rtlCol="0">
            <a:spAutoFit/>
          </a:bodyPr>
          <a:lstStyle/>
          <a:p>
            <a:r>
              <a:rPr lang="fr-FR" sz="1200" dirty="0"/>
              <a:t>Adresse 5</a:t>
            </a:r>
          </a:p>
        </p:txBody>
      </p:sp>
      <p:sp>
        <p:nvSpPr>
          <p:cNvPr id="12" name="TextBox 11">
            <a:extLst>
              <a:ext uri="{FF2B5EF4-FFF2-40B4-BE49-F238E27FC236}">
                <a16:creationId xmlns:a16="http://schemas.microsoft.com/office/drawing/2014/main" id="{4D9C4087-6F37-4296-9FDF-5031C8B380D2}"/>
              </a:ext>
            </a:extLst>
          </p:cNvPr>
          <p:cNvSpPr txBox="1"/>
          <p:nvPr/>
        </p:nvSpPr>
        <p:spPr>
          <a:xfrm>
            <a:off x="4664233" y="1603506"/>
            <a:ext cx="794961" cy="276999"/>
          </a:xfrm>
          <a:prstGeom prst="rect">
            <a:avLst/>
          </a:prstGeom>
          <a:noFill/>
        </p:spPr>
        <p:txBody>
          <a:bodyPr wrap="none" rtlCol="0">
            <a:spAutoFit/>
          </a:bodyPr>
          <a:lstStyle/>
          <a:p>
            <a:r>
              <a:rPr lang="fr-FR" sz="1200" dirty="0"/>
              <a:t>Adresse 6</a:t>
            </a:r>
          </a:p>
        </p:txBody>
      </p:sp>
      <p:sp>
        <p:nvSpPr>
          <p:cNvPr id="13" name="TextBox 12">
            <a:extLst>
              <a:ext uri="{FF2B5EF4-FFF2-40B4-BE49-F238E27FC236}">
                <a16:creationId xmlns:a16="http://schemas.microsoft.com/office/drawing/2014/main" id="{091778FB-2659-46E3-B41A-6871AB2E82C8}"/>
              </a:ext>
            </a:extLst>
          </p:cNvPr>
          <p:cNvSpPr txBox="1"/>
          <p:nvPr/>
        </p:nvSpPr>
        <p:spPr>
          <a:xfrm>
            <a:off x="6683534" y="1603506"/>
            <a:ext cx="794961" cy="276999"/>
          </a:xfrm>
          <a:prstGeom prst="rect">
            <a:avLst/>
          </a:prstGeom>
          <a:noFill/>
        </p:spPr>
        <p:txBody>
          <a:bodyPr wrap="none" rtlCol="0">
            <a:spAutoFit/>
          </a:bodyPr>
          <a:lstStyle/>
          <a:p>
            <a:r>
              <a:rPr lang="fr-FR" sz="1200" dirty="0"/>
              <a:t>Adresse 7</a:t>
            </a:r>
          </a:p>
        </p:txBody>
      </p:sp>
      <p:sp>
        <p:nvSpPr>
          <p:cNvPr id="14" name="TextBox 13">
            <a:extLst>
              <a:ext uri="{FF2B5EF4-FFF2-40B4-BE49-F238E27FC236}">
                <a16:creationId xmlns:a16="http://schemas.microsoft.com/office/drawing/2014/main" id="{3C95CEFF-C996-424C-89A1-BF45AD4AEAC0}"/>
              </a:ext>
            </a:extLst>
          </p:cNvPr>
          <p:cNvSpPr txBox="1"/>
          <p:nvPr/>
        </p:nvSpPr>
        <p:spPr>
          <a:xfrm>
            <a:off x="8752107" y="1603506"/>
            <a:ext cx="794961" cy="276999"/>
          </a:xfrm>
          <a:prstGeom prst="rect">
            <a:avLst/>
          </a:prstGeom>
          <a:noFill/>
        </p:spPr>
        <p:txBody>
          <a:bodyPr wrap="none" rtlCol="0">
            <a:spAutoFit/>
          </a:bodyPr>
          <a:lstStyle/>
          <a:p>
            <a:r>
              <a:rPr lang="fr-FR" sz="1200" dirty="0"/>
              <a:t>Adresse 8</a:t>
            </a:r>
          </a:p>
        </p:txBody>
      </p:sp>
      <p:sp>
        <p:nvSpPr>
          <p:cNvPr id="15" name="TextBox 14">
            <a:extLst>
              <a:ext uri="{FF2B5EF4-FFF2-40B4-BE49-F238E27FC236}">
                <a16:creationId xmlns:a16="http://schemas.microsoft.com/office/drawing/2014/main" id="{C9127334-03A2-4C1D-84D8-29AF51E048E7}"/>
              </a:ext>
            </a:extLst>
          </p:cNvPr>
          <p:cNvSpPr txBox="1"/>
          <p:nvPr/>
        </p:nvSpPr>
        <p:spPr>
          <a:xfrm>
            <a:off x="2644931" y="2177469"/>
            <a:ext cx="794961" cy="276999"/>
          </a:xfrm>
          <a:prstGeom prst="rect">
            <a:avLst/>
          </a:prstGeom>
          <a:noFill/>
        </p:spPr>
        <p:txBody>
          <a:bodyPr wrap="none" rtlCol="0">
            <a:spAutoFit/>
          </a:bodyPr>
          <a:lstStyle/>
          <a:p>
            <a:r>
              <a:rPr lang="fr-FR" sz="1200" dirty="0"/>
              <a:t>Adresse 9</a:t>
            </a:r>
          </a:p>
        </p:txBody>
      </p:sp>
      <p:sp>
        <p:nvSpPr>
          <p:cNvPr id="16" name="TextBox 15">
            <a:extLst>
              <a:ext uri="{FF2B5EF4-FFF2-40B4-BE49-F238E27FC236}">
                <a16:creationId xmlns:a16="http://schemas.microsoft.com/office/drawing/2014/main" id="{D2E6DF61-A0DE-42FC-B3F0-D9EBECAEDE93}"/>
              </a:ext>
            </a:extLst>
          </p:cNvPr>
          <p:cNvSpPr txBox="1"/>
          <p:nvPr/>
        </p:nvSpPr>
        <p:spPr>
          <a:xfrm>
            <a:off x="4664233" y="2171860"/>
            <a:ext cx="873509" cy="276999"/>
          </a:xfrm>
          <a:prstGeom prst="rect">
            <a:avLst/>
          </a:prstGeom>
          <a:noFill/>
        </p:spPr>
        <p:txBody>
          <a:bodyPr wrap="none" rtlCol="0">
            <a:spAutoFit/>
          </a:bodyPr>
          <a:lstStyle/>
          <a:p>
            <a:r>
              <a:rPr lang="fr-FR" sz="1200" dirty="0"/>
              <a:t>Adresse 10</a:t>
            </a:r>
          </a:p>
        </p:txBody>
      </p:sp>
      <p:sp>
        <p:nvSpPr>
          <p:cNvPr id="17" name="TextBox 16">
            <a:extLst>
              <a:ext uri="{FF2B5EF4-FFF2-40B4-BE49-F238E27FC236}">
                <a16:creationId xmlns:a16="http://schemas.microsoft.com/office/drawing/2014/main" id="{ACE11FD0-2999-4236-9ADB-7F078B46D132}"/>
              </a:ext>
            </a:extLst>
          </p:cNvPr>
          <p:cNvSpPr txBox="1"/>
          <p:nvPr/>
        </p:nvSpPr>
        <p:spPr>
          <a:xfrm>
            <a:off x="6703780" y="2174321"/>
            <a:ext cx="873509" cy="276999"/>
          </a:xfrm>
          <a:prstGeom prst="rect">
            <a:avLst/>
          </a:prstGeom>
          <a:noFill/>
        </p:spPr>
        <p:txBody>
          <a:bodyPr wrap="none" rtlCol="0">
            <a:spAutoFit/>
          </a:bodyPr>
          <a:lstStyle/>
          <a:p>
            <a:r>
              <a:rPr lang="fr-FR" sz="1200" dirty="0"/>
              <a:t>Adresse 11</a:t>
            </a:r>
          </a:p>
        </p:txBody>
      </p:sp>
      <p:sp>
        <p:nvSpPr>
          <p:cNvPr id="18" name="TextBox 17">
            <a:extLst>
              <a:ext uri="{FF2B5EF4-FFF2-40B4-BE49-F238E27FC236}">
                <a16:creationId xmlns:a16="http://schemas.microsoft.com/office/drawing/2014/main" id="{BDF94B61-3043-40CE-8A13-548E82BA7783}"/>
              </a:ext>
            </a:extLst>
          </p:cNvPr>
          <p:cNvSpPr txBox="1"/>
          <p:nvPr/>
        </p:nvSpPr>
        <p:spPr>
          <a:xfrm>
            <a:off x="8752106" y="2176782"/>
            <a:ext cx="873509" cy="276999"/>
          </a:xfrm>
          <a:prstGeom prst="rect">
            <a:avLst/>
          </a:prstGeom>
          <a:noFill/>
        </p:spPr>
        <p:txBody>
          <a:bodyPr wrap="none" rtlCol="0">
            <a:spAutoFit/>
          </a:bodyPr>
          <a:lstStyle/>
          <a:p>
            <a:r>
              <a:rPr lang="fr-FR" sz="1200" dirty="0"/>
              <a:t>Adresse 12</a:t>
            </a:r>
          </a:p>
        </p:txBody>
      </p:sp>
      <p:sp>
        <p:nvSpPr>
          <p:cNvPr id="19" name="TextBox 18">
            <a:extLst>
              <a:ext uri="{FF2B5EF4-FFF2-40B4-BE49-F238E27FC236}">
                <a16:creationId xmlns:a16="http://schemas.microsoft.com/office/drawing/2014/main" id="{37C617E2-E855-4DCD-8F73-5ED22D35E1C8}"/>
              </a:ext>
            </a:extLst>
          </p:cNvPr>
          <p:cNvSpPr txBox="1"/>
          <p:nvPr/>
        </p:nvSpPr>
        <p:spPr>
          <a:xfrm>
            <a:off x="978512" y="1280340"/>
            <a:ext cx="785612" cy="461665"/>
          </a:xfrm>
          <a:prstGeom prst="rect">
            <a:avLst/>
          </a:prstGeom>
          <a:noFill/>
        </p:spPr>
        <p:txBody>
          <a:bodyPr wrap="square" rtlCol="0">
            <a:spAutoFit/>
          </a:bodyPr>
          <a:lstStyle/>
          <a:p>
            <a:r>
              <a:rPr lang="en-US" sz="2400" dirty="0">
                <a:solidFill>
                  <a:srgbClr val="002060"/>
                </a:solidFill>
              </a:rPr>
              <a:t>T[</a:t>
            </a:r>
            <a:r>
              <a:rPr lang="en-US" sz="2400" dirty="0">
                <a:solidFill>
                  <a:srgbClr val="005939"/>
                </a:solidFill>
                <a:effectLst>
                  <a:outerShdw blurRad="38100" dist="38100" dir="2700000" algn="tl">
                    <a:srgbClr val="000000">
                      <a:alpha val="43137"/>
                    </a:srgbClr>
                  </a:outerShdw>
                </a:effectLst>
                <a:latin typeface="+mj-lt"/>
              </a:rPr>
              <a:t>7</a:t>
            </a:r>
            <a:r>
              <a:rPr lang="en-US" sz="2400" dirty="0">
                <a:solidFill>
                  <a:srgbClr val="002060"/>
                </a:solidFill>
              </a:rPr>
              <a:t>]</a:t>
            </a:r>
            <a:endParaRPr lang="fr-FR" dirty="0">
              <a:solidFill>
                <a:srgbClr val="002060"/>
              </a:solidFill>
            </a:endParaRPr>
          </a:p>
        </p:txBody>
      </p:sp>
      <p:graphicFrame>
        <p:nvGraphicFramePr>
          <p:cNvPr id="20" name="Table 2">
            <a:extLst>
              <a:ext uri="{FF2B5EF4-FFF2-40B4-BE49-F238E27FC236}">
                <a16:creationId xmlns:a16="http://schemas.microsoft.com/office/drawing/2014/main" id="{2202A18A-5D65-458E-9EE0-F51A0F731C6C}"/>
              </a:ext>
            </a:extLst>
          </p:cNvPr>
          <p:cNvGraphicFramePr>
            <a:graphicFrameLocks noGrp="1"/>
          </p:cNvGraphicFramePr>
          <p:nvPr>
            <p:extLst>
              <p:ext uri="{D42A27DB-BD31-4B8C-83A1-F6EECF244321}">
                <p14:modId xmlns:p14="http://schemas.microsoft.com/office/powerpoint/2010/main" val="872762255"/>
              </p:ext>
            </p:extLst>
          </p:nvPr>
        </p:nvGraphicFramePr>
        <p:xfrm>
          <a:off x="2038351" y="719666"/>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pic>
        <p:nvPicPr>
          <p:cNvPr id="21" name="Picture 20">
            <a:extLst>
              <a:ext uri="{FF2B5EF4-FFF2-40B4-BE49-F238E27FC236}">
                <a16:creationId xmlns:a16="http://schemas.microsoft.com/office/drawing/2014/main" id="{C2107E65-5CC0-4D75-8D68-F3F67B0D6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479" y="926150"/>
            <a:ext cx="815855" cy="815855"/>
          </a:xfrm>
          <a:prstGeom prst="rect">
            <a:avLst/>
          </a:prstGeom>
        </p:spPr>
      </p:pic>
      <p:sp>
        <p:nvSpPr>
          <p:cNvPr id="22" name="TextBox 21">
            <a:extLst>
              <a:ext uri="{FF2B5EF4-FFF2-40B4-BE49-F238E27FC236}">
                <a16:creationId xmlns:a16="http://schemas.microsoft.com/office/drawing/2014/main" id="{6585DB7F-167B-4151-AF31-DE0097C7DC43}"/>
              </a:ext>
            </a:extLst>
          </p:cNvPr>
          <p:cNvSpPr txBox="1"/>
          <p:nvPr/>
        </p:nvSpPr>
        <p:spPr>
          <a:xfrm>
            <a:off x="10520455" y="1670601"/>
            <a:ext cx="1228138" cy="369332"/>
          </a:xfrm>
          <a:prstGeom prst="rect">
            <a:avLst/>
          </a:prstGeom>
          <a:noFill/>
        </p:spPr>
        <p:txBody>
          <a:bodyPr wrap="square" rtlCol="0">
            <a:spAutoFit/>
          </a:bodyPr>
          <a:lstStyle/>
          <a:p>
            <a:r>
              <a:rPr lang="fr-FR" dirty="0">
                <a:solidFill>
                  <a:schemeClr val="accent1"/>
                </a:solidFill>
                <a:latin typeface="AnotherScream" panose="02000506000000020003" pitchFamily="2" charset="0"/>
              </a:rPr>
              <a:t>CPU</a:t>
            </a:r>
          </a:p>
        </p:txBody>
      </p:sp>
      <p:graphicFrame>
        <p:nvGraphicFramePr>
          <p:cNvPr id="26" name="Table 2">
            <a:extLst>
              <a:ext uri="{FF2B5EF4-FFF2-40B4-BE49-F238E27FC236}">
                <a16:creationId xmlns:a16="http://schemas.microsoft.com/office/drawing/2014/main" id="{926E5F20-0A07-47B6-B03D-AA6A41A2CA3B}"/>
              </a:ext>
            </a:extLst>
          </p:cNvPr>
          <p:cNvGraphicFramePr>
            <a:graphicFrameLocks noGrp="1"/>
          </p:cNvGraphicFramePr>
          <p:nvPr>
            <p:extLst>
              <p:ext uri="{D42A27DB-BD31-4B8C-83A1-F6EECF244321}">
                <p14:modId xmlns:p14="http://schemas.microsoft.com/office/powerpoint/2010/main" val="408073101"/>
              </p:ext>
            </p:extLst>
          </p:nvPr>
        </p:nvGraphicFramePr>
        <p:xfrm>
          <a:off x="2038351" y="1278459"/>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27" name="Table 2">
            <a:extLst>
              <a:ext uri="{FF2B5EF4-FFF2-40B4-BE49-F238E27FC236}">
                <a16:creationId xmlns:a16="http://schemas.microsoft.com/office/drawing/2014/main" id="{1EECF907-C087-4070-9B48-15CA49873033}"/>
              </a:ext>
            </a:extLst>
          </p:cNvPr>
          <p:cNvGraphicFramePr>
            <a:graphicFrameLocks noGrp="1"/>
          </p:cNvGraphicFramePr>
          <p:nvPr>
            <p:extLst>
              <p:ext uri="{D42A27DB-BD31-4B8C-83A1-F6EECF244321}">
                <p14:modId xmlns:p14="http://schemas.microsoft.com/office/powerpoint/2010/main" val="1687421889"/>
              </p:ext>
            </p:extLst>
          </p:nvPr>
        </p:nvGraphicFramePr>
        <p:xfrm>
          <a:off x="6096000" y="1275919"/>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28" name="Table 2">
            <a:extLst>
              <a:ext uri="{FF2B5EF4-FFF2-40B4-BE49-F238E27FC236}">
                <a16:creationId xmlns:a16="http://schemas.microsoft.com/office/drawing/2014/main" id="{9C08E985-A576-47E5-A63F-FB319D54B05C}"/>
              </a:ext>
            </a:extLst>
          </p:cNvPr>
          <p:cNvGraphicFramePr>
            <a:graphicFrameLocks noGrp="1"/>
          </p:cNvGraphicFramePr>
          <p:nvPr>
            <p:extLst>
              <p:ext uri="{D42A27DB-BD31-4B8C-83A1-F6EECF244321}">
                <p14:modId xmlns:p14="http://schemas.microsoft.com/office/powerpoint/2010/main" val="3746918006"/>
              </p:ext>
            </p:extLst>
          </p:nvPr>
        </p:nvGraphicFramePr>
        <p:xfrm>
          <a:off x="8128000" y="1278714"/>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29" name="Table 2">
            <a:extLst>
              <a:ext uri="{FF2B5EF4-FFF2-40B4-BE49-F238E27FC236}">
                <a16:creationId xmlns:a16="http://schemas.microsoft.com/office/drawing/2014/main" id="{361143CC-F475-4605-8AFD-3A37F9622E63}"/>
              </a:ext>
            </a:extLst>
          </p:cNvPr>
          <p:cNvGraphicFramePr>
            <a:graphicFrameLocks noGrp="1"/>
          </p:cNvGraphicFramePr>
          <p:nvPr>
            <p:extLst>
              <p:ext uri="{D42A27DB-BD31-4B8C-83A1-F6EECF244321}">
                <p14:modId xmlns:p14="http://schemas.microsoft.com/office/powerpoint/2010/main" val="730908488"/>
              </p:ext>
            </p:extLst>
          </p:nvPr>
        </p:nvGraphicFramePr>
        <p:xfrm>
          <a:off x="4060352" y="1837253"/>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30" name="Table 2">
            <a:extLst>
              <a:ext uri="{FF2B5EF4-FFF2-40B4-BE49-F238E27FC236}">
                <a16:creationId xmlns:a16="http://schemas.microsoft.com/office/drawing/2014/main" id="{D2ED29CF-A7C0-4DF3-AB45-4AE7D46DD014}"/>
              </a:ext>
            </a:extLst>
          </p:cNvPr>
          <p:cNvGraphicFramePr>
            <a:graphicFrameLocks noGrp="1"/>
          </p:cNvGraphicFramePr>
          <p:nvPr>
            <p:extLst>
              <p:ext uri="{D42A27DB-BD31-4B8C-83A1-F6EECF244321}">
                <p14:modId xmlns:p14="http://schemas.microsoft.com/office/powerpoint/2010/main" val="3534743809"/>
              </p:ext>
            </p:extLst>
          </p:nvPr>
        </p:nvGraphicFramePr>
        <p:xfrm>
          <a:off x="8128000" y="1837253"/>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31" name="Table 2">
            <a:extLst>
              <a:ext uri="{FF2B5EF4-FFF2-40B4-BE49-F238E27FC236}">
                <a16:creationId xmlns:a16="http://schemas.microsoft.com/office/drawing/2014/main" id="{1DD2C83F-ACE4-4050-9984-7C38E0DF56F3}"/>
              </a:ext>
            </a:extLst>
          </p:cNvPr>
          <p:cNvGraphicFramePr>
            <a:graphicFrameLocks noGrp="1"/>
          </p:cNvGraphicFramePr>
          <p:nvPr>
            <p:extLst>
              <p:ext uri="{D42A27DB-BD31-4B8C-83A1-F6EECF244321}">
                <p14:modId xmlns:p14="http://schemas.microsoft.com/office/powerpoint/2010/main" val="248695775"/>
              </p:ext>
            </p:extLst>
          </p:nvPr>
        </p:nvGraphicFramePr>
        <p:xfrm>
          <a:off x="6089651" y="719666"/>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graphicFrame>
        <p:nvGraphicFramePr>
          <p:cNvPr id="32" name="Table 2">
            <a:extLst>
              <a:ext uri="{FF2B5EF4-FFF2-40B4-BE49-F238E27FC236}">
                <a16:creationId xmlns:a16="http://schemas.microsoft.com/office/drawing/2014/main" id="{50905101-EEBD-4919-82F3-A3C9D98ECD90}"/>
              </a:ext>
            </a:extLst>
          </p:cNvPr>
          <p:cNvGraphicFramePr>
            <a:graphicFrameLocks noGrp="1"/>
          </p:cNvGraphicFramePr>
          <p:nvPr>
            <p:extLst>
              <p:ext uri="{D42A27DB-BD31-4B8C-83A1-F6EECF244321}">
                <p14:modId xmlns:p14="http://schemas.microsoft.com/office/powerpoint/2010/main" val="872762255"/>
              </p:ext>
            </p:extLst>
          </p:nvPr>
        </p:nvGraphicFramePr>
        <p:xfrm>
          <a:off x="8128000" y="720936"/>
          <a:ext cx="2032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317162"/>
                    </a:ext>
                  </a:extLst>
                </a:gridCol>
              </a:tblGrid>
              <a:tr h="370840">
                <a:tc>
                  <a:txBody>
                    <a:bodyPr/>
                    <a:lstStyle/>
                    <a:p>
                      <a:endParaRPr lang="fr-FR" dirty="0"/>
                    </a:p>
                  </a:txBody>
                  <a:tcPr>
                    <a:solidFill>
                      <a:srgbClr val="002060"/>
                    </a:solidFill>
                  </a:tcPr>
                </a:tc>
                <a:extLst>
                  <a:ext uri="{0D108BD9-81ED-4DB2-BD59-A6C34878D82A}">
                    <a16:rowId xmlns:a16="http://schemas.microsoft.com/office/drawing/2014/main" val="1697004736"/>
                  </a:ext>
                </a:extLst>
              </a:tr>
            </a:tbl>
          </a:graphicData>
        </a:graphic>
      </p:graphicFrame>
      <p:sp>
        <p:nvSpPr>
          <p:cNvPr id="35" name="TextBox 34">
            <a:extLst>
              <a:ext uri="{FF2B5EF4-FFF2-40B4-BE49-F238E27FC236}">
                <a16:creationId xmlns:a16="http://schemas.microsoft.com/office/drawing/2014/main" id="{18CF94E0-4626-4DFE-B55C-35812EDC8023}"/>
              </a:ext>
            </a:extLst>
          </p:cNvPr>
          <p:cNvSpPr txBox="1"/>
          <p:nvPr/>
        </p:nvSpPr>
        <p:spPr>
          <a:xfrm>
            <a:off x="5652593" y="2501909"/>
            <a:ext cx="1080215" cy="369332"/>
          </a:xfrm>
          <a:prstGeom prst="rect">
            <a:avLst/>
          </a:prstGeom>
          <a:noFill/>
        </p:spPr>
        <p:txBody>
          <a:bodyPr wrap="square">
            <a:spAutoFit/>
          </a:bodyPr>
          <a:lstStyle/>
          <a:p>
            <a:r>
              <a:rPr lang="en-US" sz="1800" dirty="0">
                <a:latin typeface="Amiri" panose="00000500000000000000" pitchFamily="2" charset="-78"/>
                <a:ea typeface="Amiri" panose="00000500000000000000" pitchFamily="2" charset="-78"/>
                <a:cs typeface="Amiri" panose="00000500000000000000" pitchFamily="2" charset="-78"/>
              </a:rPr>
              <a:t>Mémoire</a:t>
            </a:r>
            <a:endParaRPr lang="fr-FR" dirty="0"/>
          </a:p>
        </p:txBody>
      </p:sp>
      <p:graphicFrame>
        <p:nvGraphicFramePr>
          <p:cNvPr id="52" name="Table 99">
            <a:extLst>
              <a:ext uri="{FF2B5EF4-FFF2-40B4-BE49-F238E27FC236}">
                <a16:creationId xmlns:a16="http://schemas.microsoft.com/office/drawing/2014/main" id="{0848E59A-CBC1-4085-AA1E-51CA025CB9CC}"/>
              </a:ext>
            </a:extLst>
          </p:cNvPr>
          <p:cNvGraphicFramePr>
            <a:graphicFrameLocks noGrp="1"/>
          </p:cNvGraphicFramePr>
          <p:nvPr>
            <p:extLst>
              <p:ext uri="{D42A27DB-BD31-4B8C-83A1-F6EECF244321}">
                <p14:modId xmlns:p14="http://schemas.microsoft.com/office/powerpoint/2010/main" val="2499101641"/>
              </p:ext>
            </p:extLst>
          </p:nvPr>
        </p:nvGraphicFramePr>
        <p:xfrm>
          <a:off x="2038351" y="4322774"/>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53" name="Table 99">
            <a:extLst>
              <a:ext uri="{FF2B5EF4-FFF2-40B4-BE49-F238E27FC236}">
                <a16:creationId xmlns:a16="http://schemas.microsoft.com/office/drawing/2014/main" id="{E2A46D3E-A5E0-466C-A2AE-E53A8F224B2E}"/>
              </a:ext>
            </a:extLst>
          </p:cNvPr>
          <p:cNvGraphicFramePr>
            <a:graphicFrameLocks noGrp="1"/>
          </p:cNvGraphicFramePr>
          <p:nvPr>
            <p:extLst>
              <p:ext uri="{D42A27DB-BD31-4B8C-83A1-F6EECF244321}">
                <p14:modId xmlns:p14="http://schemas.microsoft.com/office/powerpoint/2010/main" val="1711035078"/>
              </p:ext>
            </p:extLst>
          </p:nvPr>
        </p:nvGraphicFramePr>
        <p:xfrm>
          <a:off x="3625087" y="4322774"/>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54" name="Table 99">
            <a:extLst>
              <a:ext uri="{FF2B5EF4-FFF2-40B4-BE49-F238E27FC236}">
                <a16:creationId xmlns:a16="http://schemas.microsoft.com/office/drawing/2014/main" id="{99D39E8C-3DA0-4C55-BC50-43FC341F376A}"/>
              </a:ext>
            </a:extLst>
          </p:cNvPr>
          <p:cNvGraphicFramePr>
            <a:graphicFrameLocks noGrp="1"/>
          </p:cNvGraphicFramePr>
          <p:nvPr>
            <p:extLst>
              <p:ext uri="{D42A27DB-BD31-4B8C-83A1-F6EECF244321}">
                <p14:modId xmlns:p14="http://schemas.microsoft.com/office/powerpoint/2010/main" val="1324943151"/>
              </p:ext>
            </p:extLst>
          </p:nvPr>
        </p:nvGraphicFramePr>
        <p:xfrm>
          <a:off x="5211823" y="4322774"/>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55" name="Table 99">
            <a:extLst>
              <a:ext uri="{FF2B5EF4-FFF2-40B4-BE49-F238E27FC236}">
                <a16:creationId xmlns:a16="http://schemas.microsoft.com/office/drawing/2014/main" id="{AF54F668-6CCA-4949-954A-E9A0188DF25F}"/>
              </a:ext>
            </a:extLst>
          </p:cNvPr>
          <p:cNvGraphicFramePr>
            <a:graphicFrameLocks noGrp="1"/>
          </p:cNvGraphicFramePr>
          <p:nvPr>
            <p:extLst>
              <p:ext uri="{D42A27DB-BD31-4B8C-83A1-F6EECF244321}">
                <p14:modId xmlns:p14="http://schemas.microsoft.com/office/powerpoint/2010/main" val="2068848316"/>
              </p:ext>
            </p:extLst>
          </p:nvPr>
        </p:nvGraphicFramePr>
        <p:xfrm>
          <a:off x="7799533" y="4322774"/>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graphicFrame>
        <p:nvGraphicFramePr>
          <p:cNvPr id="56" name="Table 99">
            <a:extLst>
              <a:ext uri="{FF2B5EF4-FFF2-40B4-BE49-F238E27FC236}">
                <a16:creationId xmlns:a16="http://schemas.microsoft.com/office/drawing/2014/main" id="{266590A2-4C01-47EB-95BD-958958C699F5}"/>
              </a:ext>
            </a:extLst>
          </p:cNvPr>
          <p:cNvGraphicFramePr>
            <a:graphicFrameLocks noGrp="1"/>
          </p:cNvGraphicFramePr>
          <p:nvPr>
            <p:extLst>
              <p:ext uri="{D42A27DB-BD31-4B8C-83A1-F6EECF244321}">
                <p14:modId xmlns:p14="http://schemas.microsoft.com/office/powerpoint/2010/main" val="2499858929"/>
              </p:ext>
            </p:extLst>
          </p:nvPr>
        </p:nvGraphicFramePr>
        <p:xfrm>
          <a:off x="9383943" y="4322774"/>
          <a:ext cx="1354667"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0180005"/>
                    </a:ext>
                  </a:extLst>
                </a:gridCol>
              </a:tblGrid>
              <a:tr h="370840">
                <a:tc>
                  <a:txBody>
                    <a:bodyPr/>
                    <a:lstStyle/>
                    <a:p>
                      <a:endParaRPr lang="fr-FR" dirty="0"/>
                    </a:p>
                  </a:txBody>
                  <a:tcPr>
                    <a:solidFill>
                      <a:schemeClr val="accent2">
                        <a:lumMod val="60000"/>
                        <a:lumOff val="40000"/>
                      </a:schemeClr>
                    </a:solidFill>
                  </a:tcPr>
                </a:tc>
                <a:extLst>
                  <a:ext uri="{0D108BD9-81ED-4DB2-BD59-A6C34878D82A}">
                    <a16:rowId xmlns:a16="http://schemas.microsoft.com/office/drawing/2014/main" val="2247035413"/>
                  </a:ext>
                </a:extLst>
              </a:tr>
            </a:tbl>
          </a:graphicData>
        </a:graphic>
      </p:graphicFrame>
      <p:cxnSp>
        <p:nvCxnSpPr>
          <p:cNvPr id="58" name="Straight Arrow Connector 57">
            <a:extLst>
              <a:ext uri="{FF2B5EF4-FFF2-40B4-BE49-F238E27FC236}">
                <a16:creationId xmlns:a16="http://schemas.microsoft.com/office/drawing/2014/main" id="{DFCFC5A3-7CBB-4BF6-9177-0E30A18DAA0B}"/>
              </a:ext>
            </a:extLst>
          </p:cNvPr>
          <p:cNvCxnSpPr>
            <a:cxnSpLocks/>
          </p:cNvCxnSpPr>
          <p:nvPr/>
        </p:nvCxnSpPr>
        <p:spPr>
          <a:xfrm>
            <a:off x="3393018" y="4500804"/>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602043A-BC22-42E7-8E82-583B3E030E10}"/>
              </a:ext>
            </a:extLst>
          </p:cNvPr>
          <p:cNvCxnSpPr>
            <a:cxnSpLocks/>
          </p:cNvCxnSpPr>
          <p:nvPr/>
        </p:nvCxnSpPr>
        <p:spPr>
          <a:xfrm>
            <a:off x="4979754" y="4513504"/>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4ED765-D2D7-4DF7-92CB-8CFF13577EBE}"/>
              </a:ext>
            </a:extLst>
          </p:cNvPr>
          <p:cNvCxnSpPr>
            <a:cxnSpLocks/>
          </p:cNvCxnSpPr>
          <p:nvPr/>
        </p:nvCxnSpPr>
        <p:spPr>
          <a:xfrm>
            <a:off x="9134602" y="4500804"/>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4D3F9F1-D44D-41FB-BF02-E5FC9C0669A7}"/>
              </a:ext>
            </a:extLst>
          </p:cNvPr>
          <p:cNvCxnSpPr>
            <a:cxnSpLocks/>
          </p:cNvCxnSpPr>
          <p:nvPr/>
        </p:nvCxnSpPr>
        <p:spPr>
          <a:xfrm>
            <a:off x="6566490" y="4500804"/>
            <a:ext cx="232069" cy="0"/>
          </a:xfrm>
          <a:prstGeom prst="straightConnector1">
            <a:avLst/>
          </a:prstGeom>
          <a:ln>
            <a:solidFill>
              <a:srgbClr val="00A3D8"/>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3FE65B3-15D4-4450-A16C-A31BFBB9462D}"/>
              </a:ext>
            </a:extLst>
          </p:cNvPr>
          <p:cNvCxnSpPr>
            <a:cxnSpLocks/>
            <a:endCxn id="52" idx="1"/>
          </p:cNvCxnSpPr>
          <p:nvPr/>
        </p:nvCxnSpPr>
        <p:spPr>
          <a:xfrm>
            <a:off x="1764124" y="4508194"/>
            <a:ext cx="2742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64" name="TextBox 63">
            <a:extLst>
              <a:ext uri="{FF2B5EF4-FFF2-40B4-BE49-F238E27FC236}">
                <a16:creationId xmlns:a16="http://schemas.microsoft.com/office/drawing/2014/main" id="{E2619E20-5EE3-456F-A3A6-BEDD57596A7E}"/>
              </a:ext>
            </a:extLst>
          </p:cNvPr>
          <p:cNvSpPr txBox="1"/>
          <p:nvPr/>
        </p:nvSpPr>
        <p:spPr>
          <a:xfrm>
            <a:off x="27986" y="4306342"/>
            <a:ext cx="1873852" cy="369332"/>
          </a:xfrm>
          <a:prstGeom prst="rect">
            <a:avLst/>
          </a:prstGeom>
          <a:noFill/>
        </p:spPr>
        <p:txBody>
          <a:bodyPr wrap="square" rtlCol="0">
            <a:spAutoFit/>
          </a:bodyPr>
          <a:lstStyle/>
          <a:p>
            <a:r>
              <a:rPr lang="fr-FR" dirty="0">
                <a:solidFill>
                  <a:srgbClr val="7030A0"/>
                </a:solidFill>
                <a:latin typeface="AnotherScream" panose="02000506000000020003" pitchFamily="2" charset="0"/>
              </a:rPr>
              <a:t>Début</a:t>
            </a:r>
            <a:r>
              <a:rPr lang="fr-FR" dirty="0">
                <a:latin typeface="AnotherScream" panose="02000506000000020003" pitchFamily="2" charset="0"/>
              </a:rPr>
              <a:t> =</a:t>
            </a:r>
            <a:r>
              <a:rPr lang="fr-FR" dirty="0">
                <a:solidFill>
                  <a:srgbClr val="FF0000"/>
                </a:solidFill>
                <a:latin typeface="AnotherScream" panose="02000506000000020003" pitchFamily="2" charset="0"/>
              </a:rPr>
              <a:t>Adresse 1</a:t>
            </a:r>
          </a:p>
        </p:txBody>
      </p:sp>
      <p:cxnSp>
        <p:nvCxnSpPr>
          <p:cNvPr id="66" name="Straight Connector 65">
            <a:extLst>
              <a:ext uri="{FF2B5EF4-FFF2-40B4-BE49-F238E27FC236}">
                <a16:creationId xmlns:a16="http://schemas.microsoft.com/office/drawing/2014/main" id="{27C6F184-41A9-4313-9E0B-85F68201B5E3}"/>
              </a:ext>
            </a:extLst>
          </p:cNvPr>
          <p:cNvCxnSpPr>
            <a:cxnSpLocks/>
          </p:cNvCxnSpPr>
          <p:nvPr/>
        </p:nvCxnSpPr>
        <p:spPr>
          <a:xfrm>
            <a:off x="2715684" y="4339487"/>
            <a:ext cx="0" cy="330461"/>
          </a:xfrm>
          <a:prstGeom prst="line">
            <a:avLst/>
          </a:prstGeom>
        </p:spPr>
        <p:style>
          <a:lnRef idx="1">
            <a:schemeClr val="accent6"/>
          </a:lnRef>
          <a:fillRef idx="0">
            <a:schemeClr val="accent6"/>
          </a:fillRef>
          <a:effectRef idx="0">
            <a:schemeClr val="accent6"/>
          </a:effectRef>
          <a:fontRef idx="minor">
            <a:schemeClr val="tx1"/>
          </a:fontRef>
        </p:style>
      </p:cxnSp>
      <p:cxnSp>
        <p:nvCxnSpPr>
          <p:cNvPr id="74" name="Straight Connector 73">
            <a:extLst>
              <a:ext uri="{FF2B5EF4-FFF2-40B4-BE49-F238E27FC236}">
                <a16:creationId xmlns:a16="http://schemas.microsoft.com/office/drawing/2014/main" id="{A995A333-C6EE-4933-B710-0A7281C98C4C}"/>
              </a:ext>
            </a:extLst>
          </p:cNvPr>
          <p:cNvCxnSpPr>
            <a:cxnSpLocks/>
          </p:cNvCxnSpPr>
          <p:nvPr/>
        </p:nvCxnSpPr>
        <p:spPr>
          <a:xfrm>
            <a:off x="4302420" y="4332488"/>
            <a:ext cx="0" cy="337127"/>
          </a:xfrm>
          <a:prstGeom prst="line">
            <a:avLst/>
          </a:prstGeom>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AF0A2C3C-7E22-4803-85B8-242FE5A9497C}"/>
              </a:ext>
            </a:extLst>
          </p:cNvPr>
          <p:cNvCxnSpPr>
            <a:cxnSpLocks/>
          </p:cNvCxnSpPr>
          <p:nvPr/>
        </p:nvCxnSpPr>
        <p:spPr>
          <a:xfrm>
            <a:off x="5889156" y="4336535"/>
            <a:ext cx="0" cy="321934"/>
          </a:xfrm>
          <a:prstGeom prst="line">
            <a:avLst/>
          </a:prstGeom>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2969C0AB-60BD-4BCB-8EE5-2DE9655B04B3}"/>
              </a:ext>
            </a:extLst>
          </p:cNvPr>
          <p:cNvCxnSpPr>
            <a:cxnSpLocks/>
          </p:cNvCxnSpPr>
          <p:nvPr/>
        </p:nvCxnSpPr>
        <p:spPr>
          <a:xfrm>
            <a:off x="8476866" y="4336535"/>
            <a:ext cx="0" cy="321934"/>
          </a:xfrm>
          <a:prstGeom prst="line">
            <a:avLst/>
          </a:prstGeom>
        </p:spPr>
        <p:style>
          <a:lnRef idx="1">
            <a:schemeClr val="accent6"/>
          </a:lnRef>
          <a:fillRef idx="0">
            <a:schemeClr val="accent6"/>
          </a:fillRef>
          <a:effectRef idx="0">
            <a:schemeClr val="accent6"/>
          </a:effectRef>
          <a:fontRef idx="minor">
            <a:schemeClr val="tx1"/>
          </a:fontRef>
        </p:style>
      </p:cxnSp>
      <p:cxnSp>
        <p:nvCxnSpPr>
          <p:cNvPr id="80" name="Straight Connector 79">
            <a:extLst>
              <a:ext uri="{FF2B5EF4-FFF2-40B4-BE49-F238E27FC236}">
                <a16:creationId xmlns:a16="http://schemas.microsoft.com/office/drawing/2014/main" id="{2F1E1DC1-44E9-4A0F-932B-754B8DD4603E}"/>
              </a:ext>
            </a:extLst>
          </p:cNvPr>
          <p:cNvCxnSpPr>
            <a:cxnSpLocks/>
          </p:cNvCxnSpPr>
          <p:nvPr/>
        </p:nvCxnSpPr>
        <p:spPr>
          <a:xfrm>
            <a:off x="10061276" y="4338916"/>
            <a:ext cx="0" cy="321934"/>
          </a:xfrm>
          <a:prstGeom prst="line">
            <a:avLst/>
          </a:prstGeom>
        </p:spPr>
        <p:style>
          <a:lnRef idx="1">
            <a:schemeClr val="accent6"/>
          </a:lnRef>
          <a:fillRef idx="0">
            <a:schemeClr val="accent6"/>
          </a:fillRef>
          <a:effectRef idx="0">
            <a:schemeClr val="accent6"/>
          </a:effectRef>
          <a:fontRef idx="minor">
            <a:schemeClr val="tx1"/>
          </a:fontRef>
        </p:style>
      </p:cxnSp>
      <p:sp>
        <p:nvSpPr>
          <p:cNvPr id="81" name="TextBox 80">
            <a:extLst>
              <a:ext uri="{FF2B5EF4-FFF2-40B4-BE49-F238E27FC236}">
                <a16:creationId xmlns:a16="http://schemas.microsoft.com/office/drawing/2014/main" id="{79B3530B-96F9-4118-B0E0-CD5C292E84AE}"/>
              </a:ext>
            </a:extLst>
          </p:cNvPr>
          <p:cNvSpPr txBox="1"/>
          <p:nvPr/>
        </p:nvSpPr>
        <p:spPr>
          <a:xfrm>
            <a:off x="2106027" y="4413476"/>
            <a:ext cx="540533"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variable</a:t>
            </a:r>
          </a:p>
        </p:txBody>
      </p:sp>
      <p:sp>
        <p:nvSpPr>
          <p:cNvPr id="82" name="TextBox 81">
            <a:extLst>
              <a:ext uri="{FF2B5EF4-FFF2-40B4-BE49-F238E27FC236}">
                <a16:creationId xmlns:a16="http://schemas.microsoft.com/office/drawing/2014/main" id="{58DAB363-9F89-4152-B0CA-2390C6DB2897}"/>
              </a:ext>
            </a:extLst>
          </p:cNvPr>
          <p:cNvSpPr txBox="1"/>
          <p:nvPr/>
        </p:nvSpPr>
        <p:spPr>
          <a:xfrm>
            <a:off x="2705231" y="4388082"/>
            <a:ext cx="720069" cy="230832"/>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Adresse </a:t>
            </a:r>
            <a:r>
              <a:rPr lang="fr-FR" sz="900" dirty="0">
                <a:solidFill>
                  <a:srgbClr val="344A58"/>
                </a:solidFill>
                <a:latin typeface="Aharoni" panose="02010803020104030203" pitchFamily="2" charset="-79"/>
                <a:cs typeface="Aharoni" panose="02010803020104030203" pitchFamily="2" charset="-79"/>
              </a:rPr>
              <a:t>3</a:t>
            </a:r>
            <a:endParaRPr lang="fr-FR" sz="700" dirty="0">
              <a:solidFill>
                <a:srgbClr val="344A58"/>
              </a:solidFill>
              <a:latin typeface="Aharoni" panose="02010803020104030203" pitchFamily="2" charset="-79"/>
              <a:cs typeface="Aharoni" panose="02010803020104030203" pitchFamily="2" charset="-79"/>
            </a:endParaRPr>
          </a:p>
        </p:txBody>
      </p:sp>
      <p:sp>
        <p:nvSpPr>
          <p:cNvPr id="83" name="TextBox 82">
            <a:extLst>
              <a:ext uri="{FF2B5EF4-FFF2-40B4-BE49-F238E27FC236}">
                <a16:creationId xmlns:a16="http://schemas.microsoft.com/office/drawing/2014/main" id="{4B083308-2A5F-4665-93DA-B44AB6ADB7AC}"/>
              </a:ext>
            </a:extLst>
          </p:cNvPr>
          <p:cNvSpPr txBox="1"/>
          <p:nvPr/>
        </p:nvSpPr>
        <p:spPr>
          <a:xfrm>
            <a:off x="3703286" y="4416143"/>
            <a:ext cx="540533"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variable</a:t>
            </a:r>
          </a:p>
        </p:txBody>
      </p:sp>
      <p:sp>
        <p:nvSpPr>
          <p:cNvPr id="84" name="TextBox 83">
            <a:extLst>
              <a:ext uri="{FF2B5EF4-FFF2-40B4-BE49-F238E27FC236}">
                <a16:creationId xmlns:a16="http://schemas.microsoft.com/office/drawing/2014/main" id="{69555D7D-91B5-4A38-8BE1-D4ABFDEEAD35}"/>
              </a:ext>
            </a:extLst>
          </p:cNvPr>
          <p:cNvSpPr txBox="1"/>
          <p:nvPr/>
        </p:nvSpPr>
        <p:spPr>
          <a:xfrm>
            <a:off x="4276847" y="4382086"/>
            <a:ext cx="720069" cy="230832"/>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Adresse </a:t>
            </a:r>
            <a:r>
              <a:rPr lang="fr-FR" sz="900" dirty="0">
                <a:solidFill>
                  <a:srgbClr val="344A58"/>
                </a:solidFill>
                <a:latin typeface="Aharoni" panose="02010803020104030203" pitchFamily="2" charset="-79"/>
                <a:cs typeface="Aharoni" panose="02010803020104030203" pitchFamily="2" charset="-79"/>
              </a:rPr>
              <a:t>4</a:t>
            </a:r>
            <a:endParaRPr lang="fr-FR" sz="700" dirty="0">
              <a:solidFill>
                <a:srgbClr val="344A58"/>
              </a:solidFill>
              <a:latin typeface="Aharoni" panose="02010803020104030203" pitchFamily="2" charset="-79"/>
              <a:cs typeface="Aharoni" panose="02010803020104030203" pitchFamily="2" charset="-79"/>
            </a:endParaRPr>
          </a:p>
        </p:txBody>
      </p:sp>
      <p:sp>
        <p:nvSpPr>
          <p:cNvPr id="85" name="TextBox 84">
            <a:extLst>
              <a:ext uri="{FF2B5EF4-FFF2-40B4-BE49-F238E27FC236}">
                <a16:creationId xmlns:a16="http://schemas.microsoft.com/office/drawing/2014/main" id="{BE5921B2-91C6-461B-8F9C-B6907A6C4E3D}"/>
              </a:ext>
            </a:extLst>
          </p:cNvPr>
          <p:cNvSpPr txBox="1"/>
          <p:nvPr/>
        </p:nvSpPr>
        <p:spPr>
          <a:xfrm>
            <a:off x="7867933" y="4414555"/>
            <a:ext cx="540533"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variable</a:t>
            </a:r>
          </a:p>
        </p:txBody>
      </p:sp>
      <p:sp>
        <p:nvSpPr>
          <p:cNvPr id="88" name="TextBox 87">
            <a:extLst>
              <a:ext uri="{FF2B5EF4-FFF2-40B4-BE49-F238E27FC236}">
                <a16:creationId xmlns:a16="http://schemas.microsoft.com/office/drawing/2014/main" id="{2A82D004-0B45-4960-8138-796A944666BD}"/>
              </a:ext>
            </a:extLst>
          </p:cNvPr>
          <p:cNvSpPr txBox="1"/>
          <p:nvPr/>
        </p:nvSpPr>
        <p:spPr>
          <a:xfrm>
            <a:off x="5889156" y="4389301"/>
            <a:ext cx="720069" cy="230832"/>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Adresse </a:t>
            </a:r>
            <a:r>
              <a:rPr lang="fr-FR" sz="900" dirty="0">
                <a:solidFill>
                  <a:srgbClr val="344A58"/>
                </a:solidFill>
                <a:latin typeface="Aharoni" panose="02010803020104030203" pitchFamily="2" charset="-79"/>
                <a:cs typeface="Aharoni" panose="02010803020104030203" pitchFamily="2" charset="-79"/>
              </a:rPr>
              <a:t>5</a:t>
            </a:r>
            <a:endParaRPr lang="fr-FR" sz="700" dirty="0">
              <a:solidFill>
                <a:srgbClr val="344A58"/>
              </a:solidFill>
              <a:latin typeface="Aharoni" panose="02010803020104030203" pitchFamily="2" charset="-79"/>
              <a:cs typeface="Aharoni" panose="02010803020104030203" pitchFamily="2" charset="-79"/>
            </a:endParaRPr>
          </a:p>
        </p:txBody>
      </p:sp>
      <p:sp>
        <p:nvSpPr>
          <p:cNvPr id="89" name="TextBox 88">
            <a:extLst>
              <a:ext uri="{FF2B5EF4-FFF2-40B4-BE49-F238E27FC236}">
                <a16:creationId xmlns:a16="http://schemas.microsoft.com/office/drawing/2014/main" id="{4198C299-3C3F-4296-BCFC-81EABCD61597}"/>
              </a:ext>
            </a:extLst>
          </p:cNvPr>
          <p:cNvSpPr txBox="1"/>
          <p:nvPr/>
        </p:nvSpPr>
        <p:spPr>
          <a:xfrm>
            <a:off x="8474631" y="4379722"/>
            <a:ext cx="720069" cy="230832"/>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Adresse </a:t>
            </a:r>
            <a:r>
              <a:rPr lang="fr-FR" sz="900" dirty="0">
                <a:solidFill>
                  <a:srgbClr val="344A58"/>
                </a:solidFill>
                <a:latin typeface="Aharoni" panose="02010803020104030203" pitchFamily="2" charset="-79"/>
                <a:cs typeface="Aharoni" panose="02010803020104030203" pitchFamily="2" charset="-79"/>
              </a:rPr>
              <a:t>7</a:t>
            </a:r>
            <a:endParaRPr lang="fr-FR" sz="700" dirty="0">
              <a:solidFill>
                <a:srgbClr val="344A58"/>
              </a:solidFill>
              <a:latin typeface="Aharoni" panose="02010803020104030203" pitchFamily="2" charset="-79"/>
              <a:cs typeface="Aharoni" panose="02010803020104030203" pitchFamily="2" charset="-79"/>
            </a:endParaRPr>
          </a:p>
        </p:txBody>
      </p:sp>
      <p:sp>
        <p:nvSpPr>
          <p:cNvPr id="90" name="TextBox 89">
            <a:extLst>
              <a:ext uri="{FF2B5EF4-FFF2-40B4-BE49-F238E27FC236}">
                <a16:creationId xmlns:a16="http://schemas.microsoft.com/office/drawing/2014/main" id="{969F67E6-0A51-4C7F-92CF-F02E984DC591}"/>
              </a:ext>
            </a:extLst>
          </p:cNvPr>
          <p:cNvSpPr txBox="1"/>
          <p:nvPr/>
        </p:nvSpPr>
        <p:spPr>
          <a:xfrm>
            <a:off x="9452343" y="4411399"/>
            <a:ext cx="540533"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variable</a:t>
            </a:r>
          </a:p>
        </p:txBody>
      </p:sp>
      <p:sp>
        <p:nvSpPr>
          <p:cNvPr id="91" name="TextBox 90">
            <a:extLst>
              <a:ext uri="{FF2B5EF4-FFF2-40B4-BE49-F238E27FC236}">
                <a16:creationId xmlns:a16="http://schemas.microsoft.com/office/drawing/2014/main" id="{4ED59ABD-4D1F-48D5-B4C9-F23116BF4DF4}"/>
              </a:ext>
            </a:extLst>
          </p:cNvPr>
          <p:cNvSpPr txBox="1"/>
          <p:nvPr/>
        </p:nvSpPr>
        <p:spPr>
          <a:xfrm>
            <a:off x="10197804" y="4410499"/>
            <a:ext cx="404278"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NULL</a:t>
            </a:r>
          </a:p>
        </p:txBody>
      </p:sp>
      <p:sp>
        <p:nvSpPr>
          <p:cNvPr id="92" name="TextBox 91">
            <a:extLst>
              <a:ext uri="{FF2B5EF4-FFF2-40B4-BE49-F238E27FC236}">
                <a16:creationId xmlns:a16="http://schemas.microsoft.com/office/drawing/2014/main" id="{983FE924-FCFC-4CDF-B2B4-CBFFD565389B}"/>
              </a:ext>
            </a:extLst>
          </p:cNvPr>
          <p:cNvSpPr txBox="1"/>
          <p:nvPr/>
        </p:nvSpPr>
        <p:spPr>
          <a:xfrm>
            <a:off x="5295249" y="4410499"/>
            <a:ext cx="540533" cy="200055"/>
          </a:xfrm>
          <a:prstGeom prst="rect">
            <a:avLst/>
          </a:prstGeom>
          <a:noFill/>
        </p:spPr>
        <p:txBody>
          <a:bodyPr wrap="square" rtlCol="0">
            <a:spAutoFit/>
          </a:bodyPr>
          <a:lstStyle/>
          <a:p>
            <a:r>
              <a:rPr lang="fr-FR" sz="700" dirty="0">
                <a:solidFill>
                  <a:srgbClr val="344A58"/>
                </a:solidFill>
                <a:latin typeface="Aharoni" panose="02010803020104030203" pitchFamily="2" charset="-79"/>
                <a:cs typeface="Aharoni" panose="02010803020104030203" pitchFamily="2" charset="-79"/>
              </a:rPr>
              <a:t>variable</a:t>
            </a:r>
          </a:p>
        </p:txBody>
      </p:sp>
      <p:sp>
        <p:nvSpPr>
          <p:cNvPr id="94" name="TextBox 93">
            <a:extLst>
              <a:ext uri="{FF2B5EF4-FFF2-40B4-BE49-F238E27FC236}">
                <a16:creationId xmlns:a16="http://schemas.microsoft.com/office/drawing/2014/main" id="{00FC5A62-9D27-4C59-9141-F2DE4F463D30}"/>
              </a:ext>
            </a:extLst>
          </p:cNvPr>
          <p:cNvSpPr txBox="1"/>
          <p:nvPr/>
        </p:nvSpPr>
        <p:spPr>
          <a:xfrm>
            <a:off x="6951169" y="4284394"/>
            <a:ext cx="977289" cy="369332"/>
          </a:xfrm>
          <a:prstGeom prst="rect">
            <a:avLst/>
          </a:prstGeom>
          <a:noFill/>
        </p:spPr>
        <p:txBody>
          <a:bodyPr wrap="square" rtlCol="0">
            <a:spAutoFit/>
          </a:bodyPr>
          <a:lstStyle/>
          <a:p>
            <a:r>
              <a:rPr lang="fr-FR" b="1" dirty="0">
                <a:solidFill>
                  <a:schemeClr val="accent2"/>
                </a:solidFill>
              </a:rPr>
              <a:t>. . . . </a:t>
            </a:r>
          </a:p>
        </p:txBody>
      </p:sp>
      <p:sp>
        <p:nvSpPr>
          <p:cNvPr id="105" name="TextBox 104">
            <a:extLst>
              <a:ext uri="{FF2B5EF4-FFF2-40B4-BE49-F238E27FC236}">
                <a16:creationId xmlns:a16="http://schemas.microsoft.com/office/drawing/2014/main" id="{C208FCCF-1F73-4886-B083-B248E523BAC0}"/>
              </a:ext>
            </a:extLst>
          </p:cNvPr>
          <p:cNvSpPr txBox="1"/>
          <p:nvPr/>
        </p:nvSpPr>
        <p:spPr>
          <a:xfrm>
            <a:off x="4940978" y="3001037"/>
            <a:ext cx="2310046" cy="769441"/>
          </a:xfrm>
          <a:prstGeom prst="rect">
            <a:avLst/>
          </a:prstGeom>
          <a:noFill/>
        </p:spPr>
        <p:txBody>
          <a:bodyPr wrap="square" rtlCol="0">
            <a:spAutoFit/>
          </a:bodyPr>
          <a:lstStyle/>
          <a:p>
            <a:r>
              <a:rPr lang="fr-FR" sz="4400" dirty="0">
                <a:solidFill>
                  <a:srgbClr val="FF0000"/>
                </a:solidFill>
                <a:latin typeface="Candara" panose="020E0502030303020204" pitchFamily="34" charset="0"/>
              </a:rPr>
              <a:t>Solution</a:t>
            </a:r>
            <a:r>
              <a:rPr lang="fr-FR" sz="4400" dirty="0"/>
              <a:t> </a:t>
            </a:r>
          </a:p>
        </p:txBody>
      </p:sp>
      <p:pic>
        <p:nvPicPr>
          <p:cNvPr id="7" name="Picture 6">
            <a:extLst>
              <a:ext uri="{FF2B5EF4-FFF2-40B4-BE49-F238E27FC236}">
                <a16:creationId xmlns:a16="http://schemas.microsoft.com/office/drawing/2014/main" id="{C1D53063-E3A1-4A5C-83B1-27C5E6640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847" y="4884344"/>
            <a:ext cx="1392306" cy="1392306"/>
          </a:xfrm>
          <a:prstGeom prst="rect">
            <a:avLst/>
          </a:prstGeom>
        </p:spPr>
      </p:pic>
      <p:sp>
        <p:nvSpPr>
          <p:cNvPr id="62" name="TextBox 61">
            <a:extLst>
              <a:ext uri="{FF2B5EF4-FFF2-40B4-BE49-F238E27FC236}">
                <a16:creationId xmlns:a16="http://schemas.microsoft.com/office/drawing/2014/main" id="{D3A0A05B-17E1-453E-AA50-5D01E1485ED6}"/>
              </a:ext>
            </a:extLst>
          </p:cNvPr>
          <p:cNvSpPr txBox="1"/>
          <p:nvPr/>
        </p:nvSpPr>
        <p:spPr>
          <a:xfrm>
            <a:off x="5803187" y="6180244"/>
            <a:ext cx="877141" cy="523220"/>
          </a:xfrm>
          <a:prstGeom prst="rect">
            <a:avLst/>
          </a:prstGeom>
          <a:noFill/>
        </p:spPr>
        <p:txBody>
          <a:bodyPr wrap="square">
            <a:spAutoFit/>
          </a:bodyPr>
          <a:lstStyle/>
          <a:p>
            <a:r>
              <a:rPr lang="fr-FR" sz="2800" dirty="0">
                <a:solidFill>
                  <a:schemeClr val="accent1"/>
                </a:solidFill>
                <a:latin typeface="AnotherScream" panose="02000506000000020003" pitchFamily="2" charset="0"/>
              </a:rPr>
              <a:t>CPU</a:t>
            </a:r>
            <a:endParaRPr lang="fr-FR" dirty="0"/>
          </a:p>
        </p:txBody>
      </p:sp>
      <p:sp>
        <p:nvSpPr>
          <p:cNvPr id="65" name="TextBox 64">
            <a:extLst>
              <a:ext uri="{FF2B5EF4-FFF2-40B4-BE49-F238E27FC236}">
                <a16:creationId xmlns:a16="http://schemas.microsoft.com/office/drawing/2014/main" id="{EF4D2345-2F4A-44C9-8C8F-E19B6B1F6B7C}"/>
              </a:ext>
            </a:extLst>
          </p:cNvPr>
          <p:cNvSpPr txBox="1"/>
          <p:nvPr/>
        </p:nvSpPr>
        <p:spPr>
          <a:xfrm>
            <a:off x="8476866" y="5111503"/>
            <a:ext cx="2730322" cy="954107"/>
          </a:xfrm>
          <a:prstGeom prst="rect">
            <a:avLst/>
          </a:prstGeom>
          <a:noFill/>
        </p:spPr>
        <p:txBody>
          <a:bodyPr wrap="square" rtlCol="0">
            <a:spAutoFit/>
          </a:bodyPr>
          <a:lstStyle/>
          <a:p>
            <a:pPr algn="ctr"/>
            <a:r>
              <a:rPr lang="en-US" sz="2800" dirty="0">
                <a:solidFill>
                  <a:schemeClr val="accent6"/>
                </a:solidFill>
                <a:latin typeface="Aharoni" panose="02010803020104030203" pitchFamily="2" charset="-79"/>
                <a:cs typeface="Aharoni" panose="02010803020104030203" pitchFamily="2" charset="-79"/>
              </a:rPr>
              <a:t>Tableau dynamique </a:t>
            </a:r>
            <a:endParaRPr lang="fr-FR" sz="2800" dirty="0">
              <a:solidFill>
                <a:schemeClr val="accent6"/>
              </a:solidFill>
              <a:latin typeface="Aharoni" panose="02010803020104030203" pitchFamily="2" charset="-79"/>
              <a:cs typeface="Aharoni" panose="02010803020104030203" pitchFamily="2" charset="-79"/>
            </a:endParaRPr>
          </a:p>
        </p:txBody>
      </p:sp>
      <p:cxnSp>
        <p:nvCxnSpPr>
          <p:cNvPr id="67" name="Straight Arrow Connector 66">
            <a:extLst>
              <a:ext uri="{FF2B5EF4-FFF2-40B4-BE49-F238E27FC236}">
                <a16:creationId xmlns:a16="http://schemas.microsoft.com/office/drawing/2014/main" id="{1FDE57C5-EFF7-48DE-BD0A-851ACFD52958}"/>
              </a:ext>
            </a:extLst>
          </p:cNvPr>
          <p:cNvCxnSpPr>
            <a:cxnSpLocks/>
            <a:stCxn id="7" idx="3"/>
          </p:cNvCxnSpPr>
          <p:nvPr/>
        </p:nvCxnSpPr>
        <p:spPr>
          <a:xfrm flipV="1">
            <a:off x="6792153" y="5562315"/>
            <a:ext cx="1568802" cy="18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AABE94F-F3EA-4DE2-B590-78DBC52433B4}"/>
              </a:ext>
            </a:extLst>
          </p:cNvPr>
          <p:cNvSpPr txBox="1"/>
          <p:nvPr/>
        </p:nvSpPr>
        <p:spPr>
          <a:xfrm>
            <a:off x="888988" y="5111503"/>
            <a:ext cx="2730322" cy="954107"/>
          </a:xfrm>
          <a:prstGeom prst="rect">
            <a:avLst/>
          </a:prstGeom>
          <a:noFill/>
        </p:spPr>
        <p:txBody>
          <a:bodyPr wrap="square" rtlCol="0">
            <a:spAutoFit/>
          </a:bodyPr>
          <a:lstStyle/>
          <a:p>
            <a:pPr algn="ctr"/>
            <a:r>
              <a:rPr lang="en-US" sz="2800" dirty="0">
                <a:solidFill>
                  <a:schemeClr val="accent6"/>
                </a:solidFill>
                <a:latin typeface="Aharoni" panose="02010803020104030203" pitchFamily="2" charset="-79"/>
                <a:cs typeface="Aharoni" panose="02010803020104030203" pitchFamily="2" charset="-79"/>
              </a:rPr>
              <a:t>Les listes chaines</a:t>
            </a:r>
            <a:endParaRPr lang="fr-FR" sz="2800" dirty="0">
              <a:solidFill>
                <a:schemeClr val="accent6"/>
              </a:solidFill>
              <a:latin typeface="Aharoni" panose="02010803020104030203" pitchFamily="2" charset="-79"/>
              <a:cs typeface="Aharoni" panose="02010803020104030203" pitchFamily="2" charset="-79"/>
            </a:endParaRPr>
          </a:p>
        </p:txBody>
      </p:sp>
      <p:cxnSp>
        <p:nvCxnSpPr>
          <p:cNvPr id="69" name="Straight Arrow Connector 68">
            <a:extLst>
              <a:ext uri="{FF2B5EF4-FFF2-40B4-BE49-F238E27FC236}">
                <a16:creationId xmlns:a16="http://schemas.microsoft.com/office/drawing/2014/main" id="{6B56B2DD-1F4C-45BF-9E3E-3DAC1D434080}"/>
              </a:ext>
            </a:extLst>
          </p:cNvPr>
          <p:cNvCxnSpPr>
            <a:cxnSpLocks/>
            <a:stCxn id="7" idx="1"/>
          </p:cNvCxnSpPr>
          <p:nvPr/>
        </p:nvCxnSpPr>
        <p:spPr>
          <a:xfrm flipH="1">
            <a:off x="3822700" y="5580497"/>
            <a:ext cx="1577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6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style.rotation</p:attrName>
                                        </p:attrNameLst>
                                      </p:cBhvr>
                                      <p:tavLst>
                                        <p:tav tm="0">
                                          <p:val>
                                            <p:fltVal val="360"/>
                                          </p:val>
                                        </p:tav>
                                        <p:tav tm="100000">
                                          <p:val>
                                            <p:fltVal val="0"/>
                                          </p:val>
                                        </p:tav>
                                      </p:tavLst>
                                    </p:anim>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750" fill="hold"/>
                                        <p:tgtEl>
                                          <p:spTgt spid="21"/>
                                        </p:tgtEl>
                                        <p:attrNameLst>
                                          <p:attrName>ppt_w</p:attrName>
                                        </p:attrNameLst>
                                      </p:cBhvr>
                                      <p:tavLst>
                                        <p:tav tm="0">
                                          <p:val>
                                            <p:fltVal val="0"/>
                                          </p:val>
                                        </p:tav>
                                        <p:tav tm="100000">
                                          <p:val>
                                            <p:strVal val="#ppt_w"/>
                                          </p:val>
                                        </p:tav>
                                      </p:tavLst>
                                    </p:anim>
                                    <p:anim calcmode="lin" valueType="num">
                                      <p:cBhvr>
                                        <p:cTn id="16" dur="750" fill="hold"/>
                                        <p:tgtEl>
                                          <p:spTgt spid="21"/>
                                        </p:tgtEl>
                                        <p:attrNameLst>
                                          <p:attrName>ppt_h</p:attrName>
                                        </p:attrNameLst>
                                      </p:cBhvr>
                                      <p:tavLst>
                                        <p:tav tm="0">
                                          <p:val>
                                            <p:fltVal val="0"/>
                                          </p:val>
                                        </p:tav>
                                        <p:tav tm="100000">
                                          <p:val>
                                            <p:strVal val="#ppt_h"/>
                                          </p:val>
                                        </p:tav>
                                      </p:tavLst>
                                    </p:anim>
                                    <p:anim calcmode="lin" valueType="num">
                                      <p:cBhvr>
                                        <p:cTn id="17" dur="750" fill="hold"/>
                                        <p:tgtEl>
                                          <p:spTgt spid="21"/>
                                        </p:tgtEl>
                                        <p:attrNameLst>
                                          <p:attrName>ppt_x</p:attrName>
                                        </p:attrNameLst>
                                      </p:cBhvr>
                                      <p:tavLst>
                                        <p:tav tm="0" fmla="#ppt_x+(cos(-2*pi*(1-$))*-#ppt_x-sin(-2*pi*(1-$))*(1-#ppt_y))*(1-$)">
                                          <p:val>
                                            <p:fltVal val="0"/>
                                          </p:val>
                                        </p:tav>
                                        <p:tav tm="100000">
                                          <p:val>
                                            <p:fltVal val="1"/>
                                          </p:val>
                                        </p:tav>
                                      </p:tavLst>
                                    </p:anim>
                                    <p:anim calcmode="lin" valueType="num">
                                      <p:cBhvr>
                                        <p:cTn id="18" dur="75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anim calcmode="lin" valueType="num">
                                      <p:cBhvr>
                                        <p:cTn id="49" dur="500" fill="hold"/>
                                        <p:tgtEl>
                                          <p:spTgt spid="105"/>
                                        </p:tgtEl>
                                        <p:attrNameLst>
                                          <p:attrName>ppt_w</p:attrName>
                                        </p:attrNameLst>
                                      </p:cBhvr>
                                      <p:tavLst>
                                        <p:tav tm="0">
                                          <p:val>
                                            <p:fltVal val="0"/>
                                          </p:val>
                                        </p:tav>
                                        <p:tav tm="100000">
                                          <p:val>
                                            <p:strVal val="#ppt_w"/>
                                          </p:val>
                                        </p:tav>
                                      </p:tavLst>
                                    </p:anim>
                                    <p:anim calcmode="lin" valueType="num">
                                      <p:cBhvr>
                                        <p:cTn id="50" dur="500" fill="hold"/>
                                        <p:tgtEl>
                                          <p:spTgt spid="105"/>
                                        </p:tgtEl>
                                        <p:attrNameLst>
                                          <p:attrName>ppt_h</p:attrName>
                                        </p:attrNameLst>
                                      </p:cBhvr>
                                      <p:tavLst>
                                        <p:tav tm="0">
                                          <p:val>
                                            <p:fltVal val="0"/>
                                          </p:val>
                                        </p:tav>
                                        <p:tav tm="100000">
                                          <p:val>
                                            <p:strVal val="#ppt_h"/>
                                          </p:val>
                                        </p:tav>
                                      </p:tavLst>
                                    </p:anim>
                                    <p:animEffect transition="in" filter="fade">
                                      <p:cBhvr>
                                        <p:cTn id="51" dur="500"/>
                                        <p:tgtEl>
                                          <p:spTgt spid="105"/>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1000"/>
                                        <p:tgtEl>
                                          <p:spTgt spid="55"/>
                                        </p:tgtEl>
                                      </p:cBhvr>
                                    </p:animEffect>
                                    <p:anim calcmode="lin" valueType="num">
                                      <p:cBhvr>
                                        <p:cTn id="72" dur="1000" fill="hold"/>
                                        <p:tgtEl>
                                          <p:spTgt spid="55"/>
                                        </p:tgtEl>
                                        <p:attrNameLst>
                                          <p:attrName>ppt_x</p:attrName>
                                        </p:attrNameLst>
                                      </p:cBhvr>
                                      <p:tavLst>
                                        <p:tav tm="0">
                                          <p:val>
                                            <p:strVal val="#ppt_x"/>
                                          </p:val>
                                        </p:tav>
                                        <p:tav tm="100000">
                                          <p:val>
                                            <p:strVal val="#ppt_x"/>
                                          </p:val>
                                        </p:tav>
                                      </p:tavLst>
                                    </p:anim>
                                    <p:anim calcmode="lin" valueType="num">
                                      <p:cBhvr>
                                        <p:cTn id="73" dur="1000" fill="hold"/>
                                        <p:tgtEl>
                                          <p:spTgt spid="5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1000"/>
                                        <p:tgtEl>
                                          <p:spTgt spid="56"/>
                                        </p:tgtEl>
                                      </p:cBhvr>
                                    </p:animEffect>
                                    <p:anim calcmode="lin" valueType="num">
                                      <p:cBhvr>
                                        <p:cTn id="77" dur="1000" fill="hold"/>
                                        <p:tgtEl>
                                          <p:spTgt spid="56"/>
                                        </p:tgtEl>
                                        <p:attrNameLst>
                                          <p:attrName>ppt_x</p:attrName>
                                        </p:attrNameLst>
                                      </p:cBhvr>
                                      <p:tavLst>
                                        <p:tav tm="0">
                                          <p:val>
                                            <p:strVal val="#ppt_x"/>
                                          </p:val>
                                        </p:tav>
                                        <p:tav tm="100000">
                                          <p:val>
                                            <p:strVal val="#ppt_x"/>
                                          </p:val>
                                        </p:tav>
                                      </p:tavLst>
                                    </p:anim>
                                    <p:anim calcmode="lin" valueType="num">
                                      <p:cBhvr>
                                        <p:cTn id="78" dur="1000" fill="hold"/>
                                        <p:tgtEl>
                                          <p:spTgt spid="5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1000"/>
                                        <p:tgtEl>
                                          <p:spTgt spid="58"/>
                                        </p:tgtEl>
                                      </p:cBhvr>
                                    </p:animEffect>
                                    <p:anim calcmode="lin" valueType="num">
                                      <p:cBhvr>
                                        <p:cTn id="82" dur="1000" fill="hold"/>
                                        <p:tgtEl>
                                          <p:spTgt spid="58"/>
                                        </p:tgtEl>
                                        <p:attrNameLst>
                                          <p:attrName>ppt_x</p:attrName>
                                        </p:attrNameLst>
                                      </p:cBhvr>
                                      <p:tavLst>
                                        <p:tav tm="0">
                                          <p:val>
                                            <p:strVal val="#ppt_x"/>
                                          </p:val>
                                        </p:tav>
                                        <p:tav tm="100000">
                                          <p:val>
                                            <p:strVal val="#ppt_x"/>
                                          </p:val>
                                        </p:tav>
                                      </p:tavLst>
                                    </p:anim>
                                    <p:anim calcmode="lin" valueType="num">
                                      <p:cBhvr>
                                        <p:cTn id="83" dur="1000" fill="hold"/>
                                        <p:tgtEl>
                                          <p:spTgt spid="5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anim calcmode="lin" valueType="num">
                                      <p:cBhvr>
                                        <p:cTn id="87" dur="1000" fill="hold"/>
                                        <p:tgtEl>
                                          <p:spTgt spid="59"/>
                                        </p:tgtEl>
                                        <p:attrNameLst>
                                          <p:attrName>ppt_x</p:attrName>
                                        </p:attrNameLst>
                                      </p:cBhvr>
                                      <p:tavLst>
                                        <p:tav tm="0">
                                          <p:val>
                                            <p:strVal val="#ppt_x"/>
                                          </p:val>
                                        </p:tav>
                                        <p:tav tm="100000">
                                          <p:val>
                                            <p:strVal val="#ppt_x"/>
                                          </p:val>
                                        </p:tav>
                                      </p:tavLst>
                                    </p:anim>
                                    <p:anim calcmode="lin" valueType="num">
                                      <p:cBhvr>
                                        <p:cTn id="88" dur="1000" fill="hold"/>
                                        <p:tgtEl>
                                          <p:spTgt spid="59"/>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1000"/>
                                        <p:tgtEl>
                                          <p:spTgt spid="60"/>
                                        </p:tgtEl>
                                      </p:cBhvr>
                                    </p:animEffect>
                                    <p:anim calcmode="lin" valueType="num">
                                      <p:cBhvr>
                                        <p:cTn id="92" dur="1000" fill="hold"/>
                                        <p:tgtEl>
                                          <p:spTgt spid="60"/>
                                        </p:tgtEl>
                                        <p:attrNameLst>
                                          <p:attrName>ppt_x</p:attrName>
                                        </p:attrNameLst>
                                      </p:cBhvr>
                                      <p:tavLst>
                                        <p:tav tm="0">
                                          <p:val>
                                            <p:strVal val="#ppt_x"/>
                                          </p:val>
                                        </p:tav>
                                        <p:tav tm="100000">
                                          <p:val>
                                            <p:strVal val="#ppt_x"/>
                                          </p:val>
                                        </p:tav>
                                      </p:tavLst>
                                    </p:anim>
                                    <p:anim calcmode="lin" valueType="num">
                                      <p:cBhvr>
                                        <p:cTn id="93" dur="1000" fill="hold"/>
                                        <p:tgtEl>
                                          <p:spTgt spid="6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1000"/>
                                        <p:tgtEl>
                                          <p:spTgt spid="61"/>
                                        </p:tgtEl>
                                      </p:cBhvr>
                                    </p:animEffect>
                                    <p:anim calcmode="lin" valueType="num">
                                      <p:cBhvr>
                                        <p:cTn id="97" dur="1000" fill="hold"/>
                                        <p:tgtEl>
                                          <p:spTgt spid="61"/>
                                        </p:tgtEl>
                                        <p:attrNameLst>
                                          <p:attrName>ppt_x</p:attrName>
                                        </p:attrNameLst>
                                      </p:cBhvr>
                                      <p:tavLst>
                                        <p:tav tm="0">
                                          <p:val>
                                            <p:strVal val="#ppt_x"/>
                                          </p:val>
                                        </p:tav>
                                        <p:tav tm="100000">
                                          <p:val>
                                            <p:strVal val="#ppt_x"/>
                                          </p:val>
                                        </p:tav>
                                      </p:tavLst>
                                    </p:anim>
                                    <p:anim calcmode="lin" valueType="num">
                                      <p:cBhvr>
                                        <p:cTn id="98" dur="1000" fill="hold"/>
                                        <p:tgtEl>
                                          <p:spTgt spid="61"/>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fade">
                                      <p:cBhvr>
                                        <p:cTn id="101" dur="1000"/>
                                        <p:tgtEl>
                                          <p:spTgt spid="63"/>
                                        </p:tgtEl>
                                      </p:cBhvr>
                                    </p:animEffect>
                                    <p:anim calcmode="lin" valueType="num">
                                      <p:cBhvr>
                                        <p:cTn id="102" dur="1000" fill="hold"/>
                                        <p:tgtEl>
                                          <p:spTgt spid="63"/>
                                        </p:tgtEl>
                                        <p:attrNameLst>
                                          <p:attrName>ppt_x</p:attrName>
                                        </p:attrNameLst>
                                      </p:cBhvr>
                                      <p:tavLst>
                                        <p:tav tm="0">
                                          <p:val>
                                            <p:strVal val="#ppt_x"/>
                                          </p:val>
                                        </p:tav>
                                        <p:tav tm="100000">
                                          <p:val>
                                            <p:strVal val="#ppt_x"/>
                                          </p:val>
                                        </p:tav>
                                      </p:tavLst>
                                    </p:anim>
                                    <p:anim calcmode="lin" valueType="num">
                                      <p:cBhvr>
                                        <p:cTn id="103" dur="1000" fill="hold"/>
                                        <p:tgtEl>
                                          <p:spTgt spid="63"/>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1000"/>
                                        <p:tgtEl>
                                          <p:spTgt spid="66"/>
                                        </p:tgtEl>
                                      </p:cBhvr>
                                    </p:animEffect>
                                    <p:anim calcmode="lin" valueType="num">
                                      <p:cBhvr>
                                        <p:cTn id="107" dur="1000" fill="hold"/>
                                        <p:tgtEl>
                                          <p:spTgt spid="66"/>
                                        </p:tgtEl>
                                        <p:attrNameLst>
                                          <p:attrName>ppt_x</p:attrName>
                                        </p:attrNameLst>
                                      </p:cBhvr>
                                      <p:tavLst>
                                        <p:tav tm="0">
                                          <p:val>
                                            <p:strVal val="#ppt_x"/>
                                          </p:val>
                                        </p:tav>
                                        <p:tav tm="100000">
                                          <p:val>
                                            <p:strVal val="#ppt_x"/>
                                          </p:val>
                                        </p:tav>
                                      </p:tavLst>
                                    </p:anim>
                                    <p:anim calcmode="lin" valueType="num">
                                      <p:cBhvr>
                                        <p:cTn id="108" dur="1000" fill="hold"/>
                                        <p:tgtEl>
                                          <p:spTgt spid="66"/>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fade">
                                      <p:cBhvr>
                                        <p:cTn id="111" dur="1000"/>
                                        <p:tgtEl>
                                          <p:spTgt spid="74"/>
                                        </p:tgtEl>
                                      </p:cBhvr>
                                    </p:animEffect>
                                    <p:anim calcmode="lin" valueType="num">
                                      <p:cBhvr>
                                        <p:cTn id="112" dur="1000" fill="hold"/>
                                        <p:tgtEl>
                                          <p:spTgt spid="74"/>
                                        </p:tgtEl>
                                        <p:attrNameLst>
                                          <p:attrName>ppt_x</p:attrName>
                                        </p:attrNameLst>
                                      </p:cBhvr>
                                      <p:tavLst>
                                        <p:tav tm="0">
                                          <p:val>
                                            <p:strVal val="#ppt_x"/>
                                          </p:val>
                                        </p:tav>
                                        <p:tav tm="100000">
                                          <p:val>
                                            <p:strVal val="#ppt_x"/>
                                          </p:val>
                                        </p:tav>
                                      </p:tavLst>
                                    </p:anim>
                                    <p:anim calcmode="lin" valueType="num">
                                      <p:cBhvr>
                                        <p:cTn id="113" dur="1000" fill="hold"/>
                                        <p:tgtEl>
                                          <p:spTgt spid="7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1000"/>
                                        <p:tgtEl>
                                          <p:spTgt spid="76"/>
                                        </p:tgtEl>
                                      </p:cBhvr>
                                    </p:animEffect>
                                    <p:anim calcmode="lin" valueType="num">
                                      <p:cBhvr>
                                        <p:cTn id="117" dur="1000" fill="hold"/>
                                        <p:tgtEl>
                                          <p:spTgt spid="76"/>
                                        </p:tgtEl>
                                        <p:attrNameLst>
                                          <p:attrName>ppt_x</p:attrName>
                                        </p:attrNameLst>
                                      </p:cBhvr>
                                      <p:tavLst>
                                        <p:tav tm="0">
                                          <p:val>
                                            <p:strVal val="#ppt_x"/>
                                          </p:val>
                                        </p:tav>
                                        <p:tav tm="100000">
                                          <p:val>
                                            <p:strVal val="#ppt_x"/>
                                          </p:val>
                                        </p:tav>
                                      </p:tavLst>
                                    </p:anim>
                                    <p:anim calcmode="lin" valueType="num">
                                      <p:cBhvr>
                                        <p:cTn id="118" dur="1000" fill="hold"/>
                                        <p:tgtEl>
                                          <p:spTgt spid="76"/>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fade">
                                      <p:cBhvr>
                                        <p:cTn id="121" dur="1000"/>
                                        <p:tgtEl>
                                          <p:spTgt spid="78"/>
                                        </p:tgtEl>
                                      </p:cBhvr>
                                    </p:animEffect>
                                    <p:anim calcmode="lin" valueType="num">
                                      <p:cBhvr>
                                        <p:cTn id="122" dur="1000" fill="hold"/>
                                        <p:tgtEl>
                                          <p:spTgt spid="78"/>
                                        </p:tgtEl>
                                        <p:attrNameLst>
                                          <p:attrName>ppt_x</p:attrName>
                                        </p:attrNameLst>
                                      </p:cBhvr>
                                      <p:tavLst>
                                        <p:tav tm="0">
                                          <p:val>
                                            <p:strVal val="#ppt_x"/>
                                          </p:val>
                                        </p:tav>
                                        <p:tav tm="100000">
                                          <p:val>
                                            <p:strVal val="#ppt_x"/>
                                          </p:val>
                                        </p:tav>
                                      </p:tavLst>
                                    </p:anim>
                                    <p:anim calcmode="lin" valueType="num">
                                      <p:cBhvr>
                                        <p:cTn id="123" dur="1000" fill="hold"/>
                                        <p:tgtEl>
                                          <p:spTgt spid="78"/>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1000"/>
                                        <p:tgtEl>
                                          <p:spTgt spid="80"/>
                                        </p:tgtEl>
                                      </p:cBhvr>
                                    </p:animEffect>
                                    <p:anim calcmode="lin" valueType="num">
                                      <p:cBhvr>
                                        <p:cTn id="127" dur="1000" fill="hold"/>
                                        <p:tgtEl>
                                          <p:spTgt spid="80"/>
                                        </p:tgtEl>
                                        <p:attrNameLst>
                                          <p:attrName>ppt_x</p:attrName>
                                        </p:attrNameLst>
                                      </p:cBhvr>
                                      <p:tavLst>
                                        <p:tav tm="0">
                                          <p:val>
                                            <p:strVal val="#ppt_x"/>
                                          </p:val>
                                        </p:tav>
                                        <p:tav tm="100000">
                                          <p:val>
                                            <p:strVal val="#ppt_x"/>
                                          </p:val>
                                        </p:tav>
                                      </p:tavLst>
                                    </p:anim>
                                    <p:anim calcmode="lin" valueType="num">
                                      <p:cBhvr>
                                        <p:cTn id="128" dur="1000" fill="hold"/>
                                        <p:tgtEl>
                                          <p:spTgt spid="80"/>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animEffect transition="in" filter="fade">
                                      <p:cBhvr>
                                        <p:cTn id="131" dur="1000"/>
                                        <p:tgtEl>
                                          <p:spTgt spid="81"/>
                                        </p:tgtEl>
                                      </p:cBhvr>
                                    </p:animEffect>
                                    <p:anim calcmode="lin" valueType="num">
                                      <p:cBhvr>
                                        <p:cTn id="132" dur="1000" fill="hold"/>
                                        <p:tgtEl>
                                          <p:spTgt spid="81"/>
                                        </p:tgtEl>
                                        <p:attrNameLst>
                                          <p:attrName>ppt_x</p:attrName>
                                        </p:attrNameLst>
                                      </p:cBhvr>
                                      <p:tavLst>
                                        <p:tav tm="0">
                                          <p:val>
                                            <p:strVal val="#ppt_x"/>
                                          </p:val>
                                        </p:tav>
                                        <p:tav tm="100000">
                                          <p:val>
                                            <p:strVal val="#ppt_x"/>
                                          </p:val>
                                        </p:tav>
                                      </p:tavLst>
                                    </p:anim>
                                    <p:anim calcmode="lin" valueType="num">
                                      <p:cBhvr>
                                        <p:cTn id="133" dur="1000" fill="hold"/>
                                        <p:tgtEl>
                                          <p:spTgt spid="81"/>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1000"/>
                                        <p:tgtEl>
                                          <p:spTgt spid="82"/>
                                        </p:tgtEl>
                                      </p:cBhvr>
                                    </p:animEffect>
                                    <p:anim calcmode="lin" valueType="num">
                                      <p:cBhvr>
                                        <p:cTn id="137" dur="1000" fill="hold"/>
                                        <p:tgtEl>
                                          <p:spTgt spid="82"/>
                                        </p:tgtEl>
                                        <p:attrNameLst>
                                          <p:attrName>ppt_x</p:attrName>
                                        </p:attrNameLst>
                                      </p:cBhvr>
                                      <p:tavLst>
                                        <p:tav tm="0">
                                          <p:val>
                                            <p:strVal val="#ppt_x"/>
                                          </p:val>
                                        </p:tav>
                                        <p:tav tm="100000">
                                          <p:val>
                                            <p:strVal val="#ppt_x"/>
                                          </p:val>
                                        </p:tav>
                                      </p:tavLst>
                                    </p:anim>
                                    <p:anim calcmode="lin" valueType="num">
                                      <p:cBhvr>
                                        <p:cTn id="138" dur="1000" fill="hold"/>
                                        <p:tgtEl>
                                          <p:spTgt spid="82"/>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visible"/>
                                      </p:to>
                                    </p:set>
                                    <p:animEffect transition="in" filter="fade">
                                      <p:cBhvr>
                                        <p:cTn id="141" dur="1000"/>
                                        <p:tgtEl>
                                          <p:spTgt spid="83"/>
                                        </p:tgtEl>
                                      </p:cBhvr>
                                    </p:animEffect>
                                    <p:anim calcmode="lin" valueType="num">
                                      <p:cBhvr>
                                        <p:cTn id="142" dur="1000" fill="hold"/>
                                        <p:tgtEl>
                                          <p:spTgt spid="83"/>
                                        </p:tgtEl>
                                        <p:attrNameLst>
                                          <p:attrName>ppt_x</p:attrName>
                                        </p:attrNameLst>
                                      </p:cBhvr>
                                      <p:tavLst>
                                        <p:tav tm="0">
                                          <p:val>
                                            <p:strVal val="#ppt_x"/>
                                          </p:val>
                                        </p:tav>
                                        <p:tav tm="100000">
                                          <p:val>
                                            <p:strVal val="#ppt_x"/>
                                          </p:val>
                                        </p:tav>
                                      </p:tavLst>
                                    </p:anim>
                                    <p:anim calcmode="lin" valueType="num">
                                      <p:cBhvr>
                                        <p:cTn id="143" dur="1000" fill="hold"/>
                                        <p:tgtEl>
                                          <p:spTgt spid="83"/>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fade">
                                      <p:cBhvr>
                                        <p:cTn id="146" dur="1000"/>
                                        <p:tgtEl>
                                          <p:spTgt spid="84"/>
                                        </p:tgtEl>
                                      </p:cBhvr>
                                    </p:animEffect>
                                    <p:anim calcmode="lin" valueType="num">
                                      <p:cBhvr>
                                        <p:cTn id="147" dur="1000" fill="hold"/>
                                        <p:tgtEl>
                                          <p:spTgt spid="84"/>
                                        </p:tgtEl>
                                        <p:attrNameLst>
                                          <p:attrName>ppt_x</p:attrName>
                                        </p:attrNameLst>
                                      </p:cBhvr>
                                      <p:tavLst>
                                        <p:tav tm="0">
                                          <p:val>
                                            <p:strVal val="#ppt_x"/>
                                          </p:val>
                                        </p:tav>
                                        <p:tav tm="100000">
                                          <p:val>
                                            <p:strVal val="#ppt_x"/>
                                          </p:val>
                                        </p:tav>
                                      </p:tavLst>
                                    </p:anim>
                                    <p:anim calcmode="lin" valueType="num">
                                      <p:cBhvr>
                                        <p:cTn id="148" dur="1000" fill="hold"/>
                                        <p:tgtEl>
                                          <p:spTgt spid="84"/>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1000"/>
                                        <p:tgtEl>
                                          <p:spTgt spid="85"/>
                                        </p:tgtEl>
                                      </p:cBhvr>
                                    </p:animEffect>
                                    <p:anim calcmode="lin" valueType="num">
                                      <p:cBhvr>
                                        <p:cTn id="152" dur="1000" fill="hold"/>
                                        <p:tgtEl>
                                          <p:spTgt spid="85"/>
                                        </p:tgtEl>
                                        <p:attrNameLst>
                                          <p:attrName>ppt_x</p:attrName>
                                        </p:attrNameLst>
                                      </p:cBhvr>
                                      <p:tavLst>
                                        <p:tav tm="0">
                                          <p:val>
                                            <p:strVal val="#ppt_x"/>
                                          </p:val>
                                        </p:tav>
                                        <p:tav tm="100000">
                                          <p:val>
                                            <p:strVal val="#ppt_x"/>
                                          </p:val>
                                        </p:tav>
                                      </p:tavLst>
                                    </p:anim>
                                    <p:anim calcmode="lin" valueType="num">
                                      <p:cBhvr>
                                        <p:cTn id="153" dur="1000" fill="hold"/>
                                        <p:tgtEl>
                                          <p:spTgt spid="85"/>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fade">
                                      <p:cBhvr>
                                        <p:cTn id="156" dur="1000"/>
                                        <p:tgtEl>
                                          <p:spTgt spid="88"/>
                                        </p:tgtEl>
                                      </p:cBhvr>
                                    </p:animEffect>
                                    <p:anim calcmode="lin" valueType="num">
                                      <p:cBhvr>
                                        <p:cTn id="157" dur="1000" fill="hold"/>
                                        <p:tgtEl>
                                          <p:spTgt spid="88"/>
                                        </p:tgtEl>
                                        <p:attrNameLst>
                                          <p:attrName>ppt_x</p:attrName>
                                        </p:attrNameLst>
                                      </p:cBhvr>
                                      <p:tavLst>
                                        <p:tav tm="0">
                                          <p:val>
                                            <p:strVal val="#ppt_x"/>
                                          </p:val>
                                        </p:tav>
                                        <p:tav tm="100000">
                                          <p:val>
                                            <p:strVal val="#ppt_x"/>
                                          </p:val>
                                        </p:tav>
                                      </p:tavLst>
                                    </p:anim>
                                    <p:anim calcmode="lin" valueType="num">
                                      <p:cBhvr>
                                        <p:cTn id="158" dur="1000" fill="hold"/>
                                        <p:tgtEl>
                                          <p:spTgt spid="88"/>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89"/>
                                        </p:tgtEl>
                                        <p:attrNameLst>
                                          <p:attrName>style.visibility</p:attrName>
                                        </p:attrNameLst>
                                      </p:cBhvr>
                                      <p:to>
                                        <p:strVal val="visible"/>
                                      </p:to>
                                    </p:set>
                                    <p:animEffect transition="in" filter="fade">
                                      <p:cBhvr>
                                        <p:cTn id="161" dur="1000"/>
                                        <p:tgtEl>
                                          <p:spTgt spid="89"/>
                                        </p:tgtEl>
                                      </p:cBhvr>
                                    </p:animEffect>
                                    <p:anim calcmode="lin" valueType="num">
                                      <p:cBhvr>
                                        <p:cTn id="162" dur="1000" fill="hold"/>
                                        <p:tgtEl>
                                          <p:spTgt spid="89"/>
                                        </p:tgtEl>
                                        <p:attrNameLst>
                                          <p:attrName>ppt_x</p:attrName>
                                        </p:attrNameLst>
                                      </p:cBhvr>
                                      <p:tavLst>
                                        <p:tav tm="0">
                                          <p:val>
                                            <p:strVal val="#ppt_x"/>
                                          </p:val>
                                        </p:tav>
                                        <p:tav tm="100000">
                                          <p:val>
                                            <p:strVal val="#ppt_x"/>
                                          </p:val>
                                        </p:tav>
                                      </p:tavLst>
                                    </p:anim>
                                    <p:anim calcmode="lin" valueType="num">
                                      <p:cBhvr>
                                        <p:cTn id="163" dur="1000" fill="hold"/>
                                        <p:tgtEl>
                                          <p:spTgt spid="89"/>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fade">
                                      <p:cBhvr>
                                        <p:cTn id="166" dur="1000"/>
                                        <p:tgtEl>
                                          <p:spTgt spid="90"/>
                                        </p:tgtEl>
                                      </p:cBhvr>
                                    </p:animEffect>
                                    <p:anim calcmode="lin" valueType="num">
                                      <p:cBhvr>
                                        <p:cTn id="167" dur="1000" fill="hold"/>
                                        <p:tgtEl>
                                          <p:spTgt spid="90"/>
                                        </p:tgtEl>
                                        <p:attrNameLst>
                                          <p:attrName>ppt_x</p:attrName>
                                        </p:attrNameLst>
                                      </p:cBhvr>
                                      <p:tavLst>
                                        <p:tav tm="0">
                                          <p:val>
                                            <p:strVal val="#ppt_x"/>
                                          </p:val>
                                        </p:tav>
                                        <p:tav tm="100000">
                                          <p:val>
                                            <p:strVal val="#ppt_x"/>
                                          </p:val>
                                        </p:tav>
                                      </p:tavLst>
                                    </p:anim>
                                    <p:anim calcmode="lin" valueType="num">
                                      <p:cBhvr>
                                        <p:cTn id="168" dur="1000" fill="hold"/>
                                        <p:tgtEl>
                                          <p:spTgt spid="90"/>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fade">
                                      <p:cBhvr>
                                        <p:cTn id="171" dur="1000"/>
                                        <p:tgtEl>
                                          <p:spTgt spid="91"/>
                                        </p:tgtEl>
                                      </p:cBhvr>
                                    </p:animEffect>
                                    <p:anim calcmode="lin" valueType="num">
                                      <p:cBhvr>
                                        <p:cTn id="172" dur="1000" fill="hold"/>
                                        <p:tgtEl>
                                          <p:spTgt spid="91"/>
                                        </p:tgtEl>
                                        <p:attrNameLst>
                                          <p:attrName>ppt_x</p:attrName>
                                        </p:attrNameLst>
                                      </p:cBhvr>
                                      <p:tavLst>
                                        <p:tav tm="0">
                                          <p:val>
                                            <p:strVal val="#ppt_x"/>
                                          </p:val>
                                        </p:tav>
                                        <p:tav tm="100000">
                                          <p:val>
                                            <p:strVal val="#ppt_x"/>
                                          </p:val>
                                        </p:tav>
                                      </p:tavLst>
                                    </p:anim>
                                    <p:anim calcmode="lin" valueType="num">
                                      <p:cBhvr>
                                        <p:cTn id="173" dur="1000" fill="hold"/>
                                        <p:tgtEl>
                                          <p:spTgt spid="91"/>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fade">
                                      <p:cBhvr>
                                        <p:cTn id="176" dur="1000"/>
                                        <p:tgtEl>
                                          <p:spTgt spid="92"/>
                                        </p:tgtEl>
                                      </p:cBhvr>
                                    </p:animEffect>
                                    <p:anim calcmode="lin" valueType="num">
                                      <p:cBhvr>
                                        <p:cTn id="177" dur="1000" fill="hold"/>
                                        <p:tgtEl>
                                          <p:spTgt spid="92"/>
                                        </p:tgtEl>
                                        <p:attrNameLst>
                                          <p:attrName>ppt_x</p:attrName>
                                        </p:attrNameLst>
                                      </p:cBhvr>
                                      <p:tavLst>
                                        <p:tav tm="0">
                                          <p:val>
                                            <p:strVal val="#ppt_x"/>
                                          </p:val>
                                        </p:tav>
                                        <p:tav tm="100000">
                                          <p:val>
                                            <p:strVal val="#ppt_x"/>
                                          </p:val>
                                        </p:tav>
                                      </p:tavLst>
                                    </p:anim>
                                    <p:anim calcmode="lin" valueType="num">
                                      <p:cBhvr>
                                        <p:cTn id="178" dur="1000" fill="hold"/>
                                        <p:tgtEl>
                                          <p:spTgt spid="92"/>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94"/>
                                        </p:tgtEl>
                                        <p:attrNameLst>
                                          <p:attrName>style.visibility</p:attrName>
                                        </p:attrNameLst>
                                      </p:cBhvr>
                                      <p:to>
                                        <p:strVal val="visible"/>
                                      </p:to>
                                    </p:set>
                                    <p:animEffect transition="in" filter="fade">
                                      <p:cBhvr>
                                        <p:cTn id="181" dur="1000"/>
                                        <p:tgtEl>
                                          <p:spTgt spid="94"/>
                                        </p:tgtEl>
                                      </p:cBhvr>
                                    </p:animEffect>
                                    <p:anim calcmode="lin" valueType="num">
                                      <p:cBhvr>
                                        <p:cTn id="182" dur="1000" fill="hold"/>
                                        <p:tgtEl>
                                          <p:spTgt spid="94"/>
                                        </p:tgtEl>
                                        <p:attrNameLst>
                                          <p:attrName>ppt_x</p:attrName>
                                        </p:attrNameLst>
                                      </p:cBhvr>
                                      <p:tavLst>
                                        <p:tav tm="0">
                                          <p:val>
                                            <p:strVal val="#ppt_x"/>
                                          </p:val>
                                        </p:tav>
                                        <p:tav tm="100000">
                                          <p:val>
                                            <p:strVal val="#ppt_x"/>
                                          </p:val>
                                        </p:tav>
                                      </p:tavLst>
                                    </p:anim>
                                    <p:anim calcmode="lin" valueType="num">
                                      <p:cBhvr>
                                        <p:cTn id="183" dur="1000" fill="hold"/>
                                        <p:tgtEl>
                                          <p:spTgt spid="94"/>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64"/>
                                        </p:tgtEl>
                                        <p:attrNameLst>
                                          <p:attrName>style.visibility</p:attrName>
                                        </p:attrNameLst>
                                      </p:cBhvr>
                                      <p:to>
                                        <p:strVal val="visible"/>
                                      </p:to>
                                    </p:set>
                                    <p:animEffect transition="in" filter="fade">
                                      <p:cBhvr>
                                        <p:cTn id="186" dur="1000"/>
                                        <p:tgtEl>
                                          <p:spTgt spid="64"/>
                                        </p:tgtEl>
                                      </p:cBhvr>
                                    </p:animEffect>
                                    <p:anim calcmode="lin" valueType="num">
                                      <p:cBhvr>
                                        <p:cTn id="187" dur="1000" fill="hold"/>
                                        <p:tgtEl>
                                          <p:spTgt spid="64"/>
                                        </p:tgtEl>
                                        <p:attrNameLst>
                                          <p:attrName>ppt_x</p:attrName>
                                        </p:attrNameLst>
                                      </p:cBhvr>
                                      <p:tavLst>
                                        <p:tav tm="0">
                                          <p:val>
                                            <p:strVal val="#ppt_x"/>
                                          </p:val>
                                        </p:tav>
                                        <p:tav tm="100000">
                                          <p:val>
                                            <p:strVal val="#ppt_x"/>
                                          </p:val>
                                        </p:tav>
                                      </p:tavLst>
                                    </p:anim>
                                    <p:anim calcmode="lin" valueType="num">
                                      <p:cBhvr>
                                        <p:cTn id="18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nodeType="clickEffect">
                                  <p:stCondLst>
                                    <p:cond delay="0"/>
                                  </p:stCondLst>
                                  <p:childTnLst>
                                    <p:set>
                                      <p:cBhvr>
                                        <p:cTn id="192" dur="1" fill="hold">
                                          <p:stCondLst>
                                            <p:cond delay="0"/>
                                          </p:stCondLst>
                                        </p:cTn>
                                        <p:tgtEl>
                                          <p:spTgt spid="7"/>
                                        </p:tgtEl>
                                        <p:attrNameLst>
                                          <p:attrName>style.visibility</p:attrName>
                                        </p:attrNameLst>
                                      </p:cBhvr>
                                      <p:to>
                                        <p:strVal val="visible"/>
                                      </p:to>
                                    </p:set>
                                    <p:animEffect transition="in" filter="fade">
                                      <p:cBhvr>
                                        <p:cTn id="193" dur="1000"/>
                                        <p:tgtEl>
                                          <p:spTgt spid="7"/>
                                        </p:tgtEl>
                                      </p:cBhvr>
                                    </p:animEffect>
                                    <p:anim calcmode="lin" valueType="num">
                                      <p:cBhvr>
                                        <p:cTn id="194" dur="1000" fill="hold"/>
                                        <p:tgtEl>
                                          <p:spTgt spid="7"/>
                                        </p:tgtEl>
                                        <p:attrNameLst>
                                          <p:attrName>ppt_x</p:attrName>
                                        </p:attrNameLst>
                                      </p:cBhvr>
                                      <p:tavLst>
                                        <p:tav tm="0">
                                          <p:val>
                                            <p:strVal val="#ppt_x"/>
                                          </p:val>
                                        </p:tav>
                                        <p:tav tm="100000">
                                          <p:val>
                                            <p:strVal val="#ppt_x"/>
                                          </p:val>
                                        </p:tav>
                                      </p:tavLst>
                                    </p:anim>
                                    <p:anim calcmode="lin" valueType="num">
                                      <p:cBhvr>
                                        <p:cTn id="195" dur="1000" fill="hold"/>
                                        <p:tgtEl>
                                          <p:spTgt spid="7"/>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62"/>
                                        </p:tgtEl>
                                        <p:attrNameLst>
                                          <p:attrName>style.visibility</p:attrName>
                                        </p:attrNameLst>
                                      </p:cBhvr>
                                      <p:to>
                                        <p:strVal val="visible"/>
                                      </p:to>
                                    </p:set>
                                    <p:animEffect transition="in" filter="fade">
                                      <p:cBhvr>
                                        <p:cTn id="198" dur="1000"/>
                                        <p:tgtEl>
                                          <p:spTgt spid="62"/>
                                        </p:tgtEl>
                                      </p:cBhvr>
                                    </p:animEffect>
                                    <p:anim calcmode="lin" valueType="num">
                                      <p:cBhvr>
                                        <p:cTn id="199" dur="1000" fill="hold"/>
                                        <p:tgtEl>
                                          <p:spTgt spid="62"/>
                                        </p:tgtEl>
                                        <p:attrNameLst>
                                          <p:attrName>ppt_x</p:attrName>
                                        </p:attrNameLst>
                                      </p:cBhvr>
                                      <p:tavLst>
                                        <p:tav tm="0">
                                          <p:val>
                                            <p:strVal val="#ppt_x"/>
                                          </p:val>
                                        </p:tav>
                                        <p:tav tm="100000">
                                          <p:val>
                                            <p:strVal val="#ppt_x"/>
                                          </p:val>
                                        </p:tav>
                                      </p:tavLst>
                                    </p:anim>
                                    <p:anim calcmode="lin" valueType="num">
                                      <p:cBhvr>
                                        <p:cTn id="20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67"/>
                                        </p:tgtEl>
                                        <p:attrNameLst>
                                          <p:attrName>style.visibility</p:attrName>
                                        </p:attrNameLst>
                                      </p:cBhvr>
                                      <p:to>
                                        <p:strVal val="visible"/>
                                      </p:to>
                                    </p:set>
                                    <p:animEffect transition="in" filter="fade">
                                      <p:cBhvr>
                                        <p:cTn id="205" dur="500"/>
                                        <p:tgtEl>
                                          <p:spTgt spid="67"/>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65"/>
                                        </p:tgtEl>
                                        <p:attrNameLst>
                                          <p:attrName>style.visibility</p:attrName>
                                        </p:attrNameLst>
                                      </p:cBhvr>
                                      <p:to>
                                        <p:strVal val="visible"/>
                                      </p:to>
                                    </p:set>
                                    <p:animEffect transition="in" filter="fade">
                                      <p:cBhvr>
                                        <p:cTn id="208" dur="500"/>
                                        <p:tgtEl>
                                          <p:spTgt spid="65"/>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nodeType="clickEffect">
                                  <p:stCondLst>
                                    <p:cond delay="0"/>
                                  </p:stCondLst>
                                  <p:childTnLst>
                                    <p:set>
                                      <p:cBhvr>
                                        <p:cTn id="212" dur="1" fill="hold">
                                          <p:stCondLst>
                                            <p:cond delay="0"/>
                                          </p:stCondLst>
                                        </p:cTn>
                                        <p:tgtEl>
                                          <p:spTgt spid="69"/>
                                        </p:tgtEl>
                                        <p:attrNameLst>
                                          <p:attrName>style.visibility</p:attrName>
                                        </p:attrNameLst>
                                      </p:cBhvr>
                                      <p:to>
                                        <p:strVal val="visible"/>
                                      </p:to>
                                    </p:set>
                                    <p:animEffect transition="in" filter="fade">
                                      <p:cBhvr>
                                        <p:cTn id="213" dur="500"/>
                                        <p:tgtEl>
                                          <p:spTgt spid="69"/>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8"/>
                                        </p:tgtEl>
                                        <p:attrNameLst>
                                          <p:attrName>style.visibility</p:attrName>
                                        </p:attrNameLst>
                                      </p:cBhvr>
                                      <p:to>
                                        <p:strVal val="visible"/>
                                      </p:to>
                                    </p:set>
                                    <p:animEffect transition="in" filter="fade">
                                      <p:cBhvr>
                                        <p:cTn id="2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4" grpId="0"/>
      <p:bldP spid="81" grpId="0"/>
      <p:bldP spid="82" grpId="0"/>
      <p:bldP spid="83" grpId="0"/>
      <p:bldP spid="84" grpId="0"/>
      <p:bldP spid="85" grpId="0"/>
      <p:bldP spid="88" grpId="0"/>
      <p:bldP spid="89" grpId="0"/>
      <p:bldP spid="90" grpId="0"/>
      <p:bldP spid="91" grpId="0"/>
      <p:bldP spid="92" grpId="0"/>
      <p:bldP spid="94" grpId="0"/>
      <p:bldP spid="105" grpId="0"/>
      <p:bldP spid="62" grpId="0"/>
      <p:bldP spid="65" grpId="0"/>
      <p:bldP spid="68" grpId="0"/>
    </p:bld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617</Words>
  <Application>Microsoft Office PowerPoint</Application>
  <PresentationFormat>Widescreen</PresentationFormat>
  <Paragraphs>235</Paragraphs>
  <Slides>21</Slides>
  <Notes>4</Notes>
  <HiddenSlides>1</HiddenSlides>
  <MMClips>0</MMClips>
  <ScaleCrop>false</ScaleCrop>
  <HeadingPairs>
    <vt:vector size="6" baseType="variant">
      <vt:variant>
        <vt:lpstr>Fonts Used</vt:lpstr>
      </vt:variant>
      <vt:variant>
        <vt:i4>23</vt:i4>
      </vt:variant>
      <vt:variant>
        <vt:lpstr>Theme</vt:lpstr>
      </vt:variant>
      <vt:variant>
        <vt:i4>2</vt:i4>
      </vt:variant>
      <vt:variant>
        <vt:lpstr>Slide Titles</vt:lpstr>
      </vt:variant>
      <vt:variant>
        <vt:i4>21</vt:i4>
      </vt:variant>
    </vt:vector>
  </HeadingPairs>
  <TitlesOfParts>
    <vt:vector size="46" baseType="lpstr">
      <vt:lpstr>Aharoni</vt:lpstr>
      <vt:lpstr>Alef</vt:lpstr>
      <vt:lpstr>Amiri</vt:lpstr>
      <vt:lpstr>AnotherScream</vt:lpstr>
      <vt:lpstr>Arial</vt:lpstr>
      <vt:lpstr>Bahnschrift Light</vt:lpstr>
      <vt:lpstr>Bahnschrift Light Condensed</vt:lpstr>
      <vt:lpstr>Bahnschrift SemiBold</vt:lpstr>
      <vt:lpstr>Britannic Bold</vt:lpstr>
      <vt:lpstr>Calibri</vt:lpstr>
      <vt:lpstr>Calibri Light</vt:lpstr>
      <vt:lpstr>Candara</vt:lpstr>
      <vt:lpstr>Century Gothic</vt:lpstr>
      <vt:lpstr>Dubai Medium</vt:lpstr>
      <vt:lpstr>Georgia</vt:lpstr>
      <vt:lpstr>Gill Sans MT</vt:lpstr>
      <vt:lpstr>Montserrat</vt:lpstr>
      <vt:lpstr>Montserrat Light</vt:lpstr>
      <vt:lpstr>Roboto</vt:lpstr>
      <vt:lpstr>Roboto Black</vt:lpstr>
      <vt:lpstr>Segoe UI Semibold</vt:lpstr>
      <vt:lpstr>Trebuchet MS</vt:lpstr>
      <vt:lpstr>Wingdings 3</vt:lpstr>
      <vt:lpstr>Facet</vt:lpstr>
      <vt:lpstr>Office Theme</vt:lpstr>
      <vt:lpstr>       Mini-Projet               </vt:lpstr>
      <vt:lpstr>PowerPoint Presentation</vt:lpstr>
      <vt:lpstr>PowerPoint Presentation</vt:lpstr>
      <vt:lpstr>PowerPoint Presentation</vt:lpstr>
      <vt:lpstr>Gestion d'une liste d'employés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 es</dc:creator>
  <cp:lastModifiedBy>test es</cp:lastModifiedBy>
  <cp:revision>73</cp:revision>
  <dcterms:created xsi:type="dcterms:W3CDTF">2021-06-02T11:26:18Z</dcterms:created>
  <dcterms:modified xsi:type="dcterms:W3CDTF">2021-06-08T13:20:31Z</dcterms:modified>
</cp:coreProperties>
</file>