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+79KxLKkadBKY+sscjJ1AUYGj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1df06c8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product name</a:t>
            </a:r>
            <a:endParaRPr/>
          </a:p>
        </p:txBody>
      </p:sp>
      <p:sp>
        <p:nvSpPr>
          <p:cNvPr id="153" name="Google Shape;153;g1f1df06c85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1df06c85e_0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1df06c85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NOTES: [FEW BULLETS ON HOW THE PRODUCT WILL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ACHIEVE ITS GOAL AND RELIEVE THE PAIN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POINTS FOR THE TARGET USER IDENTIFIED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PREVIOUS SLIDE]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1df06c85e_0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1df06c85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NOTES: [FEW BULLETS OUTLINING EXTRA MERITS OF USING OUR PRODUCT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[RELATE IT TO ADDITIONAL INDUSTRY METRICS NOT ALREADY MENTIONED IN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PAIN POINTS]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1df06c85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f1df06c85e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949a3d1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b949a3d14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1df06c85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f1df06c85e_0_5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1df06c85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f1df06c85e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f1df06c85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f1df06c85e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f1df06c85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f1df06c85e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a53e8c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ba53e8cb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1df06c8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f1df06c85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df06c85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f1df06c85e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1df06c8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f1df06c85e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1df06c85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1df06c8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1df06c8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f1df06c85e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1df06c85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f1df06c85e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1df06c85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f1df06c85e_0_4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2" name="Google Shape;8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7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2" name="Google Shape;9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8" name="Google Shape;9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29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6" name="Google Shape;10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0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30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4" name="Google Shape;114;p30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6" name="Google Shape;11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1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2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32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32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2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32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32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2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32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4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8" name="Google Shape;2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6" name="Google Shape;3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4" name="Google Shape;4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9" name="Google Shape;4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3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23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1" name="Google Shape;6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4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8" name="Google Shape;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5" name="Google Shape;7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6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1df06c85e_0_18"/>
          <p:cNvSpPr txBox="1"/>
          <p:nvPr>
            <p:ph idx="1" type="subTitle"/>
          </p:nvPr>
        </p:nvSpPr>
        <p:spPr>
          <a:xfrm>
            <a:off x="7351625" y="3678625"/>
            <a:ext cx="3056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Brent </a:t>
            </a:r>
            <a:r>
              <a:rPr b="1"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Rovner</a:t>
            </a:r>
            <a:endParaRPr b="1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Lauren </a:t>
            </a:r>
            <a:r>
              <a:rPr b="1"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Taylor</a:t>
            </a:r>
            <a:endParaRPr b="1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Steve </a:t>
            </a:r>
            <a:r>
              <a:rPr b="1"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D’Adamo</a:t>
            </a:r>
            <a:endParaRPr b="1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Williams </a:t>
            </a:r>
            <a:r>
              <a:rPr b="1"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Ozowe</a:t>
            </a:r>
            <a:endParaRPr b="1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Yemi </a:t>
            </a:r>
            <a:r>
              <a:rPr b="1" lang="en-US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Soyombo</a:t>
            </a:r>
            <a:endParaRPr b="1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f1df06c85e_0_18"/>
          <p:cNvSpPr txBox="1"/>
          <p:nvPr>
            <p:ph type="ctrTitle"/>
          </p:nvPr>
        </p:nvSpPr>
        <p:spPr>
          <a:xfrm>
            <a:off x="1366300" y="3602425"/>
            <a:ext cx="61881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wentieth Century"/>
              <a:buNone/>
            </a:pPr>
            <a:r>
              <a:rPr lang="en-US">
                <a:solidFill>
                  <a:srgbClr val="A64D79"/>
                </a:solidFill>
              </a:rPr>
              <a:t>AI CAPSTONE</a:t>
            </a:r>
            <a:r>
              <a:rPr lang="en-US">
                <a:solidFill>
                  <a:srgbClr val="A64D79"/>
                </a:solidFill>
              </a:rPr>
              <a:t> </a:t>
            </a:r>
            <a:r>
              <a:rPr lang="en-US">
                <a:solidFill>
                  <a:srgbClr val="A64D79"/>
                </a:solidFill>
              </a:rPr>
              <a:t>PROJECT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wentieth Century"/>
              <a:buNone/>
            </a:pPr>
            <a:r>
              <a:rPr lang="en-US">
                <a:solidFill>
                  <a:srgbClr val="A64D79"/>
                </a:solidFill>
              </a:rPr>
              <a:t>GROUP #2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57" name="Google Shape;157;g1f1df06c85e_0_18"/>
          <p:cNvCxnSpPr/>
          <p:nvPr/>
        </p:nvCxnSpPr>
        <p:spPr>
          <a:xfrm rot="10800000">
            <a:off x="1016750" y="3244400"/>
            <a:ext cx="1001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g1f1df06c85e_0_18"/>
          <p:cNvSpPr txBox="1"/>
          <p:nvPr>
            <p:ph type="ctrTitle"/>
          </p:nvPr>
        </p:nvSpPr>
        <p:spPr>
          <a:xfrm>
            <a:off x="1629200" y="991525"/>
            <a:ext cx="87858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rgbClr val="A64D79"/>
                </a:solidFill>
              </a:rPr>
              <a:t>MediSearch.ai</a:t>
            </a:r>
            <a:endParaRPr sz="6000">
              <a:solidFill>
                <a:srgbClr val="A64D7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i="1" lang="en-US" sz="3000"/>
              <a:t>AI-generated comparison and </a:t>
            </a:r>
            <a:r>
              <a:rPr i="1" lang="en-US" sz="3000"/>
              <a:t>summary of latest medical research trends for Continuous Medical Education users</a:t>
            </a:r>
            <a:endParaRPr i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1df06c85e_0_476"/>
          <p:cNvSpPr txBox="1"/>
          <p:nvPr/>
        </p:nvSpPr>
        <p:spPr>
          <a:xfrm>
            <a:off x="4901350" y="5125500"/>
            <a:ext cx="63972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Allow users to set up personalized alerts and receive recommendations based on their research interests or fields of study</a:t>
            </a:r>
            <a:r>
              <a:rPr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. This feature will make it easier for users to stay informed about relevant new data and research papers, enhancing their knowledge and expertise over time.</a:t>
            </a:r>
            <a:endParaRPr sz="13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1f1df06c85e_0_476"/>
          <p:cNvSpPr/>
          <p:nvPr/>
        </p:nvSpPr>
        <p:spPr>
          <a:xfrm>
            <a:off x="2735225" y="5217838"/>
            <a:ext cx="2018700" cy="90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CUSTOMIZABLE ALERTS &amp; RECOMMENDATIONS</a:t>
            </a:r>
            <a:endParaRPr sz="1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7" name="Google Shape;307;g1f1df06c85e_0_476"/>
          <p:cNvSpPr txBox="1"/>
          <p:nvPr/>
        </p:nvSpPr>
        <p:spPr>
          <a:xfrm>
            <a:off x="4901350" y="2384700"/>
            <a:ext cx="63972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Utilize AI to provide concise, up-to-date summaries of research findings</a:t>
            </a:r>
            <a:r>
              <a:rPr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. This feature will help users quickly grasp the essence of a study without needing to read the full text, saving time and making information more accessible.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8" name="Google Shape;308;g1f1df06c85e_0_476"/>
          <p:cNvSpPr/>
          <p:nvPr/>
        </p:nvSpPr>
        <p:spPr>
          <a:xfrm>
            <a:off x="2716775" y="1408425"/>
            <a:ext cx="2018700" cy="7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COMPREHENSIVE SEARCH CAPABILITIES</a:t>
            </a:r>
            <a:endParaRPr sz="1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9" name="Google Shape;309;g1f1df06c85e_0_476"/>
          <p:cNvSpPr txBox="1"/>
          <p:nvPr/>
        </p:nvSpPr>
        <p:spPr>
          <a:xfrm>
            <a:off x="4864450" y="1352800"/>
            <a:ext cx="63972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Enable users to search across a wide array of scientific data and research papers</a:t>
            </a:r>
            <a:r>
              <a:rPr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, leveraging </a:t>
            </a:r>
            <a:r>
              <a:rPr b="1"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advanced search algorithms to ensure relevant and precise results</a:t>
            </a:r>
            <a:r>
              <a:rPr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. This will drastically reduce the time spent by users in finding the information they need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0" name="Google Shape;310;g1f1df06c85e_0_476"/>
          <p:cNvSpPr txBox="1"/>
          <p:nvPr/>
        </p:nvSpPr>
        <p:spPr>
          <a:xfrm>
            <a:off x="1069150" y="631600"/>
            <a:ext cx="10010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 GOAL - SIMPLE UX &amp; EASE OF USE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11" name="Google Shape;311;g1f1df06c85e_0_476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g1f1df06c85e_0_476"/>
          <p:cNvCxnSpPr/>
          <p:nvPr/>
        </p:nvCxnSpPr>
        <p:spPr>
          <a:xfrm rot="10800000">
            <a:off x="990300" y="1315700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g1f1df06c85e_0_476"/>
          <p:cNvCxnSpPr/>
          <p:nvPr/>
        </p:nvCxnSpPr>
        <p:spPr>
          <a:xfrm rot="10800000">
            <a:off x="914100" y="3262375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4" name="Google Shape;314;g1f1df06c85e_0_476"/>
          <p:cNvCxnSpPr/>
          <p:nvPr/>
        </p:nvCxnSpPr>
        <p:spPr>
          <a:xfrm rot="10800000">
            <a:off x="2744500" y="2314575"/>
            <a:ext cx="8194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5" name="Google Shape;315;g1f1df06c85e_0_476"/>
          <p:cNvSpPr/>
          <p:nvPr/>
        </p:nvSpPr>
        <p:spPr>
          <a:xfrm>
            <a:off x="965400" y="1407850"/>
            <a:ext cx="1622400" cy="173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 PRODUCT</a:t>
            </a:r>
            <a:endParaRPr sz="28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6" name="Google Shape;316;g1f1df06c85e_0_476"/>
          <p:cNvSpPr/>
          <p:nvPr/>
        </p:nvSpPr>
        <p:spPr>
          <a:xfrm>
            <a:off x="2716775" y="2433363"/>
            <a:ext cx="2018700" cy="71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DYNAMIC SUMMARY GENERATION </a:t>
            </a:r>
            <a:endParaRPr sz="1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g1f1df06c85e_0_476"/>
          <p:cNvSpPr/>
          <p:nvPr/>
        </p:nvSpPr>
        <p:spPr>
          <a:xfrm>
            <a:off x="965400" y="3376139"/>
            <a:ext cx="1622400" cy="274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</a:t>
            </a:r>
            <a:endParaRPr sz="28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</a:t>
            </a:r>
            <a:endParaRPr sz="28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g1f1df06c85e_0_476"/>
          <p:cNvSpPr/>
          <p:nvPr/>
        </p:nvSpPr>
        <p:spPr>
          <a:xfrm>
            <a:off x="2716775" y="3377100"/>
            <a:ext cx="2018700" cy="162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HISTORICAL COMPARISON TOOLS</a:t>
            </a:r>
            <a:endParaRPr sz="1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9" name="Google Shape;319;g1f1df06c85e_0_476"/>
          <p:cNvSpPr txBox="1"/>
          <p:nvPr/>
        </p:nvSpPr>
        <p:spPr>
          <a:xfrm>
            <a:off x="4901350" y="3300775"/>
            <a:ext cx="63972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Introduce functionality to compare and contrast current research findings with past studies</a:t>
            </a:r>
            <a:r>
              <a:rPr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. This is particularly useful when new research debunks or supports previous results, offering users a clear view of how scientific understanding has evolved over time.</a:t>
            </a:r>
            <a:endParaRPr sz="13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User may be able to drag and drop different papers of a subject together, and the tool automatically summarizes the key differences. </a:t>
            </a:r>
            <a:endParaRPr sz="13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The tool will also create a timeline of the differences, so you can see a visual landscape.</a:t>
            </a:r>
            <a:endParaRPr sz="13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" name="Google Shape;320;g1f1df06c85e_0_476"/>
          <p:cNvCxnSpPr/>
          <p:nvPr/>
        </p:nvCxnSpPr>
        <p:spPr>
          <a:xfrm rot="10800000">
            <a:off x="2744500" y="5115725"/>
            <a:ext cx="8194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1df06c85e_0_495"/>
          <p:cNvSpPr txBox="1"/>
          <p:nvPr/>
        </p:nvSpPr>
        <p:spPr>
          <a:xfrm>
            <a:off x="3610900" y="2958250"/>
            <a:ext cx="7687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For practitioners in fields like medicine, engineering, and environmental science, having up-to-date knowledge is crucial for making informed decisions. The</a:t>
            </a:r>
            <a:r>
              <a:rPr b="1"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repository's ability to highlight new findings and compare them with existing data ensures that professionals can apply the latest evidence-based practices to their work</a:t>
            </a: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, improving the quality of their services and outcomes.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6" name="Google Shape;326;g1f1df06c85e_0_495"/>
          <p:cNvSpPr txBox="1"/>
          <p:nvPr/>
        </p:nvSpPr>
        <p:spPr>
          <a:xfrm>
            <a:off x="3610900" y="1338688"/>
            <a:ext cx="75744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offering a platform where users can easily access, compare, and understand the latest research alongside historical data,</a:t>
            </a: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product will significantly reduce the time and effort required for reviews and data analysis</a:t>
            </a: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. This acceleration in the research process can lead to faster breakthroughs and innovations, benefiting various scientific fields and industries.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g1f1df06c85e_0_495"/>
          <p:cNvSpPr/>
          <p:nvPr/>
        </p:nvSpPr>
        <p:spPr>
          <a:xfrm>
            <a:off x="990300" y="1420050"/>
            <a:ext cx="2512500" cy="143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ACCELERATE SCIENTIFIC RESEARCH AND INNOVATION</a:t>
            </a:r>
            <a:endParaRPr sz="20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g1f1df06c85e_0_495"/>
          <p:cNvSpPr txBox="1"/>
          <p:nvPr/>
        </p:nvSpPr>
        <p:spPr>
          <a:xfrm>
            <a:off x="1069150" y="631600"/>
            <a:ext cx="10010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ADDITIONAL </a:t>
            </a: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 IMPACT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29" name="Google Shape;329;g1f1df06c85e_0_495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g1f1df06c85e_0_495"/>
          <p:cNvCxnSpPr/>
          <p:nvPr/>
        </p:nvCxnSpPr>
        <p:spPr>
          <a:xfrm rot="10800000">
            <a:off x="990300" y="1315700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g1f1df06c85e_0_495"/>
          <p:cNvCxnSpPr/>
          <p:nvPr/>
        </p:nvCxnSpPr>
        <p:spPr>
          <a:xfrm rot="10800000">
            <a:off x="956700" y="4577800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1f1df06c85e_0_495"/>
          <p:cNvCxnSpPr/>
          <p:nvPr/>
        </p:nvCxnSpPr>
        <p:spPr>
          <a:xfrm rot="10800000">
            <a:off x="1023900" y="2959900"/>
            <a:ext cx="9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3" name="Google Shape;333;g1f1df06c85e_0_495"/>
          <p:cNvSpPr/>
          <p:nvPr/>
        </p:nvSpPr>
        <p:spPr>
          <a:xfrm>
            <a:off x="990300" y="3083325"/>
            <a:ext cx="2512500" cy="136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 QUALITY OF PROFESSIONAL PRACTICE</a:t>
            </a:r>
            <a:endParaRPr sz="20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g1f1df06c85e_0_495"/>
          <p:cNvSpPr/>
          <p:nvPr/>
        </p:nvSpPr>
        <p:spPr>
          <a:xfrm>
            <a:off x="990300" y="4702050"/>
            <a:ext cx="2512500" cy="143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 LIFELONG LEARNING &amp; PROFESSIONAL DEVELOPMENT</a:t>
            </a:r>
            <a:endParaRPr sz="20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5" name="Google Shape;335;g1f1df06c85e_0_495"/>
          <p:cNvSpPr txBox="1"/>
          <p:nvPr/>
        </p:nvSpPr>
        <p:spPr>
          <a:xfrm>
            <a:off x="3610900" y="4596700"/>
            <a:ext cx="76875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The continuous evolution of scientific knowledge necessitates ongoing education for professionals across disciplines. By </a:t>
            </a:r>
            <a:r>
              <a:rPr b="1"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providing easy access to the latest research and facilitating understanding through summaries and comparisons</a:t>
            </a: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, the product encourages lifelong learning. It </a:t>
            </a:r>
            <a:r>
              <a:rPr b="1"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enables practitioners to stay at the forefront of their fields</a:t>
            </a:r>
            <a:r>
              <a:rPr lang="en-US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, fostering professional growth and enhancing the overall competency of the industry.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f1df06c85e_0_157"/>
          <p:cNvSpPr txBox="1"/>
          <p:nvPr>
            <p:ph type="title"/>
          </p:nvPr>
        </p:nvSpPr>
        <p:spPr>
          <a:xfrm>
            <a:off x="1797800" y="1133425"/>
            <a:ext cx="2454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600">
                <a:solidFill>
                  <a:srgbClr val="A64D79"/>
                </a:solidFill>
              </a:rPr>
              <a:t>AI SOLUTION</a:t>
            </a:r>
            <a:endParaRPr sz="3600">
              <a:solidFill>
                <a:srgbClr val="A64D79"/>
              </a:solidFill>
            </a:endParaRPr>
          </a:p>
        </p:txBody>
      </p:sp>
      <p:cxnSp>
        <p:nvCxnSpPr>
          <p:cNvPr id="341" name="Google Shape;341;g1f1df06c85e_0_157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1f1df06c85e_0_157"/>
          <p:cNvCxnSpPr/>
          <p:nvPr/>
        </p:nvCxnSpPr>
        <p:spPr>
          <a:xfrm rot="10800000">
            <a:off x="1016750" y="10481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g1f1df06c85e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50" y="1287000"/>
            <a:ext cx="746725" cy="7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f1df06c85e_0_157"/>
          <p:cNvPicPr preferRelativeResize="0"/>
          <p:nvPr/>
        </p:nvPicPr>
        <p:blipFill rotWithShape="1">
          <a:blip r:embed="rId4">
            <a:alphaModFix/>
          </a:blip>
          <a:srcRect b="1706" l="904" r="1857" t="1880"/>
          <a:stretch/>
        </p:blipFill>
        <p:spPr>
          <a:xfrm>
            <a:off x="4909900" y="1515600"/>
            <a:ext cx="6461325" cy="42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f1df06c85e_0_157"/>
          <p:cNvSpPr txBox="1"/>
          <p:nvPr/>
        </p:nvSpPr>
        <p:spPr>
          <a:xfrm>
            <a:off x="940550" y="2159725"/>
            <a:ext cx="35727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 system uses </a:t>
            </a:r>
            <a:r>
              <a:rPr b="1"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Bidirectional Representation of Transformers (BERT)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b="1"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layered with additional tasks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develop powerful search capabilities and dynamic text summary, as well as other features to contextualize a user’s search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949a3d141_0_1"/>
          <p:cNvSpPr txBox="1"/>
          <p:nvPr/>
        </p:nvSpPr>
        <p:spPr>
          <a:xfrm>
            <a:off x="533502" y="233385"/>
            <a:ext cx="8690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351" name="Google Shape;351;g2b949a3d141_0_1"/>
          <p:cNvSpPr txBox="1"/>
          <p:nvPr/>
        </p:nvSpPr>
        <p:spPr>
          <a:xfrm>
            <a:off x="940550" y="2485550"/>
            <a:ext cx="48507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1" lang="en-US" sz="385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 model enables storage and tokenization of all research content</a:t>
            </a:r>
            <a:r>
              <a:rPr lang="en-US" sz="385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but it requires additional layers in order to perform the various tasks required to achieve </a:t>
            </a:r>
            <a:r>
              <a:rPr i="1" lang="en-US" sz="385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MediSearch.ai’s </a:t>
            </a:r>
            <a:r>
              <a:rPr lang="en-US" sz="385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</a:t>
            </a:r>
            <a:endParaRPr sz="3850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2" name="Google Shape;352;g2b949a3d14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500" y="1190850"/>
            <a:ext cx="5033400" cy="4880400"/>
          </a:xfrm>
          <a:prstGeom prst="roundRect">
            <a:avLst>
              <a:gd fmla="val 2589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53" name="Google Shape;353;g2b949a3d141_0_1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g2b949a3d141_0_1"/>
          <p:cNvCxnSpPr/>
          <p:nvPr/>
        </p:nvCxnSpPr>
        <p:spPr>
          <a:xfrm rot="10800000">
            <a:off x="1016750" y="10481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g2b949a3d141_0_1"/>
          <p:cNvSpPr txBox="1"/>
          <p:nvPr>
            <p:ph idx="4294967295" type="title"/>
          </p:nvPr>
        </p:nvSpPr>
        <p:spPr>
          <a:xfrm>
            <a:off x="1797800" y="1190850"/>
            <a:ext cx="4099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600">
                <a:solidFill>
                  <a:srgbClr val="A64D79"/>
                </a:solidFill>
              </a:rPr>
              <a:t>AI SOLUTION</a:t>
            </a:r>
            <a:endParaRPr sz="3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>
                <a:solidFill>
                  <a:srgbClr val="A64D79"/>
                </a:solidFill>
              </a:rPr>
              <a:t>(BERT + Layers)</a:t>
            </a:r>
            <a:endParaRPr>
              <a:solidFill>
                <a:srgbClr val="A64D79"/>
              </a:solidFill>
            </a:endParaRPr>
          </a:p>
        </p:txBody>
      </p:sp>
      <p:pic>
        <p:nvPicPr>
          <p:cNvPr id="356" name="Google Shape;356;g2b949a3d14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550" y="1363200"/>
            <a:ext cx="746725" cy="7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"/>
          <p:cNvSpPr txBox="1"/>
          <p:nvPr/>
        </p:nvSpPr>
        <p:spPr>
          <a:xfrm>
            <a:off x="837875" y="1782400"/>
            <a:ext cx="48567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Versatility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dynamic understanding of user input and multiple layers to perform various related tasks at once.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Semantic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understanding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natural language tasks.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Bidirectional context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better understand user search inputs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perform individual tasks with relatively small data usage</a:t>
            </a:r>
            <a:endParaRPr sz="2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5914800" y="1751350"/>
            <a:ext cx="5253600" cy="4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use of multiple layers 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increases the complexity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the model, and leaves more room for error.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Model’s complexity leads to 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higher cost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development, storage, maintenance, and re-training.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Low interpretability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where QA on BERT responses may be difficult to confirm.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Domain 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adaptation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requires further fine-tuning for a domain-specific use case.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Inference latency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may cause slowness in response to user inputs</a:t>
            </a:r>
            <a:endParaRPr sz="2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63" name="Google Shape;363;p10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0"/>
          <p:cNvCxnSpPr/>
          <p:nvPr/>
        </p:nvCxnSpPr>
        <p:spPr>
          <a:xfrm rot="10800000">
            <a:off x="1016750" y="12005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10"/>
          <p:cNvSpPr txBox="1"/>
          <p:nvPr/>
        </p:nvSpPr>
        <p:spPr>
          <a:xfrm>
            <a:off x="4201175" y="55407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SOLUTION</a:t>
            </a:r>
            <a:endParaRPr sz="3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6" name="Google Shape;366;p10"/>
          <p:cNvSpPr txBox="1"/>
          <p:nvPr/>
        </p:nvSpPr>
        <p:spPr>
          <a:xfrm>
            <a:off x="914075" y="12523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MERITS</a:t>
            </a:r>
            <a:endParaRPr sz="30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5987375" y="12397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DEMERITS</a:t>
            </a:r>
            <a:endParaRPr sz="30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g1f1df06c85e_0_566"/>
          <p:cNvCxnSpPr/>
          <p:nvPr/>
        </p:nvCxnSpPr>
        <p:spPr>
          <a:xfrm rot="10800000">
            <a:off x="1016750" y="12767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g1f1df06c85e_0_566"/>
          <p:cNvSpPr txBox="1"/>
          <p:nvPr/>
        </p:nvSpPr>
        <p:spPr>
          <a:xfrm>
            <a:off x="2917750" y="554075"/>
            <a:ext cx="6487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MODEL DEVELOPMENT STEPS</a:t>
            </a:r>
            <a:endParaRPr sz="3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4" name="Google Shape;374;g1f1df06c85e_0_566"/>
          <p:cNvSpPr/>
          <p:nvPr/>
        </p:nvSpPr>
        <p:spPr>
          <a:xfrm>
            <a:off x="1023176" y="1648950"/>
            <a:ext cx="2267700" cy="863700"/>
          </a:xfrm>
          <a:prstGeom prst="homePlate">
            <a:avLst>
              <a:gd fmla="val 50000" name="adj"/>
            </a:avLst>
          </a:prstGeom>
          <a:solidFill>
            <a:srgbClr val="A64D7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5" name="Google Shape;375;g1f1df06c85e_0_566"/>
          <p:cNvSpPr/>
          <p:nvPr/>
        </p:nvSpPr>
        <p:spPr>
          <a:xfrm>
            <a:off x="2988799" y="1635825"/>
            <a:ext cx="2267700" cy="8898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6" name="Google Shape;376;g1f1df06c85e_0_566"/>
          <p:cNvSpPr/>
          <p:nvPr/>
        </p:nvSpPr>
        <p:spPr>
          <a:xfrm>
            <a:off x="4951424" y="1635825"/>
            <a:ext cx="2267700" cy="8898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7" name="Google Shape;377;g1f1df06c85e_0_566"/>
          <p:cNvSpPr/>
          <p:nvPr/>
        </p:nvSpPr>
        <p:spPr>
          <a:xfrm>
            <a:off x="6916624" y="1635825"/>
            <a:ext cx="2267700" cy="8898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b="1"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g1f1df06c85e_0_566"/>
          <p:cNvSpPr/>
          <p:nvPr/>
        </p:nvSpPr>
        <p:spPr>
          <a:xfrm>
            <a:off x="8885324" y="1635825"/>
            <a:ext cx="2267700" cy="8898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b="1"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g1f1df06c85e_0_566"/>
          <p:cNvSpPr txBox="1"/>
          <p:nvPr/>
        </p:nvSpPr>
        <p:spPr>
          <a:xfrm>
            <a:off x="1008500" y="2847775"/>
            <a:ext cx="19656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Acquire corpus (body of text), such as a digital archive of research papers</a:t>
            </a:r>
            <a:endParaRPr sz="28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g1f1df06c85e_0_566"/>
          <p:cNvSpPr txBox="1"/>
          <p:nvPr/>
        </p:nvSpPr>
        <p:spPr>
          <a:xfrm>
            <a:off x="3233425" y="2847775"/>
            <a:ext cx="16374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Tokenize the corpus data into sentences and words.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g1f1df06c85e_0_566"/>
          <p:cNvSpPr txBox="1"/>
          <p:nvPr/>
        </p:nvSpPr>
        <p:spPr>
          <a:xfrm>
            <a:off x="4998875" y="2847775"/>
            <a:ext cx="17856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Pre-train the model using MLM and NSP techniques.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g1f1df06c85e_0_566"/>
          <p:cNvSpPr txBox="1"/>
          <p:nvPr/>
        </p:nvSpPr>
        <p:spPr>
          <a:xfrm>
            <a:off x="7082600" y="2847775"/>
            <a:ext cx="17208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Fine-Tune the model using SQaD, SWAG, and GLUE evaluation methods.</a:t>
            </a:r>
            <a:endParaRPr sz="24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3" name="Google Shape;383;g1f1df06c85e_0_566"/>
          <p:cNvSpPr txBox="1"/>
          <p:nvPr/>
        </p:nvSpPr>
        <p:spPr>
          <a:xfrm>
            <a:off x="9047800" y="2847775"/>
            <a:ext cx="2135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the model with additional tasks to perform the desired outcomes.</a:t>
            </a:r>
            <a:endParaRPr sz="24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84" name="Google Shape;384;g1f1df06c85e_0_566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1df06c85e_0_346"/>
          <p:cNvSpPr txBox="1"/>
          <p:nvPr>
            <p:ph idx="1" type="body"/>
          </p:nvPr>
        </p:nvSpPr>
        <p:spPr>
          <a:xfrm>
            <a:off x="1016750" y="2102450"/>
            <a:ext cx="3044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A64D79"/>
                </a:solidFill>
              </a:rPr>
              <a:t>ACQUISITION</a:t>
            </a:r>
            <a:endParaRPr/>
          </a:p>
        </p:txBody>
      </p:sp>
      <p:sp>
        <p:nvSpPr>
          <p:cNvPr id="390" name="Google Shape;390;g1f1df06c85e_0_346"/>
          <p:cNvSpPr txBox="1"/>
          <p:nvPr>
            <p:ph idx="3" type="body"/>
          </p:nvPr>
        </p:nvSpPr>
        <p:spPr>
          <a:xfrm>
            <a:off x="4620475" y="2102448"/>
            <a:ext cx="3291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A64D79"/>
                </a:solidFill>
              </a:rPr>
              <a:t>ENGAGEMENT</a:t>
            </a:r>
            <a:endParaRPr/>
          </a:p>
        </p:txBody>
      </p:sp>
      <p:sp>
        <p:nvSpPr>
          <p:cNvPr id="391" name="Google Shape;391;g1f1df06c85e_0_346"/>
          <p:cNvSpPr txBox="1"/>
          <p:nvPr>
            <p:ph idx="5" type="body"/>
          </p:nvPr>
        </p:nvSpPr>
        <p:spPr>
          <a:xfrm>
            <a:off x="8125150" y="2102448"/>
            <a:ext cx="3304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A64D79"/>
                </a:solidFill>
              </a:rPr>
              <a:t>RETENTION</a:t>
            </a:r>
            <a:endParaRPr/>
          </a:p>
        </p:txBody>
      </p:sp>
      <p:cxnSp>
        <p:nvCxnSpPr>
          <p:cNvPr id="392" name="Google Shape;392;g1f1df06c85e_0_346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g1f1df06c85e_0_346"/>
          <p:cNvCxnSpPr/>
          <p:nvPr/>
        </p:nvCxnSpPr>
        <p:spPr>
          <a:xfrm rot="10800000">
            <a:off x="1016750" y="10481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g1f1df06c85e_0_346"/>
          <p:cNvSpPr txBox="1"/>
          <p:nvPr/>
        </p:nvSpPr>
        <p:spPr>
          <a:xfrm>
            <a:off x="3279175" y="314975"/>
            <a:ext cx="5324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GO-TO MARKET STRATEGY</a:t>
            </a:r>
            <a:endParaRPr sz="3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5" name="Google Shape;395;g1f1df06c85e_0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350" y="124520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f1df06c85e_0_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750" y="1174088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f1df06c85e_0_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400" y="12452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f1df06c85e_0_346"/>
          <p:cNvSpPr txBox="1"/>
          <p:nvPr/>
        </p:nvSpPr>
        <p:spPr>
          <a:xfrm>
            <a:off x="1052700" y="2499650"/>
            <a:ext cx="32916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free trial to new users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by starting with free trials in an academic setting in order for product to be featured in a research article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Pick a beta group of learning hospitals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offer group rates heavily discounted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Allow App store access to reach different demographics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ease of use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Google Ads targeting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continuing education &amp; research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9" name="Google Shape;399;g1f1df06c85e_0_346"/>
          <p:cNvSpPr txBox="1"/>
          <p:nvPr/>
        </p:nvSpPr>
        <p:spPr>
          <a:xfrm>
            <a:off x="4570938" y="2499650"/>
            <a:ext cx="32916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online learning portal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free training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new users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 accounts on online platforms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allow customer feedback and engagement such as a forum, discord, etc.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Allow users to sign up for automated updates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 new content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m</a:t>
            </a: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eetups in person/online 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foster interaction with published authors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0" name="Google Shape;400;g1f1df06c85e_0_346"/>
          <p:cNvSpPr txBox="1"/>
          <p:nvPr/>
        </p:nvSpPr>
        <p:spPr>
          <a:xfrm>
            <a:off x="8089188" y="2499650"/>
            <a:ext cx="32916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c</a:t>
            </a: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ustomer service free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cost for 30 days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post adoption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a promise of 30 new articles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come </a:t>
            </a: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 month</a:t>
            </a:r>
            <a:endParaRPr b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Partner with key institutions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will allow company to showcase renowned as well as up and coming researchers publications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ontinuously improve the model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incorporate feedback from the users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f1df06c85e_0_273"/>
          <p:cNvSpPr txBox="1"/>
          <p:nvPr/>
        </p:nvSpPr>
        <p:spPr>
          <a:xfrm>
            <a:off x="2285475" y="3057325"/>
            <a:ext cx="37263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1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,000 monthly active users (MAU) by end of the first year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5% growth in MAU from the second year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90% click through rate (CTR) per user</a:t>
            </a:r>
            <a:endParaRPr sz="16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06" name="Google Shape;406;g1f1df06c85e_0_273"/>
          <p:cNvCxnSpPr/>
          <p:nvPr/>
        </p:nvCxnSpPr>
        <p:spPr>
          <a:xfrm rot="10800000">
            <a:off x="9902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g1f1df06c85e_0_273"/>
          <p:cNvCxnSpPr/>
          <p:nvPr/>
        </p:nvCxnSpPr>
        <p:spPr>
          <a:xfrm rot="10800000">
            <a:off x="1016750" y="12767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g1f1df06c85e_0_273"/>
          <p:cNvSpPr txBox="1"/>
          <p:nvPr/>
        </p:nvSpPr>
        <p:spPr>
          <a:xfrm>
            <a:off x="1066475" y="465325"/>
            <a:ext cx="996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SUCCESS METRICS </a:t>
            </a: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(1/2) - BUSINESS METRICS</a:t>
            </a:r>
            <a:endParaRPr sz="4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9" name="Google Shape;409;g1f1df06c85e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800" y="31262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f1df06c85e_0_273"/>
          <p:cNvSpPr txBox="1"/>
          <p:nvPr/>
        </p:nvSpPr>
        <p:spPr>
          <a:xfrm>
            <a:off x="586675" y="3954738"/>
            <a:ext cx="16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ENGAGEMENT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411" name="Google Shape;411;g1f1df06c85e_0_273"/>
          <p:cNvCxnSpPr/>
          <p:nvPr/>
        </p:nvCxnSpPr>
        <p:spPr>
          <a:xfrm rot="10800000">
            <a:off x="1066475" y="2835988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2" name="Google Shape;412;g1f1df06c85e_0_273"/>
          <p:cNvCxnSpPr/>
          <p:nvPr/>
        </p:nvCxnSpPr>
        <p:spPr>
          <a:xfrm rot="10800000">
            <a:off x="1066475" y="4529113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3" name="Google Shape;413;g1f1df06c85e_0_273"/>
          <p:cNvSpPr txBox="1"/>
          <p:nvPr/>
        </p:nvSpPr>
        <p:spPr>
          <a:xfrm>
            <a:off x="2285475" y="1391250"/>
            <a:ext cx="3636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1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Onboard 100,000 new CME users in the first year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4" name="Google Shape;414;g1f1df06c85e_0_273"/>
          <p:cNvSpPr txBox="1"/>
          <p:nvPr/>
        </p:nvSpPr>
        <p:spPr>
          <a:xfrm>
            <a:off x="506200" y="2253725"/>
            <a:ext cx="16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ACQUISITION</a:t>
            </a:r>
            <a:endParaRPr>
              <a:solidFill>
                <a:srgbClr val="A64D79"/>
              </a:solidFill>
            </a:endParaRPr>
          </a:p>
        </p:txBody>
      </p:sp>
      <p:pic>
        <p:nvPicPr>
          <p:cNvPr id="415" name="Google Shape;415;g1f1df06c85e_0_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725" y="144812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f1df06c85e_0_273"/>
          <p:cNvSpPr txBox="1"/>
          <p:nvPr/>
        </p:nvSpPr>
        <p:spPr>
          <a:xfrm>
            <a:off x="2285475" y="4691975"/>
            <a:ext cx="36369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1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Target 70% retention of all first year active users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100% conversion rate per active user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7" name="Google Shape;417;g1f1df06c85e_0_273"/>
          <p:cNvSpPr txBox="1"/>
          <p:nvPr/>
        </p:nvSpPr>
        <p:spPr>
          <a:xfrm>
            <a:off x="621375" y="5606100"/>
            <a:ext cx="16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RETENTION</a:t>
            </a:r>
            <a:endParaRPr>
              <a:solidFill>
                <a:srgbClr val="A64D79"/>
              </a:solidFill>
            </a:endParaRPr>
          </a:p>
        </p:txBody>
      </p:sp>
      <p:pic>
        <p:nvPicPr>
          <p:cNvPr id="418" name="Google Shape;418;g1f1df06c85e_0_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675" y="14481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1f1df06c85e_0_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3050" y="480427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f1df06c85e_0_273"/>
          <p:cNvSpPr txBox="1"/>
          <p:nvPr/>
        </p:nvSpPr>
        <p:spPr>
          <a:xfrm>
            <a:off x="7967375" y="1391250"/>
            <a:ext cx="3536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5% bounce rate per user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 Promoter Score (NPS) of 8 out of 10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1" name="Google Shape;421;g1f1df06c85e_0_273"/>
          <p:cNvSpPr txBox="1"/>
          <p:nvPr/>
        </p:nvSpPr>
        <p:spPr>
          <a:xfrm>
            <a:off x="6303275" y="2253725"/>
            <a:ext cx="16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SATISFACTION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22" name="Google Shape;422;g1f1df06c85e_0_273"/>
          <p:cNvSpPr txBox="1"/>
          <p:nvPr/>
        </p:nvSpPr>
        <p:spPr>
          <a:xfrm>
            <a:off x="7967375" y="3058575"/>
            <a:ext cx="37263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Minimum of 6 linked references per research topic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 than 2 minutes to display summary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30 lines per research topic summary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3" name="Google Shape;423;g1f1df06c85e_0_273"/>
          <p:cNvSpPr txBox="1"/>
          <p:nvPr/>
        </p:nvSpPr>
        <p:spPr>
          <a:xfrm>
            <a:off x="5967700" y="3921050"/>
            <a:ext cx="1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SPEED &amp; QUALITY</a:t>
            </a:r>
            <a:endParaRPr>
              <a:solidFill>
                <a:srgbClr val="A64D79"/>
              </a:solidFill>
            </a:endParaRPr>
          </a:p>
        </p:txBody>
      </p:sp>
      <p:pic>
        <p:nvPicPr>
          <p:cNvPr id="424" name="Google Shape;424;g1f1df06c85e_0_2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7475" y="3108975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1df06c85e_0_310"/>
          <p:cNvSpPr txBox="1"/>
          <p:nvPr/>
        </p:nvSpPr>
        <p:spPr>
          <a:xfrm>
            <a:off x="998625" y="4962250"/>
            <a:ext cx="1439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BIAS </a:t>
            </a:r>
            <a:endParaRPr sz="18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MITIGATION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30" name="Google Shape;430;g1f1df06c85e_0_310"/>
          <p:cNvSpPr txBox="1"/>
          <p:nvPr/>
        </p:nvSpPr>
        <p:spPr>
          <a:xfrm>
            <a:off x="2400800" y="1427100"/>
            <a:ext cx="85713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model’s ability to accurately classify research topics and serve them to users based on variable and dynamic search inputs is crucial for ensuring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relevant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search results. MediSearch.ai will rely on F1 score to balance between Precision and Accuracy, allowing for more nuanced evaluation of this multi-class model.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413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Returning results that are only partially related would be a better outcome to the user than failing to return results that are pertinent to their search query.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31" name="Google Shape;431;g1f1df06c85e_0_310"/>
          <p:cNvCxnSpPr/>
          <p:nvPr/>
        </p:nvCxnSpPr>
        <p:spPr>
          <a:xfrm rot="10800000">
            <a:off x="9902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g1f1df06c85e_0_310"/>
          <p:cNvCxnSpPr/>
          <p:nvPr/>
        </p:nvCxnSpPr>
        <p:spPr>
          <a:xfrm rot="10800000">
            <a:off x="1016750" y="12767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g1f1df06c85e_0_310"/>
          <p:cNvSpPr txBox="1"/>
          <p:nvPr/>
        </p:nvSpPr>
        <p:spPr>
          <a:xfrm>
            <a:off x="1213325" y="617725"/>
            <a:ext cx="10049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SUCCESS</a:t>
            </a: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METRICS (2</a:t>
            </a: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/2) - MODEL METRICS</a:t>
            </a:r>
            <a:endParaRPr sz="4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4" name="Google Shape;434;g1f1df06c85e_0_310"/>
          <p:cNvSpPr txBox="1"/>
          <p:nvPr/>
        </p:nvSpPr>
        <p:spPr>
          <a:xfrm>
            <a:off x="998625" y="2451075"/>
            <a:ext cx="12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F1 SCORE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435" name="Google Shape;435;g1f1df06c85e_0_310"/>
          <p:cNvCxnSpPr/>
          <p:nvPr/>
        </p:nvCxnSpPr>
        <p:spPr>
          <a:xfrm rot="10800000">
            <a:off x="1090650" y="3836400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36" name="Google Shape;436;g1f1df06c85e_0_310"/>
          <p:cNvSpPr txBox="1"/>
          <p:nvPr/>
        </p:nvSpPr>
        <p:spPr>
          <a:xfrm>
            <a:off x="2400800" y="3987625"/>
            <a:ext cx="86244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MediSearch.ai should reliably serve up the most relevant results for users, and not become biased towards “popular” results among users.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41300" lvl="1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Predictive parity will be used as the primary metric to measure bias in the model. This will help ensure accurate positive classification of search results.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37" name="Google Shape;437;g1f1df06c85e_0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475" y="15253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f1df06c85e_0_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900" y="4043300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766875" y="1405075"/>
            <a:ext cx="30882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 Continuing Education Financial Market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Reported </a:t>
            </a:r>
            <a:r>
              <a:rPr lang="en-US"/>
              <a:t>2022: $60.52B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Projection 2028: $93.25B</a:t>
            </a:r>
            <a:endParaRPr/>
          </a:p>
        </p:txBody>
      </p:sp>
      <p:sp>
        <p:nvSpPr>
          <p:cNvPr id="444" name="Google Shape;444;p14"/>
          <p:cNvSpPr txBox="1"/>
          <p:nvPr>
            <p:ph idx="2" type="body"/>
          </p:nvPr>
        </p:nvSpPr>
        <p:spPr>
          <a:xfrm>
            <a:off x="4358800" y="2551075"/>
            <a:ext cx="3290400" cy="3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MEDBRIDGE</a:t>
            </a:r>
            <a:r>
              <a:rPr lang="en-US" sz="2000"/>
              <a:t> provides some of the top </a:t>
            </a:r>
            <a:r>
              <a:rPr lang="en-US" sz="2000"/>
              <a:t>instructors</a:t>
            </a:r>
            <a:r>
              <a:rPr lang="en-US" sz="2000"/>
              <a:t> from around the world to create high quality education for clinicians without the cost associated for offline courses. They offer 1k+ </a:t>
            </a:r>
            <a:r>
              <a:rPr lang="en-US" sz="2000"/>
              <a:t>accredited</a:t>
            </a:r>
            <a:r>
              <a:rPr lang="en-US" sz="2000"/>
              <a:t> courses over a multitude of disciplines.</a:t>
            </a:r>
            <a:endParaRPr sz="2000"/>
          </a:p>
        </p:txBody>
      </p:sp>
      <p:sp>
        <p:nvSpPr>
          <p:cNvPr id="445" name="Google Shape;445;p14"/>
          <p:cNvSpPr txBox="1"/>
          <p:nvPr>
            <p:ph idx="2" type="body"/>
          </p:nvPr>
        </p:nvSpPr>
        <p:spPr>
          <a:xfrm>
            <a:off x="8161750" y="2551075"/>
            <a:ext cx="3290400" cy="3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Wolters Kluwer CME/CE connection is the forefront for access to continuing education courses based on the highest quality and peer reviewed content brought to you by LWW (LippinCott Williams &amp; Wilkins) and other leading </a:t>
            </a:r>
            <a:r>
              <a:rPr lang="en-US" sz="2000"/>
              <a:t>providers</a:t>
            </a:r>
            <a:r>
              <a:rPr lang="en-US" sz="2000"/>
              <a:t>.</a:t>
            </a:r>
            <a:endParaRPr sz="2000"/>
          </a:p>
        </p:txBody>
      </p:sp>
      <p:pic>
        <p:nvPicPr>
          <p:cNvPr id="446" name="Google Shape;4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525" y="1613100"/>
            <a:ext cx="3157500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200" y="1646275"/>
            <a:ext cx="3157500" cy="69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14"/>
          <p:cNvCxnSpPr/>
          <p:nvPr/>
        </p:nvCxnSpPr>
        <p:spPr>
          <a:xfrm rot="10800000">
            <a:off x="1016750" y="12767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4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14"/>
          <p:cNvSpPr txBox="1"/>
          <p:nvPr/>
        </p:nvSpPr>
        <p:spPr>
          <a:xfrm>
            <a:off x="1187750" y="630300"/>
            <a:ext cx="9668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COMPETITOR ANALYSIS - LANDSCAPE OVERVIEW</a:t>
            </a:r>
            <a:endParaRPr sz="36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51" name="Google Shape;451;p14"/>
          <p:cNvCxnSpPr/>
          <p:nvPr/>
        </p:nvCxnSpPr>
        <p:spPr>
          <a:xfrm>
            <a:off x="4172450" y="1515575"/>
            <a:ext cx="0" cy="443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14"/>
          <p:cNvCxnSpPr/>
          <p:nvPr/>
        </p:nvCxnSpPr>
        <p:spPr>
          <a:xfrm>
            <a:off x="7957175" y="2662100"/>
            <a:ext cx="11400" cy="3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14"/>
          <p:cNvCxnSpPr/>
          <p:nvPr/>
        </p:nvCxnSpPr>
        <p:spPr>
          <a:xfrm>
            <a:off x="766875" y="3083875"/>
            <a:ext cx="31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4"/>
          <p:cNvSpPr txBox="1"/>
          <p:nvPr>
            <p:ph idx="1" type="body"/>
          </p:nvPr>
        </p:nvSpPr>
        <p:spPr>
          <a:xfrm>
            <a:off x="766875" y="3267875"/>
            <a:ext cx="32550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28600" spcFirstLastPara="1" rIns="91425" wrap="square" tIns="45700">
            <a:normAutofit fontScale="92500"/>
          </a:bodyPr>
          <a:lstStyle/>
          <a:p>
            <a:pPr indent="-220027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Highly competitive market involving larger institutions with cont. ed providers</a:t>
            </a:r>
            <a:endParaRPr/>
          </a:p>
          <a:p>
            <a:pPr indent="-220027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AI has increased projected market value forecast as it will improve access to learning which in turn will improve learning outcomes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a53e8cbd4_0_0"/>
          <p:cNvSpPr txBox="1"/>
          <p:nvPr>
            <p:ph type="title"/>
          </p:nvPr>
        </p:nvSpPr>
        <p:spPr>
          <a:xfrm>
            <a:off x="972000" y="1036713"/>
            <a:ext cx="4110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>
                <a:solidFill>
                  <a:srgbClr val="A64D79"/>
                </a:solidFill>
              </a:rPr>
              <a:t>MISSION STATEMENT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64" name="Google Shape;164;g2ba53e8cbd4_0_0"/>
          <p:cNvCxnSpPr/>
          <p:nvPr/>
        </p:nvCxnSpPr>
        <p:spPr>
          <a:xfrm rot="10800000">
            <a:off x="961550" y="2878425"/>
            <a:ext cx="106902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g2ba53e8cbd4_0_0"/>
          <p:cNvCxnSpPr/>
          <p:nvPr/>
        </p:nvCxnSpPr>
        <p:spPr>
          <a:xfrm rot="10800000">
            <a:off x="1016750" y="10481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g2ba53e8cbd4_0_0"/>
          <p:cNvSpPr txBox="1"/>
          <p:nvPr/>
        </p:nvSpPr>
        <p:spPr>
          <a:xfrm>
            <a:off x="1581275" y="228600"/>
            <a:ext cx="9020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MediSearch.ai</a:t>
            </a:r>
            <a:endParaRPr sz="48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g2ba53e8cbd4_0_0"/>
          <p:cNvSpPr/>
          <p:nvPr/>
        </p:nvSpPr>
        <p:spPr>
          <a:xfrm>
            <a:off x="1081275" y="1641375"/>
            <a:ext cx="119700" cy="1065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g2ba53e8cbd4_0_0"/>
          <p:cNvSpPr txBox="1"/>
          <p:nvPr>
            <p:ph type="title"/>
          </p:nvPr>
        </p:nvSpPr>
        <p:spPr>
          <a:xfrm>
            <a:off x="972000" y="2888313"/>
            <a:ext cx="4110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>
                <a:solidFill>
                  <a:srgbClr val="A64D79"/>
                </a:solidFill>
              </a:rPr>
              <a:t>PRODUCT VISION 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69" name="Google Shape;169;g2ba53e8cbd4_0_0"/>
          <p:cNvSpPr txBox="1"/>
          <p:nvPr/>
        </p:nvSpPr>
        <p:spPr>
          <a:xfrm>
            <a:off x="1277175" y="1505625"/>
            <a:ext cx="1017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“Our mission is to enhance medical education and research with innovative technology, making lifelong learning in healthcare both enjoyable and impactful; and ultimately providing better healthcare for every person.”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g2ba53e8cbd4_0_0"/>
          <p:cNvSpPr txBox="1"/>
          <p:nvPr/>
        </p:nvSpPr>
        <p:spPr>
          <a:xfrm>
            <a:off x="1948075" y="3329850"/>
            <a:ext cx="968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Leverage Advanced AI: </a:t>
            </a:r>
            <a:r>
              <a:rPr lang="en-US"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Harness cutting-edge AI technology to create dynamic, accurate summaries and comparisons of the latest medical research, thereby enhancing how users access and engage with medical information.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g2ba53e8cbd4_0_0"/>
          <p:cNvSpPr txBox="1"/>
          <p:nvPr/>
        </p:nvSpPr>
        <p:spPr>
          <a:xfrm>
            <a:off x="1948075" y="4248100"/>
            <a:ext cx="970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Personalized Lifelong Learning</a:t>
            </a:r>
            <a:r>
              <a:rPr lang="en-US"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Offers customized learning experiences with alerts and recommendations tailored to individual medical fields, fostering engaging and continuous professional development.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g2ba53e8cbd4_0_0"/>
          <p:cNvSpPr txBox="1"/>
          <p:nvPr/>
        </p:nvSpPr>
        <p:spPr>
          <a:xfrm>
            <a:off x="1947950" y="5192725"/>
            <a:ext cx="968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Research Comparison Tools</a:t>
            </a:r>
            <a:r>
              <a:rPr lang="en-US"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Features innovative tools for comparing current and historical research findings, highlighting differences and advancements to keep healthcare professionals informed and ahead in their practice.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3" name="Google Shape;173;g2ba53e8cb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75" y="5369675"/>
            <a:ext cx="738476" cy="7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ba53e8cbd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275" y="3452450"/>
            <a:ext cx="738476" cy="73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ba53e8cbd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275" y="4338100"/>
            <a:ext cx="738475" cy="84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2ba53e8cbd4_0_0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/>
          <p:nvPr/>
        </p:nvSpPr>
        <p:spPr>
          <a:xfrm>
            <a:off x="8564750" y="3929475"/>
            <a:ext cx="30387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Offers both monthly or yearly SaaS subscription and a one-time </a:t>
            </a: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</a:t>
            </a: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license </a:t>
            </a: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package delivery</a:t>
            </a: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model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0" name="Google Shape;460;p15"/>
          <p:cNvSpPr txBox="1"/>
          <p:nvPr/>
        </p:nvSpPr>
        <p:spPr>
          <a:xfrm>
            <a:off x="5832250" y="4000425"/>
            <a:ext cx="26133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Continue to capitalize on branching out into healthcare specialties</a:t>
            </a:r>
            <a:endParaRPr sz="16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3116050" y="4046926"/>
            <a:ext cx="2730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Tailor and create learning paths for healthcare specializations</a:t>
            </a:r>
            <a:endParaRPr sz="16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2" name="Google Shape;462;p15"/>
          <p:cNvSpPr txBox="1"/>
          <p:nvPr/>
        </p:nvSpPr>
        <p:spPr>
          <a:xfrm>
            <a:off x="3116050" y="2873748"/>
            <a:ext cx="27306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 and board nature of the data can feel all consuming and overwhelming for users</a:t>
            </a:r>
            <a:endParaRPr sz="16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3" name="Google Shape;463;p15"/>
          <p:cNvSpPr/>
          <p:nvPr/>
        </p:nvSpPr>
        <p:spPr>
          <a:xfrm>
            <a:off x="1008875" y="5185174"/>
            <a:ext cx="2018700" cy="864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THREATS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15"/>
          <p:cNvSpPr/>
          <p:nvPr/>
        </p:nvSpPr>
        <p:spPr>
          <a:xfrm>
            <a:off x="990425" y="4090300"/>
            <a:ext cx="2018700" cy="864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OPPORTUNITIES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5" name="Google Shape;465;p15"/>
          <p:cNvSpPr/>
          <p:nvPr/>
        </p:nvSpPr>
        <p:spPr>
          <a:xfrm>
            <a:off x="990425" y="2949951"/>
            <a:ext cx="2018700" cy="864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WEAKNESS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1008875" y="1859225"/>
            <a:ext cx="2018700" cy="864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STRENGTHS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7" name="Google Shape;467;p15"/>
          <p:cNvSpPr txBox="1"/>
          <p:nvPr/>
        </p:nvSpPr>
        <p:spPr>
          <a:xfrm>
            <a:off x="2014375" y="638475"/>
            <a:ext cx="8590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SWOT ANALYSIS OF COMPETING PRODUCTS</a:t>
            </a:r>
            <a:endParaRPr/>
          </a:p>
        </p:txBody>
      </p:sp>
      <p:cxnSp>
        <p:nvCxnSpPr>
          <p:cNvPr id="468" name="Google Shape;468;p15"/>
          <p:cNvCxnSpPr/>
          <p:nvPr/>
        </p:nvCxnSpPr>
        <p:spPr>
          <a:xfrm rot="10800000">
            <a:off x="9902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15"/>
          <p:cNvCxnSpPr/>
          <p:nvPr/>
        </p:nvCxnSpPr>
        <p:spPr>
          <a:xfrm rot="10800000">
            <a:off x="1016750" y="12005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15"/>
          <p:cNvSpPr txBox="1"/>
          <p:nvPr>
            <p:ph idx="4294967295" type="body"/>
          </p:nvPr>
        </p:nvSpPr>
        <p:spPr>
          <a:xfrm>
            <a:off x="3179900" y="1313075"/>
            <a:ext cx="1905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A64D79"/>
                </a:solidFill>
              </a:rPr>
              <a:t>MEDBRIDGE</a:t>
            </a:r>
            <a:endParaRPr sz="2400"/>
          </a:p>
        </p:txBody>
      </p:sp>
      <p:sp>
        <p:nvSpPr>
          <p:cNvPr id="471" name="Google Shape;471;p15"/>
          <p:cNvSpPr txBox="1"/>
          <p:nvPr>
            <p:ph idx="4294967295" type="body"/>
          </p:nvPr>
        </p:nvSpPr>
        <p:spPr>
          <a:xfrm>
            <a:off x="8551550" y="1313063"/>
            <a:ext cx="2018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A64D79"/>
                </a:solidFill>
              </a:rPr>
              <a:t>MediSearch.ai</a:t>
            </a:r>
            <a:endParaRPr sz="2400"/>
          </a:p>
        </p:txBody>
      </p:sp>
      <p:sp>
        <p:nvSpPr>
          <p:cNvPr id="472" name="Google Shape;472;p15"/>
          <p:cNvSpPr txBox="1"/>
          <p:nvPr>
            <p:ph idx="4294967295" type="body"/>
          </p:nvPr>
        </p:nvSpPr>
        <p:spPr>
          <a:xfrm>
            <a:off x="5834300" y="1313075"/>
            <a:ext cx="2058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A64D79"/>
                </a:solidFill>
              </a:rPr>
              <a:t>Wolters Kluwer</a:t>
            </a:r>
            <a:endParaRPr sz="2400"/>
          </a:p>
        </p:txBody>
      </p:sp>
      <p:cxnSp>
        <p:nvCxnSpPr>
          <p:cNvPr id="473" name="Google Shape;473;p15"/>
          <p:cNvCxnSpPr/>
          <p:nvPr/>
        </p:nvCxnSpPr>
        <p:spPr>
          <a:xfrm rot="10800000">
            <a:off x="990250" y="2836000"/>
            <a:ext cx="102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5"/>
          <p:cNvCxnSpPr/>
          <p:nvPr/>
        </p:nvCxnSpPr>
        <p:spPr>
          <a:xfrm rot="10800000">
            <a:off x="990425" y="3955800"/>
            <a:ext cx="102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15"/>
          <p:cNvCxnSpPr/>
          <p:nvPr/>
        </p:nvCxnSpPr>
        <p:spPr>
          <a:xfrm rot="10800000">
            <a:off x="990325" y="1751475"/>
            <a:ext cx="101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15"/>
          <p:cNvCxnSpPr/>
          <p:nvPr/>
        </p:nvCxnSpPr>
        <p:spPr>
          <a:xfrm rot="10800000">
            <a:off x="990250" y="5069475"/>
            <a:ext cx="102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7" name="Google Shape;477;p15"/>
          <p:cNvSpPr txBox="1"/>
          <p:nvPr/>
        </p:nvSpPr>
        <p:spPr>
          <a:xfrm>
            <a:off x="3116050" y="5106688"/>
            <a:ext cx="2730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 only yearly subscription pricing available, it does not provide a safe way for the user to try the product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8" name="Google Shape;478;p15"/>
          <p:cNvSpPr txBox="1"/>
          <p:nvPr/>
        </p:nvSpPr>
        <p:spPr>
          <a:xfrm>
            <a:off x="3124150" y="1774975"/>
            <a:ext cx="25557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50+ new courses added monthly based on new research and client requests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9" name="Google Shape;479;p15"/>
          <p:cNvSpPr txBox="1"/>
          <p:nvPr/>
        </p:nvSpPr>
        <p:spPr>
          <a:xfrm>
            <a:off x="5834300" y="2873750"/>
            <a:ext cx="26133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Focuses only on accreditation material which can reduce newly available research articles</a:t>
            </a:r>
            <a:endParaRPr sz="16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0" name="Google Shape;480;p15"/>
          <p:cNvSpPr txBox="1"/>
          <p:nvPr/>
        </p:nvSpPr>
        <p:spPr>
          <a:xfrm>
            <a:off x="5813850" y="5106700"/>
            <a:ext cx="26133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Pricing is not readily available which can turn off potential customers prior to trying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1" name="Google Shape;481;p15"/>
          <p:cNvSpPr txBox="1"/>
          <p:nvPr/>
        </p:nvSpPr>
        <p:spPr>
          <a:xfrm>
            <a:off x="5834300" y="1774975"/>
            <a:ext cx="2544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Approved and accredited info tailored to profession that goes towards CE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2" name="Google Shape;482;p15"/>
          <p:cNvSpPr txBox="1"/>
          <p:nvPr/>
        </p:nvSpPr>
        <p:spPr>
          <a:xfrm>
            <a:off x="8564900" y="1724100"/>
            <a:ext cx="30387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Utilizes latest </a:t>
            </a: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technology to create dynamic, accurate summaries and comparisons of latest medical research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3" name="Google Shape;483;p15"/>
          <p:cNvSpPr txBox="1"/>
          <p:nvPr/>
        </p:nvSpPr>
        <p:spPr>
          <a:xfrm>
            <a:off x="8564750" y="2826800"/>
            <a:ext cx="30387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solution requires constant updates and vast amounts of 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from several medical repositories for training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4" name="Google Shape;484;p15"/>
          <p:cNvSpPr txBox="1"/>
          <p:nvPr/>
        </p:nvSpPr>
        <p:spPr>
          <a:xfrm>
            <a:off x="8564750" y="5044875"/>
            <a:ext cx="30387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Other generic summary generating products built on AI platforms available on the internet for free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/>
          <p:nvPr>
            <p:ph type="title"/>
          </p:nvPr>
        </p:nvSpPr>
        <p:spPr>
          <a:xfrm>
            <a:off x="913775" y="609600"/>
            <a:ext cx="103644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6000">
                <a:solidFill>
                  <a:srgbClr val="A64D79"/>
                </a:solidFill>
              </a:rPr>
              <a:t>END</a:t>
            </a:r>
            <a:endParaRPr sz="6000">
              <a:solidFill>
                <a:srgbClr val="A64D79"/>
              </a:solidFill>
            </a:endParaRPr>
          </a:p>
        </p:txBody>
      </p:sp>
      <p:sp>
        <p:nvSpPr>
          <p:cNvPr id="490" name="Google Shape;490;p16"/>
          <p:cNvSpPr txBox="1"/>
          <p:nvPr>
            <p:ph idx="1" type="body"/>
          </p:nvPr>
        </p:nvSpPr>
        <p:spPr>
          <a:xfrm>
            <a:off x="913775" y="3085346"/>
            <a:ext cx="103644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000"/>
              <a:t>THANKS FOR YOUR INSIGHTFUL AND IMPACTFUL TEACHING </a:t>
            </a:r>
            <a:r>
              <a:rPr lang="en-US" sz="3000"/>
              <a:t>THROUGHOUT</a:t>
            </a:r>
            <a:r>
              <a:rPr lang="en-US" sz="3000"/>
              <a:t> THE COURSE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1df06c85e_0_6"/>
          <p:cNvSpPr txBox="1"/>
          <p:nvPr>
            <p:ph idx="1" type="body"/>
          </p:nvPr>
        </p:nvSpPr>
        <p:spPr>
          <a:xfrm>
            <a:off x="5071625" y="3398125"/>
            <a:ext cx="61326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0D0D0D"/>
                </a:solidFill>
              </a:rPr>
              <a:t>Provide links to helpful references and sources </a:t>
            </a:r>
            <a:endParaRPr b="1" sz="2400"/>
          </a:p>
        </p:txBody>
      </p:sp>
      <p:sp>
        <p:nvSpPr>
          <p:cNvPr id="182" name="Google Shape;182;g1f1df06c85e_0_6"/>
          <p:cNvSpPr txBox="1"/>
          <p:nvPr>
            <p:ph idx="1" type="body"/>
          </p:nvPr>
        </p:nvSpPr>
        <p:spPr>
          <a:xfrm>
            <a:off x="4262900" y="1166675"/>
            <a:ext cx="70176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0D0D0D"/>
                </a:solidFill>
              </a:rPr>
              <a:t>MediSearch.ai is a product that e</a:t>
            </a:r>
            <a:r>
              <a:rPr lang="en-US" sz="2400">
                <a:solidFill>
                  <a:srgbClr val="0D0D0D"/>
                </a:solidFill>
              </a:rPr>
              <a:t>nables continuous medical education users to quickly search information on a preferred topic through a plethora of scientific data and research papers, using an advanced AI search algorithm to:</a:t>
            </a:r>
            <a:endParaRPr b="1" sz="2400"/>
          </a:p>
        </p:txBody>
      </p:sp>
      <p:sp>
        <p:nvSpPr>
          <p:cNvPr id="183" name="Google Shape;183;g1f1df06c85e_0_6"/>
          <p:cNvSpPr txBox="1"/>
          <p:nvPr>
            <p:ph type="title"/>
          </p:nvPr>
        </p:nvSpPr>
        <p:spPr>
          <a:xfrm>
            <a:off x="1016750" y="3087738"/>
            <a:ext cx="29436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4800">
                <a:solidFill>
                  <a:srgbClr val="A64D79"/>
                </a:solidFill>
              </a:rPr>
              <a:t>PRODUCT SUMMARY</a:t>
            </a:r>
            <a:endParaRPr sz="4800">
              <a:solidFill>
                <a:srgbClr val="A64D79"/>
              </a:solidFill>
            </a:endParaRPr>
          </a:p>
        </p:txBody>
      </p:sp>
      <p:cxnSp>
        <p:nvCxnSpPr>
          <p:cNvPr id="184" name="Google Shape;184;g1f1df06c85e_0_6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1f1df06c85e_0_6"/>
          <p:cNvCxnSpPr/>
          <p:nvPr/>
        </p:nvCxnSpPr>
        <p:spPr>
          <a:xfrm rot="10800000">
            <a:off x="1016750" y="10481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g1f1df06c85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234307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f1df06c85e_0_6"/>
          <p:cNvSpPr txBox="1"/>
          <p:nvPr/>
        </p:nvSpPr>
        <p:spPr>
          <a:xfrm>
            <a:off x="1581275" y="228600"/>
            <a:ext cx="9020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MediSearch.ai</a:t>
            </a:r>
            <a:endParaRPr sz="48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g1f1df06c85e_0_6"/>
          <p:cNvSpPr txBox="1"/>
          <p:nvPr>
            <p:ph idx="1" type="body"/>
          </p:nvPr>
        </p:nvSpPr>
        <p:spPr>
          <a:xfrm>
            <a:off x="5071625" y="4171225"/>
            <a:ext cx="61326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0D0D0D"/>
                </a:solidFill>
              </a:rPr>
              <a:t>C</a:t>
            </a:r>
            <a:r>
              <a:rPr lang="en-US" sz="2400">
                <a:solidFill>
                  <a:srgbClr val="0D0D0D"/>
                </a:solidFill>
              </a:rPr>
              <a:t>ompare and contrast current and past research findings</a:t>
            </a:r>
            <a:endParaRPr b="1" sz="2400"/>
          </a:p>
        </p:txBody>
      </p:sp>
      <p:sp>
        <p:nvSpPr>
          <p:cNvPr id="189" name="Google Shape;189;g1f1df06c85e_0_6"/>
          <p:cNvSpPr txBox="1"/>
          <p:nvPr>
            <p:ph idx="1" type="body"/>
          </p:nvPr>
        </p:nvSpPr>
        <p:spPr>
          <a:xfrm>
            <a:off x="5071625" y="5147750"/>
            <a:ext cx="61326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0D0D0D"/>
                </a:solidFill>
              </a:rPr>
              <a:t>Provide a concise and up-to-date comparative summary of findings from the search result</a:t>
            </a:r>
            <a:endParaRPr b="1" sz="2400"/>
          </a:p>
        </p:txBody>
      </p:sp>
      <p:cxnSp>
        <p:nvCxnSpPr>
          <p:cNvPr id="190" name="Google Shape;190;g1f1df06c85e_0_6"/>
          <p:cNvCxnSpPr/>
          <p:nvPr/>
        </p:nvCxnSpPr>
        <p:spPr>
          <a:xfrm>
            <a:off x="4036550" y="1364225"/>
            <a:ext cx="0" cy="45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1" name="Google Shape;191;g1f1df06c85e_0_6"/>
          <p:cNvSpPr/>
          <p:nvPr/>
        </p:nvSpPr>
        <p:spPr>
          <a:xfrm>
            <a:off x="4368900" y="3426175"/>
            <a:ext cx="540600" cy="5406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g1f1df06c85e_0_6"/>
          <p:cNvSpPr/>
          <p:nvPr/>
        </p:nvSpPr>
        <p:spPr>
          <a:xfrm>
            <a:off x="4368900" y="4316075"/>
            <a:ext cx="540600" cy="5406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g1f1df06c85e_0_6"/>
          <p:cNvSpPr/>
          <p:nvPr/>
        </p:nvSpPr>
        <p:spPr>
          <a:xfrm>
            <a:off x="4368900" y="5270500"/>
            <a:ext cx="540600" cy="5406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1df06c85e_0_116"/>
          <p:cNvSpPr txBox="1"/>
          <p:nvPr>
            <p:ph idx="1" type="body"/>
          </p:nvPr>
        </p:nvSpPr>
        <p:spPr>
          <a:xfrm>
            <a:off x="896175" y="1871025"/>
            <a:ext cx="42606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/>
              <a:t>Can we create a product with the capability to access scientific data repositories that allows continuing education users or researchers in the medical field to:</a:t>
            </a:r>
            <a:endParaRPr sz="1800"/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Research topics and provide appropriate reference articles for continued medical education</a:t>
            </a:r>
            <a:endParaRPr sz="1800"/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Provide a concise summary of the researched topic from the provided articles</a:t>
            </a:r>
            <a:endParaRPr sz="1800"/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Compare how the data sources have changed over time. </a:t>
            </a:r>
            <a:endParaRPr sz="1800"/>
          </a:p>
        </p:txBody>
      </p:sp>
      <p:sp>
        <p:nvSpPr>
          <p:cNvPr id="199" name="Google Shape;199;g1f1df06c85e_0_116"/>
          <p:cNvSpPr txBox="1"/>
          <p:nvPr>
            <p:ph type="title"/>
          </p:nvPr>
        </p:nvSpPr>
        <p:spPr>
          <a:xfrm>
            <a:off x="1753425" y="1051525"/>
            <a:ext cx="41106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000">
                <a:solidFill>
                  <a:srgbClr val="A64D79"/>
                </a:solidFill>
              </a:rPr>
              <a:t>PROBLEM STATEMENT</a:t>
            </a:r>
            <a:endParaRPr sz="3000">
              <a:solidFill>
                <a:srgbClr val="A64D79"/>
              </a:solidFill>
            </a:endParaRPr>
          </a:p>
        </p:txBody>
      </p:sp>
      <p:sp>
        <p:nvSpPr>
          <p:cNvPr id="200" name="Google Shape;200;g1f1df06c85e_0_116"/>
          <p:cNvSpPr txBox="1"/>
          <p:nvPr>
            <p:ph idx="1" type="body"/>
          </p:nvPr>
        </p:nvSpPr>
        <p:spPr>
          <a:xfrm>
            <a:off x="5738125" y="1166675"/>
            <a:ext cx="56949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 example could be that a new research paper has emerged two years after a medical trial that debunked the previous results. The summary would not only show the new information from the study but also show a comparison to the previous summary on what has changed. This can be used by medical practitioners for continuous education or for general research purposes. </a:t>
            </a:r>
            <a:endParaRPr sz="1800"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g1f1df06c85e_0_116"/>
          <p:cNvSpPr txBox="1"/>
          <p:nvPr>
            <p:ph idx="1" type="body"/>
          </p:nvPr>
        </p:nvSpPr>
        <p:spPr>
          <a:xfrm>
            <a:off x="5844100" y="4489950"/>
            <a:ext cx="56949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AI can be used to aggregate data from different medical repositories, find the more subtle updates to this data over time and provide a comparison of what has changed over time, unlike current research databases that can only provide current summaries.</a:t>
            </a:r>
            <a:endParaRPr sz="1800"/>
          </a:p>
        </p:txBody>
      </p:sp>
      <p:sp>
        <p:nvSpPr>
          <p:cNvPr id="202" name="Google Shape;202;g1f1df06c85e_0_116"/>
          <p:cNvSpPr txBox="1"/>
          <p:nvPr>
            <p:ph type="title"/>
          </p:nvPr>
        </p:nvSpPr>
        <p:spPr>
          <a:xfrm>
            <a:off x="6636250" y="3844025"/>
            <a:ext cx="4110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>
                <a:solidFill>
                  <a:srgbClr val="A64D79"/>
                </a:solidFill>
              </a:rPr>
              <a:t>AI USE CASE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203" name="Google Shape;203;g1f1df06c85e_0_116"/>
          <p:cNvCxnSpPr/>
          <p:nvPr/>
        </p:nvCxnSpPr>
        <p:spPr>
          <a:xfrm>
            <a:off x="5817850" y="3605300"/>
            <a:ext cx="57474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4" name="Google Shape;204;g1f1df06c85e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75" y="10515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f1df06c85e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850" y="3743225"/>
            <a:ext cx="746725" cy="74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1f1df06c85e_0_116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g1f1df06c85e_0_116"/>
          <p:cNvCxnSpPr/>
          <p:nvPr/>
        </p:nvCxnSpPr>
        <p:spPr>
          <a:xfrm rot="10800000">
            <a:off x="1016750" y="1048125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g1f1df06c85e_0_116"/>
          <p:cNvSpPr txBox="1"/>
          <p:nvPr/>
        </p:nvSpPr>
        <p:spPr>
          <a:xfrm>
            <a:off x="1581275" y="228600"/>
            <a:ext cx="9020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MediSearch.ai</a:t>
            </a:r>
            <a:endParaRPr sz="48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1df06c85e_0_43"/>
          <p:cNvSpPr txBox="1"/>
          <p:nvPr/>
        </p:nvSpPr>
        <p:spPr>
          <a:xfrm>
            <a:off x="1818275" y="3937000"/>
            <a:ext cx="38316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 Healthcare Sectors include: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Char char="●"/>
            </a:pP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 Insurance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Char char="●"/>
            </a:pP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Healthcare Marketing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Char char="●"/>
            </a:pP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Pharmaceuticals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Char char="●"/>
            </a:pP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Healthcare Tech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Char char="●"/>
            </a:pP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 Administration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1f1df06c85e_0_43"/>
          <p:cNvSpPr txBox="1"/>
          <p:nvPr>
            <p:ph idx="1" type="body"/>
          </p:nvPr>
        </p:nvSpPr>
        <p:spPr>
          <a:xfrm>
            <a:off x="1818263" y="1431825"/>
            <a:ext cx="91590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Definition: </a:t>
            </a:r>
            <a:r>
              <a:rPr lang="en-US" sz="2100"/>
              <a:t>Businesses that provide medical services, manufacture medical equipment, or drugs, provided medical insurance, or otherwise facilitate the provision of healthcare to patients (Investopedia, 2021).</a:t>
            </a:r>
            <a:endParaRPr sz="2100"/>
          </a:p>
        </p:txBody>
      </p:sp>
      <p:sp>
        <p:nvSpPr>
          <p:cNvPr id="215" name="Google Shape;215;g1f1df06c85e_0_43"/>
          <p:cNvSpPr txBox="1"/>
          <p:nvPr/>
        </p:nvSpPr>
        <p:spPr>
          <a:xfrm>
            <a:off x="6672875" y="4013150"/>
            <a:ext cx="42636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75% of experts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state t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hat “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highly skilled and educated healthcare workforce results in improved patients, decrease in malpractice, and gain in financial performance”...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g1f1df06c85e_0_43"/>
          <p:cNvSpPr txBox="1"/>
          <p:nvPr/>
        </p:nvSpPr>
        <p:spPr>
          <a:xfrm>
            <a:off x="1075425" y="654875"/>
            <a:ext cx="9634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HEALTHCARE INDUSTRY </a:t>
            </a: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(1/2)</a:t>
            </a: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OVERVIEW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7" name="Google Shape;217;g1f1df06c85e_0_43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1f1df06c85e_0_43"/>
          <p:cNvCxnSpPr/>
          <p:nvPr/>
        </p:nvCxnSpPr>
        <p:spPr>
          <a:xfrm rot="10800000">
            <a:off x="990300" y="1315700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g1f1df06c85e_0_43"/>
          <p:cNvSpPr txBox="1"/>
          <p:nvPr>
            <p:ph idx="1" type="body"/>
          </p:nvPr>
        </p:nvSpPr>
        <p:spPr>
          <a:xfrm>
            <a:off x="1783150" y="2822988"/>
            <a:ext cx="91590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Global healthcare market is expected to reach </a:t>
            </a:r>
            <a:r>
              <a:rPr b="1" lang="en-US" sz="2100"/>
              <a:t>$665B by 2028</a:t>
            </a:r>
            <a:r>
              <a:rPr lang="en-US" sz="2100"/>
              <a:t> according to Verified Market Research.</a:t>
            </a:r>
            <a:endParaRPr sz="2100"/>
          </a:p>
        </p:txBody>
      </p:sp>
      <p:cxnSp>
        <p:nvCxnSpPr>
          <p:cNvPr id="220" name="Google Shape;220;g1f1df06c85e_0_43"/>
          <p:cNvCxnSpPr/>
          <p:nvPr/>
        </p:nvCxnSpPr>
        <p:spPr>
          <a:xfrm rot="10800000">
            <a:off x="1014050" y="2714875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1" name="Google Shape;221;g1f1df06c85e_0_43"/>
          <p:cNvCxnSpPr/>
          <p:nvPr/>
        </p:nvCxnSpPr>
        <p:spPr>
          <a:xfrm rot="10800000">
            <a:off x="925900" y="3831650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22" name="Google Shape;222;g1f1df06c85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00" y="156855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f1df06c85e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875" y="2861888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f1df06c85e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888" y="4471700"/>
            <a:ext cx="85725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g1f1df06c85e_0_43"/>
          <p:cNvCxnSpPr/>
          <p:nvPr/>
        </p:nvCxnSpPr>
        <p:spPr>
          <a:xfrm flipH="1">
            <a:off x="6303788" y="4110400"/>
            <a:ext cx="9000" cy="18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1df06c85e_0_75"/>
          <p:cNvSpPr txBox="1"/>
          <p:nvPr/>
        </p:nvSpPr>
        <p:spPr>
          <a:xfrm>
            <a:off x="6124825" y="2323850"/>
            <a:ext cx="49365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Increasing education for nursing in lower socioeconomic communities can 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reduce mortality rates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as these communities are at greater risk for lack of education physicians.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1f1df06c85e_0_75"/>
          <p:cNvSpPr txBox="1"/>
          <p:nvPr/>
        </p:nvSpPr>
        <p:spPr>
          <a:xfrm>
            <a:off x="919775" y="2323838"/>
            <a:ext cx="47094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Tri Council for nursing published a study stating that “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Without a more educated nursing workforce, the nation’s health will further be at risk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g1f1df06c85e_0_75"/>
          <p:cNvSpPr txBox="1"/>
          <p:nvPr/>
        </p:nvSpPr>
        <p:spPr>
          <a:xfrm>
            <a:off x="1069150" y="631600"/>
            <a:ext cx="1044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HEALTHCARE INDUSTRY </a:t>
            </a:r>
            <a:r>
              <a:rPr lang="en-US" sz="36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(2/2)</a:t>
            </a: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CONTINUING ED EXPLORED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3" name="Google Shape;233;g1f1df06c85e_0_75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1f1df06c85e_0_75"/>
          <p:cNvCxnSpPr/>
          <p:nvPr/>
        </p:nvCxnSpPr>
        <p:spPr>
          <a:xfrm rot="10800000">
            <a:off x="990300" y="1315700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g1f1df06c85e_0_75"/>
          <p:cNvSpPr txBox="1"/>
          <p:nvPr>
            <p:ph type="title"/>
          </p:nvPr>
        </p:nvSpPr>
        <p:spPr>
          <a:xfrm>
            <a:off x="1897075" y="1569113"/>
            <a:ext cx="1531800" cy="599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64D79"/>
                </a:solidFill>
              </a:rPr>
              <a:t>RISK</a:t>
            </a:r>
            <a:endParaRPr/>
          </a:p>
        </p:txBody>
      </p:sp>
      <p:sp>
        <p:nvSpPr>
          <p:cNvPr id="236" name="Google Shape;236;g1f1df06c85e_0_75"/>
          <p:cNvSpPr txBox="1"/>
          <p:nvPr>
            <p:ph type="title"/>
          </p:nvPr>
        </p:nvSpPr>
        <p:spPr>
          <a:xfrm>
            <a:off x="7134875" y="1569113"/>
            <a:ext cx="3198300" cy="599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64D79"/>
                </a:solidFill>
              </a:rPr>
              <a:t>REWARD</a:t>
            </a:r>
            <a:endParaRPr/>
          </a:p>
        </p:txBody>
      </p:sp>
      <p:pic>
        <p:nvPicPr>
          <p:cNvPr id="237" name="Google Shape;237;g1f1df06c85e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013" y="1425825"/>
            <a:ext cx="835475" cy="83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g1f1df06c85e_0_75"/>
          <p:cNvCxnSpPr/>
          <p:nvPr/>
        </p:nvCxnSpPr>
        <p:spPr>
          <a:xfrm rot="10800000">
            <a:off x="837875" y="3721425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9" name="Google Shape;239;g1f1df06c85e_0_75"/>
          <p:cNvSpPr txBox="1"/>
          <p:nvPr/>
        </p:nvSpPr>
        <p:spPr>
          <a:xfrm>
            <a:off x="919775" y="3721423"/>
            <a:ext cx="48873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9.5% of all deaths were due to error publicized from a 2016 study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Many of these deaths were proven to be due to lack of resource material.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g1f1df06c85e_0_75"/>
          <p:cNvSpPr txBox="1"/>
          <p:nvPr/>
        </p:nvSpPr>
        <p:spPr>
          <a:xfrm>
            <a:off x="919775" y="5060698"/>
            <a:ext cx="48873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Increased pain for post cancer patients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when nurses were not provided with adequate continuing education materials.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1" name="Google Shape;241;g1f1df06c85e_0_75"/>
          <p:cNvCxnSpPr/>
          <p:nvPr/>
        </p:nvCxnSpPr>
        <p:spPr>
          <a:xfrm rot="10800000">
            <a:off x="837875" y="5105350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2" name="Google Shape;242;g1f1df06c85e_0_75"/>
          <p:cNvSpPr txBox="1"/>
          <p:nvPr/>
        </p:nvSpPr>
        <p:spPr>
          <a:xfrm>
            <a:off x="6154975" y="3712988"/>
            <a:ext cx="48762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Results of a study for nurses using the Kirkpatrick model showed 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promising results in improving clinical abilities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by increasing CE requirements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g1f1df06c85e_0_75"/>
          <p:cNvSpPr txBox="1"/>
          <p:nvPr/>
        </p:nvSpPr>
        <p:spPr>
          <a:xfrm>
            <a:off x="6201025" y="5058825"/>
            <a:ext cx="5183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Hospitals that published more often have 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lower risk mortality rates, increased ratings, and patient recommendations.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4" name="Google Shape;244;g1f1df06c85e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300" y="1402350"/>
            <a:ext cx="825875" cy="82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1f1df06c85e_0_75"/>
          <p:cNvCxnSpPr/>
          <p:nvPr/>
        </p:nvCxnSpPr>
        <p:spPr>
          <a:xfrm rot="10800000">
            <a:off x="837875" y="2394075"/>
            <a:ext cx="10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1df06c85e_0_130"/>
          <p:cNvSpPr txBox="1"/>
          <p:nvPr>
            <p:ph idx="1" type="body"/>
          </p:nvPr>
        </p:nvSpPr>
        <p:spPr>
          <a:xfrm>
            <a:off x="4445300" y="3093975"/>
            <a:ext cx="3216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/>
              <a:t>Health systems are working to combat the </a:t>
            </a:r>
            <a:r>
              <a:rPr b="1" lang="en-US" sz="3800"/>
              <a:t>decline in physicians</a:t>
            </a:r>
            <a:r>
              <a:rPr lang="en-US" sz="3800"/>
              <a:t> and other highly educated practitioners by </a:t>
            </a:r>
            <a:r>
              <a:rPr b="1" lang="en-US" sz="3800"/>
              <a:t>creating their own proprietary systems for learning and training.</a:t>
            </a:r>
            <a:endParaRPr b="1"/>
          </a:p>
        </p:txBody>
      </p:sp>
      <p:sp>
        <p:nvSpPr>
          <p:cNvPr id="251" name="Google Shape;251;g1f1df06c85e_0_130"/>
          <p:cNvSpPr txBox="1"/>
          <p:nvPr>
            <p:ph type="title"/>
          </p:nvPr>
        </p:nvSpPr>
        <p:spPr>
          <a:xfrm>
            <a:off x="990300" y="673100"/>
            <a:ext cx="10010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A64D79"/>
                </a:solidFill>
              </a:rPr>
              <a:t>PAIN POINTS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52" name="Google Shape;252;g1f1df06c85e_0_130"/>
          <p:cNvSpPr txBox="1"/>
          <p:nvPr>
            <p:ph type="title"/>
          </p:nvPr>
        </p:nvSpPr>
        <p:spPr>
          <a:xfrm>
            <a:off x="840200" y="2488075"/>
            <a:ext cx="35289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64D79"/>
                </a:solidFill>
              </a:rPr>
              <a:t>TIME CONSTRAINT</a:t>
            </a:r>
            <a:endParaRPr sz="2400"/>
          </a:p>
        </p:txBody>
      </p:sp>
      <p:pic>
        <p:nvPicPr>
          <p:cNvPr id="253" name="Google Shape;253;g1f1df06c85e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25" y="1650125"/>
            <a:ext cx="761750" cy="7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f1df06c85e_0_130"/>
          <p:cNvSpPr txBox="1"/>
          <p:nvPr>
            <p:ph idx="1" type="body"/>
          </p:nvPr>
        </p:nvSpPr>
        <p:spPr>
          <a:xfrm>
            <a:off x="840200" y="3093975"/>
            <a:ext cx="32469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/>
              <a:t>Journal of Medicine averaged </a:t>
            </a:r>
            <a:r>
              <a:rPr b="1" lang="en-US" sz="3800"/>
              <a:t>the amount of time</a:t>
            </a:r>
            <a:r>
              <a:rPr lang="en-US" sz="3800"/>
              <a:t> that would need to be </a:t>
            </a:r>
            <a:r>
              <a:rPr b="1" lang="en-US" sz="3800"/>
              <a:t>spent by a physician practicing and applying continuing education</a:t>
            </a:r>
            <a:r>
              <a:rPr lang="en-US" sz="3800"/>
              <a:t> with the current guidelines at </a:t>
            </a:r>
            <a:r>
              <a:rPr b="1" lang="en-US" sz="3800"/>
              <a:t>27 hours a day</a:t>
            </a:r>
            <a:endParaRPr b="1"/>
          </a:p>
        </p:txBody>
      </p:sp>
      <p:sp>
        <p:nvSpPr>
          <p:cNvPr id="255" name="Google Shape;255;g1f1df06c85e_0_130"/>
          <p:cNvSpPr txBox="1"/>
          <p:nvPr>
            <p:ph type="title"/>
          </p:nvPr>
        </p:nvSpPr>
        <p:spPr>
          <a:xfrm>
            <a:off x="4445300" y="2488075"/>
            <a:ext cx="38520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64D79"/>
                </a:solidFill>
              </a:rPr>
              <a:t>LACK OF PERSONNEL</a:t>
            </a:r>
            <a:endParaRPr sz="2400"/>
          </a:p>
        </p:txBody>
      </p:sp>
      <p:sp>
        <p:nvSpPr>
          <p:cNvPr id="256" name="Google Shape;256;g1f1df06c85e_0_130"/>
          <p:cNvSpPr txBox="1"/>
          <p:nvPr>
            <p:ph type="title"/>
          </p:nvPr>
        </p:nvSpPr>
        <p:spPr>
          <a:xfrm>
            <a:off x="8185825" y="2488075"/>
            <a:ext cx="29073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64D79"/>
                </a:solidFill>
              </a:rPr>
              <a:t>FINANCIAL COST</a:t>
            </a:r>
            <a:endParaRPr sz="2400"/>
          </a:p>
        </p:txBody>
      </p:sp>
      <p:sp>
        <p:nvSpPr>
          <p:cNvPr id="257" name="Google Shape;257;g1f1df06c85e_0_130"/>
          <p:cNvSpPr txBox="1"/>
          <p:nvPr>
            <p:ph idx="1" type="body"/>
          </p:nvPr>
        </p:nvSpPr>
        <p:spPr>
          <a:xfrm>
            <a:off x="8185825" y="3093975"/>
            <a:ext cx="31326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50"/>
              <a:t>Many scholarly articles</a:t>
            </a:r>
            <a:r>
              <a:rPr lang="en-US" sz="2050"/>
              <a:t> today are </a:t>
            </a:r>
            <a:r>
              <a:rPr b="1" lang="en-US" sz="2050"/>
              <a:t>posted behind paywalls</a:t>
            </a:r>
            <a:r>
              <a:rPr lang="en-US" sz="2050"/>
              <a:t> adding to the exorbitant out of pocket cost of CE for providers.</a:t>
            </a:r>
            <a:endParaRPr sz="2050"/>
          </a:p>
        </p:txBody>
      </p:sp>
      <p:cxnSp>
        <p:nvCxnSpPr>
          <p:cNvPr id="258" name="Google Shape;258;g1f1df06c85e_0_130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g1f1df06c85e_0_130"/>
          <p:cNvCxnSpPr/>
          <p:nvPr/>
        </p:nvCxnSpPr>
        <p:spPr>
          <a:xfrm rot="10800000">
            <a:off x="990300" y="1315700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g1f1df06c85e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900" y="1696687"/>
            <a:ext cx="715175" cy="7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f1df06c85e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9050" y="1696687"/>
            <a:ext cx="715175" cy="7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f1df06c85e_0_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1100" y="1696687"/>
            <a:ext cx="715175" cy="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1f1df06c85e_0_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300" y="1524301"/>
            <a:ext cx="5029500" cy="4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f1df06c85e_0_370"/>
          <p:cNvSpPr txBox="1"/>
          <p:nvPr/>
        </p:nvSpPr>
        <p:spPr>
          <a:xfrm>
            <a:off x="761675" y="6202025"/>
            <a:ext cx="3744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*CEU - Continuing Education Units</a:t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9" name="Google Shape;269;g1f1df06c85e_0_370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g1f1df06c85e_0_370"/>
          <p:cNvCxnSpPr/>
          <p:nvPr/>
        </p:nvCxnSpPr>
        <p:spPr>
          <a:xfrm rot="10800000">
            <a:off x="990300" y="1315700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g1f1df06c85e_0_370"/>
          <p:cNvSpPr txBox="1"/>
          <p:nvPr/>
        </p:nvSpPr>
        <p:spPr>
          <a:xfrm>
            <a:off x="4657050" y="631600"/>
            <a:ext cx="2677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TARGET USERS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2" name="Google Shape;272;g1f1df06c85e_0_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125" y="2651076"/>
            <a:ext cx="857250" cy="85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f1df06c85e_0_3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400" y="5000597"/>
            <a:ext cx="857250" cy="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f1df06c85e_0_370"/>
          <p:cNvSpPr txBox="1"/>
          <p:nvPr/>
        </p:nvSpPr>
        <p:spPr>
          <a:xfrm>
            <a:off x="6991375" y="1691813"/>
            <a:ext cx="46740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1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CME expectation of 15 *CEUs per 24 month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Avg. expenditure on CE: $45,000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5" name="Google Shape;275;g1f1df06c85e_0_370"/>
          <p:cNvCxnSpPr/>
          <p:nvPr/>
        </p:nvCxnSpPr>
        <p:spPr>
          <a:xfrm rot="10800000">
            <a:off x="6305800" y="2483225"/>
            <a:ext cx="49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6" name="Google Shape;276;g1f1df06c85e_0_370"/>
          <p:cNvSpPr txBox="1"/>
          <p:nvPr>
            <p:ph type="title"/>
          </p:nvPr>
        </p:nvSpPr>
        <p:spPr>
          <a:xfrm>
            <a:off x="6991375" y="1375075"/>
            <a:ext cx="1615200" cy="4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2200">
                <a:solidFill>
                  <a:srgbClr val="A64D79"/>
                </a:solidFill>
              </a:rPr>
              <a:t>SURGEON</a:t>
            </a:r>
            <a:endParaRPr sz="2200"/>
          </a:p>
        </p:txBody>
      </p:sp>
      <p:sp>
        <p:nvSpPr>
          <p:cNvPr id="277" name="Google Shape;277;g1f1df06c85e_0_370"/>
          <p:cNvSpPr txBox="1"/>
          <p:nvPr/>
        </p:nvSpPr>
        <p:spPr>
          <a:xfrm>
            <a:off x="6991375" y="2843425"/>
            <a:ext cx="5299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1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100 contact hours of advanced *CEUs every 5 years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Avg. expenditure on CE: $14,880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g1f1df06c85e_0_370"/>
          <p:cNvSpPr txBox="1"/>
          <p:nvPr>
            <p:ph type="title"/>
          </p:nvPr>
        </p:nvSpPr>
        <p:spPr>
          <a:xfrm>
            <a:off x="6991375" y="2526675"/>
            <a:ext cx="3096000" cy="4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200">
                <a:solidFill>
                  <a:srgbClr val="A64D79"/>
                </a:solidFill>
              </a:rPr>
              <a:t>NURSE </a:t>
            </a:r>
            <a:r>
              <a:rPr lang="en-US" sz="2200">
                <a:solidFill>
                  <a:srgbClr val="A64D79"/>
                </a:solidFill>
              </a:rPr>
              <a:t>PRACTITIONER</a:t>
            </a:r>
            <a:endParaRPr sz="2200"/>
          </a:p>
        </p:txBody>
      </p:sp>
      <p:cxnSp>
        <p:nvCxnSpPr>
          <p:cNvPr id="279" name="Google Shape;279;g1f1df06c85e_0_370"/>
          <p:cNvCxnSpPr/>
          <p:nvPr/>
        </p:nvCxnSpPr>
        <p:spPr>
          <a:xfrm rot="10800000">
            <a:off x="6305800" y="3625475"/>
            <a:ext cx="49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0" name="Google Shape;280;g1f1df06c85e_0_370"/>
          <p:cNvSpPr txBox="1"/>
          <p:nvPr/>
        </p:nvSpPr>
        <p:spPr>
          <a:xfrm>
            <a:off x="6991375" y="3985677"/>
            <a:ext cx="46740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1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100 CME hours required per every 5 years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Avg. expenditure on CE: $30,000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g1f1df06c85e_0_370"/>
          <p:cNvSpPr txBox="1"/>
          <p:nvPr>
            <p:ph type="title"/>
          </p:nvPr>
        </p:nvSpPr>
        <p:spPr>
          <a:xfrm>
            <a:off x="6991375" y="3668925"/>
            <a:ext cx="3096000" cy="4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200">
                <a:solidFill>
                  <a:srgbClr val="A64D79"/>
                </a:solidFill>
              </a:rPr>
              <a:t>PEDIATRICIAN</a:t>
            </a:r>
            <a:endParaRPr sz="2200"/>
          </a:p>
        </p:txBody>
      </p:sp>
      <p:cxnSp>
        <p:nvCxnSpPr>
          <p:cNvPr id="282" name="Google Shape;282;g1f1df06c85e_0_370"/>
          <p:cNvCxnSpPr/>
          <p:nvPr/>
        </p:nvCxnSpPr>
        <p:spPr>
          <a:xfrm rot="10800000">
            <a:off x="6305800" y="4771975"/>
            <a:ext cx="49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3" name="Google Shape;283;g1f1df06c85e_0_370"/>
          <p:cNvSpPr txBox="1"/>
          <p:nvPr/>
        </p:nvSpPr>
        <p:spPr>
          <a:xfrm>
            <a:off x="6991375" y="5132175"/>
            <a:ext cx="48351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1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30 specialty and/or subspecialty CME per year over 3 years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Avg. expenditure on CE: $1,000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g1f1df06c85e_0_370"/>
          <p:cNvSpPr txBox="1"/>
          <p:nvPr>
            <p:ph type="title"/>
          </p:nvPr>
        </p:nvSpPr>
        <p:spPr>
          <a:xfrm>
            <a:off x="6991375" y="4815425"/>
            <a:ext cx="3096000" cy="4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200">
                <a:solidFill>
                  <a:srgbClr val="A64D79"/>
                </a:solidFill>
              </a:rPr>
              <a:t>PSYCHIATRIST</a:t>
            </a:r>
            <a:endParaRPr sz="2200"/>
          </a:p>
        </p:txBody>
      </p:sp>
      <p:pic>
        <p:nvPicPr>
          <p:cNvPr id="285" name="Google Shape;285;g1f1df06c85e_0_3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5063" y="152430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f1df06c85e_0_3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3400" y="3786475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1df06c85e_0_430"/>
          <p:cNvSpPr txBox="1"/>
          <p:nvPr/>
        </p:nvSpPr>
        <p:spPr>
          <a:xfrm>
            <a:off x="7847225" y="2993200"/>
            <a:ext cx="3362100" cy="293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 Administration/Education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Universities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Learning Hospitals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g1f1df06c85e_0_430"/>
          <p:cNvSpPr txBox="1"/>
          <p:nvPr/>
        </p:nvSpPr>
        <p:spPr>
          <a:xfrm>
            <a:off x="630800" y="1472425"/>
            <a:ext cx="112017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$60.5B</a:t>
            </a: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Continuing Education Market with YoY growth expectation of ~</a:t>
            </a: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7.5%</a:t>
            </a:r>
            <a:endParaRPr b="1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93" name="Google Shape;293;g1f1df06c85e_0_430"/>
          <p:cNvCxnSpPr/>
          <p:nvPr/>
        </p:nvCxnSpPr>
        <p:spPr>
          <a:xfrm rot="10800000">
            <a:off x="837875" y="6213950"/>
            <a:ext cx="5961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g1f1df06c85e_0_430"/>
          <p:cNvCxnSpPr/>
          <p:nvPr/>
        </p:nvCxnSpPr>
        <p:spPr>
          <a:xfrm rot="10800000">
            <a:off x="990300" y="1315700"/>
            <a:ext cx="1001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g1f1df06c85e_0_430"/>
          <p:cNvSpPr txBox="1"/>
          <p:nvPr/>
        </p:nvSpPr>
        <p:spPr>
          <a:xfrm>
            <a:off x="4657050" y="631600"/>
            <a:ext cx="2677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MARKET SIZE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1f1df06c85e_0_430"/>
          <p:cNvSpPr txBox="1"/>
          <p:nvPr/>
        </p:nvSpPr>
        <p:spPr>
          <a:xfrm>
            <a:off x="795075" y="2993200"/>
            <a:ext cx="3122400" cy="293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Healthcare Industry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Healthcare Marketing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Pharmaceuticals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Healthcare Tech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 Administration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" name="Google Shape;297;g1f1df06c85e_0_430"/>
          <p:cNvSpPr txBox="1"/>
          <p:nvPr/>
        </p:nvSpPr>
        <p:spPr>
          <a:xfrm>
            <a:off x="1873425" y="2257625"/>
            <a:ext cx="965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TAM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g1f1df06c85e_0_430"/>
          <p:cNvSpPr txBox="1"/>
          <p:nvPr/>
        </p:nvSpPr>
        <p:spPr>
          <a:xfrm>
            <a:off x="4201300" y="2993200"/>
            <a:ext cx="3362100" cy="293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Health Administration/Education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Private Practice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Individual Users I.E. Physician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Universities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 Practicing Hospitals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g1f1df06c85e_0_430"/>
          <p:cNvSpPr txBox="1"/>
          <p:nvPr/>
        </p:nvSpPr>
        <p:spPr>
          <a:xfrm>
            <a:off x="5399500" y="2308913"/>
            <a:ext cx="965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g1f1df06c85e_0_430"/>
          <p:cNvSpPr txBox="1"/>
          <p:nvPr/>
        </p:nvSpPr>
        <p:spPr>
          <a:xfrm>
            <a:off x="9059900" y="2257625"/>
            <a:ext cx="1042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</a:t>
            </a:r>
            <a:endParaRPr sz="32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2024-02-04T22:23:01Z</dcterms:created>
  <dc:creator>Williams Ozowe</dc:creator>
</cp:coreProperties>
</file>