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7" r:id="rId4"/>
    <p:sldId id="262" r:id="rId5"/>
    <p:sldId id="265" r:id="rId6"/>
    <p:sldId id="266" r:id="rId7"/>
    <p:sldId id="260" r:id="rId8"/>
    <p:sldId id="267" r:id="rId9"/>
    <p:sldId id="268" r:id="rId10"/>
    <p:sldId id="261" r:id="rId11"/>
    <p:sldId id="269" r:id="rId12"/>
    <p:sldId id="270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3BBB-B442-F64E-BBD0-EC965D691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58575-84E3-484E-9FB4-B1ADF3A09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F6689-98BF-5249-9644-5A973266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fld id="{C764DE79-268F-4C1A-8933-263129D2AF90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B66B-2B7E-6E47-93E3-203FE6AF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8A7D0-B739-8648-BA83-04C31E7B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4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CD02-CD26-434B-9F24-969322C6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31439-A0DB-1B4B-A567-F9F333112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8DFFF-B4E8-7841-8038-ED0B2BAD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fld id="{C764DE79-268F-4C1A-8933-263129D2AF90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527E5-99AB-2046-849A-751A297B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36570-7F50-544A-BED7-D0598258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8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DF5EE-380E-DC4E-8C98-42AA48F0A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9B0EB-FEB7-1942-99FA-4736B637F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B7316-7026-684C-8096-60AD2F82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fld id="{C764DE79-268F-4C1A-8933-263129D2AF90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66CCE-A63C-6B48-8859-FD618F82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413C4-2F83-AA49-84CE-6496C8E3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6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84B4-3473-C445-B476-F5E5306E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DFFB-4D59-404F-908F-9B58A43B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1509-F9AF-8045-BD7E-467DC2C2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fld id="{C764DE79-268F-4C1A-8933-263129D2AF90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B61CA-2B56-2A41-98F3-18712240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448CF-8A92-CC41-AB70-369DBCF6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6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8EE8-5BAA-4A4D-A6B0-435EC1B0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69A0E-ED37-E64C-9DB5-F85C4924B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F2AC-572D-7840-9D98-D573952D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fld id="{C764DE79-268F-4C1A-8933-263129D2AF90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7D00C-B7BD-B640-B0C1-CFCE8820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FA51-53C4-B140-A64C-ECBE65D7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6F95-B253-F841-B780-3A2DDB87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6086-2D5B-1742-A1D7-3C22426B6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D08C3-F818-6B4D-8A3D-85F8EAA0E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F915E-4FF8-AA47-86AD-A2EE6588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fld id="{C764DE79-268F-4C1A-8933-263129D2AF90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F7962-5917-DD45-BBE0-95F02266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2F186-EF81-3B4F-A71A-5AA33C9D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5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5595-E2B3-BC4B-B778-09DFCB27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9A9DA-5E0B-654E-8D92-5AC35E5D7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132D9-3378-0141-9DFE-972C7D70D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B6014-AC56-2146-B15B-1E40AD2EE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3286A-B1B0-8A43-8990-68857427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5CC36-A092-C145-9837-C52A9F33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fld id="{C764DE79-268F-4C1A-8933-263129D2AF90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BDF45-A889-6146-B429-D1FF10F6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F145B-B85D-3F42-A575-5689EE9F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6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B0D9-5E15-9B44-8B8C-1C211836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FEBDE-088D-3A41-B60D-69822D84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fld id="{C764DE79-268F-4C1A-8933-263129D2AF90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3971D-BCC8-1F45-8E4A-5B5F81F8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A3447-FA54-5746-A545-F90A1EC1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0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0C757-CE04-1F44-8BC3-020C0415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A106B-6786-AA40-A74C-22476AEB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7D717-EB81-184D-B609-2FF1875C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4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9C8B-3E7B-044D-BDFE-D8115AFE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46FFC-52E6-4141-B241-EB02EC8AD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ACD1F-8AAD-AE4A-9BB3-5DA4CD66A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F6773-1114-3B41-A4DF-A606A7D2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fld id="{C764DE79-268F-4C1A-8933-263129D2AF90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02B48-97CF-6B4F-A417-39312838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63CC9-CF49-C34D-98FF-EB51C959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5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17BF-8DE1-6448-B4CD-D96CDE9E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12EA9-1357-1147-968D-FE320EFE0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12FCF-D8E4-0444-B588-0292BC017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92ADA-2D2E-8F4A-AF53-D24BEBD4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fld id="{C764DE79-268F-4C1A-8933-263129D2AF90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E721B-2737-9E43-9667-2BB62121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4BEC5-FDD9-4A4D-9412-27D70133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7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0D72E-7F34-5546-A256-29D49179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56AED-9A9C-0E45-8FB9-C426A43E4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29EDD-38A6-A648-90B8-FF6BA9983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fld id="{C764DE79-268F-4C1A-8933-263129D2AF90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77662-3114-B240-A7A7-845C41E41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1B3B-1D68-194D-8B7F-383D249B0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6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Gill Sans" panose="020B0502020104020203" pitchFamily="34" charset="-79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pfc-datav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6165-F178-3E43-BE39-D48112E01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/>
              <a:t>Figure prototyping with </a:t>
            </a:r>
            <a:r>
              <a:rPr lang="en-GB" dirty="0">
                <a:solidFill>
                  <a:srgbClr val="C00000"/>
                </a:solidFill>
              </a:rPr>
              <a:t>ggplot2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93083-4542-E949-B5F8-3BA4488E1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/>
              <a:t>Lyuba V. Bozhilova</a:t>
            </a:r>
          </a:p>
          <a:p>
            <a:pPr algn="l"/>
            <a:r>
              <a:rPr lang="en-GB" dirty="0"/>
              <a:t>MBU </a:t>
            </a:r>
            <a:r>
              <a:rPr lang="en-GB" dirty="0" err="1"/>
              <a:t>PostDoc</a:t>
            </a:r>
            <a:r>
              <a:rPr lang="en-GB" dirty="0"/>
              <a:t> Workshop, 5 May 2022</a:t>
            </a:r>
          </a:p>
        </p:txBody>
      </p:sp>
    </p:spTree>
    <p:extLst>
      <p:ext uri="{BB962C8B-B14F-4D97-AF65-F5344CB8AC3E}">
        <p14:creationId xmlns:p14="http://schemas.microsoft.com/office/powerpoint/2010/main" val="48471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35122E-7883-6644-A795-DBECDB669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765" y="831765"/>
            <a:ext cx="5194469" cy="5194469"/>
          </a:xfrm>
        </p:spPr>
      </p:pic>
    </p:spTree>
    <p:extLst>
      <p:ext uri="{BB962C8B-B14F-4D97-AF65-F5344CB8AC3E}">
        <p14:creationId xmlns:p14="http://schemas.microsoft.com/office/powerpoint/2010/main" val="112460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35122E-7883-6644-A795-DBECDB669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765" y="831765"/>
            <a:ext cx="5194469" cy="519446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547639-1DDE-0944-9EC3-B30C9412F17A}"/>
              </a:ext>
            </a:extLst>
          </p:cNvPr>
          <p:cNvSpPr txBox="1"/>
          <p:nvPr/>
        </p:nvSpPr>
        <p:spPr>
          <a:xfrm>
            <a:off x="1089498" y="807396"/>
            <a:ext cx="217168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u="sng" dirty="0">
                <a:solidFill>
                  <a:srgbClr val="C00000"/>
                </a:solidFill>
              </a:rPr>
              <a:t>Data</a:t>
            </a:r>
            <a:r>
              <a:rPr lang="en-GB" sz="2800" dirty="0">
                <a:solidFill>
                  <a:srgbClr val="C00000"/>
                </a:solidFill>
              </a:rPr>
              <a:t>: iris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10D73-72EE-0640-B3DD-5AE6B3F916C7}"/>
              </a:ext>
            </a:extLst>
          </p:cNvPr>
          <p:cNvSpPr txBox="1"/>
          <p:nvPr/>
        </p:nvSpPr>
        <p:spPr>
          <a:xfrm>
            <a:off x="368750" y="2661711"/>
            <a:ext cx="2996012" cy="1815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800" u="sng" dirty="0">
                <a:solidFill>
                  <a:srgbClr val="C00000"/>
                </a:solidFill>
              </a:rPr>
              <a:t>Aesthetic mappings</a:t>
            </a:r>
          </a:p>
          <a:p>
            <a:pPr algn="ctr"/>
            <a:r>
              <a:rPr lang="en-GB" sz="2800" dirty="0">
                <a:solidFill>
                  <a:srgbClr val="C00000"/>
                </a:solidFill>
              </a:rPr>
              <a:t>colour: species</a:t>
            </a:r>
          </a:p>
          <a:p>
            <a:pPr algn="ctr"/>
            <a:r>
              <a:rPr lang="en-GB" sz="2800" dirty="0">
                <a:solidFill>
                  <a:srgbClr val="C00000"/>
                </a:solidFill>
              </a:rPr>
              <a:t>x-axis: petal length</a:t>
            </a:r>
          </a:p>
          <a:p>
            <a:pPr algn="ctr"/>
            <a:r>
              <a:rPr lang="en-GB" sz="2800" dirty="0">
                <a:solidFill>
                  <a:srgbClr val="C00000"/>
                </a:solidFill>
              </a:rPr>
              <a:t>y-axis: petal width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E918D-FCE5-364B-8CBF-7324E0D61E15}"/>
              </a:ext>
            </a:extLst>
          </p:cNvPr>
          <p:cNvSpPr txBox="1"/>
          <p:nvPr/>
        </p:nvSpPr>
        <p:spPr>
          <a:xfrm>
            <a:off x="8758306" y="2951946"/>
            <a:ext cx="2911374" cy="138499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2800" u="sng" dirty="0">
                <a:solidFill>
                  <a:srgbClr val="C00000"/>
                </a:solidFill>
              </a:rPr>
              <a:t>Geometric objects</a:t>
            </a:r>
            <a:endParaRPr lang="en-GB" sz="2800" dirty="0">
              <a:solidFill>
                <a:srgbClr val="C00000"/>
              </a:solidFill>
            </a:endParaRPr>
          </a:p>
          <a:p>
            <a:pPr algn="ctr"/>
            <a:r>
              <a:rPr lang="en-GB" sz="2800" dirty="0">
                <a:solidFill>
                  <a:srgbClr val="C00000"/>
                </a:solidFill>
              </a:rPr>
              <a:t>scatter plot</a:t>
            </a:r>
          </a:p>
          <a:p>
            <a:pPr algn="ctr"/>
            <a:r>
              <a:rPr lang="en-GB" sz="2800" dirty="0">
                <a:solidFill>
                  <a:srgbClr val="C00000"/>
                </a:solidFill>
              </a:rPr>
              <a:t>regression line</a:t>
            </a:r>
          </a:p>
        </p:txBody>
      </p:sp>
    </p:spTree>
    <p:extLst>
      <p:ext uri="{BB962C8B-B14F-4D97-AF65-F5344CB8AC3E}">
        <p14:creationId xmlns:p14="http://schemas.microsoft.com/office/powerpoint/2010/main" val="159999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913A-98E4-814A-95F7-D718F4BB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rest of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4366-9AAD-FC4A-8715-C2F0398DB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dirty="0"/>
              <a:t>Part II: functional plots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How ggplot2 code works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More aesthetic mappings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Geometric objects: how to add them together effectively, and how to use stats and positioning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Facets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/>
              <a:t>Part III: pretty figures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Scales to make aesthetics pretty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Themes to make everything else pretty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Annotations can be helpful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Make subfigures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Save figures with good resolution and font size</a:t>
            </a:r>
          </a:p>
        </p:txBody>
      </p:sp>
    </p:spTree>
    <p:extLst>
      <p:ext uri="{BB962C8B-B14F-4D97-AF65-F5344CB8AC3E}">
        <p14:creationId xmlns:p14="http://schemas.microsoft.com/office/powerpoint/2010/main" val="241280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5925E6-1B16-1340-8E73-7F8462B12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193" y="905795"/>
            <a:ext cx="7569614" cy="504640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0B6CF6-5A24-6B4D-8D20-A0336F5B5607}"/>
              </a:ext>
            </a:extLst>
          </p:cNvPr>
          <p:cNvSpPr txBox="1"/>
          <p:nvPr/>
        </p:nvSpPr>
        <p:spPr>
          <a:xfrm rot="19924550">
            <a:off x="1040857" y="644184"/>
            <a:ext cx="1407437" cy="52322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End goal</a:t>
            </a:r>
          </a:p>
        </p:txBody>
      </p:sp>
    </p:spTree>
    <p:extLst>
      <p:ext uri="{BB962C8B-B14F-4D97-AF65-F5344CB8AC3E}">
        <p14:creationId xmlns:p14="http://schemas.microsoft.com/office/powerpoint/2010/main" val="390135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5243-63A3-D94A-9171-08B0FE6E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#</a:t>
            </a:r>
            <a:r>
              <a:rPr lang="en-GB" dirty="0" err="1">
                <a:solidFill>
                  <a:srgbClr val="C00000"/>
                </a:solidFill>
              </a:rPr>
              <a:t>TidyTuesday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7ED0-81BC-CF46-884B-C37F4C0D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/>
              <a:t>Tidy Tuesday is an online community project, in which practice their </a:t>
            </a:r>
            <a:r>
              <a:rPr lang="en-GB" dirty="0" err="1"/>
              <a:t>tidyverse</a:t>
            </a:r>
            <a:r>
              <a:rPr lang="en-GB" dirty="0"/>
              <a:t> / ggplot2 skills.</a:t>
            </a:r>
          </a:p>
          <a:p>
            <a:pPr>
              <a:lnSpc>
                <a:spcPct val="100000"/>
              </a:lnSpc>
            </a:pPr>
            <a:r>
              <a:rPr lang="en-GB" dirty="0"/>
              <a:t>GitHub repo</a:t>
            </a:r>
          </a:p>
          <a:p>
            <a:pPr>
              <a:lnSpc>
                <a:spcPct val="100000"/>
              </a:lnSpc>
            </a:pPr>
            <a:r>
              <a:rPr lang="en-GB" dirty="0"/>
              <a:t>New dataset every week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this week: solar and wind power plants in the US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two weeks ago: UK cryptic crosswords</a:t>
            </a:r>
          </a:p>
          <a:p>
            <a:pPr>
              <a:lnSpc>
                <a:spcPct val="100000"/>
              </a:lnSpc>
            </a:pPr>
            <a:r>
              <a:rPr lang="en-GB" dirty="0"/>
              <a:t>People share their code and figures, so you can learn a lot!</a:t>
            </a:r>
          </a:p>
        </p:txBody>
      </p:sp>
    </p:spTree>
    <p:extLst>
      <p:ext uri="{BB962C8B-B14F-4D97-AF65-F5344CB8AC3E}">
        <p14:creationId xmlns:p14="http://schemas.microsoft.com/office/powerpoint/2010/main" val="261845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6520-71E4-F044-9F4F-E3FC9F48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Housekeeping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269D2-3DA0-0242-B75C-9770484AC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You need a laptop with </a:t>
            </a:r>
            <a:r>
              <a:rPr lang="en-GB" dirty="0">
                <a:solidFill>
                  <a:srgbClr val="C00000"/>
                </a:solidFill>
              </a:rPr>
              <a:t>R</a:t>
            </a:r>
            <a:r>
              <a:rPr lang="en-GB" dirty="0"/>
              <a:t> and </a:t>
            </a:r>
            <a:r>
              <a:rPr lang="en-GB" dirty="0">
                <a:solidFill>
                  <a:srgbClr val="C00000"/>
                </a:solidFill>
              </a:rPr>
              <a:t>RStudio</a:t>
            </a:r>
            <a:r>
              <a:rPr lang="en-GB" dirty="0"/>
              <a:t> installed.</a:t>
            </a:r>
          </a:p>
          <a:p>
            <a:pPr>
              <a:lnSpc>
                <a:spcPct val="150000"/>
              </a:lnSpc>
            </a:pPr>
            <a:r>
              <a:rPr lang="en-GB" dirty="0"/>
              <a:t>Workshop materials: </a:t>
            </a:r>
            <a:r>
              <a:rPr lang="en-GB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https://tinyurl.com/pfc-datavis</a:t>
            </a:r>
            <a:endParaRPr lang="en-GB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GB" dirty="0"/>
              <a:t>Please ask questions &amp; give feedback anytime!</a:t>
            </a:r>
          </a:p>
          <a:p>
            <a:pPr>
              <a:lnSpc>
                <a:spcPct val="150000"/>
              </a:lnSpc>
            </a:pPr>
            <a:r>
              <a:rPr lang="en-GB" dirty="0"/>
              <a:t>Irrelevant, but some of us run on Thursdays…  </a:t>
            </a:r>
          </a:p>
        </p:txBody>
      </p:sp>
    </p:spTree>
    <p:extLst>
      <p:ext uri="{BB962C8B-B14F-4D97-AF65-F5344CB8AC3E}">
        <p14:creationId xmlns:p14="http://schemas.microsoft.com/office/powerpoint/2010/main" val="368226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61AA-86EC-F546-9282-6D6E8DAC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786F-48FD-EA43-A5FC-306F91627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Part 1: What is the Grammar of Graphics?</a:t>
            </a:r>
          </a:p>
          <a:p>
            <a:pPr>
              <a:lnSpc>
                <a:spcPct val="150000"/>
              </a:lnSpc>
            </a:pPr>
            <a:r>
              <a:rPr lang="en-GB" dirty="0"/>
              <a:t>Part II: Creating complex, versatile plots</a:t>
            </a:r>
          </a:p>
          <a:p>
            <a:pPr>
              <a:lnSpc>
                <a:spcPct val="150000"/>
              </a:lnSpc>
            </a:pPr>
            <a:r>
              <a:rPr lang="en-GB" dirty="0"/>
              <a:t>Part III: Refining figures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There are exercises throughout, go at your own pace.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Already using ggplot2? Try </a:t>
            </a:r>
            <a:r>
              <a:rPr lang="en-GB" dirty="0">
                <a:solidFill>
                  <a:srgbClr val="C00000"/>
                </a:solidFill>
              </a:rPr>
              <a:t>#</a:t>
            </a:r>
            <a:r>
              <a:rPr lang="en-GB" dirty="0" err="1">
                <a:solidFill>
                  <a:srgbClr val="C00000"/>
                </a:solidFill>
              </a:rPr>
              <a:t>TidyTuesday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342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61AA-86EC-F546-9282-6D6E8DAC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786F-48FD-EA43-A5FC-306F91627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Part 1: What is the Grammar of Graphics?</a:t>
            </a:r>
          </a:p>
          <a:p>
            <a:pPr>
              <a:lnSpc>
                <a:spcPct val="150000"/>
              </a:lnSpc>
            </a:pPr>
            <a:r>
              <a:rPr lang="en-GB" dirty="0"/>
              <a:t>Part II: Creating complex, versatile plots</a:t>
            </a:r>
          </a:p>
          <a:p>
            <a:pPr>
              <a:lnSpc>
                <a:spcPct val="150000"/>
              </a:lnSpc>
            </a:pPr>
            <a:r>
              <a:rPr lang="en-GB" dirty="0"/>
              <a:t>Part III: Refining figures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There are exercises throughout, go at your own pace.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Already using ggplot2? Try </a:t>
            </a:r>
            <a:r>
              <a:rPr lang="en-GB" dirty="0">
                <a:solidFill>
                  <a:srgbClr val="C00000"/>
                </a:solidFill>
              </a:rPr>
              <a:t>#</a:t>
            </a:r>
            <a:r>
              <a:rPr lang="en-GB" dirty="0" err="1">
                <a:solidFill>
                  <a:srgbClr val="C00000"/>
                </a:solidFill>
              </a:rPr>
              <a:t>TidyTuesday</a:t>
            </a:r>
            <a:r>
              <a:rPr lang="en-GB" dirty="0"/>
              <a:t>.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7815226-FEA8-8A42-9FDC-F6A6C44C8099}"/>
              </a:ext>
            </a:extLst>
          </p:cNvPr>
          <p:cNvSpPr/>
          <p:nvPr/>
        </p:nvSpPr>
        <p:spPr>
          <a:xfrm>
            <a:off x="6760723" y="2859932"/>
            <a:ext cx="398834" cy="1138136"/>
          </a:xfrm>
          <a:prstGeom prst="rightBrace">
            <a:avLst/>
          </a:prstGeom>
          <a:ln w="2857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DA5A8-15F4-1541-B477-B19DA5968C77}"/>
              </a:ext>
            </a:extLst>
          </p:cNvPr>
          <p:cNvSpPr txBox="1"/>
          <p:nvPr/>
        </p:nvSpPr>
        <p:spPr>
          <a:xfrm>
            <a:off x="7282844" y="3167390"/>
            <a:ext cx="180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Code, later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33251-E143-F04F-B82B-A6F291F1264B}"/>
              </a:ext>
            </a:extLst>
          </p:cNvPr>
          <p:cNvSpPr txBox="1"/>
          <p:nvPr/>
        </p:nvSpPr>
        <p:spPr>
          <a:xfrm>
            <a:off x="7859949" y="1953832"/>
            <a:ext cx="1773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Slides, now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E16CCDA-C42C-3E46-90F9-F0524EF7EC82}"/>
              </a:ext>
            </a:extLst>
          </p:cNvPr>
          <p:cNvSpPr/>
          <p:nvPr/>
        </p:nvSpPr>
        <p:spPr>
          <a:xfrm>
            <a:off x="7360665" y="2132650"/>
            <a:ext cx="393971" cy="165584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241321503">
                  <a:custGeom>
                    <a:avLst/>
                    <a:gdLst>
                      <a:gd name="connsiteX0" fmla="*/ 0 w 393971"/>
                      <a:gd name="connsiteY0" fmla="*/ 41396 h 165584"/>
                      <a:gd name="connsiteX1" fmla="*/ 311179 w 393971"/>
                      <a:gd name="connsiteY1" fmla="*/ 41396 h 165584"/>
                      <a:gd name="connsiteX2" fmla="*/ 311179 w 393971"/>
                      <a:gd name="connsiteY2" fmla="*/ 0 h 165584"/>
                      <a:gd name="connsiteX3" fmla="*/ 393971 w 393971"/>
                      <a:gd name="connsiteY3" fmla="*/ 82792 h 165584"/>
                      <a:gd name="connsiteX4" fmla="*/ 311179 w 393971"/>
                      <a:gd name="connsiteY4" fmla="*/ 165584 h 165584"/>
                      <a:gd name="connsiteX5" fmla="*/ 311179 w 393971"/>
                      <a:gd name="connsiteY5" fmla="*/ 124188 h 165584"/>
                      <a:gd name="connsiteX6" fmla="*/ 0 w 393971"/>
                      <a:gd name="connsiteY6" fmla="*/ 124188 h 165584"/>
                      <a:gd name="connsiteX7" fmla="*/ 0 w 393971"/>
                      <a:gd name="connsiteY7" fmla="*/ 41396 h 165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93971" h="165584" fill="none" extrusionOk="0">
                        <a:moveTo>
                          <a:pt x="0" y="41396"/>
                        </a:moveTo>
                        <a:cubicBezTo>
                          <a:pt x="146104" y="23963"/>
                          <a:pt x="272562" y="50182"/>
                          <a:pt x="311179" y="41396"/>
                        </a:cubicBezTo>
                        <a:cubicBezTo>
                          <a:pt x="312617" y="21445"/>
                          <a:pt x="312700" y="17607"/>
                          <a:pt x="311179" y="0"/>
                        </a:cubicBezTo>
                        <a:cubicBezTo>
                          <a:pt x="326034" y="25588"/>
                          <a:pt x="377704" y="66637"/>
                          <a:pt x="393971" y="82792"/>
                        </a:cubicBezTo>
                        <a:cubicBezTo>
                          <a:pt x="382597" y="89495"/>
                          <a:pt x="336136" y="131383"/>
                          <a:pt x="311179" y="165584"/>
                        </a:cubicBezTo>
                        <a:cubicBezTo>
                          <a:pt x="310412" y="156883"/>
                          <a:pt x="314398" y="139708"/>
                          <a:pt x="311179" y="124188"/>
                        </a:cubicBezTo>
                        <a:cubicBezTo>
                          <a:pt x="260275" y="129544"/>
                          <a:pt x="41923" y="127510"/>
                          <a:pt x="0" y="124188"/>
                        </a:cubicBezTo>
                        <a:cubicBezTo>
                          <a:pt x="1043" y="96014"/>
                          <a:pt x="-7425" y="70899"/>
                          <a:pt x="0" y="41396"/>
                        </a:cubicBezTo>
                        <a:close/>
                      </a:path>
                      <a:path w="393971" h="165584" stroke="0" extrusionOk="0">
                        <a:moveTo>
                          <a:pt x="0" y="41396"/>
                        </a:moveTo>
                        <a:cubicBezTo>
                          <a:pt x="150299" y="57760"/>
                          <a:pt x="232430" y="68877"/>
                          <a:pt x="311179" y="41396"/>
                        </a:cubicBezTo>
                        <a:cubicBezTo>
                          <a:pt x="308897" y="24759"/>
                          <a:pt x="309736" y="16740"/>
                          <a:pt x="311179" y="0"/>
                        </a:cubicBezTo>
                        <a:cubicBezTo>
                          <a:pt x="330081" y="8990"/>
                          <a:pt x="357517" y="40068"/>
                          <a:pt x="393971" y="82792"/>
                        </a:cubicBezTo>
                        <a:cubicBezTo>
                          <a:pt x="386479" y="96793"/>
                          <a:pt x="334746" y="141929"/>
                          <a:pt x="311179" y="165584"/>
                        </a:cubicBezTo>
                        <a:cubicBezTo>
                          <a:pt x="307869" y="152708"/>
                          <a:pt x="311845" y="142045"/>
                          <a:pt x="311179" y="124188"/>
                        </a:cubicBezTo>
                        <a:cubicBezTo>
                          <a:pt x="271448" y="104979"/>
                          <a:pt x="46470" y="114943"/>
                          <a:pt x="0" y="124188"/>
                        </a:cubicBezTo>
                        <a:cubicBezTo>
                          <a:pt x="144" y="114419"/>
                          <a:pt x="3990" y="51921"/>
                          <a:pt x="0" y="4139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18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F05E-E9AE-4C4D-B1DA-253E7243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Grammar of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D102-013F-064A-9E60-344318F63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Big Idea</a:t>
            </a:r>
            <a:r>
              <a:rPr lang="en-GB" dirty="0"/>
              <a:t>: Plots are made by adding separate, (semi)-independent elements together.</a:t>
            </a:r>
          </a:p>
          <a:p>
            <a:pPr marL="0" indent="0">
              <a:buNone/>
            </a:pPr>
            <a:r>
              <a:rPr lang="en-GB" dirty="0"/>
              <a:t>Some elements are essential, they make the plot work:</a:t>
            </a:r>
          </a:p>
          <a:p>
            <a:pPr lvl="1"/>
            <a:r>
              <a:rPr lang="en-GB" dirty="0"/>
              <a:t>data</a:t>
            </a:r>
          </a:p>
          <a:p>
            <a:pPr lvl="1"/>
            <a:r>
              <a:rPr lang="en-GB" dirty="0"/>
              <a:t>aesthetic mappings</a:t>
            </a:r>
          </a:p>
          <a:p>
            <a:pPr lvl="1"/>
            <a:r>
              <a:rPr lang="en-GB" dirty="0"/>
              <a:t>geometric objects</a:t>
            </a:r>
          </a:p>
          <a:p>
            <a:pPr marL="0" indent="0">
              <a:buNone/>
            </a:pPr>
            <a:r>
              <a:rPr lang="en-GB" dirty="0"/>
              <a:t>Some elements are there to make things pretty:</a:t>
            </a:r>
          </a:p>
          <a:p>
            <a:pPr lvl="1"/>
            <a:r>
              <a:rPr lang="en-GB" dirty="0"/>
              <a:t>scales</a:t>
            </a:r>
          </a:p>
          <a:p>
            <a:pPr lvl="1"/>
            <a:r>
              <a:rPr lang="en-GB" dirty="0"/>
              <a:t>annotation</a:t>
            </a:r>
          </a:p>
          <a:p>
            <a:pPr lvl="1"/>
            <a:r>
              <a:rPr lang="en-GB" dirty="0"/>
              <a:t>themes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21654-A36C-7544-AC5F-A007DD86C4E8}"/>
              </a:ext>
            </a:extLst>
          </p:cNvPr>
          <p:cNvSpPr txBox="1"/>
          <p:nvPr/>
        </p:nvSpPr>
        <p:spPr>
          <a:xfrm>
            <a:off x="5090811" y="3473210"/>
            <a:ext cx="1070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Part 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1CF20-BFBE-2A4C-9928-75772D951C01}"/>
              </a:ext>
            </a:extLst>
          </p:cNvPr>
          <p:cNvSpPr txBox="1"/>
          <p:nvPr/>
        </p:nvSpPr>
        <p:spPr>
          <a:xfrm>
            <a:off x="3576535" y="5192364"/>
            <a:ext cx="1160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Part III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41A802C-E5CD-6044-851B-70DAB718CA75}"/>
              </a:ext>
            </a:extLst>
          </p:cNvPr>
          <p:cNvSpPr/>
          <p:nvPr/>
        </p:nvSpPr>
        <p:spPr>
          <a:xfrm>
            <a:off x="4662404" y="3161489"/>
            <a:ext cx="366796" cy="1147864"/>
          </a:xfrm>
          <a:prstGeom prst="rightBrace">
            <a:avLst/>
          </a:prstGeom>
          <a:ln w="2857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674143E-B5C8-594E-A509-A092C2A11EA5}"/>
              </a:ext>
            </a:extLst>
          </p:cNvPr>
          <p:cNvSpPr/>
          <p:nvPr/>
        </p:nvSpPr>
        <p:spPr>
          <a:xfrm>
            <a:off x="3122191" y="4880042"/>
            <a:ext cx="366796" cy="1147864"/>
          </a:xfrm>
          <a:prstGeom prst="rightBrace">
            <a:avLst/>
          </a:prstGeom>
          <a:ln w="2857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28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B196-9A04-0249-8517-E46080EB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Fisher’s iris </a:t>
            </a:r>
            <a:r>
              <a:rPr lang="en-GB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6B6FA-556D-1745-815E-43AEE3966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Famous toy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Five variables, 150 observations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</a:rPr>
              <a:t>Data frame </a:t>
            </a:r>
            <a:r>
              <a:rPr lang="en-GB" sz="2800" dirty="0"/>
              <a:t>format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/>
              <a:t>columns are variables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/>
              <a:t>rows are observations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8261FD-2E83-7742-B3AB-C5B3C9C1F7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1210393"/>
            <a:ext cx="6172200" cy="27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2DEEA-B128-BF42-BD12-FA0DD6C7D4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079"/>
          <a:stretch/>
        </p:blipFill>
        <p:spPr>
          <a:xfrm>
            <a:off x="4623881" y="4065204"/>
            <a:ext cx="6728331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5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3D9A6A-20E4-BA4C-8719-16F4B0BD6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6863" y="959779"/>
            <a:ext cx="5178273" cy="5178273"/>
          </a:xfrm>
        </p:spPr>
      </p:pic>
    </p:spTree>
    <p:extLst>
      <p:ext uri="{BB962C8B-B14F-4D97-AF65-F5344CB8AC3E}">
        <p14:creationId xmlns:p14="http://schemas.microsoft.com/office/powerpoint/2010/main" val="302924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3D9A6A-20E4-BA4C-8719-16F4B0BD6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6863" y="959779"/>
            <a:ext cx="5178273" cy="517827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2C8DFB-DF73-EA44-9790-A624AFB7B168}"/>
              </a:ext>
            </a:extLst>
          </p:cNvPr>
          <p:cNvSpPr txBox="1"/>
          <p:nvPr/>
        </p:nvSpPr>
        <p:spPr>
          <a:xfrm>
            <a:off x="1089498" y="807396"/>
            <a:ext cx="217168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u="sng" dirty="0">
                <a:solidFill>
                  <a:srgbClr val="C00000"/>
                </a:solidFill>
              </a:rPr>
              <a:t>Data</a:t>
            </a:r>
            <a:r>
              <a:rPr lang="en-GB" sz="2800" dirty="0">
                <a:solidFill>
                  <a:srgbClr val="C00000"/>
                </a:solidFill>
              </a:rPr>
              <a:t>: iris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52DD8D-8EE4-0547-86CB-6F51F207C1EF}"/>
              </a:ext>
            </a:extLst>
          </p:cNvPr>
          <p:cNvSpPr txBox="1"/>
          <p:nvPr/>
        </p:nvSpPr>
        <p:spPr>
          <a:xfrm>
            <a:off x="368750" y="2661711"/>
            <a:ext cx="2996013" cy="138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800" u="sng" dirty="0">
                <a:solidFill>
                  <a:srgbClr val="C00000"/>
                </a:solidFill>
              </a:rPr>
              <a:t>Aesthetic mappings</a:t>
            </a:r>
          </a:p>
          <a:p>
            <a:pPr algn="ctr"/>
            <a:r>
              <a:rPr lang="en-GB" sz="2800" dirty="0">
                <a:solidFill>
                  <a:srgbClr val="C00000"/>
                </a:solidFill>
              </a:rPr>
              <a:t>colour: species</a:t>
            </a:r>
          </a:p>
          <a:p>
            <a:pPr algn="ctr"/>
            <a:r>
              <a:rPr lang="en-GB" sz="2800" dirty="0">
                <a:solidFill>
                  <a:srgbClr val="C00000"/>
                </a:solidFill>
              </a:rPr>
              <a:t>x-axis: petal length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18BAF-5220-FD4B-9263-08B07E74961E}"/>
              </a:ext>
            </a:extLst>
          </p:cNvPr>
          <p:cNvSpPr txBox="1"/>
          <p:nvPr/>
        </p:nvSpPr>
        <p:spPr>
          <a:xfrm>
            <a:off x="8827235" y="2951946"/>
            <a:ext cx="2773516" cy="954107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2800" u="sng" dirty="0">
                <a:solidFill>
                  <a:srgbClr val="C00000"/>
                </a:solidFill>
              </a:rPr>
              <a:t>Geometric object</a:t>
            </a:r>
            <a:endParaRPr lang="en-GB" sz="2800" dirty="0">
              <a:solidFill>
                <a:srgbClr val="C00000"/>
              </a:solidFill>
            </a:endParaRPr>
          </a:p>
          <a:p>
            <a:pPr algn="ctr"/>
            <a:r>
              <a:rPr lang="en-GB" sz="2800" dirty="0">
                <a:solidFill>
                  <a:srgbClr val="C00000"/>
                </a:solidFill>
              </a:rPr>
              <a:t>histogram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4D980185-27B0-0342-BAA6-8CE2023085B1}"/>
              </a:ext>
            </a:extLst>
          </p:cNvPr>
          <p:cNvCxnSpPr>
            <a:stCxn id="12" idx="1"/>
          </p:cNvCxnSpPr>
          <p:nvPr/>
        </p:nvCxnSpPr>
        <p:spPr>
          <a:xfrm rot="10800000" flipV="1">
            <a:off x="7305487" y="3429000"/>
            <a:ext cx="1521749" cy="617706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6D45CF9-2F6C-294F-AD93-A8CE65A60423}"/>
              </a:ext>
            </a:extLst>
          </p:cNvPr>
          <p:cNvCxnSpPr>
            <a:stCxn id="11" idx="3"/>
          </p:cNvCxnSpPr>
          <p:nvPr/>
        </p:nvCxnSpPr>
        <p:spPr>
          <a:xfrm flipV="1">
            <a:off x="3364763" y="1848255"/>
            <a:ext cx="1858990" cy="1505954"/>
          </a:xfrm>
          <a:prstGeom prst="curved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E5399DDC-C1D9-5242-A1AF-AD506DC296D7}"/>
              </a:ext>
            </a:extLst>
          </p:cNvPr>
          <p:cNvCxnSpPr>
            <a:stCxn id="11" idx="2"/>
          </p:cNvCxnSpPr>
          <p:nvPr/>
        </p:nvCxnSpPr>
        <p:spPr>
          <a:xfrm rot="16200000" flipH="1">
            <a:off x="2625991" y="3287471"/>
            <a:ext cx="1974715" cy="3493183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21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297D-A2A4-DA4B-80BB-85EF0AE9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ggplot2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D7F86-56DB-694D-A173-5E4960D94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Data</a:t>
            </a:r>
          </a:p>
          <a:p>
            <a:pPr lvl="1"/>
            <a:r>
              <a:rPr lang="en-GB" dirty="0"/>
              <a:t>Multiple observations of one or more variables</a:t>
            </a:r>
          </a:p>
          <a:p>
            <a:pPr lvl="1"/>
            <a:r>
              <a:rPr lang="en-GB" dirty="0"/>
              <a:t>Variables can be of many types: numeric, categorical, time, etc.</a:t>
            </a:r>
          </a:p>
          <a:p>
            <a:pPr marL="0" indent="0">
              <a:buNone/>
            </a:pPr>
            <a:r>
              <a:rPr lang="en-GB" dirty="0"/>
              <a:t>Aesthetic mappings</a:t>
            </a:r>
          </a:p>
          <a:p>
            <a:pPr lvl="1"/>
            <a:r>
              <a:rPr lang="en-GB" dirty="0"/>
              <a:t>How do the variables map onto plot elements? </a:t>
            </a:r>
          </a:p>
          <a:p>
            <a:pPr lvl="1"/>
            <a:r>
              <a:rPr lang="en-GB" dirty="0"/>
              <a:t>Think axes, colours, shapes, line type…</a:t>
            </a:r>
          </a:p>
          <a:p>
            <a:pPr marL="0" indent="0">
              <a:buNone/>
            </a:pPr>
            <a:r>
              <a:rPr lang="en-GB" dirty="0"/>
              <a:t>Geometric objects</a:t>
            </a:r>
          </a:p>
          <a:p>
            <a:pPr lvl="1"/>
            <a:r>
              <a:rPr lang="en-GB" dirty="0"/>
              <a:t>What kind of statistical plot do we see?</a:t>
            </a:r>
          </a:p>
          <a:p>
            <a:pPr lvl="1"/>
            <a:r>
              <a:rPr lang="en-GB" dirty="0"/>
              <a:t>E.g. histogram, scatter plot, box plot</a:t>
            </a:r>
          </a:p>
        </p:txBody>
      </p:sp>
    </p:spTree>
    <p:extLst>
      <p:ext uri="{BB962C8B-B14F-4D97-AF65-F5344CB8AC3E}">
        <p14:creationId xmlns:p14="http://schemas.microsoft.com/office/powerpoint/2010/main" val="180071041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pf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pfc" id="{2C9651E6-DF69-0244-BB08-68DABCB22B2F}" vid="{FD4A1844-73ED-914E-AE56-72A814ED02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129</TotalTime>
  <Words>452</Words>
  <Application>Microsoft Macintosh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Gill Sans</vt:lpstr>
      <vt:lpstr>Gill Sans Light</vt:lpstr>
      <vt:lpstr>Gill Sans MT</vt:lpstr>
      <vt:lpstr>theme_pfc</vt:lpstr>
      <vt:lpstr>Figure prototyping with ggplot2</vt:lpstr>
      <vt:lpstr>Housekeeping notes</vt:lpstr>
      <vt:lpstr>Outline</vt:lpstr>
      <vt:lpstr>Outline</vt:lpstr>
      <vt:lpstr>The Grammar of Graphics</vt:lpstr>
      <vt:lpstr>Fisher’s iris data</vt:lpstr>
      <vt:lpstr>PowerPoint Presentation</vt:lpstr>
      <vt:lpstr>PowerPoint Presentation</vt:lpstr>
      <vt:lpstr>Core ggplot2 elements</vt:lpstr>
      <vt:lpstr>PowerPoint Presentation</vt:lpstr>
      <vt:lpstr>PowerPoint Presentation</vt:lpstr>
      <vt:lpstr>The rest of the workshop</vt:lpstr>
      <vt:lpstr>PowerPoint Presentation</vt:lpstr>
      <vt:lpstr>#TidyTuesday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prototyping with ggplot2</dc:title>
  <dc:creator>Microsoft Office User</dc:creator>
  <cp:lastModifiedBy>Microsoft Office User</cp:lastModifiedBy>
  <cp:revision>7</cp:revision>
  <dcterms:created xsi:type="dcterms:W3CDTF">2022-05-05T13:35:59Z</dcterms:created>
  <dcterms:modified xsi:type="dcterms:W3CDTF">2022-05-05T15:45:37Z</dcterms:modified>
</cp:coreProperties>
</file>