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8" r:id="rId5"/>
    <p:sldId id="259" r:id="rId6"/>
    <p:sldId id="260" r:id="rId7"/>
    <p:sldId id="261" r:id="rId8"/>
    <p:sldId id="265" r:id="rId9"/>
    <p:sldId id="264" r:id="rId10"/>
    <p:sldId id="263" r:id="rId11"/>
    <p:sldId id="270" r:id="rId12"/>
    <p:sldId id="262" r:id="rId13"/>
    <p:sldId id="271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5136-7C8F-4376-8C70-1FE3A52F1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CODEC PPG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1122B-59E4-436B-903C-263488F65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TEORIA DA INFORMAÇÃO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5279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359C1-4B03-48E1-B748-07F324DB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7"/>
            <a:ext cx="4166509" cy="130653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EBEBEB"/>
                </a:solidFill>
              </a:rPr>
              <a:t>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6C55-28D5-432E-A00F-551F653B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935804"/>
            <a:ext cx="4166509" cy="4288015"/>
          </a:xfrm>
        </p:spPr>
        <p:txBody>
          <a:bodyPr>
            <a:normAutofit/>
          </a:bodyPr>
          <a:lstStyle/>
          <a:p>
            <a:pPr lvl="1" algn="just"/>
            <a:r>
              <a:rPr lang="pt-PT" dirty="0">
                <a:solidFill>
                  <a:srgbClr val="EBEBEB"/>
                </a:solidFill>
              </a:rPr>
              <a:t>O ficheiro final foi escrito de forma a que a cada bit corresponde a uma linha como tal, o tamanho do ficheiro final é na verdade 990KB/8 + o tamanho do ficheiro onde o alfabeto usado no moveToFront é guardado + o dicionário de </a:t>
            </a:r>
            <a:r>
              <a:rPr lang="pt-PT" dirty="0" err="1">
                <a:solidFill>
                  <a:srgbClr val="EBEBEB"/>
                </a:solidFill>
              </a:rPr>
              <a:t>huffman</a:t>
            </a:r>
            <a:r>
              <a:rPr lang="pt-PT" dirty="0">
                <a:solidFill>
                  <a:srgbClr val="EBEBEB"/>
                </a:solidFill>
              </a:rPr>
              <a:t>.</a:t>
            </a:r>
          </a:p>
          <a:p>
            <a:pPr lvl="1" algn="just"/>
            <a:r>
              <a:rPr lang="pt-PT" dirty="0">
                <a:solidFill>
                  <a:srgbClr val="EBEBEB"/>
                </a:solidFill>
              </a:rPr>
              <a:t>Assim, calculamos um compression ratio de 1.288.</a:t>
            </a:r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7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4D62EC-90DB-406D-9F14-998790CAA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95" t="-454" r="1" b="4024"/>
          <a:stretch/>
        </p:blipFill>
        <p:spPr>
          <a:xfrm>
            <a:off x="6943295" y="2864398"/>
            <a:ext cx="2792117" cy="163971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B40C070-4F7D-46DD-B12F-4EA59554C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" r="49872" b="-1"/>
          <a:stretch/>
        </p:blipFill>
        <p:spPr>
          <a:xfrm>
            <a:off x="6943714" y="1208492"/>
            <a:ext cx="2809278" cy="169619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F8F8E88-58A0-455A-B07C-23EF4731B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14" y="4508033"/>
            <a:ext cx="2786712" cy="171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9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57B2-295E-416A-93F4-6C689ED2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pt-PT"/>
              <a:t>Análise dos resultados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FB8D-FAB0-428B-8DF6-60F435C1B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pt-PT" dirty="0"/>
              <a:t>Em comparação com o exemplo prático apresentado no estado da arte cuja compression ratio foi de aproximadamente 2.23 observamos um declínio na compression ratio, o que nos faz entender que nem sempre o uso de vários métodos de compressão resulta numa compressão mais eficaz.</a:t>
            </a:r>
          </a:p>
        </p:txBody>
      </p:sp>
      <p:pic>
        <p:nvPicPr>
          <p:cNvPr id="7170" name="Picture 2" descr="https://scontent.fopo1-1.fna.fbcdn.net/v/t1.15752-9/48356582_1636432643125137_3091083101028220928_n.jpg?_nc_cat=109&amp;_nc_ht=scontent.fopo1-1.fna&amp;oh=010ed5dcb55278ad9f994a6c33968c17&amp;oe=5CA4BF22">
            <a:extLst>
              <a:ext uri="{FF2B5EF4-FFF2-40B4-BE49-F238E27FC236}">
                <a16:creationId xmlns:a16="http://schemas.microsoft.com/office/drawing/2014/main" id="{6C9542ED-BB25-44C0-AAB1-5FB65335E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57061"/>
            <a:ext cx="5451627" cy="14719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62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43F7-0F6B-4E6C-9E6F-CB7A246B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0E4DD5-35B1-4902-A4C2-A67002A2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Da análise de resultados podemos concluir que tanto o filtro de low-pass como o algoritmo MTF são de grande importância para o sucesso deste algoritmo de compressão. No entanto, usando o MTF somos também obrigados a guardar o dicionário original de símbolos. Apesar da compressão conseguida neste método lossless o valor de compressão obtido continua a ser muito inferior aos valores conseguidos através de métodos lossy, métodos que tiram partido de algoritmos como por exemplo a truncação de duas casas decimais. </a:t>
            </a:r>
          </a:p>
          <a:p>
            <a:pPr algn="just"/>
            <a:r>
              <a:rPr lang="pt-PT" dirty="0"/>
              <a:t>Como tal, para trabalho a ser realizado no futuro sugerimos…</a:t>
            </a:r>
          </a:p>
        </p:txBody>
      </p:sp>
    </p:spTree>
    <p:extLst>
      <p:ext uri="{BB962C8B-B14F-4D97-AF65-F5344CB8AC3E}">
        <p14:creationId xmlns:p14="http://schemas.microsoft.com/office/powerpoint/2010/main" val="91446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9FEA-34EB-470A-9692-A1D1B8D4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futuro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7C17-F5E2-49C7-AD3D-59340FCFC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51" y="2052918"/>
            <a:ext cx="8946541" cy="4195481"/>
          </a:xfrm>
        </p:spPr>
        <p:txBody>
          <a:bodyPr/>
          <a:lstStyle/>
          <a:p>
            <a:r>
              <a:rPr lang="pt-PT" dirty="0"/>
              <a:t>Um aprofundamento dos algoritmos </a:t>
            </a:r>
            <a:r>
              <a:rPr lang="pt-PT" dirty="0" err="1"/>
              <a:t>lossy</a:t>
            </a:r>
            <a:r>
              <a:rPr lang="pt-PT" dirty="0"/>
              <a:t> de modo a minimizar a informação que é perdida de forma a tornar estes algoritmos mais viáveis.</a:t>
            </a:r>
          </a:p>
          <a:p>
            <a:r>
              <a:rPr lang="pt-PT" dirty="0"/>
              <a:t>Ao mesmo tempo, podíamos também aprofundar os métodos </a:t>
            </a:r>
            <a:r>
              <a:rPr lang="pt-PT" dirty="0" err="1"/>
              <a:t>lossless</a:t>
            </a:r>
            <a:r>
              <a:rPr lang="pt-PT" dirty="0"/>
              <a:t>, expandindo os trabalhos para outras áreas da compressão.</a:t>
            </a:r>
          </a:p>
        </p:txBody>
      </p:sp>
    </p:spTree>
    <p:extLst>
      <p:ext uri="{BB962C8B-B14F-4D97-AF65-F5344CB8AC3E}">
        <p14:creationId xmlns:p14="http://schemas.microsoft.com/office/powerpoint/2010/main" val="84074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0016-1A73-4400-B95A-F76E9E73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Bibliografia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4B03-686E-4E5F-8DE5-A0FDA0707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600" dirty="0"/>
              <a:t>ASCII-character-encoding based PPG compression for tele-monitoringsystemSourav,</a:t>
            </a:r>
            <a:r>
              <a:rPr lang="en-US" sz="1600" dirty="0"/>
              <a:t>Department of Electrical and Computer Engineering, Concordia University, 1455 De Maisonneuve Blvd. West, Montreal, Quebec, H3G 1M8, Canadaa </a:t>
            </a:r>
          </a:p>
          <a:p>
            <a:r>
              <a:rPr lang="pt-PT" sz="1600" dirty="0"/>
              <a:t>An efficient data compression and encryption technique for PPG signal, </a:t>
            </a:r>
            <a:r>
              <a:rPr lang="en-US" sz="1600" dirty="0"/>
              <a:t>Department of Applied Physics, Faculty of Technology, University of Calcutta, 92 A.P.C. Road, Kolkata 700 009, India,Department of Electrical &amp; Computer Engineering, Concordia University, 1455 De Maisonneuve Blvd. West, Montreal, Quebec H3G 1M8, Canada</a:t>
            </a:r>
            <a:endParaRPr lang="pt-PT" sz="1600" dirty="0"/>
          </a:p>
          <a:p>
            <a:r>
              <a:rPr lang="en-US" sz="1600" dirty="0"/>
              <a:t> The 3rdIEEE RESEARCH BOOST, Nov. 2nd, 2017 "</a:t>
            </a:r>
            <a:r>
              <a:rPr lang="en-US" sz="1600" i="1" dirty="0"/>
              <a:t>Give your research an industrial edge "Concordia</a:t>
            </a:r>
            <a:r>
              <a:rPr lang="en-US" sz="1600" dirty="0"/>
              <a:t> University, Montreal, Canada</a:t>
            </a:r>
          </a:p>
          <a:p>
            <a:r>
              <a:rPr lang="pt-PT" sz="1600" dirty="0"/>
              <a:t>https://www.geeksforgeeks.org/move-front-data-transform-algorithm/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5858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795A-51D5-4B91-8B3F-A1B5D792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63" y="2104900"/>
            <a:ext cx="6561997" cy="947086"/>
          </a:xfrm>
        </p:spPr>
        <p:txBody>
          <a:bodyPr/>
          <a:lstStyle/>
          <a:p>
            <a:r>
              <a:rPr lang="pt-PT" sz="3600" dirty="0"/>
              <a:t>Trabalho realizado por: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C34D-7DB0-447B-97AD-50DC7E99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227" y="3212757"/>
            <a:ext cx="4456670" cy="13510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João Cruz uc</a:t>
            </a:r>
            <a:r>
              <a:rPr lang="pt-PT" dirty="0"/>
              <a:t>2017256968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José Simões uc</a:t>
            </a:r>
            <a:r>
              <a:rPr lang="pt-PT" dirty="0"/>
              <a:t>2017252705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Leandro Pais uc2017251509</a:t>
            </a:r>
          </a:p>
        </p:txBody>
      </p:sp>
    </p:spTree>
    <p:extLst>
      <p:ext uri="{BB962C8B-B14F-4D97-AF65-F5344CB8AC3E}">
        <p14:creationId xmlns:p14="http://schemas.microsoft.com/office/powerpoint/2010/main" val="271950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835BA-EA00-4326-BD46-DCD9D758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EBEBEB"/>
                </a:solidFill>
              </a:rPr>
              <a:t>Introdução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C27B5C-575F-4F1C-8E81-49151B2C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EBEBEB"/>
                </a:solidFill>
              </a:rPr>
              <a:t>Inicialmente, foi-nos fornecido um dataset com aproxidamente 753KB, que vamos comprimir com métodos exclusivamente lossless .</a:t>
            </a: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Content Placeholder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A769F3D-9CF4-4189-B1E7-CD111FF80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746192"/>
            <a:ext cx="5449889" cy="5365612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3476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B932-2E7B-44D1-899B-211D188D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PT" dirty="0"/>
              <a:t>Método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DD063-6724-470E-B9B4-3E0ACCF5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algn="just"/>
            <a:r>
              <a:rPr lang="pt-PT" dirty="0"/>
              <a:t>Inicialmente, filtramos o PPG fornecido através de um </a:t>
            </a:r>
            <a:r>
              <a:rPr lang="pt-PT" u="sng" dirty="0"/>
              <a:t>filtro lowpass</a:t>
            </a:r>
            <a:r>
              <a:rPr lang="pt-PT" dirty="0"/>
              <a:t>, posteriormente é lhe aplicado um algoritmo de transformação </a:t>
            </a:r>
            <a:r>
              <a:rPr lang="pt-PT" u="sng" dirty="0"/>
              <a:t>Move-To-Front,</a:t>
            </a:r>
            <a:r>
              <a:rPr lang="pt-PT" dirty="0"/>
              <a:t> de seguida são aplicados o </a:t>
            </a:r>
            <a:r>
              <a:rPr lang="pt-PT" u="sng" dirty="0"/>
              <a:t>delta de segunda ordem </a:t>
            </a:r>
            <a:r>
              <a:rPr lang="pt-PT" dirty="0"/>
              <a:t>em conjunto com o </a:t>
            </a:r>
            <a:r>
              <a:rPr lang="pt-PT" u="sng" dirty="0"/>
              <a:t>sign byte</a:t>
            </a:r>
            <a:r>
              <a:rPr lang="pt-PT" dirty="0"/>
              <a:t> para aumentar a redundância, no final ao sinal resultante é aplicada a codificação de Huffman de modo a obter uma compression ratio lossless máxima.</a:t>
            </a:r>
            <a:endParaRPr lang="pt-PT" u="sng" dirty="0"/>
          </a:p>
        </p:txBody>
      </p:sp>
    </p:spTree>
    <p:extLst>
      <p:ext uri="{BB962C8B-B14F-4D97-AF65-F5344CB8AC3E}">
        <p14:creationId xmlns:p14="http://schemas.microsoft.com/office/powerpoint/2010/main" val="105626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85BE-4623-494C-B8BC-9B94C71E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Filtro LowPass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FEA8-E258-4BD0-B245-58C0800D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75935"/>
            <a:ext cx="3757012" cy="4172464"/>
          </a:xfrm>
        </p:spPr>
        <p:txBody>
          <a:bodyPr/>
          <a:lstStyle/>
          <a:p>
            <a:pPr algn="just"/>
            <a:r>
              <a:rPr lang="pt-PT" dirty="0"/>
              <a:t>O filtro tem um alcance  acima de 18MHz , pois a partir deste valor o sinal de PPG não contém informação relevante. Efetivamente, este filtro remove ruídos (tal como os da interferência elétrica) e informação desnecessária caso exista.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58E98-7FA3-4308-8084-90700ADF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2738639"/>
            <a:ext cx="62293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547F5-AE02-4977-8416-402DA34B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073146" cy="1125393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EBEBEB"/>
                </a:solidFill>
              </a:rPr>
              <a:t>Move-To-Front</a:t>
            </a:r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 descr="https://scontent.fopo1-1.fna.fbcdn.net/v/t1.15752-9/48384862_271142483573052_8172696712675065856_n.jpg?_nc_cat=108&amp;_nc_ht=scontent.fopo1-1.fna&amp;oh=09e69d42c83b8c4f408d62efd97d1506&amp;oe=5C911874">
            <a:extLst>
              <a:ext uri="{FF2B5EF4-FFF2-40B4-BE49-F238E27FC236}">
                <a16:creationId xmlns:a16="http://schemas.microsoft.com/office/drawing/2014/main" id="{9742297F-EEB2-42B0-8106-09588A77D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775" y="1974715"/>
            <a:ext cx="4438054" cy="23632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7C606F-C65A-45B7-AD4E-05E9DC99A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23" y="2096530"/>
            <a:ext cx="4827930" cy="301504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PT" dirty="0">
                <a:solidFill>
                  <a:schemeClr val="bg1"/>
                </a:solidFill>
              </a:rPr>
              <a:t>Algoritmo de transformação cujo funcionamento se prende com a ordenação do alfabeto dos símbolos de forma a que os símbolos mais utilizados possuam os índices menores no alfabeto. Facilitando assim, o encoding que resulta numa otimização da compressão. Tem a desvantagem de termos de guardar o alfabeto original para reverter o processo.</a:t>
            </a:r>
          </a:p>
        </p:txBody>
      </p:sp>
    </p:spTree>
    <p:extLst>
      <p:ext uri="{BB962C8B-B14F-4D97-AF65-F5344CB8AC3E}">
        <p14:creationId xmlns:p14="http://schemas.microsoft.com/office/powerpoint/2010/main" val="322242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AF08-B655-452B-B34F-237C2775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Delta de Segunda Ordem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63A6F-6238-4C86-AE27-36C02372B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45" y="2545227"/>
            <a:ext cx="3616969" cy="2249195"/>
          </a:xfrm>
        </p:spPr>
        <p:txBody>
          <a:bodyPr/>
          <a:lstStyle/>
          <a:p>
            <a:pPr algn="just"/>
            <a:r>
              <a:rPr lang="pt-PT" dirty="0"/>
              <a:t>Este método é usado no array do sinal de PPG de forma a subtrair os símbolos consecutivos no array.</a:t>
            </a:r>
          </a:p>
        </p:txBody>
      </p:sp>
      <p:pic>
        <p:nvPicPr>
          <p:cNvPr id="3074" name="Picture 2" descr="https://scontent.fopo1-1.fna.fbcdn.net/v/t1.15752-9/48378988_1958437804271931_2156813678471544832_n.jpg?_nc_cat=108&amp;_nc_ht=scontent.fopo1-1.fna&amp;oh=f82d3ebf9b927af11b8bf7e8fd32f656&amp;oe=5C8C075F">
            <a:extLst>
              <a:ext uri="{FF2B5EF4-FFF2-40B4-BE49-F238E27FC236}">
                <a16:creationId xmlns:a16="http://schemas.microsoft.com/office/drawing/2014/main" id="{E95A38FE-3181-4696-A1A4-5953404AD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535" y="2695575"/>
            <a:ext cx="29051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69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47146-F00E-470B-A07A-B4687F8A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EBEBEB"/>
                </a:solidFill>
              </a:rPr>
              <a:t>Sign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1689D-6FDB-4707-8B0F-E8AEF5AA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algn="just"/>
            <a:r>
              <a:rPr lang="pt-PT" dirty="0">
                <a:solidFill>
                  <a:srgbClr val="EBEBEB"/>
                </a:solidFill>
              </a:rPr>
              <a:t>Após aplicação do método de segunda ordem, todos os valores no array são tornados positivos após ser guardado uma string binária com a informação relativa ao sinal dos valores no array, aumentando assim a redundância do sinal.</a:t>
            </a:r>
            <a:r>
              <a:rPr lang="pt-PT" dirty="0">
                <a:solidFill>
                  <a:schemeClr val="bg1"/>
                </a:solidFill>
              </a:rPr>
              <a:t> Tem a desvantagem de termos de guardar o array binário de signals.</a:t>
            </a:r>
            <a:endParaRPr lang="pt-PT" dirty="0">
              <a:solidFill>
                <a:srgbClr val="EBEBEB"/>
              </a:solidFill>
            </a:endParaRPr>
          </a:p>
        </p:txBody>
      </p:sp>
      <p:sp>
        <p:nvSpPr>
          <p:cNvPr id="13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1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50" name="Picture 2" descr="https://scontent.fopo1-1.fna.fbcdn.net/v/t1.15752-9/48359613_2285109504852702_3033443321360941056_n.jpg?_nc_cat=101&amp;_nc_ht=scontent.fopo1-1.fna&amp;oh=d5030239823d44d627dc8cef2a7de988&amp;oe=5CB15845">
            <a:extLst>
              <a:ext uri="{FF2B5EF4-FFF2-40B4-BE49-F238E27FC236}">
                <a16:creationId xmlns:a16="http://schemas.microsoft.com/office/drawing/2014/main" id="{FC23ED20-147E-4451-AA4E-09FE6A404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992" y="1119608"/>
            <a:ext cx="5449889" cy="46187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9085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81A3B-ACA1-4736-A8B6-AA8CDA33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EBEBEB"/>
                </a:solidFill>
              </a:rPr>
              <a:t>Huffman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C59A-3996-4B1D-8F70-91FBFCC3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algn="just"/>
            <a:r>
              <a:rPr lang="pt-PT" dirty="0">
                <a:solidFill>
                  <a:srgbClr val="EBEBEB"/>
                </a:solidFill>
              </a:rPr>
              <a:t>A codificação de Hufffman é um método de compressão que usa as probabilidades das ocorrências dos símbolos no alfabeto do PPG, para determinar códigos de tamanho variável para cada símbolo para aplicar uma compressão efetiva</a:t>
            </a:r>
            <a:r>
              <a:rPr lang="pt-PT" dirty="0">
                <a:solidFill>
                  <a:schemeClr val="bg1"/>
                </a:solidFill>
              </a:rPr>
              <a:t> Tem a desvantagem de termos de guardar dicionário com os símbolos originais.</a:t>
            </a:r>
            <a:endParaRPr lang="pt-PT" dirty="0">
              <a:solidFill>
                <a:srgbClr val="EBEBEB"/>
              </a:solidFill>
            </a:endParaRPr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7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4098" name="Picture 2" descr="https://scontent.fopo1-1.fna.fbcdn.net/v/t1.15752-9/48370098_335367773953211_2983923744302432256_n.jpg?_nc_cat=107&amp;_nc_ht=scontent.fopo1-1.fna&amp;oh=9fe7907c9188d266305d16ba6ae4ddd7&amp;oe=5CA706E7">
            <a:extLst>
              <a:ext uri="{FF2B5EF4-FFF2-40B4-BE49-F238E27FC236}">
                <a16:creationId xmlns:a16="http://schemas.microsoft.com/office/drawing/2014/main" id="{D68B561B-F6F1-47AD-B318-A1110D7EBE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8"/>
          <a:stretch/>
        </p:blipFill>
        <p:spPr bwMode="auto">
          <a:xfrm>
            <a:off x="6093992" y="1331559"/>
            <a:ext cx="5449889" cy="41948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209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FF4D-5A51-4B98-8AAD-89D32B0C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Descompressão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7651-D6F6-4615-89BC-DBA462CBC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Para descomprimir, começamos por utilizar o dicionário para reverter os códigos de Hufffman, de seguida usamos o sign byte para recuperar os sinais dos valores contidos no array, em conjunto com a segunda derivada para reverter o array obtido no método do delta da segunda derivada, a partir daí revertemos o algoritmo do move-to-front com o alfabeto inicial, assim obtemos o sinal original filtrado, caso seja necessário remover a filtração é apenas necessário amplificar o sinal.</a:t>
            </a:r>
          </a:p>
          <a:p>
            <a:pPr algn="just"/>
            <a:r>
              <a:rPr lang="pt-PT" dirty="0"/>
              <a:t>Deste modo, facilmente se percebe que estamos perante um algoritmo que é no seu total lossless, pois não é removida qualquer tipo de informação relevante.</a:t>
            </a:r>
          </a:p>
        </p:txBody>
      </p:sp>
    </p:spTree>
    <p:extLst>
      <p:ext uri="{BB962C8B-B14F-4D97-AF65-F5344CB8AC3E}">
        <p14:creationId xmlns:p14="http://schemas.microsoft.com/office/powerpoint/2010/main" val="3276438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399</TotalTime>
  <Words>816</Words>
  <Application>Microsoft Office PowerPoint</Application>
  <PresentationFormat>Ecrã Panorâmico</PresentationFormat>
  <Paragraphs>39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 CODEC PPG</vt:lpstr>
      <vt:lpstr>Introdução</vt:lpstr>
      <vt:lpstr>Método</vt:lpstr>
      <vt:lpstr>Filtro LowPass</vt:lpstr>
      <vt:lpstr>Move-To-Front</vt:lpstr>
      <vt:lpstr>Delta de Segunda Ordem</vt:lpstr>
      <vt:lpstr>Sign Byte</vt:lpstr>
      <vt:lpstr>Huffman</vt:lpstr>
      <vt:lpstr>Descompressão</vt:lpstr>
      <vt:lpstr>Resultados</vt:lpstr>
      <vt:lpstr>Análise dos resultados</vt:lpstr>
      <vt:lpstr>Conclusão</vt:lpstr>
      <vt:lpstr>Trabalho futuro</vt:lpstr>
      <vt:lpstr>Bibliografia</vt:lpstr>
      <vt:lpstr>Trabalho realizado por: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>lbpais18@outlook.com</dc:creator>
  <cp:lastModifiedBy>João</cp:lastModifiedBy>
  <cp:revision>36</cp:revision>
  <dcterms:created xsi:type="dcterms:W3CDTF">2018-12-14T22:55:42Z</dcterms:created>
  <dcterms:modified xsi:type="dcterms:W3CDTF">2018-12-15T20:32:40Z</dcterms:modified>
</cp:coreProperties>
</file>