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27" r:id="rId3"/>
    <p:sldId id="309" r:id="rId4"/>
    <p:sldId id="339" r:id="rId5"/>
    <p:sldId id="344" r:id="rId6"/>
    <p:sldId id="41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C081D-AB8F-4AB8-94A6-E6C7E81B978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A4822-80A6-4B5B-A611-FAF29C67C0D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3DF824A-3207-46BF-92F3-F5B6564FDFCC}" type="datetime1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0E26A63B-C688-4A4E-93B1-5A1BC79EB7F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A30435-C3D7-4BBF-BAD1-E9357350278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26A63B-C688-4A4E-93B1-5A1BC79EB7F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356840-C4C1-43D2-94BD-9EE9BB09450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26A63B-C688-4A4E-93B1-5A1BC79EB7F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66C5-44DE-46F0-B583-2ED6C6797DA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A63B-C688-4A4E-93B1-5A1BC79EB7F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65F2794-E868-4D99-8FBF-F5CF382F016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26A63B-C688-4A4E-93B1-5A1BC79EB7F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A6C02A-E15B-4933-B06E-52BFE64589F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26A63B-C688-4A4E-93B1-5A1BC79EB7F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4420BD-A552-46BF-BA2E-6F12B9FB358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26A63B-C688-4A4E-93B1-5A1BC79EB7F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2333A4-E8BA-41CA-AAF4-1F611F063F2C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26A63B-C688-4A4E-93B1-5A1BC79EB7F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EB9713-F41E-428D-B5B5-C4C6E701E73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26A63B-C688-4A4E-93B1-5A1BC79EB7F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BF8E74A-C940-4B6A-99FD-149CBE8B3E4E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26A63B-C688-4A4E-93B1-5A1BC79EB7F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ECA761-2DDD-4360-ACE4-D68B7D18F53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26A63B-C688-4A4E-93B1-5A1BC79EB7F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476BF5-F947-4B55-A495-2D88F1C20E4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26A63B-C688-4A4E-93B1-5A1BC79EB7F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4F5666C5-44DE-46F0-B583-2ED6C6797DAE}" type="datetime1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E26A63B-C688-4A4E-93B1-5A1BC79EB7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202815" y="1760855"/>
            <a:ext cx="88271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ANDHRA PRADESH LABOUR DEPARTMENT</a:t>
            </a:r>
            <a:endParaRPr lang="en-IN" altLang="en-US" sz="32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ctr"/>
            <a:r>
              <a:rPr lang="en-IN" altLang="en-US" sz="3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ONLINE INSPECTION </a:t>
            </a:r>
            <a:endParaRPr lang="en-IN" altLang="en-US" sz="32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/>
          <p:nvPr>
            <p:custDataLst>
              <p:tags r:id="rId1"/>
            </p:custDataLst>
          </p:nvPr>
        </p:nvSpPr>
        <p:spPr>
          <a:xfrm>
            <a:off x="418011" y="1132114"/>
            <a:ext cx="4868090" cy="4869675"/>
          </a:xfrm>
          <a:prstGeom prst="rect">
            <a:avLst/>
          </a:prstGeom>
          <a:ln w="0"/>
          <a:effectLst/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6104" y="1547522"/>
            <a:ext cx="9110749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Introduction </a:t>
            </a:r>
            <a:endParaRPr lang="en-GB" sz="2800" dirty="0"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Online Interaction 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2633" y="282633"/>
            <a:ext cx="11310662" cy="857266"/>
          </a:xfrm>
          <a:ln w="0"/>
          <a:effectLst/>
        </p:spPr>
        <p:txBody>
          <a:bodyPr wrap="square" lIns="0" tIns="0" rIns="0" bIns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b="1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sz="3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114300"/>
            <a:ext cx="8596668" cy="1104900"/>
          </a:xfrm>
        </p:spPr>
        <p:txBody>
          <a:bodyPr>
            <a:normAutofit fontScale="90000"/>
          </a:bodyPr>
          <a:lstStyle/>
          <a:p>
            <a:br>
              <a:rPr lang="en-US" sz="2400" b="1" dirty="0">
                <a:solidFill>
                  <a:schemeClr val="tx2"/>
                </a:solidFill>
                <a:latin typeface="+mn-lt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  <a:br>
              <a:rPr lang="en-US" sz="2400" b="1" dirty="0">
                <a:solidFill>
                  <a:schemeClr val="tx2"/>
                </a:solidFill>
                <a:latin typeface="+mn-lt"/>
              </a:rPr>
            </a:b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422275" y="1007745"/>
            <a:ext cx="10870565" cy="5638800"/>
          </a:xfrm>
        </p:spPr>
        <p:txBody>
          <a:bodyPr>
            <a:normAutofit fontScale="45000"/>
          </a:bodyPr>
          <a:lstStyle/>
          <a:p>
            <a:pPr marL="60325" indent="-60325" algn="just">
              <a:buNone/>
            </a:pPr>
            <a:r>
              <a:rPr lang="en-IN" altLang="en-US" sz="1400" dirty="0"/>
              <a:t>		</a:t>
            </a:r>
            <a:r>
              <a:rPr lang="en-US" sz="1400" dirty="0"/>
              <a:t> </a:t>
            </a:r>
            <a:r>
              <a:rPr lang="en-US" sz="5175" dirty="0"/>
              <a:t>Ministry of Labour &amp; Employment, Government of India and the State Governments enforce more than 44 </a:t>
            </a:r>
            <a:r>
              <a:rPr lang="en-US" sz="5175" dirty="0" err="1"/>
              <a:t>labour</a:t>
            </a:r>
            <a:r>
              <a:rPr lang="en-US" sz="5175" dirty="0"/>
              <a:t> laws in their respective spheres. There have been requests from various stakeholders for ensuring simplification of formats, ease of compliance, transparency in inspections and speedy redressal of grievances.</a:t>
            </a:r>
            <a:endParaRPr lang="en-US" sz="5175" dirty="0"/>
          </a:p>
          <a:p>
            <a:pPr marL="60325" indent="-60325">
              <a:buNone/>
            </a:pPr>
            <a:r>
              <a:rPr lang="en-US" sz="5175" dirty="0"/>
              <a:t> Transparent central </a:t>
            </a:r>
            <a:r>
              <a:rPr lang="en-US" sz="5175" dirty="0" err="1"/>
              <a:t>labour</a:t>
            </a:r>
            <a:r>
              <a:rPr lang="en-US" sz="5175" dirty="0"/>
              <a:t> inspection scheme for random inspection of units.     </a:t>
            </a:r>
            <a:endParaRPr lang="en-US" sz="5175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5175" dirty="0"/>
              <a:t> Ease of Doing Business</a:t>
            </a:r>
            <a:endParaRPr lang="en-US" sz="5175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5175" dirty="0"/>
              <a:t> Know your applicable Laws,</a:t>
            </a:r>
            <a:endParaRPr lang="en-US" sz="5175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5175" dirty="0"/>
              <a:t> Submitting Annual returns,</a:t>
            </a:r>
            <a:endParaRPr lang="en-US" sz="5175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5175" dirty="0"/>
              <a:t> End-End communication between Establishment and Department,       </a:t>
            </a:r>
            <a:endParaRPr lang="en-US" sz="5175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5175" dirty="0"/>
              <a:t> Inspection Procedures,</a:t>
            </a:r>
            <a:endParaRPr lang="en-US" sz="5175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5175" dirty="0"/>
              <a:t> Reports of Inspections,</a:t>
            </a:r>
            <a:endParaRPr lang="en-US" sz="5175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5175" dirty="0"/>
              <a:t> Grievance System</a:t>
            </a:r>
            <a:endParaRPr lang="en-US" sz="5175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5175" dirty="0"/>
              <a:t> Other useful information</a:t>
            </a:r>
            <a:endParaRPr lang="en-US" sz="5175" dirty="0"/>
          </a:p>
          <a:p>
            <a:pPr>
              <a:buFont typeface="Arial" panose="020B0604020202020204" pitchFamily="34" charset="0"/>
              <a:buChar char="•"/>
            </a:pPr>
            <a:endParaRPr lang="en-US" sz="517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161926"/>
            <a:ext cx="8596668" cy="857250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+mn-lt"/>
              </a:rPr>
              <a:t>     </a:t>
            </a:r>
            <a:r>
              <a:rPr lang="en-US" sz="4900" b="1" dirty="0">
                <a:latin typeface="+mn-lt"/>
              </a:rPr>
              <a:t>Proposed System</a:t>
            </a:r>
            <a:br>
              <a:rPr lang="en-US" sz="2400" b="1" dirty="0">
                <a:solidFill>
                  <a:schemeClr val="tx2"/>
                </a:solidFill>
                <a:latin typeface="+mn-lt"/>
              </a:rPr>
            </a:b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1019175"/>
            <a:ext cx="10745470" cy="49911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 This portal facilitate ease of reporting at one place of various </a:t>
            </a:r>
            <a:r>
              <a:rPr lang="en-US" dirty="0" err="1"/>
              <a:t>labour</a:t>
            </a:r>
            <a:r>
              <a:rPr lang="en-US" dirty="0"/>
              <a:t> laws consolidated information of Labour Inspection and its enforcement. It will enhance convenience of reporting, transparency in Labour Inspection and monitoring of Labour Inspections based on key performance indices.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This web portal provide for online reporting of harmonized inspection report by inspecting officials.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The web portal contribute proactively to achieve the objective of simplifying business regulations and bringing in transparency and accountability in </a:t>
            </a:r>
            <a:r>
              <a:rPr lang="en-US" dirty="0" err="1"/>
              <a:t>labour</a:t>
            </a:r>
            <a:r>
              <a:rPr lang="en-US" dirty="0"/>
              <a:t> inspections.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1000" dirty="0"/>
          </a:p>
          <a:p>
            <a:pPr marL="60325" indent="-60325"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2313124" y="3734966"/>
            <a:ext cx="1237009" cy="5760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Not accepted </a:t>
            </a:r>
            <a:endParaRPr lang="en-IN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3955542" y="1738705"/>
            <a:ext cx="1165097" cy="630716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Select Violations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Flowchart: Document 20"/>
          <p:cNvSpPr/>
          <p:nvPr/>
        </p:nvSpPr>
        <p:spPr>
          <a:xfrm>
            <a:off x="6544302" y="1734420"/>
            <a:ext cx="1085857" cy="734460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Violations Notice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Flowchart: Document 23"/>
          <p:cNvSpPr/>
          <p:nvPr/>
        </p:nvSpPr>
        <p:spPr>
          <a:xfrm>
            <a:off x="4399252" y="3722224"/>
            <a:ext cx="753482" cy="651634"/>
          </a:xfrm>
          <a:prstGeom prst="flowChart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Verify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1674" y="1264552"/>
            <a:ext cx="5729542" cy="4945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Labour dep</a:t>
            </a:r>
            <a:r>
              <a:rPr lang="en-IN" altLang="en-US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rtment Inspector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71261" y="1240504"/>
            <a:ext cx="2475834" cy="4945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Establishment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43543" y="1785917"/>
            <a:ext cx="1675299" cy="5486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Inspection &amp; findings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90794" y="3766160"/>
            <a:ext cx="1683018" cy="5486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 online/Off 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5167" y="3774775"/>
            <a:ext cx="1044455" cy="546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Defined period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stCxn id="31" idx="1"/>
            <a:endCxn id="24" idx="3"/>
          </p:cNvCxnSpPr>
          <p:nvPr/>
        </p:nvCxnSpPr>
        <p:spPr>
          <a:xfrm flipH="1">
            <a:off x="5152734" y="4040480"/>
            <a:ext cx="1338060" cy="75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28851" y="5091399"/>
            <a:ext cx="4923696" cy="217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054721" y="1271266"/>
            <a:ext cx="1624582" cy="4945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51573" y="4537918"/>
            <a:ext cx="3017520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51"/>
          <p:cNvCxnSpPr>
            <a:stCxn id="61" idx="3"/>
            <a:endCxn id="21" idx="1"/>
          </p:cNvCxnSpPr>
          <p:nvPr/>
        </p:nvCxnSpPr>
        <p:spPr>
          <a:xfrm flipV="1">
            <a:off x="5524351" y="2101650"/>
            <a:ext cx="1019951" cy="82040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106746" y="4535293"/>
            <a:ext cx="457200" cy="525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/>
          <p:cNvSpPr/>
          <p:nvPr/>
        </p:nvSpPr>
        <p:spPr>
          <a:xfrm>
            <a:off x="4339418" y="3662537"/>
            <a:ext cx="943779" cy="73495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099" y="457200"/>
            <a:ext cx="9110869" cy="457200"/>
          </a:xfrm>
        </p:spPr>
        <p:txBody>
          <a:bodyPr>
            <a:noAutofit/>
          </a:bodyPr>
          <a:lstStyle/>
          <a:p>
            <a:r>
              <a:rPr lang="nl-NL" sz="3200" dirty="0"/>
              <a:t>Communication flow diagram  (Online Interaction)</a:t>
            </a:r>
            <a:endParaRPr lang="nl-NL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803985" y="4724812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900" dirty="0"/>
          </a:p>
        </p:txBody>
      </p:sp>
      <p:sp>
        <p:nvSpPr>
          <p:cNvPr id="62" name="Rectangle: Rounded Corners 61"/>
          <p:cNvSpPr/>
          <p:nvPr/>
        </p:nvSpPr>
        <p:spPr>
          <a:xfrm>
            <a:off x="9000490" y="4813935"/>
            <a:ext cx="1678940" cy="625475"/>
          </a:xfrm>
          <a:prstGeom prst="roundRect">
            <a:avLst>
              <a:gd name="adj" fmla="val 45583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Off line</a:t>
            </a:r>
            <a:endParaRPr lang="nl-NL" dirty="0"/>
          </a:p>
        </p:txBody>
      </p:sp>
      <p:sp>
        <p:nvSpPr>
          <p:cNvPr id="43" name="Rectangle: Rounded Corners 61"/>
          <p:cNvSpPr/>
          <p:nvPr/>
        </p:nvSpPr>
        <p:spPr>
          <a:xfrm>
            <a:off x="2253320" y="3655517"/>
            <a:ext cx="1361215" cy="73495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Rectangle 2"/>
          <p:cNvSpPr/>
          <p:nvPr/>
        </p:nvSpPr>
        <p:spPr>
          <a:xfrm>
            <a:off x="1976800" y="4719170"/>
            <a:ext cx="8115052" cy="734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Elbow Connector 5"/>
          <p:cNvCxnSpPr>
            <a:stCxn id="43" idx="0"/>
            <a:endCxn id="61" idx="2"/>
          </p:cNvCxnSpPr>
          <p:nvPr/>
        </p:nvCxnSpPr>
        <p:spPr>
          <a:xfrm rot="5400000" flipH="1" flipV="1">
            <a:off x="3519464" y="2690135"/>
            <a:ext cx="379846" cy="15509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0" idx="3"/>
            <a:endCxn id="18" idx="1"/>
          </p:cNvCxnSpPr>
          <p:nvPr/>
        </p:nvCxnSpPr>
        <p:spPr>
          <a:xfrm flipV="1">
            <a:off x="3618842" y="2054063"/>
            <a:ext cx="336700" cy="61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445340" y="2568446"/>
            <a:ext cx="2079011" cy="707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Send notice/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Showcause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notice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Flowchart: Multidocument 72"/>
          <p:cNvSpPr/>
          <p:nvPr/>
        </p:nvSpPr>
        <p:spPr>
          <a:xfrm>
            <a:off x="6483592" y="2504212"/>
            <a:ext cx="1190877" cy="8785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Proof of documents</a:t>
            </a:r>
            <a:endParaRPr lang="en-IN" sz="1400" dirty="0"/>
          </a:p>
        </p:txBody>
      </p:sp>
      <p:cxnSp>
        <p:nvCxnSpPr>
          <p:cNvPr id="86" name="Connector: Elbow 85"/>
          <p:cNvCxnSpPr>
            <a:stCxn id="18" idx="3"/>
            <a:endCxn id="61" idx="1"/>
          </p:cNvCxnSpPr>
          <p:nvPr/>
        </p:nvCxnSpPr>
        <p:spPr>
          <a:xfrm flipH="1">
            <a:off x="3445340" y="2054063"/>
            <a:ext cx="1675299" cy="867996"/>
          </a:xfrm>
          <a:prstGeom prst="bentConnector5">
            <a:avLst>
              <a:gd name="adj1" fmla="val -13645"/>
              <a:gd name="adj2" fmla="val 47796"/>
              <a:gd name="adj3" fmla="val 113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4" idx="1"/>
            <a:endCxn id="82" idx="3"/>
          </p:cNvCxnSpPr>
          <p:nvPr/>
        </p:nvCxnSpPr>
        <p:spPr>
          <a:xfrm flipH="1" flipV="1">
            <a:off x="3550133" y="4022998"/>
            <a:ext cx="789285" cy="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9034218" y="1303734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Criminal Court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149914" y="1785917"/>
            <a:ext cx="1675299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Auto Schedule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607690" y="4823406"/>
            <a:ext cx="1675299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Charge Sheet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49913" y="2647738"/>
            <a:ext cx="1675299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Manual Schedule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646880" y="5524376"/>
            <a:ext cx="17148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 Annual returns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821552" y="5533308"/>
            <a:ext cx="2134133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Verify Annual returns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>
            <a:stCxn id="107" idx="1"/>
            <a:endCxn id="108" idx="3"/>
          </p:cNvCxnSpPr>
          <p:nvPr/>
        </p:nvCxnSpPr>
        <p:spPr>
          <a:xfrm flipH="1">
            <a:off x="4955685" y="5798696"/>
            <a:ext cx="1691195" cy="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386113" y="4813383"/>
            <a:ext cx="1044455" cy="546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 Reply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7" name="Connector: Elbow 116"/>
          <p:cNvCxnSpPr>
            <a:stCxn id="43" idx="1"/>
            <a:endCxn id="32" idx="3"/>
          </p:cNvCxnSpPr>
          <p:nvPr/>
        </p:nvCxnSpPr>
        <p:spPr>
          <a:xfrm rot="10800000" flipV="1">
            <a:off x="1429622" y="4022997"/>
            <a:ext cx="823698" cy="25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2" idx="2"/>
            <a:endCxn id="115" idx="0"/>
          </p:cNvCxnSpPr>
          <p:nvPr/>
        </p:nvCxnSpPr>
        <p:spPr>
          <a:xfrm>
            <a:off x="907395" y="4321307"/>
            <a:ext cx="946" cy="49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5" idx="3"/>
            <a:endCxn id="98" idx="1"/>
          </p:cNvCxnSpPr>
          <p:nvPr/>
        </p:nvCxnSpPr>
        <p:spPr>
          <a:xfrm>
            <a:off x="1430568" y="5086649"/>
            <a:ext cx="1177122" cy="1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FONT" val="TextSlideTextFontC"/>
  <p:tag name="FONTSETCLASSNAME" val="FontSet1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1"/>
  <p:tag name="SHAPECLASSNAME" val="LargeTextBox"/>
  <p:tag name="SHAPECLASSPROTECTIONTYPE" val="3"/>
  <p:tag name="COLORS" val="-2;-2;-2;-2;-1;-2"/>
</p:tagLst>
</file>

<file path=ppt/tags/tag2.xml><?xml version="1.0" encoding="utf-8"?>
<p:tagLst xmlns:p="http://schemas.openxmlformats.org/presentationml/2006/main">
  <p:tag name="FONT" val="SectionSlideTitleFontC"/>
  <p:tag name="FONTSETCLASSNAME" val="FontSet1"/>
  <p:tag name="COLORSETCLASSNAME" val="ColorSet1"/>
  <p:tag name="MLI" val="1"/>
  <p:tag name="SHAPESETGROUPCLASSNAME" val="ShapeSetGroup2"/>
  <p:tag name="SHAPESETCLASSNAME" val="FORMCOLORTEXT02"/>
  <p:tag name="COLORSETGROUPCLASSNAME" val="ColorSetGroupLight"/>
  <p:tag name="FONTSETGROUPCLASSNAME" val="FontSetGroup1"/>
  <p:tag name="SHAPECLASSNAME" val="SectionTitleDarkG1S3"/>
  <p:tag name="SHAPECLASSPROTECTIONTYPE" val="3"/>
  <p:tag name="COLORS" val="-2;-2;-2;-2;-1;-2"/>
</p:tagLst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1678</Words>
  <Application>WPS Presentation</Application>
  <PresentationFormat>Widescreen</PresentationFormat>
  <Paragraphs>71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Calibri</vt:lpstr>
      <vt:lpstr>Calibri Light</vt:lpstr>
      <vt:lpstr>MS Mincho</vt:lpstr>
      <vt:lpstr>Microsoft YaHei</vt:lpstr>
      <vt:lpstr>Arial Unicode MS</vt:lpstr>
      <vt:lpstr>Calibri Light</vt:lpstr>
      <vt:lpstr>Business Cooperate</vt:lpstr>
      <vt:lpstr>PowerPoint 演示文稿</vt:lpstr>
      <vt:lpstr>Content</vt:lpstr>
      <vt:lpstr>  2.Introduction </vt:lpstr>
      <vt:lpstr>     Proposed System </vt:lpstr>
      <vt:lpstr>Communication flow diagram  (Online Interaction)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Bose, Subhrajit</dc:creator>
  <cp:lastModifiedBy>MY PC</cp:lastModifiedBy>
  <cp:revision>356</cp:revision>
  <dcterms:created xsi:type="dcterms:W3CDTF">2018-12-19T08:26:00Z</dcterms:created>
  <dcterms:modified xsi:type="dcterms:W3CDTF">2023-06-22T14:01:28Z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0x01010034F38B7EFE41304193EAE5A2CAE44D96</vt:lpwstr>
  </property>
  <property fmtid="{D5CDD505-2E9C-101B-9397-08002B2CF9AE}" pid="3" name="ICV">
    <vt:lpwstr>AD0684C609B94B37B428A42BB0066206</vt:lpwstr>
  </property>
  <property fmtid="{D5CDD505-2E9C-101B-9397-08002B2CF9AE}" pid="4" name="KSOProductBuildVer">
    <vt:lpwstr>1033-11.2.0.11537</vt:lpwstr>
  </property>
</Properties>
</file>