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2" r:id="rId4"/>
    <p:sldId id="261" r:id="rId5"/>
    <p:sldId id="265" r:id="rId6"/>
    <p:sldId id="266" r:id="rId7"/>
    <p:sldId id="267" r:id="rId8"/>
    <p:sldId id="269" r:id="rId9"/>
    <p:sldId id="273" r:id="rId10"/>
    <p:sldId id="274" r:id="rId11"/>
    <p:sldId id="260" r:id="rId12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PICOL\Paridhi_SLNA\CICG\5th%20committee%20meeting%2003.02.17\Industry%20Feedba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084782054135035"/>
          <c:y val="3.8562850880154414E-3"/>
          <c:w val="0.48596726214094138"/>
          <c:h val="0.9027326040021539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5.0076529366107833E-3"/>
                  <c:y val="-7.84308236018728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1995419312384095E-3"/>
                  <c:y val="-5.22872157345818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4348491193286255E-3"/>
                  <c:y val="-2.61436078672909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9.512831907565745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3.3532598941997897E-3"/>
                  <c:y val="2.6139490763689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Sheet1!$B$93:$B$97</c:f>
              <c:strCache>
                <c:ptCount val="5"/>
                <c:pt idx="0">
                  <c:v>Smooth registration of industrial unit in the portal</c:v>
                </c:pt>
                <c:pt idx="1">
                  <c:v>Prior information of Inpection</c:v>
                </c:pt>
                <c:pt idx="2">
                  <c:v>Awareness about availability of departmental SOPs on online CIF portal</c:v>
                </c:pt>
                <c:pt idx="3">
                  <c:v>Extent of adherence to online SOPs</c:v>
                </c:pt>
                <c:pt idx="4">
                  <c:v>Availability of online inspection report within 48 hours of inspection</c:v>
                </c:pt>
              </c:strCache>
            </c:strRef>
          </c:cat>
          <c:val>
            <c:numRef>
              <c:f>Sheet1!$C$93:$C$97</c:f>
              <c:numCache>
                <c:formatCode>0.0%</c:formatCode>
                <c:ptCount val="5"/>
                <c:pt idx="0">
                  <c:v>0.97058823529411753</c:v>
                </c:pt>
                <c:pt idx="1">
                  <c:v>0.95588235294117663</c:v>
                </c:pt>
                <c:pt idx="2">
                  <c:v>0.94117647058823561</c:v>
                </c:pt>
                <c:pt idx="3">
                  <c:v>0.89152542372881394</c:v>
                </c:pt>
                <c:pt idx="4">
                  <c:v>0.89705882352941246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32945744"/>
        <c:axId val="432881936"/>
      </c:barChart>
      <c:catAx>
        <c:axId val="4329457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81936"/>
        <c:crosses val="autoZero"/>
        <c:auto val="1"/>
        <c:lblAlgn val="ctr"/>
        <c:lblOffset val="100"/>
        <c:noMultiLvlLbl val="0"/>
      </c:catAx>
      <c:valAx>
        <c:axId val="43288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45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13C38-585B-4F40-84D6-8DABF9D34C9C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FD7CA-B7CA-4BC7-8CE9-7D14591ED6BF}">
      <dgm:prSet phldrT="[Text]" custT="1"/>
      <dgm:spPr/>
      <dgm:t>
        <a:bodyPr/>
        <a:lstStyle/>
        <a:p>
          <a:r>
            <a:rPr lang="en-IN" sz="3600" dirty="0" smtClean="0"/>
            <a:t>4.3</a:t>
          </a:r>
          <a:endParaRPr lang="en-US" sz="3600" b="1" dirty="0"/>
        </a:p>
      </dgm:t>
    </dgm:pt>
    <dgm:pt modelId="{F74FE492-2893-4D38-B11A-9DF080AB6556}" type="parTrans" cxnId="{3E272B34-ED0F-4A22-9121-77FFD4D965D9}">
      <dgm:prSet/>
      <dgm:spPr/>
      <dgm:t>
        <a:bodyPr/>
        <a:lstStyle/>
        <a:p>
          <a:endParaRPr lang="en-US"/>
        </a:p>
      </dgm:t>
    </dgm:pt>
    <dgm:pt modelId="{D9B75921-D813-4F47-A437-055D42956E06}" type="sibTrans" cxnId="{3E272B34-ED0F-4A22-9121-77FFD4D965D9}">
      <dgm:prSet/>
      <dgm:spPr/>
      <dgm:t>
        <a:bodyPr/>
        <a:lstStyle/>
        <a:p>
          <a:endParaRPr lang="en-US"/>
        </a:p>
      </dgm:t>
    </dgm:pt>
    <dgm:pt modelId="{4818A393-730B-4B7F-96C4-EB2ACBE8D0C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 smtClean="0"/>
            <a:t>Overall CIF Satisfaction Score* (out of 5)</a:t>
          </a:r>
          <a:endParaRPr lang="en-US" sz="1600" dirty="0"/>
        </a:p>
      </dgm:t>
    </dgm:pt>
    <dgm:pt modelId="{8E53A517-FC0F-4EBE-AC52-53FFEAE902D0}" type="parTrans" cxnId="{9B0DFE1F-8BD9-4709-AA8A-418D179BB292}">
      <dgm:prSet/>
      <dgm:spPr/>
      <dgm:t>
        <a:bodyPr/>
        <a:lstStyle/>
        <a:p>
          <a:endParaRPr lang="en-US"/>
        </a:p>
      </dgm:t>
    </dgm:pt>
    <dgm:pt modelId="{D5A67E0F-E9FA-4D40-B06C-87BECFDCF850}" type="sibTrans" cxnId="{9B0DFE1F-8BD9-4709-AA8A-418D179BB292}">
      <dgm:prSet/>
      <dgm:spPr/>
      <dgm:t>
        <a:bodyPr/>
        <a:lstStyle/>
        <a:p>
          <a:endParaRPr lang="en-US"/>
        </a:p>
      </dgm:t>
    </dgm:pt>
    <dgm:pt modelId="{49FC814E-73E1-4EC2-8609-F7FA51A3C306}" type="pres">
      <dgm:prSet presAssocID="{C1A13C38-585B-4F40-84D6-8DABF9D34C9C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6B4CDDC-FBB0-4475-ADAC-60B4F5435889}" type="pres">
      <dgm:prSet presAssocID="{7ACFD7CA-B7CA-4BC7-8CE9-7D14591ED6BF}" presName="posSpace" presStyleCnt="0"/>
      <dgm:spPr/>
    </dgm:pt>
    <dgm:pt modelId="{110B717A-BA10-4D6E-A23A-683FBF656AE5}" type="pres">
      <dgm:prSet presAssocID="{7ACFD7CA-B7CA-4BC7-8CE9-7D14591ED6BF}" presName="vertFlow" presStyleCnt="0"/>
      <dgm:spPr/>
    </dgm:pt>
    <dgm:pt modelId="{8AB54E01-18EB-499D-8AC7-1BFE8F1D5127}" type="pres">
      <dgm:prSet presAssocID="{7ACFD7CA-B7CA-4BC7-8CE9-7D14591ED6BF}" presName="topSpace" presStyleCnt="0"/>
      <dgm:spPr/>
    </dgm:pt>
    <dgm:pt modelId="{8157DCA8-4957-45A1-8FCC-ECB3CA064CA4}" type="pres">
      <dgm:prSet presAssocID="{7ACFD7CA-B7CA-4BC7-8CE9-7D14591ED6BF}" presName="firstComp" presStyleCnt="0"/>
      <dgm:spPr/>
    </dgm:pt>
    <dgm:pt modelId="{5AF3C8DE-A511-430C-9357-49C2B47B4360}" type="pres">
      <dgm:prSet presAssocID="{7ACFD7CA-B7CA-4BC7-8CE9-7D14591ED6BF}" presName="firstChild" presStyleLbl="bgAccFollowNode1" presStyleIdx="0" presStyleCnt="1"/>
      <dgm:spPr/>
      <dgm:t>
        <a:bodyPr/>
        <a:lstStyle/>
        <a:p>
          <a:endParaRPr lang="en-US"/>
        </a:p>
      </dgm:t>
    </dgm:pt>
    <dgm:pt modelId="{0A0B10A1-735B-4B17-BA91-DC1920FC8E1A}" type="pres">
      <dgm:prSet presAssocID="{7ACFD7CA-B7CA-4BC7-8CE9-7D14591ED6BF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0B6CB-C7F6-4B48-ADAB-4919372CA3E5}" type="pres">
      <dgm:prSet presAssocID="{7ACFD7CA-B7CA-4BC7-8CE9-7D14591ED6BF}" presName="negSpace" presStyleCnt="0"/>
      <dgm:spPr/>
    </dgm:pt>
    <dgm:pt modelId="{3FAB5D44-28BF-416C-A835-9A1645FD0439}" type="pres">
      <dgm:prSet presAssocID="{7ACFD7CA-B7CA-4BC7-8CE9-7D14591ED6BF}" presName="circle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A29FF395-4455-47EE-915C-A9F72D3D60A0}" type="presOf" srcId="{4818A393-730B-4B7F-96C4-EB2ACBE8D0CD}" destId="{5AF3C8DE-A511-430C-9357-49C2B47B4360}" srcOrd="0" destOrd="0" presId="urn:microsoft.com/office/officeart/2005/8/layout/hList9"/>
    <dgm:cxn modelId="{327C9DC5-9054-4767-8E36-A3016FF7A2D7}" type="presOf" srcId="{7ACFD7CA-B7CA-4BC7-8CE9-7D14591ED6BF}" destId="{3FAB5D44-28BF-416C-A835-9A1645FD0439}" srcOrd="0" destOrd="0" presId="urn:microsoft.com/office/officeart/2005/8/layout/hList9"/>
    <dgm:cxn modelId="{9B0DFE1F-8BD9-4709-AA8A-418D179BB292}" srcId="{7ACFD7CA-B7CA-4BC7-8CE9-7D14591ED6BF}" destId="{4818A393-730B-4B7F-96C4-EB2ACBE8D0CD}" srcOrd="0" destOrd="0" parTransId="{8E53A517-FC0F-4EBE-AC52-53FFEAE902D0}" sibTransId="{D5A67E0F-E9FA-4D40-B06C-87BECFDCF850}"/>
    <dgm:cxn modelId="{60653F7A-3ACE-4742-AA51-F0522C197453}" type="presOf" srcId="{C1A13C38-585B-4F40-84D6-8DABF9D34C9C}" destId="{49FC814E-73E1-4EC2-8609-F7FA51A3C306}" srcOrd="0" destOrd="0" presId="urn:microsoft.com/office/officeart/2005/8/layout/hList9"/>
    <dgm:cxn modelId="{3E272B34-ED0F-4A22-9121-77FFD4D965D9}" srcId="{C1A13C38-585B-4F40-84D6-8DABF9D34C9C}" destId="{7ACFD7CA-B7CA-4BC7-8CE9-7D14591ED6BF}" srcOrd="0" destOrd="0" parTransId="{F74FE492-2893-4D38-B11A-9DF080AB6556}" sibTransId="{D9B75921-D813-4F47-A437-055D42956E06}"/>
    <dgm:cxn modelId="{B657B2E9-0BF9-4519-871B-8F1378F52BC5}" type="presOf" srcId="{4818A393-730B-4B7F-96C4-EB2ACBE8D0CD}" destId="{0A0B10A1-735B-4B17-BA91-DC1920FC8E1A}" srcOrd="1" destOrd="0" presId="urn:microsoft.com/office/officeart/2005/8/layout/hList9"/>
    <dgm:cxn modelId="{5ADC38CF-8BFB-4E5F-8DE4-48EC34D187BC}" type="presParOf" srcId="{49FC814E-73E1-4EC2-8609-F7FA51A3C306}" destId="{C6B4CDDC-FBB0-4475-ADAC-60B4F5435889}" srcOrd="0" destOrd="0" presId="urn:microsoft.com/office/officeart/2005/8/layout/hList9"/>
    <dgm:cxn modelId="{051495C6-0F3F-4188-9695-431FC3034DC6}" type="presParOf" srcId="{49FC814E-73E1-4EC2-8609-F7FA51A3C306}" destId="{110B717A-BA10-4D6E-A23A-683FBF656AE5}" srcOrd="1" destOrd="0" presId="urn:microsoft.com/office/officeart/2005/8/layout/hList9"/>
    <dgm:cxn modelId="{27AA887A-0F50-4A05-9DE0-15D85805F108}" type="presParOf" srcId="{110B717A-BA10-4D6E-A23A-683FBF656AE5}" destId="{8AB54E01-18EB-499D-8AC7-1BFE8F1D5127}" srcOrd="0" destOrd="0" presId="urn:microsoft.com/office/officeart/2005/8/layout/hList9"/>
    <dgm:cxn modelId="{4BB16A27-1A63-4AC3-9F71-2BA68B192D90}" type="presParOf" srcId="{110B717A-BA10-4D6E-A23A-683FBF656AE5}" destId="{8157DCA8-4957-45A1-8FCC-ECB3CA064CA4}" srcOrd="1" destOrd="0" presId="urn:microsoft.com/office/officeart/2005/8/layout/hList9"/>
    <dgm:cxn modelId="{4B1EA91D-417A-4995-8F51-50092F7726C9}" type="presParOf" srcId="{8157DCA8-4957-45A1-8FCC-ECB3CA064CA4}" destId="{5AF3C8DE-A511-430C-9357-49C2B47B4360}" srcOrd="0" destOrd="0" presId="urn:microsoft.com/office/officeart/2005/8/layout/hList9"/>
    <dgm:cxn modelId="{3364A979-F079-409C-821C-0BF3187A1547}" type="presParOf" srcId="{8157DCA8-4957-45A1-8FCC-ECB3CA064CA4}" destId="{0A0B10A1-735B-4B17-BA91-DC1920FC8E1A}" srcOrd="1" destOrd="0" presId="urn:microsoft.com/office/officeart/2005/8/layout/hList9"/>
    <dgm:cxn modelId="{8F5753A9-2049-4FF2-B745-1C4ACFC85A9C}" type="presParOf" srcId="{49FC814E-73E1-4EC2-8609-F7FA51A3C306}" destId="{88A0B6CB-C7F6-4B48-ADAB-4919372CA3E5}" srcOrd="2" destOrd="0" presId="urn:microsoft.com/office/officeart/2005/8/layout/hList9"/>
    <dgm:cxn modelId="{711A5D68-6B6C-4D11-8403-AA1D8A94C9D3}" type="presParOf" srcId="{49FC814E-73E1-4EC2-8609-F7FA51A3C306}" destId="{3FAB5D44-28BF-416C-A835-9A1645FD043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3C8DE-A511-430C-9357-49C2B47B4360}">
      <dsp:nvSpPr>
        <dsp:cNvPr id="0" name=""/>
        <dsp:cNvSpPr/>
      </dsp:nvSpPr>
      <dsp:spPr>
        <a:xfrm>
          <a:off x="851459" y="720213"/>
          <a:ext cx="1595365" cy="1064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Overall CIF Satisfaction Score* (out of 5)</a:t>
          </a:r>
          <a:endParaRPr lang="en-US" sz="1600" kern="1200" dirty="0"/>
        </a:p>
      </dsp:txBody>
      <dsp:txXfrm>
        <a:off x="1106717" y="720213"/>
        <a:ext cx="1340106" cy="1064108"/>
      </dsp:txXfrm>
    </dsp:sp>
    <dsp:sp modelId="{3FAB5D44-28BF-416C-A835-9A1645FD0439}">
      <dsp:nvSpPr>
        <dsp:cNvPr id="0" name=""/>
        <dsp:cNvSpPr/>
      </dsp:nvSpPr>
      <dsp:spPr>
        <a:xfrm>
          <a:off x="597" y="294782"/>
          <a:ext cx="1063576" cy="1063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4.3</a:t>
          </a:r>
          <a:endParaRPr lang="en-US" sz="3600" b="1" kern="1200" dirty="0"/>
        </a:p>
      </dsp:txBody>
      <dsp:txXfrm>
        <a:off x="156354" y="450539"/>
        <a:ext cx="752062" cy="752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9918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8" y="1"/>
            <a:ext cx="4279918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34D80-6F73-4E3D-B2D8-2E91F2043AAF}" type="datetimeFigureOut">
              <a:rPr lang="en-US" smtClean="0"/>
              <a:t>28/07/2017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379"/>
            <a:ext cx="4279918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8" y="6456379"/>
            <a:ext cx="4279918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0C748-E94C-49A2-B54B-1CDA77C63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6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4747D-A3B0-4FB9-AB13-B5C6CC3A6ABA}" type="datetimeFigureOut">
              <a:rPr lang="en-GB" smtClean="0"/>
              <a:pPr/>
              <a:t>28/07/2017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89383-3BD0-4D29-A915-1C669783F07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8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89383-3BD0-4D29-A915-1C669783F07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bhinabm328\Desktop\Untitl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bhinabm328\Desktop\GoO Invest Odisha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10201"/>
            <a:ext cx="3524961" cy="1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87002" y="3810000"/>
            <a:ext cx="4292600" cy="814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D20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-152400" y="0"/>
            <a:ext cx="3652019" cy="3375904"/>
          </a:xfrm>
          <a:custGeom>
            <a:avLst/>
            <a:gdLst/>
            <a:ahLst/>
            <a:cxnLst/>
            <a:rect l="l" t="t" r="r" b="b"/>
            <a:pathLst>
              <a:path w="3652019" h="3375904">
                <a:moveTo>
                  <a:pt x="10" y="0"/>
                </a:moveTo>
                <a:lnTo>
                  <a:pt x="3180966" y="0"/>
                </a:lnTo>
                <a:cubicBezTo>
                  <a:pt x="3487348" y="369635"/>
                  <a:pt x="3665009" y="848154"/>
                  <a:pt x="3651278" y="1365798"/>
                </a:cubicBezTo>
                <a:cubicBezTo>
                  <a:pt x="3621225" y="2498774"/>
                  <a:pt x="2685552" y="3395737"/>
                  <a:pt x="1554768" y="3375571"/>
                </a:cubicBezTo>
                <a:cubicBezTo>
                  <a:pt x="1003176" y="3365735"/>
                  <a:pt x="505722" y="3139463"/>
                  <a:pt x="143055" y="2777661"/>
                </a:cubicBezTo>
                <a:lnTo>
                  <a:pt x="143055" y="14"/>
                </a:lnTo>
                <a:lnTo>
                  <a:pt x="0" y="14"/>
                </a:lnTo>
                <a:cubicBezTo>
                  <a:pt x="3" y="9"/>
                  <a:pt x="7" y="5"/>
                  <a:pt x="1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990600"/>
            <a:ext cx="69342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D20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3pPr>
              <a:defRPr sz="1400" b="1">
                <a:solidFill>
                  <a:srgbClr val="D20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 smtClean="0"/>
              <a:t>CONTENT SLIDE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905000" y="1828800"/>
            <a:ext cx="6934200" cy="419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1143000"/>
            <a:ext cx="69342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D20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3pPr>
              <a:defRPr sz="1400" b="1">
                <a:solidFill>
                  <a:srgbClr val="D20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 smtClean="0"/>
              <a:t>CONTENT SLIDE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981200"/>
            <a:ext cx="8534400" cy="419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abhinabm328\Desktop\Untitled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2971800"/>
            <a:ext cx="34290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Separator</a:t>
            </a:r>
          </a:p>
        </p:txBody>
      </p:sp>
      <p:pic>
        <p:nvPicPr>
          <p:cNvPr id="4" name="Picture 4" descr="C:\Users\abhinabm328\Desktop\GoO Invest Odisha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7" y="83444"/>
            <a:ext cx="2290763" cy="6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hinabm328\Desktop\Untitl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bhinabm328\Desktop\GoO Invest Odisha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7" y="83444"/>
            <a:ext cx="2290763" cy="6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P-0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8" name="Picture 4" descr="C:\Users\abhinabm328\Desktop\GoO Invest Odisha 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7" y="83444"/>
            <a:ext cx="2290763" cy="6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5" r:id="rId4"/>
    <p:sldLayoutId id="2147483656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icg.investodish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587002" y="3440475"/>
            <a:ext cx="4292600" cy="1436325"/>
          </a:xfrm>
        </p:spPr>
        <p:txBody>
          <a:bodyPr/>
          <a:lstStyle/>
          <a:p>
            <a:r>
              <a:rPr lang="en-US" sz="2800" dirty="0" smtClean="0"/>
              <a:t>Central Inspection Framework for Industries in Odisha</a:t>
            </a:r>
          </a:p>
          <a:p>
            <a:r>
              <a:rPr lang="en-US" i="1" dirty="0" smtClean="0"/>
              <a:t>July 29. 2017</a:t>
            </a:r>
            <a:endParaRPr lang="en-US" i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blipFill>
            <a:blip r:embed="rId2" cstate="print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157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33611404"/>
              </p:ext>
            </p:extLst>
          </p:nvPr>
        </p:nvGraphicFramePr>
        <p:xfrm>
          <a:off x="683568" y="1642298"/>
          <a:ext cx="4421832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6964517" y="6361583"/>
            <a:ext cx="1999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1200" i="1" dirty="0" smtClean="0"/>
              <a:t>* Approx.~ 70 respondents</a:t>
            </a:r>
            <a:endParaRPr lang="en-IN" sz="1200" i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3628584"/>
              </p:ext>
            </p:extLst>
          </p:nvPr>
        </p:nvGraphicFramePr>
        <p:xfrm>
          <a:off x="5577094" y="1219200"/>
          <a:ext cx="2447422" cy="207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5000" y="990600"/>
            <a:ext cx="6934200" cy="457200"/>
          </a:xfrm>
        </p:spPr>
        <p:txBody>
          <a:bodyPr/>
          <a:lstStyle/>
          <a:p>
            <a:r>
              <a:rPr lang="en-GB" dirty="0" smtClean="0"/>
              <a:t>Achievements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1929990" y="3901913"/>
            <a:ext cx="4857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1600" b="1" dirty="0">
                <a:solidFill>
                  <a:srgbClr val="D20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feedback*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2100" y="3352800"/>
            <a:ext cx="3403779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IN" sz="1600" b="1" dirty="0"/>
              <a:t>Best Practice- </a:t>
            </a:r>
            <a:r>
              <a:rPr lang="en-IN" sz="1600" dirty="0" smtClean="0"/>
              <a:t>Recognised </a:t>
            </a:r>
            <a:r>
              <a:rPr lang="en-IN" sz="1600" dirty="0"/>
              <a:t>as a best practice by DIPP in the Ease of Doing Business Rankings, 2016.</a:t>
            </a:r>
          </a:p>
          <a:p>
            <a:pPr>
              <a:spcBef>
                <a:spcPts val="900"/>
              </a:spcBef>
            </a:pPr>
            <a:r>
              <a:rPr lang="en-IN" altLang="en-US" sz="1600" b="1" dirty="0"/>
              <a:t>99% </a:t>
            </a:r>
            <a:r>
              <a:rPr lang="en-IN" altLang="en-US" sz="1600" dirty="0" smtClean="0"/>
              <a:t>of inspections </a:t>
            </a:r>
            <a:r>
              <a:rPr lang="en-IN" altLang="en-US" sz="1600" dirty="0"/>
              <a:t>being completed </a:t>
            </a:r>
            <a:r>
              <a:rPr lang="en-IN" altLang="en-US" sz="1600" dirty="0" smtClean="0"/>
              <a:t>as per schedule</a:t>
            </a:r>
            <a:endParaRPr lang="en-IN" altLang="en-US" sz="1600" dirty="0"/>
          </a:p>
          <a:p>
            <a:pPr>
              <a:spcBef>
                <a:spcPts val="900"/>
              </a:spcBef>
            </a:pPr>
            <a:r>
              <a:rPr lang="en-IN" altLang="en-US" sz="1600" b="1" dirty="0" smtClean="0"/>
              <a:t>90% </a:t>
            </a:r>
            <a:r>
              <a:rPr lang="en-IN" altLang="en-US" sz="1600" dirty="0" smtClean="0"/>
              <a:t>of inspections </a:t>
            </a:r>
            <a:r>
              <a:rPr lang="en-IN" altLang="en-US" sz="1600" dirty="0"/>
              <a:t>being conducted in </a:t>
            </a:r>
            <a:r>
              <a:rPr lang="en-IN" altLang="en-US" sz="1600" dirty="0" smtClean="0"/>
              <a:t>synchronized manner</a:t>
            </a:r>
            <a:endParaRPr lang="en-IN" altLang="en-US" sz="1600" dirty="0"/>
          </a:p>
          <a:p>
            <a:pPr>
              <a:spcBef>
                <a:spcPts val="900"/>
              </a:spcBef>
            </a:pPr>
            <a:r>
              <a:rPr lang="en-IN" altLang="en-US" sz="1600" dirty="0"/>
              <a:t>Improved transparency and accountability of the inspection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6436274"/>
            <a:ext cx="1233030" cy="276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197" b="1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Satisfaction</a:t>
            </a:r>
          </a:p>
        </p:txBody>
      </p:sp>
    </p:spTree>
    <p:extLst>
      <p:ext uri="{BB962C8B-B14F-4D97-AF65-F5344CB8AC3E}">
        <p14:creationId xmlns:p14="http://schemas.microsoft.com/office/powerpoint/2010/main" val="22221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9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295400" y="1761751"/>
            <a:ext cx="7543800" cy="41910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sz="1600" dirty="0" smtClean="0"/>
              <a:t>Government of Odisha developed the </a:t>
            </a:r>
            <a:r>
              <a:rPr lang="en-US" sz="1600" b="1" dirty="0" smtClean="0"/>
              <a:t>Central Inspection Framework for Industries </a:t>
            </a:r>
            <a:r>
              <a:rPr lang="en-US" sz="1600" dirty="0" smtClean="0"/>
              <a:t>to ensure transparent </a:t>
            </a:r>
            <a:r>
              <a:rPr lang="en-US" sz="1600" dirty="0"/>
              <a:t>&amp;</a:t>
            </a:r>
            <a:r>
              <a:rPr lang="en-US" sz="1600" dirty="0" smtClean="0"/>
              <a:t> hassle-free inspections through </a:t>
            </a:r>
            <a:r>
              <a:rPr lang="en-US" sz="1600" dirty="0"/>
              <a:t>resolution No </a:t>
            </a:r>
            <a:r>
              <a:rPr lang="en-US" sz="1600" dirty="0" smtClean="0"/>
              <a:t>193734000120153844/I, </a:t>
            </a:r>
            <a:r>
              <a:rPr lang="en-US" sz="1600" dirty="0"/>
              <a:t>dated 10.06.2015</a:t>
            </a:r>
            <a:endParaRPr lang="en-US" sz="1600" dirty="0" smtClean="0"/>
          </a:p>
          <a:p>
            <a:pPr>
              <a:spcBef>
                <a:spcPts val="900"/>
              </a:spcBef>
            </a:pPr>
            <a:r>
              <a:rPr lang="en-US" sz="1600" dirty="0" smtClean="0"/>
              <a:t>Online system </a:t>
            </a:r>
            <a:r>
              <a:rPr lang="en-US" sz="1600" b="1" dirty="0" smtClean="0"/>
              <a:t>replaces manual scheduling of inspections with computerized synchronized inspections </a:t>
            </a:r>
            <a:r>
              <a:rPr lang="en-US" sz="1600" dirty="0" smtClean="0"/>
              <a:t>for various agencies including </a:t>
            </a:r>
          </a:p>
          <a:p>
            <a:pPr lvl="1">
              <a:spcBef>
                <a:spcPts val="900"/>
              </a:spcBef>
            </a:pPr>
            <a:r>
              <a:rPr lang="en-US" sz="1600" b="1" dirty="0" smtClean="0"/>
              <a:t>Labour Directorate, </a:t>
            </a:r>
          </a:p>
          <a:p>
            <a:pPr lvl="1">
              <a:spcBef>
                <a:spcPts val="900"/>
              </a:spcBef>
            </a:pPr>
            <a:r>
              <a:rPr lang="en-US" sz="1600" b="1" dirty="0" smtClean="0"/>
              <a:t>Directorate of Factories &amp; Boilers and </a:t>
            </a:r>
          </a:p>
          <a:p>
            <a:pPr lvl="1">
              <a:spcBef>
                <a:spcPts val="900"/>
              </a:spcBef>
            </a:pPr>
            <a:r>
              <a:rPr lang="en-US" sz="1600" b="1" dirty="0" smtClean="0"/>
              <a:t>Odisha State Pollution Control Board </a:t>
            </a:r>
          </a:p>
          <a:p>
            <a:pPr marL="457200" lvl="1" indent="0">
              <a:spcBef>
                <a:spcPts val="900"/>
              </a:spcBef>
              <a:buNone/>
            </a:pPr>
            <a:r>
              <a:rPr lang="en-US" sz="1600" dirty="0"/>
              <a:t>Inclusion of inspections </a:t>
            </a:r>
            <a:r>
              <a:rPr lang="en-US" sz="1600" dirty="0" smtClean="0"/>
              <a:t>under </a:t>
            </a:r>
            <a:r>
              <a:rPr lang="en-US" sz="1600" b="1" dirty="0" smtClean="0"/>
              <a:t>Legal Metrology</a:t>
            </a:r>
            <a:r>
              <a:rPr lang="en-US" sz="1600" dirty="0" smtClean="0"/>
              <a:t> and </a:t>
            </a:r>
            <a:r>
              <a:rPr lang="en-US" sz="1600" b="1" dirty="0" smtClean="0"/>
              <a:t>Electrical Installations</a:t>
            </a:r>
            <a:r>
              <a:rPr lang="en-US" sz="1600" dirty="0" smtClean="0"/>
              <a:t> and a one-time </a:t>
            </a:r>
            <a:r>
              <a:rPr lang="en-US" sz="1600" dirty="0"/>
              <a:t>joint </a:t>
            </a:r>
            <a:r>
              <a:rPr lang="en-US" sz="1600" dirty="0" smtClean="0"/>
              <a:t>inspection </a:t>
            </a:r>
            <a:r>
              <a:rPr lang="en-US" sz="1600" dirty="0"/>
              <a:t>under</a:t>
            </a:r>
            <a:r>
              <a:rPr lang="en-US" sz="1600" b="1" dirty="0"/>
              <a:t> Housing and Urban Development </a:t>
            </a:r>
            <a:r>
              <a:rPr lang="en-US" sz="1600" dirty="0" smtClean="0"/>
              <a:t>are under consideration.</a:t>
            </a:r>
            <a:endParaRPr lang="en-US" sz="1600" b="1" dirty="0" smtClean="0"/>
          </a:p>
          <a:p>
            <a:pPr>
              <a:spcBef>
                <a:spcPts val="900"/>
              </a:spcBef>
            </a:pPr>
            <a:r>
              <a:rPr lang="en-US" sz="1600" dirty="0" smtClean="0"/>
              <a:t>Online </a:t>
            </a:r>
            <a:r>
              <a:rPr lang="en-US" sz="1600" dirty="0"/>
              <a:t>portal (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cicg.investodisha.org</a:t>
            </a:r>
            <a:r>
              <a:rPr lang="en-US" sz="1600" dirty="0" smtClean="0"/>
              <a:t>) launched on February 14, 2016 </a:t>
            </a:r>
          </a:p>
          <a:p>
            <a:pPr>
              <a:spcBef>
                <a:spcPts val="900"/>
              </a:spcBef>
            </a:pPr>
            <a:r>
              <a:rPr lang="en-US" sz="1600" b="1" dirty="0" smtClean="0"/>
              <a:t>4,646 industries covered</a:t>
            </a:r>
            <a:r>
              <a:rPr lang="en-US" sz="1600" dirty="0" smtClean="0"/>
              <a:t> under this framework </a:t>
            </a:r>
          </a:p>
          <a:p>
            <a:pPr>
              <a:spcBef>
                <a:spcPts val="900"/>
              </a:spcBef>
            </a:pPr>
            <a:r>
              <a:rPr lang="en-US" sz="1600" b="1" dirty="0" smtClean="0"/>
              <a:t>2,958 industries in the State inspected till date </a:t>
            </a:r>
            <a:r>
              <a:rPr lang="en-US" sz="1600" dirty="0" smtClean="0"/>
              <a:t>through the allocations made by the portal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Objectives of the Framework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62000" y="1828800"/>
            <a:ext cx="7696200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altLang="en-US" sz="1800" b="1" dirty="0"/>
              <a:t>Synchronized joint inspection </a:t>
            </a:r>
            <a:r>
              <a:rPr lang="en-IN" altLang="en-US" sz="1800" dirty="0"/>
              <a:t>covering Directorate of Factories &amp; Boilers, Labour Directorate and Odisha State Pollution Control Board. </a:t>
            </a:r>
            <a:endParaRPr lang="en-IN" altLang="en-US" sz="1800" dirty="0" smtClean="0"/>
          </a:p>
          <a:p>
            <a:pPr>
              <a:lnSpc>
                <a:spcPct val="200000"/>
              </a:lnSpc>
            </a:pPr>
            <a:r>
              <a:rPr lang="en-GB" sz="1800" dirty="0" smtClean="0"/>
              <a:t>Transparency in the procedure and methodology of inspections</a:t>
            </a:r>
          </a:p>
          <a:p>
            <a:pPr>
              <a:lnSpc>
                <a:spcPct val="150000"/>
              </a:lnSpc>
            </a:pPr>
            <a:r>
              <a:rPr lang="en-GB" sz="1800" b="1" dirty="0" smtClean="0"/>
              <a:t>Risk based selection </a:t>
            </a:r>
            <a:r>
              <a:rPr lang="en-GB" sz="1800" dirty="0" smtClean="0"/>
              <a:t>of industries for inspections and </a:t>
            </a:r>
            <a:r>
              <a:rPr lang="en-GB" sz="1800" b="1" dirty="0" smtClean="0"/>
              <a:t>automated allocation</a:t>
            </a:r>
            <a:r>
              <a:rPr lang="en-GB" sz="1800" dirty="0" smtClean="0"/>
              <a:t> of inspectors</a:t>
            </a:r>
          </a:p>
          <a:p>
            <a:pPr>
              <a:lnSpc>
                <a:spcPct val="150000"/>
              </a:lnSpc>
            </a:pPr>
            <a:r>
              <a:rPr lang="en-IN" altLang="en-US" sz="1800" dirty="0"/>
              <a:t>Same inspector </a:t>
            </a:r>
            <a:r>
              <a:rPr lang="en-IN" altLang="en-US" sz="1800" b="1" dirty="0"/>
              <a:t>will not inspect the same unit on two consecutive occasions </a:t>
            </a:r>
            <a:endParaRPr lang="en-IN" altLang="en-US" sz="1800" b="1" dirty="0" smtClean="0"/>
          </a:p>
          <a:p>
            <a:pPr>
              <a:lnSpc>
                <a:spcPct val="150000"/>
              </a:lnSpc>
            </a:pPr>
            <a:r>
              <a:rPr lang="en-GB" sz="1800" b="1" dirty="0" smtClean="0"/>
              <a:t>Prior intimation</a:t>
            </a:r>
            <a:r>
              <a:rPr lang="en-GB" sz="1800" dirty="0" smtClean="0"/>
              <a:t> of </a:t>
            </a:r>
            <a:r>
              <a:rPr lang="en-GB" sz="1800" dirty="0"/>
              <a:t>i</a:t>
            </a:r>
            <a:r>
              <a:rPr lang="en-GB" sz="1800" dirty="0" smtClean="0"/>
              <a:t>nspections and a </a:t>
            </a:r>
            <a:r>
              <a:rPr lang="en-GB" sz="1800" b="1" dirty="0" smtClean="0"/>
              <a:t>feedback system</a:t>
            </a:r>
            <a:r>
              <a:rPr lang="en-GB" sz="1800" dirty="0" smtClean="0"/>
              <a:t> for </a:t>
            </a:r>
            <a:r>
              <a:rPr lang="en-GB" sz="1800" dirty="0"/>
              <a:t>industrial </a:t>
            </a:r>
            <a:r>
              <a:rPr lang="en-GB" sz="1800" dirty="0" smtClean="0"/>
              <a:t>units</a:t>
            </a:r>
            <a:endParaRPr lang="en-GB" sz="1800" dirty="0"/>
          </a:p>
          <a:p>
            <a:pPr>
              <a:lnSpc>
                <a:spcPct val="200000"/>
              </a:lnSpc>
            </a:pP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Publicly available Procedures and Checklists for all inspections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18529" y="2225675"/>
            <a:ext cx="4173072" cy="1752600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 smtClean="0"/>
              <a:t>Detailed inspection </a:t>
            </a:r>
            <a:r>
              <a:rPr lang="en-GB" sz="1600" b="1" dirty="0" err="1" smtClean="0"/>
              <a:t>SoP</a:t>
            </a:r>
            <a:r>
              <a:rPr lang="en-GB" sz="1600" b="1" dirty="0" smtClean="0"/>
              <a:t> publicly available </a:t>
            </a:r>
            <a:r>
              <a:rPr lang="en-GB" sz="1600" dirty="0" smtClean="0"/>
              <a:t>for the information of industrial units including steps to be followed for the pre, during and post inspection period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199" t="7231" r="7467" b="5269"/>
          <a:stretch/>
        </p:blipFill>
        <p:spPr>
          <a:xfrm>
            <a:off x="259079" y="2030131"/>
            <a:ext cx="4226859" cy="2465669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64460" y="4630644"/>
            <a:ext cx="4190999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/>
              <a:t>Checklists and inspection formats</a:t>
            </a:r>
            <a:r>
              <a:rPr lang="en-GB" sz="1600" dirty="0" smtClean="0"/>
              <a:t> used by the Inspectors </a:t>
            </a:r>
            <a:r>
              <a:rPr lang="en-GB" sz="1600" b="1" dirty="0" smtClean="0"/>
              <a:t>made available </a:t>
            </a:r>
            <a:r>
              <a:rPr lang="en-GB" sz="1600" dirty="0" smtClean="0"/>
              <a:t>on the portal</a:t>
            </a:r>
          </a:p>
          <a:p>
            <a:pPr lvl="1"/>
            <a:r>
              <a:rPr lang="en-GB" sz="1600" b="1" dirty="0" smtClean="0"/>
              <a:t>No information sought beyond the checklist</a:t>
            </a:r>
            <a:endParaRPr lang="en-GB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313" t="6427" r="6398" b="7730"/>
          <a:stretch/>
        </p:blipFill>
        <p:spPr>
          <a:xfrm>
            <a:off x="4800599" y="4114800"/>
            <a:ext cx="4074459" cy="24675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" y="2604059"/>
            <a:ext cx="2011680" cy="64527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67693" y="4756150"/>
            <a:ext cx="1528483" cy="73025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0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Computerised Risk-based Selection of Industries for Inspection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45106" y="2039862"/>
            <a:ext cx="4724400" cy="4191000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 smtClean="0"/>
              <a:t>Risk-based computerised process for selection of industries</a:t>
            </a:r>
          </a:p>
          <a:p>
            <a:endParaRPr lang="en-GB" sz="1600" b="1" dirty="0" smtClean="0"/>
          </a:p>
          <a:p>
            <a:pPr marL="457200" lvl="1"/>
            <a:r>
              <a:rPr lang="en-GB" sz="1600" dirty="0" smtClean="0"/>
              <a:t>All </a:t>
            </a:r>
            <a:r>
              <a:rPr lang="en-GB" sz="1600" b="1" dirty="0" smtClean="0"/>
              <a:t>industries assigned a risk </a:t>
            </a:r>
            <a:r>
              <a:rPr lang="en-GB" sz="1600" b="1" dirty="0"/>
              <a:t>r</a:t>
            </a:r>
            <a:r>
              <a:rPr lang="en-GB" sz="1600" b="1" dirty="0" smtClean="0"/>
              <a:t>ating</a:t>
            </a:r>
            <a:r>
              <a:rPr lang="en-GB" sz="1600" dirty="0" smtClean="0"/>
              <a:t>, </a:t>
            </a:r>
            <a:r>
              <a:rPr lang="en-GB" sz="1600" b="1" dirty="0" smtClean="0"/>
              <a:t>based on defined criteria</a:t>
            </a:r>
            <a:r>
              <a:rPr lang="en-GB" sz="1600" dirty="0" smtClean="0"/>
              <a:t>, which are also publicly available on the portal</a:t>
            </a:r>
          </a:p>
          <a:p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530" t="7476" r="7006" b="7797"/>
          <a:stretch/>
        </p:blipFill>
        <p:spPr>
          <a:xfrm>
            <a:off x="304800" y="2016177"/>
            <a:ext cx="4114800" cy="2632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029" t="8333" r="7466" b="8767"/>
          <a:stretch/>
        </p:blipFill>
        <p:spPr>
          <a:xfrm>
            <a:off x="4572000" y="3886200"/>
            <a:ext cx="4419600" cy="2577353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354106" y="4724400"/>
            <a:ext cx="41910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smtClean="0"/>
              <a:t>Based on the defined risk and defined frequency, </a:t>
            </a:r>
            <a:r>
              <a:rPr lang="en-GB" sz="1600" b="1" dirty="0" smtClean="0"/>
              <a:t>computerised system schedules a synchronised inspection</a:t>
            </a:r>
            <a:r>
              <a:rPr lang="en-GB" sz="1600" dirty="0" smtClean="0"/>
              <a:t> for all three departments</a:t>
            </a:r>
          </a:p>
          <a:p>
            <a:pPr marL="457200" lvl="1"/>
            <a:r>
              <a:rPr lang="en-GB" sz="1600" dirty="0" smtClean="0"/>
              <a:t>No human intervention in selection of units for inspection</a:t>
            </a:r>
            <a:endParaRPr lang="en-GB" sz="1600" dirty="0"/>
          </a:p>
        </p:txBody>
      </p:sp>
      <p:sp>
        <p:nvSpPr>
          <p:cNvPr id="8" name="Oval 7"/>
          <p:cNvSpPr/>
          <p:nvPr/>
        </p:nvSpPr>
        <p:spPr>
          <a:xfrm>
            <a:off x="25758" y="2686916"/>
            <a:ext cx="2011680" cy="64527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Computerised Random Allocation of Inspectors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0600" y="1974850"/>
            <a:ext cx="7315200" cy="41910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GB" sz="1600" dirty="0" smtClean="0"/>
              <a:t>To ensure transparency in the inspection process, </a:t>
            </a:r>
            <a:r>
              <a:rPr lang="en-GB" sz="1600" b="1" dirty="0" smtClean="0"/>
              <a:t>allocation of inspectors is carried out by the online system in a randomized manner</a:t>
            </a:r>
            <a:endParaRPr lang="en-GB" sz="1600" dirty="0" smtClean="0"/>
          </a:p>
          <a:p>
            <a:pPr>
              <a:spcBef>
                <a:spcPts val="900"/>
              </a:spcBef>
            </a:pPr>
            <a:r>
              <a:rPr lang="en-GB" sz="1600" b="1" dirty="0" smtClean="0"/>
              <a:t>System ensures that same inspector shall not inspect the same industrial unit in two consecutive inspections</a:t>
            </a:r>
            <a:endParaRPr lang="en-GB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819" t="6270" r="6496" b="16541"/>
          <a:stretch/>
        </p:blipFill>
        <p:spPr>
          <a:xfrm>
            <a:off x="1676400" y="3505200"/>
            <a:ext cx="5867400" cy="31324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47800" y="3647330"/>
            <a:ext cx="2011680" cy="69607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0"/>
          <a:stretch/>
        </p:blipFill>
        <p:spPr>
          <a:xfrm>
            <a:off x="4900287" y="3276600"/>
            <a:ext cx="3938913" cy="285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2667000"/>
            <a:ext cx="3990609" cy="36829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Prior Intimation of Inspections to Units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11100" y="1803355"/>
            <a:ext cx="4101250" cy="4191000"/>
          </a:xfrm>
        </p:spPr>
        <p:txBody>
          <a:bodyPr/>
          <a:lstStyle/>
          <a:p>
            <a:r>
              <a:rPr lang="en-GB" sz="1600" b="1" dirty="0" smtClean="0"/>
              <a:t>Schedule for inspections </a:t>
            </a:r>
            <a:r>
              <a:rPr lang="en-GB" sz="1600" dirty="0" smtClean="0"/>
              <a:t>generated</a:t>
            </a:r>
            <a:r>
              <a:rPr lang="en-GB" sz="1600" b="1" dirty="0" smtClean="0"/>
              <a:t> three months in advance </a:t>
            </a:r>
            <a:r>
              <a:rPr lang="en-GB" sz="1600" dirty="0" smtClean="0"/>
              <a:t>and made </a:t>
            </a:r>
            <a:r>
              <a:rPr lang="en-GB" sz="1600" b="1" dirty="0" smtClean="0"/>
              <a:t>publicly available on the portal</a:t>
            </a:r>
          </a:p>
        </p:txBody>
      </p:sp>
      <p:sp>
        <p:nvSpPr>
          <p:cNvPr id="7" name="Oval 6"/>
          <p:cNvSpPr/>
          <p:nvPr/>
        </p:nvSpPr>
        <p:spPr>
          <a:xfrm>
            <a:off x="533400" y="3810000"/>
            <a:ext cx="2590800" cy="1035313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40472" y="1803355"/>
            <a:ext cx="410125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/>
              <a:t>The </a:t>
            </a:r>
            <a:r>
              <a:rPr lang="en-GB" sz="1600" b="1" dirty="0" smtClean="0"/>
              <a:t>system sends automated e-mail and SMS updates with inspection details</a:t>
            </a:r>
            <a:r>
              <a:rPr lang="en-GB" sz="1600" dirty="0" smtClean="0"/>
              <a:t> to the units </a:t>
            </a:r>
            <a:r>
              <a:rPr lang="en-GB" sz="1600" b="1" dirty="0" smtClean="0"/>
              <a:t>1 month</a:t>
            </a:r>
            <a:r>
              <a:rPr lang="en-GB" sz="1600" dirty="0" smtClean="0"/>
              <a:t>, </a:t>
            </a:r>
            <a:r>
              <a:rPr lang="en-GB" sz="1600" b="1" dirty="0" smtClean="0"/>
              <a:t>1 week</a:t>
            </a:r>
            <a:r>
              <a:rPr lang="en-GB" sz="1600" dirty="0" smtClean="0"/>
              <a:t> and </a:t>
            </a:r>
            <a:r>
              <a:rPr lang="en-GB" sz="1600" b="1" dirty="0" smtClean="0"/>
              <a:t>1 day</a:t>
            </a:r>
            <a:r>
              <a:rPr lang="en-GB" sz="1600" dirty="0" smtClean="0"/>
              <a:t> in advance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26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Inspection Report Upload within 48 hours on the Portal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86200" y="3886200"/>
            <a:ext cx="4953000" cy="4191000"/>
          </a:xfrm>
        </p:spPr>
        <p:txBody>
          <a:bodyPr/>
          <a:lstStyle/>
          <a:p>
            <a:r>
              <a:rPr lang="en-GB" sz="1600" dirty="0" smtClean="0"/>
              <a:t>Framework </a:t>
            </a:r>
            <a:r>
              <a:rPr lang="en-GB" sz="1600" b="1" dirty="0" smtClean="0"/>
              <a:t>mandates</a:t>
            </a:r>
            <a:r>
              <a:rPr lang="en-GB" sz="1600" dirty="0" smtClean="0"/>
              <a:t> uploading of </a:t>
            </a:r>
            <a:r>
              <a:rPr lang="en-GB" sz="1600" b="1" dirty="0" smtClean="0"/>
              <a:t>inspection reports within 48 hours of completion of inspection</a:t>
            </a:r>
          </a:p>
          <a:p>
            <a:pPr lvl="1"/>
            <a:r>
              <a:rPr lang="en-GB" sz="1600" dirty="0" smtClean="0"/>
              <a:t>Any </a:t>
            </a:r>
            <a:r>
              <a:rPr lang="en-GB" sz="1600" b="1" dirty="0" smtClean="0"/>
              <a:t>non-</a:t>
            </a:r>
            <a:r>
              <a:rPr lang="en-GB" sz="1600" b="1" dirty="0" err="1" smtClean="0"/>
              <a:t>adherance</a:t>
            </a:r>
            <a:r>
              <a:rPr lang="en-GB" sz="1600" dirty="0" smtClean="0"/>
              <a:t> to schedule </a:t>
            </a:r>
            <a:r>
              <a:rPr lang="en-GB" sz="1600" b="1" dirty="0" smtClean="0"/>
              <a:t>triggers automated escalation </a:t>
            </a:r>
            <a:r>
              <a:rPr lang="en-GB" sz="1600" dirty="0" smtClean="0"/>
              <a:t>to the Head of the Department and is </a:t>
            </a:r>
            <a:r>
              <a:rPr lang="en-GB" sz="1600" b="1" dirty="0" smtClean="0"/>
              <a:t>reviewed every week</a:t>
            </a:r>
          </a:p>
          <a:p>
            <a:pPr lvl="1"/>
            <a:endParaRPr lang="en-GB" sz="1600" b="1" dirty="0" smtClean="0"/>
          </a:p>
          <a:p>
            <a:r>
              <a:rPr lang="en-GB" sz="1600" dirty="0" smtClean="0"/>
              <a:t>Uploaded inspection reports are </a:t>
            </a:r>
            <a:r>
              <a:rPr lang="en-GB" sz="1600" b="1" dirty="0" smtClean="0"/>
              <a:t>available for the inspected unit to view after login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17785"/>
            <a:ext cx="8414828" cy="1916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81718"/>
            <a:ext cx="3123476" cy="265084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0" y="1586753"/>
            <a:ext cx="2057400" cy="77544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Industry feedback on the Inspection Report/ Inspection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905000" y="1950197"/>
            <a:ext cx="6781800" cy="4191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1600" dirty="0" smtClean="0"/>
              <a:t>Industrial units have a </a:t>
            </a:r>
            <a:r>
              <a:rPr lang="en-GB" sz="1600" b="1" dirty="0" smtClean="0"/>
              <a:t>provision to provide feedback related to the inspection, the inspectors or the inspection report </a:t>
            </a:r>
            <a:r>
              <a:rPr lang="en-GB" sz="1600" dirty="0" smtClean="0"/>
              <a:t>through the same portal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GB" sz="1600" dirty="0" smtClean="0"/>
              <a:t>Reported directly to the Head of the Department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08" b="13513"/>
          <a:stretch/>
        </p:blipFill>
        <p:spPr>
          <a:xfrm>
            <a:off x="143434" y="3810000"/>
            <a:ext cx="4841792" cy="254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297" t="12381" r="20007" b="27870"/>
          <a:stretch/>
        </p:blipFill>
        <p:spPr>
          <a:xfrm>
            <a:off x="5145741" y="4083797"/>
            <a:ext cx="3962400" cy="2057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95368" y="4159997"/>
            <a:ext cx="1638300" cy="533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436573" y="5074210"/>
            <a:ext cx="1638300" cy="533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disha New Opportunities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C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C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1ECA29F1-1300-4031-9F6C-155ADA1090EE}" vid="{D6EFB298-1822-456B-9FC6-FE113A7CED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1085</TotalTime>
  <Words>562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Shatajupa Mishra</dc:creator>
  <cp:lastModifiedBy>Sourav X Sharma</cp:lastModifiedBy>
  <cp:revision>46</cp:revision>
  <cp:lastPrinted>2017-07-28T08:59:20Z</cp:lastPrinted>
  <dcterms:created xsi:type="dcterms:W3CDTF">2016-10-29T07:25:05Z</dcterms:created>
  <dcterms:modified xsi:type="dcterms:W3CDTF">2017-07-28T09:01:19Z</dcterms:modified>
</cp:coreProperties>
</file>