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omments/comment2.xml" ContentType="application/vnd.openxmlformats-officedocument.presentationml.comments+xml"/>
  <Override PartName="/ppt/tags/tag8.xml" ContentType="application/vnd.openxmlformats-officedocument.presentationml.tags+xml"/>
  <Override PartName="/ppt/comments/comment3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omments/comment4.xml" ContentType="application/vnd.openxmlformats-officedocument.presentationml.comment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omments/comment5.xml" ContentType="application/vnd.openxmlformats-officedocument.presentationml.comment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0" r:id="rId4"/>
    <p:sldId id="265" r:id="rId5"/>
    <p:sldId id="283" r:id="rId6"/>
    <p:sldId id="281" r:id="rId7"/>
    <p:sldId id="285" r:id="rId8"/>
    <p:sldId id="259" r:id="rId9"/>
    <p:sldId id="286" r:id="rId10"/>
    <p:sldId id="287" r:id="rId11"/>
    <p:sldId id="269" r:id="rId12"/>
    <p:sldId id="289" r:id="rId13"/>
    <p:sldId id="288" r:id="rId14"/>
    <p:sldId id="271" r:id="rId15"/>
    <p:sldId id="262" r:id="rId16"/>
    <p:sldId id="275" r:id="rId17"/>
    <p:sldId id="276" r:id="rId18"/>
    <p:sldId id="274" r:id="rId19"/>
    <p:sldId id="277" r:id="rId20"/>
    <p:sldId id="278" r:id="rId21"/>
    <p:sldId id="279" r:id="rId22"/>
    <p:sldId id="280" r:id="rId23"/>
    <p:sldId id="2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vo" initials="v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D7"/>
    <a:srgbClr val="BEDCF6"/>
    <a:srgbClr val="387CDD"/>
    <a:srgbClr val="A9D202"/>
    <a:srgbClr val="FBB134"/>
    <a:srgbClr val="03B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2-18T22:07:06.767" idx="2">
    <p:pos x="6012" y="910"/>
    <p:text>模块目标及达成情况</p:text>
  </p:cm>
  <p:cm authorId="0" dt="2018-12-18T22:09:46.685" idx="3">
    <p:pos x="6018" y="1928"/>
    <p:text>模块管理心得SE必写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2-18T22:07:06.767" idx="2">
    <p:pos x="6012" y="910"/>
    <p:text>模块目标及达成情况</p:text>
  </p:cm>
  <p:cm authorId="0" dt="2018-12-18T22:09:46.685" idx="3">
    <p:pos x="6018" y="1928"/>
    <p:text>模块管理心得SE必写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2-18T22:07:06.767" idx="2">
    <p:pos x="6012" y="910"/>
    <p:text>模块目标及达成情况</p:text>
  </p:cm>
  <p:cm authorId="0" dt="2018-12-18T22:09:46.685" idx="3">
    <p:pos x="6018" y="1928"/>
    <p:text>模块管理心得SE必写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2-18T22:07:06.767" idx="2">
    <p:pos x="6012" y="910"/>
    <p:text>模块目标及达成情况</p:text>
  </p:cm>
  <p:cm authorId="0" dt="2018-12-18T22:09:46.685" idx="3">
    <p:pos x="6018" y="1928"/>
    <p:text>模块管理心得SE必写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12-18T22:07:06.767" idx="2">
    <p:pos x="6012" y="910"/>
    <p:text>模块目标及达成情况</p:text>
  </p:cm>
  <p:cm authorId="0" dt="2018-12-18T22:09:46.685" idx="3">
    <p:pos x="6018" y="1928"/>
    <p:text>模块管理心得SE必写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77D7-8637-4C74-A83C-B10E662AAE5D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68E49-2FE1-4D93-A1D9-F3FE2AF79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8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68E49-2FE1-4D93-A1D9-F3FE2AF79C1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2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CD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074" name="Picture 2" descr="https://timgsa.baidu.com/timg?image&amp;quality=80&amp;size=b9999_10000&amp;sec=1513157010777&amp;di=260da44ded109280ae7f76d8f985b828&amp;imgtype=0&amp;src=http%3A%2F%2Fimg3.myhsw.cn%2F2017-01-04%2F5bcpxd3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789" y="7938"/>
            <a:ext cx="1248222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2600325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239000" y="0"/>
            <a:ext cx="4953000" cy="6858000"/>
          </a:xfrm>
          <a:prstGeom prst="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3329C-0B2C-432E-9403-BA8490B181D5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6E3D7-A065-4078-9E11-8FC468328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5153025"/>
            <a:ext cx="12192000" cy="1704975"/>
          </a:xfrm>
          <a:prstGeom prst="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8" name="Picture 4" descr="http://192.168.2.233:8080/wiki_vivo_internet/images/logo_vmi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" y="-9525"/>
            <a:ext cx="1862020" cy="8489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9607" y="2872255"/>
            <a:ext cx="9387000" cy="103822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年 度 述 职 汇 报</a:t>
            </a:r>
            <a:endParaRPr lang="zh-CN" altLang="en-US" dirty="0">
              <a:solidFill>
                <a:srgbClr val="008CD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41394" y="5690513"/>
            <a:ext cx="3528728" cy="629998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互联网软件一部 </a:t>
            </a:r>
            <a:endParaRPr lang="en-US" altLang="zh-CN" sz="20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r"/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预研组</a:t>
            </a:r>
            <a:r>
              <a:rPr lang="zh-CN" altLang="en-US" sz="20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梁彬</a:t>
            </a:r>
            <a:endParaRPr lang="zh-CN" altLang="en-US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00600" y="2129844"/>
            <a:ext cx="542019" cy="556641"/>
          </a:xfrm>
          <a:prstGeom prst="roundRect">
            <a:avLst/>
          </a:prstGeom>
          <a:solidFill>
            <a:srgbClr val="03B6F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72566" y="2125298"/>
            <a:ext cx="542019" cy="556641"/>
          </a:xfrm>
          <a:prstGeom prst="roundRect">
            <a:avLst/>
          </a:prstGeom>
          <a:solidFill>
            <a:srgbClr val="FBB134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0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44532" y="2122865"/>
            <a:ext cx="542019" cy="556641"/>
          </a:xfrm>
          <a:prstGeom prst="roundRect">
            <a:avLst/>
          </a:prstGeom>
          <a:solidFill>
            <a:srgbClr val="A9D20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814853" y="2124795"/>
            <a:ext cx="542019" cy="556641"/>
          </a:xfrm>
          <a:prstGeom prst="roundRect">
            <a:avLst/>
          </a:prstGeom>
          <a:solidFill>
            <a:srgbClr val="387CD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8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8CD7"/>
                </a:solidFill>
                <a:latin typeface="Arial"/>
                <a:ea typeface="Microsoft YaHei"/>
                <a:cs typeface="+mn-ea"/>
                <a:sym typeface="+mn-lt"/>
              </a:rPr>
              <a:t>区块链技术预研</a:t>
            </a:r>
            <a:endParaRPr lang="zh-CN" altLang="en-US" dirty="0">
              <a:solidFill>
                <a:srgbClr val="008CD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2156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871598"/>
            <a:ext cx="10847388" cy="3533904"/>
            <a:chOff x="673100" y="1871598"/>
            <a:chExt cx="10847388" cy="3533904"/>
          </a:xfrm>
        </p:grpSpPr>
        <p:sp>
          <p:nvSpPr>
            <p:cNvPr id="34" name="íŝ1îde"/>
            <p:cNvSpPr/>
            <p:nvPr/>
          </p:nvSpPr>
          <p:spPr>
            <a:xfrm flipH="1">
              <a:off x="861045" y="2006600"/>
              <a:ext cx="4965700" cy="3263900"/>
            </a:xfrm>
            <a:prstGeom prst="parallelogram">
              <a:avLst>
                <a:gd name="adj" fmla="val 46401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iS1íḑé"/>
            <p:cNvSpPr/>
            <p:nvPr/>
          </p:nvSpPr>
          <p:spPr>
            <a:xfrm>
              <a:off x="673100" y="1871598"/>
              <a:ext cx="5341591" cy="3533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048" y="0"/>
                  </a:lnTo>
                  <a:lnTo>
                    <a:pt x="21600" y="21600"/>
                  </a:lnTo>
                  <a:lnTo>
                    <a:pt x="6552" y="216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lIns="25400" tIns="25400" rIns="25400" bIns="2540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grpSp>
          <p:nvGrpSpPr>
            <p:cNvPr id="36" name="íṩlïḓé"/>
            <p:cNvGrpSpPr/>
            <p:nvPr/>
          </p:nvGrpSpPr>
          <p:grpSpPr>
            <a:xfrm>
              <a:off x="1921110" y="1993353"/>
              <a:ext cx="2845570" cy="3290394"/>
              <a:chOff x="-79166" y="-130389"/>
              <a:chExt cx="5691139" cy="6580782"/>
            </a:xfrm>
          </p:grpSpPr>
          <p:sp>
            <p:nvSpPr>
              <p:cNvPr id="51" name="îṥḻíḓé"/>
              <p:cNvSpPr/>
              <p:nvPr/>
            </p:nvSpPr>
            <p:spPr>
              <a:xfrm>
                <a:off x="864432" y="1512758"/>
                <a:ext cx="3802165" cy="3292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0" y="21600"/>
                    </a:moveTo>
                    <a:lnTo>
                      <a:pt x="5398" y="21600"/>
                    </a:lnTo>
                    <a:lnTo>
                      <a:pt x="0" y="10801"/>
                    </a:lnTo>
                    <a:lnTo>
                      <a:pt x="5398" y="0"/>
                    </a:lnTo>
                    <a:lnTo>
                      <a:pt x="16200" y="0"/>
                    </a:lnTo>
                    <a:lnTo>
                      <a:pt x="21600" y="10800"/>
                    </a:lnTo>
                    <a:cubicBezTo>
                      <a:pt x="21600" y="10800"/>
                      <a:pt x="16200" y="21600"/>
                      <a:pt x="16200" y="2160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52" name="î$ľiḋè"/>
              <p:cNvSpPr/>
              <p:nvPr/>
            </p:nvSpPr>
            <p:spPr>
              <a:xfrm>
                <a:off x="1809612" y="-130389"/>
                <a:ext cx="3802361" cy="32929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1"/>
                    </a:moveTo>
                    <a:lnTo>
                      <a:pt x="5401" y="0"/>
                    </a:lnTo>
                    <a:lnTo>
                      <a:pt x="16201" y="0"/>
                    </a:lnTo>
                    <a:lnTo>
                      <a:pt x="21600" y="10801"/>
                    </a:lnTo>
                    <a:lnTo>
                      <a:pt x="16201" y="21600"/>
                    </a:lnTo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53" name="iṡlïḓè"/>
              <p:cNvSpPr/>
              <p:nvPr/>
            </p:nvSpPr>
            <p:spPr>
              <a:xfrm>
                <a:off x="-79166" y="-130389"/>
                <a:ext cx="3802359" cy="32929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1" y="21600"/>
                    </a:moveTo>
                    <a:lnTo>
                      <a:pt x="0" y="10799"/>
                    </a:lnTo>
                    <a:lnTo>
                      <a:pt x="5401" y="0"/>
                    </a:lnTo>
                    <a:lnTo>
                      <a:pt x="16199" y="0"/>
                    </a:lnTo>
                    <a:lnTo>
                      <a:pt x="21600" y="10799"/>
                    </a:lnTo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54" name="îṩḻíḍê"/>
              <p:cNvSpPr/>
              <p:nvPr/>
            </p:nvSpPr>
            <p:spPr>
              <a:xfrm>
                <a:off x="-79166" y="3157800"/>
                <a:ext cx="3802359" cy="3292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1"/>
                    </a:moveTo>
                    <a:lnTo>
                      <a:pt x="16199" y="21600"/>
                    </a:lnTo>
                    <a:lnTo>
                      <a:pt x="5401" y="21600"/>
                    </a:lnTo>
                    <a:lnTo>
                      <a:pt x="0" y="10801"/>
                    </a:lnTo>
                    <a:lnTo>
                      <a:pt x="5401" y="0"/>
                    </a:lnTo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55" name="iṧļîďe"/>
              <p:cNvSpPr/>
              <p:nvPr/>
            </p:nvSpPr>
            <p:spPr>
              <a:xfrm>
                <a:off x="1809926" y="3157704"/>
                <a:ext cx="3801733" cy="3292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1" y="0"/>
                    </a:moveTo>
                    <a:lnTo>
                      <a:pt x="21600" y="10801"/>
                    </a:lnTo>
                    <a:lnTo>
                      <a:pt x="16198" y="21600"/>
                    </a:lnTo>
                    <a:lnTo>
                      <a:pt x="5398" y="21600"/>
                    </a:lnTo>
                    <a:lnTo>
                      <a:pt x="0" y="10801"/>
                    </a:lnTo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37" name="ïSļiḋè"/>
            <p:cNvGrpSpPr/>
            <p:nvPr/>
          </p:nvGrpSpPr>
          <p:grpSpPr>
            <a:xfrm>
              <a:off x="4765791" y="1915030"/>
              <a:ext cx="1698497" cy="3447040"/>
              <a:chOff x="4765791" y="1913881"/>
              <a:chExt cx="1698497" cy="3447040"/>
            </a:xfrm>
          </p:grpSpPr>
          <p:sp>
            <p:nvSpPr>
              <p:cNvPr id="49" name="îṥ1ïḓe"/>
              <p:cNvSpPr/>
              <p:nvPr/>
            </p:nvSpPr>
            <p:spPr>
              <a:xfrm flipH="1" flipV="1">
                <a:off x="4765791" y="1913881"/>
                <a:ext cx="1698497" cy="34470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25400" tIns="25400" rIns="25400" bIns="25400" anchor="ctr"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3200"/>
                </a:pPr>
                <a:endParaRPr sz="1600"/>
              </a:p>
            </p:txBody>
          </p:sp>
          <p:sp>
            <p:nvSpPr>
              <p:cNvPr id="50" name="i$ḻiďè"/>
              <p:cNvSpPr/>
              <p:nvPr/>
            </p:nvSpPr>
            <p:spPr>
              <a:xfrm rot="21460556">
                <a:off x="4955509" y="2142701"/>
                <a:ext cx="1385223" cy="2881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79" y="415"/>
                    </a:lnTo>
                    <a:lnTo>
                      <a:pt x="21600" y="21600"/>
                    </a:lnTo>
                    <a:lnTo>
                      <a:pt x="19621" y="21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8000">
                    <a:solidFill>
                      <a:srgbClr val="1E1E1E"/>
                    </a:solidFill>
                  </a:defRPr>
                </a:pPr>
                <a:endParaRPr sz="4000" dirty="0"/>
              </a:p>
            </p:txBody>
          </p:sp>
        </p:grpSp>
        <p:sp>
          <p:nvSpPr>
            <p:cNvPr id="48" name="ïślî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59174E0-28C0-4373-BA99-6B772239C871}"/>
                </a:ext>
              </a:extLst>
            </p:cNvPr>
            <p:cNvSpPr txBox="1"/>
            <p:nvPr/>
          </p:nvSpPr>
          <p:spPr bwMode="auto">
            <a:xfrm>
              <a:off x="6043374" y="3217035"/>
              <a:ext cx="453928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 smtClean="0"/>
                <a:t>02.V</a:t>
              </a:r>
              <a:r>
                <a:rPr lang="zh-CN" altLang="en-US" sz="2000" b="1" dirty="0" smtClean="0"/>
                <a:t>星球</a:t>
              </a:r>
              <a:r>
                <a:rPr lang="zh-CN" altLang="en-US" sz="2000" b="1" dirty="0"/>
                <a:t>实践</a:t>
              </a:r>
              <a:endParaRPr lang="en-US" altLang="zh-CN" sz="2000" b="1" dirty="0"/>
            </a:p>
          </p:txBody>
        </p:sp>
        <p:sp>
          <p:nvSpPr>
            <p:cNvPr id="46" name="işl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EE3D321-D89E-4002-BD46-9423CD54F0B5}"/>
                </a:ext>
              </a:extLst>
            </p:cNvPr>
            <p:cNvSpPr txBox="1"/>
            <p:nvPr/>
          </p:nvSpPr>
          <p:spPr bwMode="auto">
            <a:xfrm>
              <a:off x="5645184" y="2345821"/>
              <a:ext cx="453928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 smtClean="0"/>
                <a:t>01.</a:t>
              </a:r>
              <a:r>
                <a:rPr lang="zh-CN" altLang="en-US" sz="2000" b="1" dirty="0"/>
                <a:t>掌握区块链技术</a:t>
              </a:r>
              <a:endParaRPr lang="en-US" altLang="zh-CN" sz="2000" b="1" dirty="0"/>
            </a:p>
          </p:txBody>
        </p:sp>
        <p:sp>
          <p:nvSpPr>
            <p:cNvPr id="44" name="íṥļí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54ADB1-7EE8-4D08-B6B7-F3A9B15DFFC7}"/>
                </a:ext>
              </a:extLst>
            </p:cNvPr>
            <p:cNvSpPr txBox="1"/>
            <p:nvPr/>
          </p:nvSpPr>
          <p:spPr bwMode="auto">
            <a:xfrm>
              <a:off x="6441562" y="4088250"/>
              <a:ext cx="453928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zh-CN" sz="2000" b="1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CB88127-CA97-4700-A0EB-F58025C5C909}"/>
                </a:ext>
              </a:extLst>
            </p:cNvPr>
            <p:cNvCxnSpPr/>
            <p:nvPr/>
          </p:nvCxnSpPr>
          <p:spPr>
            <a:xfrm>
              <a:off x="6268884" y="4074157"/>
              <a:ext cx="5251604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50FF592-EC86-46E1-857B-31208740E17B}"/>
                </a:ext>
              </a:extLst>
            </p:cNvPr>
            <p:cNvCxnSpPr/>
            <p:nvPr/>
          </p:nvCxnSpPr>
          <p:spPr>
            <a:xfrm>
              <a:off x="5796370" y="3202943"/>
              <a:ext cx="572411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ïślîďe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59174E0-28C0-4373-BA99-6B772239C871}"/>
              </a:ext>
            </a:extLst>
          </p:cNvPr>
          <p:cNvSpPr txBox="1"/>
          <p:nvPr/>
        </p:nvSpPr>
        <p:spPr bwMode="auto">
          <a:xfrm>
            <a:off x="6529561" y="4088250"/>
            <a:ext cx="4539283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 smtClean="0"/>
              <a:t>03.</a:t>
            </a:r>
            <a:r>
              <a:rPr lang="zh-CN" altLang="en-US" sz="2000" b="1" dirty="0" smtClean="0"/>
              <a:t>专利申请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0423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区块链技术预研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2468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8000" y="2136017"/>
            <a:ext cx="10973435" cy="3931765"/>
            <a:chOff x="508000" y="2215035"/>
            <a:chExt cx="10973435" cy="3931765"/>
          </a:xfrm>
        </p:grpSpPr>
        <p:sp>
          <p:nvSpPr>
            <p:cNvPr id="4" name="íšľîď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B0FF9B6-9E18-4157-A0E7-E09B57AE8018}"/>
                </a:ext>
              </a:extLst>
            </p:cNvPr>
            <p:cNvSpPr/>
            <p:nvPr/>
          </p:nvSpPr>
          <p:spPr bwMode="auto">
            <a:xfrm>
              <a:off x="676538" y="2218309"/>
              <a:ext cx="2590423" cy="81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cs typeface="+mn-ea"/>
                  <a:sym typeface="+mn-lt"/>
                </a:rPr>
                <a:t>分析以太坊主要源码；</a:t>
              </a:r>
              <a:endParaRPr lang="en-US" altLang="zh-CN" sz="1100" dirty="0" smtClean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cs typeface="+mn-ea"/>
                  <a:sym typeface="+mn-lt"/>
                </a:rPr>
                <a:t>输出</a:t>
              </a:r>
              <a:r>
                <a:rPr lang="en-US" altLang="zh-CN" sz="1100" dirty="0" smtClean="0">
                  <a:cs typeface="+mn-ea"/>
                  <a:sym typeface="+mn-lt"/>
                </a:rPr>
                <a:t>5</a:t>
              </a:r>
              <a:r>
                <a:rPr lang="zh-CN" altLang="en-US" sz="1100" dirty="0" smtClean="0">
                  <a:cs typeface="+mn-ea"/>
                  <a:sym typeface="+mn-lt"/>
                </a:rPr>
                <a:t>篇以太坊源码分析文档；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>
              <a:stCxn id="27" idx="6"/>
              <a:endCxn id="35" idx="2"/>
            </p:cNvCxnSpPr>
            <p:nvPr/>
          </p:nvCxnSpPr>
          <p:spPr>
            <a:xfrm>
              <a:off x="2025749" y="5166562"/>
              <a:ext cx="26415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35" idx="6"/>
              <a:endCxn id="31" idx="2"/>
            </p:cNvCxnSpPr>
            <p:nvPr/>
          </p:nvCxnSpPr>
          <p:spPr>
            <a:xfrm>
              <a:off x="4775249" y="5166562"/>
              <a:ext cx="26415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31" idx="6"/>
              <a:endCxn id="23" idx="2"/>
            </p:cNvCxnSpPr>
            <p:nvPr/>
          </p:nvCxnSpPr>
          <p:spPr>
            <a:xfrm>
              <a:off x="7524749" y="5166562"/>
              <a:ext cx="26415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ïşḷi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AE54E830-54E3-418A-85E1-0BADAC5F9C89}"/>
                </a:ext>
              </a:extLst>
            </p:cNvPr>
            <p:cNvGrpSpPr/>
            <p:nvPr/>
          </p:nvGrpSpPr>
          <p:grpSpPr>
            <a:xfrm>
              <a:off x="4172884" y="3571159"/>
              <a:ext cx="1096730" cy="2575641"/>
              <a:chOff x="4172884" y="3571159"/>
              <a:chExt cx="1096730" cy="2575641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4716933" y="5220562"/>
                <a:ext cx="8632" cy="92623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ïSľïḓé"/>
              <p:cNvSpPr/>
              <p:nvPr/>
            </p:nvSpPr>
            <p:spPr bwMode="auto">
              <a:xfrm>
                <a:off x="4172884" y="3571159"/>
                <a:ext cx="1096730" cy="1232634"/>
              </a:xfrm>
              <a:custGeom>
                <a:avLst/>
                <a:gdLst>
                  <a:gd name="T0" fmla="+- 0 10800 961"/>
                  <a:gd name="T1" fmla="*/ T0 w 19679"/>
                  <a:gd name="T2" fmla="*/ 10800 h 21600"/>
                  <a:gd name="T3" fmla="+- 0 10800 961"/>
                  <a:gd name="T4" fmla="*/ T3 w 19679"/>
                  <a:gd name="T5" fmla="*/ 10800 h 21600"/>
                  <a:gd name="T6" fmla="+- 0 10800 961"/>
                  <a:gd name="T7" fmla="*/ T6 w 19679"/>
                  <a:gd name="T8" fmla="*/ 10800 h 21600"/>
                  <a:gd name="T9" fmla="+- 0 10800 961"/>
                  <a:gd name="T10" fmla="*/ T9 w 1967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9679" h="21600">
                    <a:moveTo>
                      <a:pt x="9839" y="0"/>
                    </a:moveTo>
                    <a:cubicBezTo>
                      <a:pt x="7321" y="0"/>
                      <a:pt x="4803" y="937"/>
                      <a:pt x="2882" y="2813"/>
                    </a:cubicBezTo>
                    <a:cubicBezTo>
                      <a:pt x="-961" y="6566"/>
                      <a:pt x="-961" y="12653"/>
                      <a:pt x="2882" y="16406"/>
                    </a:cubicBezTo>
                    <a:cubicBezTo>
                      <a:pt x="4480" y="17967"/>
                      <a:pt x="6493" y="18867"/>
                      <a:pt x="8574" y="19129"/>
                    </a:cubicBezTo>
                    <a:lnTo>
                      <a:pt x="9839" y="21600"/>
                    </a:lnTo>
                    <a:lnTo>
                      <a:pt x="11104" y="19129"/>
                    </a:lnTo>
                    <a:cubicBezTo>
                      <a:pt x="13185" y="18867"/>
                      <a:pt x="15198" y="17967"/>
                      <a:pt x="16796" y="16406"/>
                    </a:cubicBezTo>
                    <a:cubicBezTo>
                      <a:pt x="20639" y="12653"/>
                      <a:pt x="20639" y="6566"/>
                      <a:pt x="16796" y="2813"/>
                    </a:cubicBezTo>
                    <a:cubicBezTo>
                      <a:pt x="14875" y="937"/>
                      <a:pt x="12357" y="0"/>
                      <a:pt x="9839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  <a:effectLst/>
            </p:spPr>
            <p:txBody>
              <a:bodyPr lIns="25400" tIns="25400" rIns="25400" bIns="254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ar-IQ">
                  <a:cs typeface="+mn-ea"/>
                  <a:sym typeface="+mn-lt"/>
                </a:endParaRPr>
              </a:p>
            </p:txBody>
          </p:sp>
          <p:sp>
            <p:nvSpPr>
              <p:cNvPr id="34" name="îṡ1íḓé"/>
              <p:cNvSpPr/>
              <p:nvPr/>
            </p:nvSpPr>
            <p:spPr bwMode="auto">
              <a:xfrm>
                <a:off x="4265967" y="3658332"/>
                <a:ext cx="910564" cy="91057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200" i="1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区块链</a:t>
                </a:r>
                <a:endParaRPr lang="en-US" altLang="zh-CN" sz="1200" i="1" dirty="0" smtClean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  <a:p>
                <a:pPr algn="ctr"/>
                <a:r>
                  <a:rPr lang="zh-CN" altLang="en-US" sz="1200" i="1" dirty="0" smtClean="0">
                    <a:solidFill>
                      <a:schemeClr val="bg1"/>
                    </a:solidFill>
                    <a:latin typeface="+mn-ea"/>
                    <a:cs typeface="+mn-ea"/>
                    <a:sym typeface="+mn-lt"/>
                  </a:rPr>
                  <a:t>搭建</a:t>
                </a:r>
                <a:endParaRPr lang="ar-IQ" altLang="zh-CN" sz="1200" i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íşḷíḓê"/>
              <p:cNvSpPr/>
              <p:nvPr/>
            </p:nvSpPr>
            <p:spPr>
              <a:xfrm>
                <a:off x="4667249" y="5112562"/>
                <a:ext cx="108000" cy="108000"/>
              </a:xfrm>
              <a:prstGeom prst="donu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ísļï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E0FE4F4E-2B87-4F7E-A7C0-47A6E88E4E25}"/>
                </a:ext>
              </a:extLst>
            </p:cNvPr>
            <p:cNvGrpSpPr/>
            <p:nvPr/>
          </p:nvGrpSpPr>
          <p:grpSpPr>
            <a:xfrm>
              <a:off x="6922384" y="3571159"/>
              <a:ext cx="1096730" cy="2575641"/>
              <a:chOff x="6922384" y="3571159"/>
              <a:chExt cx="1096730" cy="2575641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7466433" y="5220562"/>
                <a:ext cx="8632" cy="92623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îṡḷíḑé"/>
              <p:cNvSpPr/>
              <p:nvPr/>
            </p:nvSpPr>
            <p:spPr bwMode="auto">
              <a:xfrm>
                <a:off x="6922384" y="3571159"/>
                <a:ext cx="1096730" cy="1232634"/>
              </a:xfrm>
              <a:custGeom>
                <a:avLst/>
                <a:gdLst>
                  <a:gd name="T0" fmla="+- 0 10800 961"/>
                  <a:gd name="T1" fmla="*/ T0 w 19679"/>
                  <a:gd name="T2" fmla="*/ 10800 h 21600"/>
                  <a:gd name="T3" fmla="+- 0 10800 961"/>
                  <a:gd name="T4" fmla="*/ T3 w 19679"/>
                  <a:gd name="T5" fmla="*/ 10800 h 21600"/>
                  <a:gd name="T6" fmla="+- 0 10800 961"/>
                  <a:gd name="T7" fmla="*/ T6 w 19679"/>
                  <a:gd name="T8" fmla="*/ 10800 h 21600"/>
                  <a:gd name="T9" fmla="+- 0 10800 961"/>
                  <a:gd name="T10" fmla="*/ T9 w 1967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9679" h="21600">
                    <a:moveTo>
                      <a:pt x="9839" y="0"/>
                    </a:moveTo>
                    <a:cubicBezTo>
                      <a:pt x="7321" y="0"/>
                      <a:pt x="4803" y="937"/>
                      <a:pt x="2882" y="2813"/>
                    </a:cubicBezTo>
                    <a:cubicBezTo>
                      <a:pt x="-961" y="6566"/>
                      <a:pt x="-961" y="12653"/>
                      <a:pt x="2882" y="16406"/>
                    </a:cubicBezTo>
                    <a:cubicBezTo>
                      <a:pt x="4480" y="17967"/>
                      <a:pt x="6493" y="18867"/>
                      <a:pt x="8574" y="19129"/>
                    </a:cubicBezTo>
                    <a:lnTo>
                      <a:pt x="9839" y="21600"/>
                    </a:lnTo>
                    <a:lnTo>
                      <a:pt x="11104" y="19129"/>
                    </a:lnTo>
                    <a:cubicBezTo>
                      <a:pt x="13185" y="18867"/>
                      <a:pt x="15198" y="17967"/>
                      <a:pt x="16796" y="16406"/>
                    </a:cubicBezTo>
                    <a:cubicBezTo>
                      <a:pt x="20639" y="12653"/>
                      <a:pt x="20639" y="6566"/>
                      <a:pt x="16796" y="2813"/>
                    </a:cubicBezTo>
                    <a:cubicBezTo>
                      <a:pt x="14875" y="937"/>
                      <a:pt x="12357" y="0"/>
                      <a:pt x="9839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accent1"/>
                </a:solidFill>
              </a:ln>
              <a:effectLst/>
            </p:spPr>
            <p:txBody>
              <a:bodyPr lIns="25400" tIns="25400" rIns="25400" bIns="254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ar-IQ">
                  <a:cs typeface="+mn-ea"/>
                  <a:sym typeface="+mn-lt"/>
                </a:endParaRPr>
              </a:p>
            </p:txBody>
          </p:sp>
          <p:sp>
            <p:nvSpPr>
              <p:cNvPr id="30" name="îṣ1ïḓé"/>
              <p:cNvSpPr/>
              <p:nvPr/>
            </p:nvSpPr>
            <p:spPr bwMode="auto">
              <a:xfrm>
                <a:off x="7015467" y="3658332"/>
                <a:ext cx="910564" cy="91057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i="1" dirty="0" err="1" smtClean="0">
                    <a:solidFill>
                      <a:schemeClr val="bg1"/>
                    </a:solidFill>
                    <a:cs typeface="+mn-ea"/>
                    <a:sym typeface="+mn-lt"/>
                  </a:rPr>
                  <a:t>Dapp</a:t>
                </a:r>
                <a:r>
                  <a:rPr lang="zh-CN" altLang="en-US" i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开发</a:t>
                </a:r>
                <a:endParaRPr lang="ar-IQ" altLang="zh-CN" i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iṣļiďé"/>
              <p:cNvSpPr/>
              <p:nvPr/>
            </p:nvSpPr>
            <p:spPr>
              <a:xfrm>
                <a:off x="7416749" y="5112562"/>
                <a:ext cx="108000" cy="108000"/>
              </a:xfrm>
              <a:prstGeom prst="donu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íSḻîd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5D4D3650-C52E-4FEF-B150-5112D8ABCA5B}"/>
                </a:ext>
              </a:extLst>
            </p:cNvPr>
            <p:cNvGrpSpPr/>
            <p:nvPr/>
          </p:nvGrpSpPr>
          <p:grpSpPr>
            <a:xfrm>
              <a:off x="1423384" y="3571159"/>
              <a:ext cx="1096730" cy="2575641"/>
              <a:chOff x="1423384" y="3571159"/>
              <a:chExt cx="1096730" cy="2575641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1967433" y="5220562"/>
                <a:ext cx="8632" cy="92623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iŝļíḑé"/>
              <p:cNvSpPr/>
              <p:nvPr/>
            </p:nvSpPr>
            <p:spPr bwMode="auto">
              <a:xfrm>
                <a:off x="1423384" y="3571159"/>
                <a:ext cx="1096730" cy="1232634"/>
              </a:xfrm>
              <a:custGeom>
                <a:avLst/>
                <a:gdLst>
                  <a:gd name="T0" fmla="+- 0 10800 961"/>
                  <a:gd name="T1" fmla="*/ T0 w 19679"/>
                  <a:gd name="T2" fmla="*/ 10800 h 21600"/>
                  <a:gd name="T3" fmla="+- 0 10800 961"/>
                  <a:gd name="T4" fmla="*/ T3 w 19679"/>
                  <a:gd name="T5" fmla="*/ 10800 h 21600"/>
                  <a:gd name="T6" fmla="+- 0 10800 961"/>
                  <a:gd name="T7" fmla="*/ T6 w 19679"/>
                  <a:gd name="T8" fmla="*/ 10800 h 21600"/>
                  <a:gd name="T9" fmla="+- 0 10800 961"/>
                  <a:gd name="T10" fmla="*/ T9 w 1967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9679" h="21600">
                    <a:moveTo>
                      <a:pt x="9839" y="0"/>
                    </a:moveTo>
                    <a:cubicBezTo>
                      <a:pt x="7321" y="0"/>
                      <a:pt x="4803" y="937"/>
                      <a:pt x="2882" y="2813"/>
                    </a:cubicBezTo>
                    <a:cubicBezTo>
                      <a:pt x="-961" y="6566"/>
                      <a:pt x="-961" y="12653"/>
                      <a:pt x="2882" y="16406"/>
                    </a:cubicBezTo>
                    <a:cubicBezTo>
                      <a:pt x="4480" y="17967"/>
                      <a:pt x="6493" y="18867"/>
                      <a:pt x="8574" y="19129"/>
                    </a:cubicBezTo>
                    <a:lnTo>
                      <a:pt x="9839" y="21600"/>
                    </a:lnTo>
                    <a:lnTo>
                      <a:pt x="11104" y="19129"/>
                    </a:lnTo>
                    <a:cubicBezTo>
                      <a:pt x="13185" y="18867"/>
                      <a:pt x="15198" y="17967"/>
                      <a:pt x="16796" y="16406"/>
                    </a:cubicBezTo>
                    <a:cubicBezTo>
                      <a:pt x="20639" y="12653"/>
                      <a:pt x="20639" y="6566"/>
                      <a:pt x="16796" y="2813"/>
                    </a:cubicBezTo>
                    <a:cubicBezTo>
                      <a:pt x="14875" y="937"/>
                      <a:pt x="12357" y="0"/>
                      <a:pt x="9839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accent1"/>
                </a:solidFill>
              </a:ln>
              <a:effectLst/>
            </p:spPr>
            <p:txBody>
              <a:bodyPr lIns="25400" tIns="25400" rIns="25400" bIns="254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ar-IQ">
                  <a:cs typeface="+mn-ea"/>
                  <a:sym typeface="+mn-lt"/>
                </a:endParaRPr>
              </a:p>
            </p:txBody>
          </p:sp>
          <p:sp>
            <p:nvSpPr>
              <p:cNvPr id="26" name="ïsḻïďé"/>
              <p:cNvSpPr/>
              <p:nvPr/>
            </p:nvSpPr>
            <p:spPr bwMode="auto">
              <a:xfrm>
                <a:off x="1516467" y="3658332"/>
                <a:ext cx="910564" cy="910570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i="1" dirty="0">
                    <a:solidFill>
                      <a:schemeClr val="bg1"/>
                    </a:solidFill>
                    <a:cs typeface="+mn-ea"/>
                    <a:sym typeface="+mn-lt"/>
                  </a:rPr>
                  <a:t>源码</a:t>
                </a:r>
                <a:endParaRPr lang="ar-IQ" i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ïş1îďé"/>
              <p:cNvSpPr/>
              <p:nvPr/>
            </p:nvSpPr>
            <p:spPr>
              <a:xfrm>
                <a:off x="1917749" y="5112562"/>
                <a:ext cx="108000" cy="108000"/>
              </a:xfrm>
              <a:prstGeom prst="donu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ïŝļï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0ADA8E71-899F-4C7D-8AAB-BF716BFFD6E2}"/>
                </a:ext>
              </a:extLst>
            </p:cNvPr>
            <p:cNvGrpSpPr/>
            <p:nvPr/>
          </p:nvGrpSpPr>
          <p:grpSpPr>
            <a:xfrm>
              <a:off x="9671884" y="3571159"/>
              <a:ext cx="1096730" cy="2575641"/>
              <a:chOff x="9671884" y="3571159"/>
              <a:chExt cx="1096730" cy="2575641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0215933" y="5220562"/>
                <a:ext cx="8632" cy="92623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iṡļïḍe"/>
              <p:cNvSpPr/>
              <p:nvPr/>
            </p:nvSpPr>
            <p:spPr bwMode="auto">
              <a:xfrm>
                <a:off x="9671884" y="3571159"/>
                <a:ext cx="1096730" cy="1232634"/>
              </a:xfrm>
              <a:custGeom>
                <a:avLst/>
                <a:gdLst>
                  <a:gd name="T0" fmla="+- 0 10800 961"/>
                  <a:gd name="T1" fmla="*/ T0 w 19679"/>
                  <a:gd name="T2" fmla="*/ 10800 h 21600"/>
                  <a:gd name="T3" fmla="+- 0 10800 961"/>
                  <a:gd name="T4" fmla="*/ T3 w 19679"/>
                  <a:gd name="T5" fmla="*/ 10800 h 21600"/>
                  <a:gd name="T6" fmla="+- 0 10800 961"/>
                  <a:gd name="T7" fmla="*/ T6 w 19679"/>
                  <a:gd name="T8" fmla="*/ 10800 h 21600"/>
                  <a:gd name="T9" fmla="+- 0 10800 961"/>
                  <a:gd name="T10" fmla="*/ T9 w 19679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9679" h="21600">
                    <a:moveTo>
                      <a:pt x="9839" y="0"/>
                    </a:moveTo>
                    <a:cubicBezTo>
                      <a:pt x="7321" y="0"/>
                      <a:pt x="4803" y="937"/>
                      <a:pt x="2882" y="2813"/>
                    </a:cubicBezTo>
                    <a:cubicBezTo>
                      <a:pt x="-961" y="6566"/>
                      <a:pt x="-961" y="12653"/>
                      <a:pt x="2882" y="16406"/>
                    </a:cubicBezTo>
                    <a:cubicBezTo>
                      <a:pt x="4480" y="17967"/>
                      <a:pt x="6493" y="18867"/>
                      <a:pt x="8574" y="19129"/>
                    </a:cubicBezTo>
                    <a:lnTo>
                      <a:pt x="9839" y="21600"/>
                    </a:lnTo>
                    <a:lnTo>
                      <a:pt x="11104" y="19129"/>
                    </a:lnTo>
                    <a:cubicBezTo>
                      <a:pt x="13185" y="18867"/>
                      <a:pt x="15198" y="17967"/>
                      <a:pt x="16796" y="16406"/>
                    </a:cubicBezTo>
                    <a:cubicBezTo>
                      <a:pt x="20639" y="12653"/>
                      <a:pt x="20639" y="6566"/>
                      <a:pt x="16796" y="2813"/>
                    </a:cubicBezTo>
                    <a:cubicBezTo>
                      <a:pt x="14875" y="937"/>
                      <a:pt x="12357" y="0"/>
                      <a:pt x="9839" y="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accent2"/>
                </a:solidFill>
              </a:ln>
              <a:effectLst/>
            </p:spPr>
            <p:txBody>
              <a:bodyPr lIns="25400" tIns="25400" rIns="25400" bIns="25400" anchor="ctr"/>
              <a:lstStyle/>
              <a:p>
                <a:endParaRPr lang="ar-IQ">
                  <a:cs typeface="+mn-ea"/>
                  <a:sym typeface="+mn-lt"/>
                </a:endParaRPr>
              </a:p>
            </p:txBody>
          </p:sp>
          <p:sp>
            <p:nvSpPr>
              <p:cNvPr id="22" name="îŝļíḍe"/>
              <p:cNvSpPr/>
              <p:nvPr/>
            </p:nvSpPr>
            <p:spPr bwMode="auto">
              <a:xfrm>
                <a:off x="9764967" y="3658332"/>
                <a:ext cx="910564" cy="910570"/>
              </a:xfrm>
              <a:prstGeom prst="ellipse">
                <a:avLst/>
              </a:prstGeom>
              <a:solidFill>
                <a:schemeClr val="accent2"/>
              </a:solidFill>
              <a:ln w="12700" cap="flat" cmpd="sng">
                <a:noFill/>
                <a:prstDash val="solid"/>
                <a:miter lim="400000"/>
                <a:headEnd type="none" w="med" len="med"/>
                <a:tailEnd type="none" w="med" len="med"/>
              </a:ln>
              <a:effectLst/>
              <a:extLst/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i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区块链</a:t>
                </a:r>
                <a:endParaRPr lang="en-US" altLang="zh-CN" i="1" dirty="0" smtClean="0">
                  <a:solidFill>
                    <a:schemeClr val="bg1"/>
                  </a:solidFill>
                  <a:cs typeface="+mn-ea"/>
                  <a:sym typeface="+mn-lt"/>
                </a:endParaRPr>
              </a:p>
              <a:p>
                <a:pPr algn="ctr"/>
                <a:r>
                  <a:rPr lang="zh-CN" altLang="en-US" i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浏览器开发</a:t>
                </a:r>
                <a:endParaRPr lang="ar-IQ" altLang="zh-CN" i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iS1iḋe"/>
              <p:cNvSpPr/>
              <p:nvPr/>
            </p:nvSpPr>
            <p:spPr>
              <a:xfrm>
                <a:off x="10166249" y="5112562"/>
                <a:ext cx="108000" cy="108000"/>
              </a:xfrm>
              <a:prstGeom prst="donu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íṡḷi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B0FF9B6-9E18-4157-A0E7-E09B57AE8018}"/>
                </a:ext>
              </a:extLst>
            </p:cNvPr>
            <p:cNvSpPr/>
            <p:nvPr/>
          </p:nvSpPr>
          <p:spPr bwMode="auto">
            <a:xfrm>
              <a:off x="3464648" y="2218309"/>
              <a:ext cx="2590423" cy="81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cs typeface="+mn-ea"/>
                  <a:sym typeface="+mn-lt"/>
                </a:rPr>
                <a:t>区块链搭建</a:t>
              </a:r>
              <a:r>
                <a:rPr lang="en-US" altLang="zh-CN" sz="1100" dirty="0" err="1" smtClean="0">
                  <a:cs typeface="+mn-ea"/>
                  <a:sym typeface="+mn-lt"/>
                </a:rPr>
                <a:t>docker</a:t>
              </a:r>
              <a:r>
                <a:rPr lang="zh-CN" altLang="en-US" sz="1100" dirty="0" smtClean="0">
                  <a:cs typeface="+mn-ea"/>
                  <a:sym typeface="+mn-lt"/>
                </a:rPr>
                <a:t>化；</a:t>
              </a:r>
              <a:endParaRPr lang="en-US" altLang="zh-CN" sz="1100" dirty="0" smtClean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区</a:t>
              </a:r>
              <a:r>
                <a:rPr lang="zh-CN" altLang="en-US" sz="1100" dirty="0" smtClean="0">
                  <a:cs typeface="+mn-ea"/>
                  <a:sym typeface="+mn-lt"/>
                </a:rPr>
                <a:t>块链搭建脚本自动化；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íṥḷï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B0FF9B6-9E18-4157-A0E7-E09B57AE8018}"/>
                </a:ext>
              </a:extLst>
            </p:cNvPr>
            <p:cNvSpPr/>
            <p:nvPr/>
          </p:nvSpPr>
          <p:spPr bwMode="auto">
            <a:xfrm>
              <a:off x="6177830" y="2218309"/>
              <a:ext cx="2590423" cy="81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cs typeface="+mn-ea"/>
                  <a:sym typeface="+mn-lt"/>
                </a:rPr>
                <a:t>真爱</a:t>
              </a:r>
              <a:r>
                <a:rPr lang="en-US" altLang="zh-CN" sz="1100" dirty="0" err="1" smtClean="0">
                  <a:cs typeface="+mn-ea"/>
                  <a:sym typeface="+mn-lt"/>
                </a:rPr>
                <a:t>Dapp</a:t>
              </a:r>
              <a:r>
                <a:rPr lang="zh-CN" altLang="en-US" sz="1100" dirty="0" smtClean="0">
                  <a:cs typeface="+mn-ea"/>
                  <a:sym typeface="+mn-lt"/>
                </a:rPr>
                <a:t>；</a:t>
              </a:r>
              <a:endParaRPr lang="en-US" altLang="zh-CN" sz="1100" dirty="0" smtClean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 smtClean="0">
                  <a:cs typeface="+mn-ea"/>
                  <a:sym typeface="+mn-lt"/>
                </a:rPr>
                <a:t>V</a:t>
              </a:r>
              <a:r>
                <a:rPr lang="zh-CN" altLang="en-US" sz="1100" dirty="0" smtClean="0">
                  <a:cs typeface="+mn-ea"/>
                  <a:sym typeface="+mn-lt"/>
                </a:rPr>
                <a:t>钻竞猜</a:t>
              </a:r>
              <a:r>
                <a:rPr lang="en-US" altLang="zh-CN" sz="1100" dirty="0" err="1" smtClean="0">
                  <a:cs typeface="+mn-ea"/>
                  <a:sym typeface="+mn-lt"/>
                </a:rPr>
                <a:t>Dapp</a:t>
              </a:r>
              <a:r>
                <a:rPr lang="zh-CN" altLang="en-US" sz="1100" dirty="0" smtClean="0">
                  <a:cs typeface="+mn-ea"/>
                  <a:sym typeface="+mn-lt"/>
                </a:rPr>
                <a:t>；</a:t>
              </a:r>
              <a:endParaRPr lang="en-US" altLang="zh-CN" sz="1100" dirty="0" smtClean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星球</a:t>
              </a:r>
              <a:r>
                <a:rPr lang="zh-CN" altLang="en-US" sz="1100" dirty="0" smtClean="0">
                  <a:cs typeface="+mn-ea"/>
                  <a:sym typeface="+mn-lt"/>
                </a:rPr>
                <a:t>集市</a:t>
              </a:r>
              <a:r>
                <a:rPr lang="en-US" altLang="zh-CN" sz="1100" dirty="0" err="1" smtClean="0">
                  <a:cs typeface="+mn-ea"/>
                  <a:sym typeface="+mn-lt"/>
                </a:rPr>
                <a:t>Dapp</a:t>
              </a:r>
              <a:r>
                <a:rPr lang="zh-CN" altLang="en-US" sz="1100" dirty="0" smtClean="0">
                  <a:cs typeface="+mn-ea"/>
                  <a:sym typeface="+mn-lt"/>
                </a:rPr>
                <a:t>；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6" name="iṩlîḓ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9B0FF9B6-9E18-4157-A0E7-E09B57AE8018}"/>
                </a:ext>
              </a:extLst>
            </p:cNvPr>
            <p:cNvSpPr/>
            <p:nvPr/>
          </p:nvSpPr>
          <p:spPr bwMode="auto">
            <a:xfrm>
              <a:off x="8891012" y="2215035"/>
              <a:ext cx="2590423" cy="81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100" dirty="0" smtClean="0">
                  <a:cs typeface="+mn-ea"/>
                  <a:sym typeface="+mn-lt"/>
                </a:rPr>
                <a:t>区块链浏览器开发可查询账号、交易、区块等信息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5" name="íṣḷiḋ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id="{27B4D372-4C4A-45D2-8AF7-52E47EC72F8B}"/>
                </a:ext>
              </a:extLst>
            </p:cNvPr>
            <p:cNvSpPr txBox="1"/>
            <p:nvPr/>
          </p:nvSpPr>
          <p:spPr>
            <a:xfrm>
              <a:off x="508000" y="5615166"/>
              <a:ext cx="10845800" cy="5316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zh-CN" altLang="en-US" sz="2000" i="1" dirty="0" smtClean="0">
                  <a:cs typeface="+mn-ea"/>
                  <a:sym typeface="+mn-lt"/>
                </a:rPr>
                <a:t>掌握区块链相关技术</a:t>
              </a:r>
              <a:endParaRPr lang="en-US" sz="2000" i="1" dirty="0">
                <a:cs typeface="+mn-ea"/>
                <a:sym typeface="+mn-lt"/>
              </a:endParaRPr>
            </a:p>
          </p:txBody>
        </p:sp>
      </p:grpSp>
      <p:cxnSp>
        <p:nvCxnSpPr>
          <p:cNvPr id="36" name="直接连接符 35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026839" y="10279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08CD7"/>
                </a:solidFill>
              </a:rPr>
              <a:t>掌握区块链技术</a:t>
            </a:r>
          </a:p>
        </p:txBody>
      </p:sp>
    </p:spTree>
    <p:extLst>
      <p:ext uri="{BB962C8B-B14F-4D97-AF65-F5344CB8AC3E}">
        <p14:creationId xmlns:p14="http://schemas.microsoft.com/office/powerpoint/2010/main" val="33045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区块链技术预研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026839" y="102790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008CD7"/>
                </a:solidFill>
              </a:rPr>
              <a:t>V</a:t>
            </a:r>
            <a:r>
              <a:rPr lang="zh-CN" altLang="en-US" b="1" dirty="0">
                <a:solidFill>
                  <a:srgbClr val="008CD7"/>
                </a:solidFill>
              </a:rPr>
              <a:t>星球实践</a:t>
            </a:r>
          </a:p>
        </p:txBody>
      </p:sp>
      <p:grpSp>
        <p:nvGrpSpPr>
          <p:cNvPr id="38" name="2468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90812" y="1781492"/>
            <a:ext cx="9711579" cy="3687913"/>
            <a:chOff x="1291449" y="2124955"/>
            <a:chExt cx="9711579" cy="3687913"/>
          </a:xfrm>
        </p:grpSpPr>
        <p:cxnSp>
          <p:nvCxnSpPr>
            <p:cNvPr id="39" name="直接连接符 38"/>
            <p:cNvCxnSpPr>
              <a:stCxn id="47" idx="0"/>
              <a:endCxn id="48" idx="4"/>
            </p:cNvCxnSpPr>
            <p:nvPr/>
          </p:nvCxnSpPr>
          <p:spPr>
            <a:xfrm flipH="1" flipV="1">
              <a:off x="6096001" y="3446143"/>
              <a:ext cx="1" cy="337996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接连接符 39"/>
            <p:cNvCxnSpPr>
              <a:stCxn id="47" idx="3"/>
              <a:endCxn id="43" idx="6"/>
            </p:cNvCxnSpPr>
            <p:nvPr/>
          </p:nvCxnSpPr>
          <p:spPr>
            <a:xfrm flipH="1">
              <a:off x="5403929" y="4588680"/>
              <a:ext cx="358821" cy="220947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>
              <a:stCxn id="47" idx="5"/>
              <a:endCxn id="45" idx="2"/>
            </p:cNvCxnSpPr>
            <p:nvPr/>
          </p:nvCxnSpPr>
          <p:spPr>
            <a:xfrm>
              <a:off x="6429253" y="4588680"/>
              <a:ext cx="358820" cy="220947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îṧlî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6327F4C-667D-425C-A9D4-DD0DDE9D0414}"/>
                </a:ext>
              </a:extLst>
            </p:cNvPr>
            <p:cNvSpPr/>
            <p:nvPr/>
          </p:nvSpPr>
          <p:spPr>
            <a:xfrm>
              <a:off x="4852748" y="3027473"/>
              <a:ext cx="2486508" cy="2513538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iŝlï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EA34DF3-A77F-4F3F-B5FC-1B58527C303C}"/>
                </a:ext>
              </a:extLst>
            </p:cNvPr>
            <p:cNvSpPr/>
            <p:nvPr/>
          </p:nvSpPr>
          <p:spPr>
            <a:xfrm>
              <a:off x="4566083" y="4390704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44" name="ïṣľîḋe"/>
            <p:cNvSpPr/>
            <p:nvPr/>
          </p:nvSpPr>
          <p:spPr>
            <a:xfrm>
              <a:off x="4655770" y="3371990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/>
            </a:p>
          </p:txBody>
        </p:sp>
        <p:sp>
          <p:nvSpPr>
            <p:cNvPr id="45" name="ïš1ï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2EBDB3A-9416-40A3-A279-B7C411B05C2C}"/>
                </a:ext>
              </a:extLst>
            </p:cNvPr>
            <p:cNvSpPr/>
            <p:nvPr/>
          </p:nvSpPr>
          <p:spPr>
            <a:xfrm>
              <a:off x="6788073" y="4390704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46" name="ïŝ1íḍè"/>
            <p:cNvSpPr/>
            <p:nvPr/>
          </p:nvSpPr>
          <p:spPr>
            <a:xfrm>
              <a:off x="6877760" y="3371990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/>
            </a:p>
          </p:txBody>
        </p:sp>
        <p:sp>
          <p:nvSpPr>
            <p:cNvPr id="47" name="îṩļí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324B00C-2AC4-4870-851F-43126DF7EA8D}"/>
                </a:ext>
              </a:extLst>
            </p:cNvPr>
            <p:cNvSpPr/>
            <p:nvPr/>
          </p:nvSpPr>
          <p:spPr>
            <a:xfrm>
              <a:off x="5624713" y="3784139"/>
              <a:ext cx="942577" cy="94257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1400" b="1" i="1" dirty="0" smtClean="0"/>
                <a:t>V</a:t>
              </a:r>
              <a:r>
                <a:rPr lang="zh-CN" altLang="en-US" sz="1400" b="1" i="1" dirty="0" smtClean="0"/>
                <a:t>星球</a:t>
              </a:r>
              <a:endParaRPr lang="zh-CN" altLang="en-US" sz="1400" b="1" i="1" dirty="0"/>
            </a:p>
          </p:txBody>
        </p:sp>
        <p:sp>
          <p:nvSpPr>
            <p:cNvPr id="48" name="îṩḻî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A11B0B8-83DB-4F86-8EC2-D38B02309745}"/>
                </a:ext>
              </a:extLst>
            </p:cNvPr>
            <p:cNvSpPr/>
            <p:nvPr/>
          </p:nvSpPr>
          <p:spPr>
            <a:xfrm>
              <a:off x="5677078" y="2608297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49" name="íşḷîḋê"/>
            <p:cNvSpPr/>
            <p:nvPr/>
          </p:nvSpPr>
          <p:spPr>
            <a:xfrm>
              <a:off x="5766765" y="5154396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377"/>
              <a:endParaRPr lang="zh-CN" altLang="en-US"/>
            </a:p>
          </p:txBody>
        </p:sp>
        <p:sp>
          <p:nvSpPr>
            <p:cNvPr id="50" name="iṥľ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F4A58EB-EDA4-4790-925E-7200C20FA137}"/>
                </a:ext>
              </a:extLst>
            </p:cNvPr>
            <p:cNvSpPr/>
            <p:nvPr/>
          </p:nvSpPr>
          <p:spPr>
            <a:xfrm>
              <a:off x="5462371" y="3621797"/>
              <a:ext cx="1267260" cy="126726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" name="ïşľï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0343DA-052B-4D57-BDD8-4DED2E6F52DD}"/>
                </a:ext>
              </a:extLst>
            </p:cNvPr>
            <p:cNvSpPr txBox="1"/>
            <p:nvPr/>
          </p:nvSpPr>
          <p:spPr bwMode="auto">
            <a:xfrm>
              <a:off x="1291449" y="3319773"/>
              <a:ext cx="336155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i="1" u="sng" dirty="0"/>
                <a:t>区块链的配置与搭建</a:t>
              </a:r>
              <a:endParaRPr lang="en-US" altLang="zh-CN" i="1" u="sng" dirty="0"/>
            </a:p>
          </p:txBody>
        </p:sp>
        <p:sp>
          <p:nvSpPr>
            <p:cNvPr id="60" name="iSḻí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0343DA-052B-4D57-BDD8-4DED2E6F52DD}"/>
                </a:ext>
              </a:extLst>
            </p:cNvPr>
            <p:cNvSpPr txBox="1"/>
            <p:nvPr/>
          </p:nvSpPr>
          <p:spPr bwMode="auto">
            <a:xfrm>
              <a:off x="7511389" y="3225240"/>
              <a:ext cx="349163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i="1" u="sng" dirty="0" err="1"/>
                <a:t>Dapp</a:t>
              </a:r>
              <a:r>
                <a:rPr lang="zh-CN" altLang="en-US" i="1" u="sng" dirty="0"/>
                <a:t>开发：真爱</a:t>
              </a:r>
              <a:r>
                <a:rPr lang="zh-CN" altLang="en-US" i="1" u="sng" dirty="0" smtClean="0"/>
                <a:t>链，</a:t>
              </a:r>
              <a:r>
                <a:rPr lang="en-US" altLang="zh-CN" i="1" u="sng" dirty="0"/>
                <a:t>V</a:t>
              </a:r>
              <a:r>
                <a:rPr lang="zh-CN" altLang="en-US" i="1" u="sng" dirty="0"/>
                <a:t>钻竞猜，星球集市</a:t>
              </a:r>
              <a:endParaRPr lang="en-US" altLang="zh-CN" i="1" u="sng" dirty="0"/>
            </a:p>
          </p:txBody>
        </p:sp>
        <p:sp>
          <p:nvSpPr>
            <p:cNvPr id="58" name="ïšḷï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0343DA-052B-4D57-BDD8-4DED2E6F52DD}"/>
                </a:ext>
              </a:extLst>
            </p:cNvPr>
            <p:cNvSpPr txBox="1"/>
            <p:nvPr/>
          </p:nvSpPr>
          <p:spPr bwMode="auto">
            <a:xfrm>
              <a:off x="4514645" y="2124955"/>
              <a:ext cx="336155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i="1" u="sng" dirty="0"/>
                <a:t>V</a:t>
              </a:r>
              <a:r>
                <a:rPr lang="zh-CN" altLang="en-US" i="1" u="sng" dirty="0"/>
                <a:t>星球</a:t>
              </a:r>
              <a:r>
                <a:rPr lang="en-US" altLang="zh-CN" i="1" u="sng" dirty="0"/>
                <a:t>APP</a:t>
              </a:r>
              <a:r>
                <a:rPr lang="zh-CN" altLang="en-US" i="1" u="sng" dirty="0"/>
                <a:t>产品功能的</a:t>
              </a:r>
              <a:r>
                <a:rPr lang="zh-CN" altLang="en-US" i="1" u="sng" dirty="0" smtClean="0"/>
                <a:t>思考</a:t>
              </a:r>
              <a:endParaRPr lang="en-US" altLang="zh-CN" i="1" u="sng" dirty="0"/>
            </a:p>
          </p:txBody>
        </p:sp>
        <p:sp>
          <p:nvSpPr>
            <p:cNvPr id="54" name="í$ḷ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EA34DF3-A77F-4F3F-B5FC-1B58527C303C}"/>
                </a:ext>
              </a:extLst>
            </p:cNvPr>
            <p:cNvSpPr/>
            <p:nvPr/>
          </p:nvSpPr>
          <p:spPr>
            <a:xfrm>
              <a:off x="4767451" y="4580529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55" name="íṩḷi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EA34DF3-A77F-4F3F-B5FC-1B58527C303C}"/>
                </a:ext>
              </a:extLst>
            </p:cNvPr>
            <p:cNvSpPr/>
            <p:nvPr/>
          </p:nvSpPr>
          <p:spPr>
            <a:xfrm>
              <a:off x="5878447" y="2798122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56" name="í$ľ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EA34DF3-A77F-4F3F-B5FC-1B58527C303C}"/>
                </a:ext>
              </a:extLst>
            </p:cNvPr>
            <p:cNvSpPr/>
            <p:nvPr/>
          </p:nvSpPr>
          <p:spPr>
            <a:xfrm>
              <a:off x="6989442" y="4580529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</p:grpSp>
      <p:sp>
        <p:nvSpPr>
          <p:cNvPr id="63" name="iSḻíḍé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0343DA-052B-4D57-BDD8-4DED2E6F52DD}"/>
              </a:ext>
            </a:extLst>
          </p:cNvPr>
          <p:cNvSpPr txBox="1"/>
          <p:nvPr/>
        </p:nvSpPr>
        <p:spPr bwMode="auto">
          <a:xfrm>
            <a:off x="7825282" y="4366560"/>
            <a:ext cx="349163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i="1" u="sng" dirty="0"/>
              <a:t>基础功能开发</a:t>
            </a:r>
            <a:r>
              <a:rPr lang="zh-CN" altLang="en-US" i="1" u="sng" dirty="0" smtClean="0"/>
              <a:t>：更新，日志，分享</a:t>
            </a:r>
            <a:endParaRPr lang="en-US" altLang="zh-CN" i="1" u="sng" dirty="0"/>
          </a:p>
        </p:txBody>
      </p:sp>
      <p:sp>
        <p:nvSpPr>
          <p:cNvPr id="64" name="ïşľïḋ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0343DA-052B-4D57-BDD8-4DED2E6F52DD}"/>
              </a:ext>
            </a:extLst>
          </p:cNvPr>
          <p:cNvSpPr txBox="1"/>
          <p:nvPr/>
        </p:nvSpPr>
        <p:spPr bwMode="auto">
          <a:xfrm>
            <a:off x="1322720" y="4340463"/>
            <a:ext cx="336155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i="1" u="sng" dirty="0"/>
              <a:t>区</a:t>
            </a:r>
            <a:r>
              <a:rPr lang="zh-CN" altLang="en-US" i="1" u="sng" dirty="0" smtClean="0"/>
              <a:t>块链事件监听</a:t>
            </a:r>
            <a:endParaRPr lang="en-US" altLang="zh-CN" i="1" u="sng" dirty="0"/>
          </a:p>
        </p:txBody>
      </p:sp>
      <p:sp>
        <p:nvSpPr>
          <p:cNvPr id="65" name="ïşľïḋê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0343DA-052B-4D57-BDD8-4DED2E6F52DD}"/>
              </a:ext>
            </a:extLst>
          </p:cNvPr>
          <p:cNvSpPr txBox="1"/>
          <p:nvPr/>
        </p:nvSpPr>
        <p:spPr bwMode="auto">
          <a:xfrm>
            <a:off x="3922514" y="5472648"/>
            <a:ext cx="336155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r>
              <a:rPr lang="zh-CN" altLang="en-US" i="1" u="sng" dirty="0" smtClean="0"/>
              <a:t>区块链浏览器展示</a:t>
            </a:r>
            <a:endParaRPr lang="en-US" altLang="zh-CN" i="1" u="sng" dirty="0"/>
          </a:p>
        </p:txBody>
      </p:sp>
    </p:spTree>
    <p:extLst>
      <p:ext uri="{BB962C8B-B14F-4D97-AF65-F5344CB8AC3E}">
        <p14:creationId xmlns:p14="http://schemas.microsoft.com/office/powerpoint/2010/main" val="3534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区块链技术预研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026839" y="1027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 smtClean="0">
                <a:solidFill>
                  <a:srgbClr val="008CD7"/>
                </a:solidFill>
              </a:rPr>
              <a:t>专利申请</a:t>
            </a:r>
            <a:endParaRPr lang="zh-CN" altLang="en-US" b="1" dirty="0">
              <a:solidFill>
                <a:srgbClr val="008CD7"/>
              </a:solidFill>
            </a:endParaRPr>
          </a:p>
        </p:txBody>
      </p:sp>
      <p:grpSp>
        <p:nvGrpSpPr>
          <p:cNvPr id="66" name="2480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68807" y="2262847"/>
            <a:ext cx="9854385" cy="3105075"/>
            <a:chOff x="1155357" y="2425407"/>
            <a:chExt cx="9854385" cy="3105075"/>
          </a:xfrm>
        </p:grpSpPr>
        <p:sp>
          <p:nvSpPr>
            <p:cNvPr id="67" name="iṧlïďe"/>
            <p:cNvSpPr/>
            <p:nvPr/>
          </p:nvSpPr>
          <p:spPr>
            <a:xfrm>
              <a:off x="5460069" y="4702872"/>
              <a:ext cx="1685304" cy="827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0" y="0"/>
                  </a:moveTo>
                  <a:cubicBezTo>
                    <a:pt x="16358" y="8270"/>
                    <a:pt x="12511" y="13614"/>
                    <a:pt x="8151" y="13614"/>
                  </a:cubicBezTo>
                  <a:cubicBezTo>
                    <a:pt x="6842" y="13614"/>
                    <a:pt x="5553" y="13116"/>
                    <a:pt x="4321" y="12134"/>
                  </a:cubicBezTo>
                  <a:lnTo>
                    <a:pt x="4685" y="10242"/>
                  </a:lnTo>
                  <a:lnTo>
                    <a:pt x="0" y="12967"/>
                  </a:lnTo>
                  <a:lnTo>
                    <a:pt x="2527" y="21453"/>
                  </a:lnTo>
                  <a:lnTo>
                    <a:pt x="2889" y="19569"/>
                  </a:lnTo>
                  <a:cubicBezTo>
                    <a:pt x="4579" y="20916"/>
                    <a:pt x="6349" y="21600"/>
                    <a:pt x="8151" y="21600"/>
                  </a:cubicBezTo>
                  <a:cubicBezTo>
                    <a:pt x="11022" y="21600"/>
                    <a:pt x="13805" y="19874"/>
                    <a:pt x="16199" y="16609"/>
                  </a:cubicBezTo>
                  <a:cubicBezTo>
                    <a:pt x="18651" y="13265"/>
                    <a:pt x="20519" y="8530"/>
                    <a:pt x="21600" y="2916"/>
                  </a:cubicBezTo>
                  <a:cubicBezTo>
                    <a:pt x="21600" y="2916"/>
                    <a:pt x="17950" y="0"/>
                    <a:pt x="179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ïsḷîḓê"/>
            <p:cNvSpPr/>
            <p:nvPr/>
          </p:nvSpPr>
          <p:spPr>
            <a:xfrm>
              <a:off x="4973318" y="3452265"/>
              <a:ext cx="755320" cy="165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600" extrusionOk="0">
                  <a:moveTo>
                    <a:pt x="13651" y="19106"/>
                  </a:moveTo>
                  <a:cubicBezTo>
                    <a:pt x="7680" y="15628"/>
                    <a:pt x="6914" y="10891"/>
                    <a:pt x="11700" y="7039"/>
                  </a:cubicBezTo>
                  <a:cubicBezTo>
                    <a:pt x="13137" y="5882"/>
                    <a:pt x="15017" y="4869"/>
                    <a:pt x="17285" y="4026"/>
                  </a:cubicBezTo>
                  <a:lnTo>
                    <a:pt x="18651" y="4821"/>
                  </a:lnTo>
                  <a:lnTo>
                    <a:pt x="21251" y="0"/>
                  </a:lnTo>
                  <a:lnTo>
                    <a:pt x="10557" y="107"/>
                  </a:lnTo>
                  <a:lnTo>
                    <a:pt x="11917" y="899"/>
                  </a:lnTo>
                  <a:cubicBezTo>
                    <a:pt x="8805" y="2055"/>
                    <a:pt x="6224" y="3448"/>
                    <a:pt x="4247" y="5039"/>
                  </a:cubicBezTo>
                  <a:cubicBezTo>
                    <a:pt x="1095" y="7576"/>
                    <a:pt x="-349" y="10466"/>
                    <a:pt x="71" y="13399"/>
                  </a:cubicBezTo>
                  <a:cubicBezTo>
                    <a:pt x="500" y="16403"/>
                    <a:pt x="2870" y="19239"/>
                    <a:pt x="6923" y="21600"/>
                  </a:cubicBezTo>
                  <a:cubicBezTo>
                    <a:pt x="6923" y="21600"/>
                    <a:pt x="13651" y="19106"/>
                    <a:pt x="13651" y="191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9" name="íśľidê"/>
            <p:cNvSpPr/>
            <p:nvPr/>
          </p:nvSpPr>
          <p:spPr>
            <a:xfrm>
              <a:off x="5927731" y="3280426"/>
              <a:ext cx="1359033" cy="1280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extrusionOk="0">
                  <a:moveTo>
                    <a:pt x="726" y="5232"/>
                  </a:moveTo>
                  <a:cubicBezTo>
                    <a:pt x="6074" y="4389"/>
                    <a:pt x="11276" y="7004"/>
                    <a:pt x="13980" y="11894"/>
                  </a:cubicBezTo>
                  <a:cubicBezTo>
                    <a:pt x="14791" y="13362"/>
                    <a:pt x="15328" y="14965"/>
                    <a:pt x="15574" y="16659"/>
                  </a:cubicBezTo>
                  <a:lnTo>
                    <a:pt x="14351" y="16852"/>
                  </a:lnTo>
                  <a:lnTo>
                    <a:pt x="18692" y="21240"/>
                  </a:lnTo>
                  <a:lnTo>
                    <a:pt x="21600" y="15709"/>
                  </a:lnTo>
                  <a:lnTo>
                    <a:pt x="20382" y="15901"/>
                  </a:lnTo>
                  <a:cubicBezTo>
                    <a:pt x="20044" y="13578"/>
                    <a:pt x="19307" y="11376"/>
                    <a:pt x="18190" y="9356"/>
                  </a:cubicBezTo>
                  <a:cubicBezTo>
                    <a:pt x="16410" y="6136"/>
                    <a:pt x="13775" y="3564"/>
                    <a:pt x="10569" y="1917"/>
                  </a:cubicBezTo>
                  <a:cubicBezTo>
                    <a:pt x="7285" y="229"/>
                    <a:pt x="3630" y="-360"/>
                    <a:pt x="0" y="212"/>
                  </a:cubicBezTo>
                  <a:cubicBezTo>
                    <a:pt x="0" y="212"/>
                    <a:pt x="726" y="5232"/>
                    <a:pt x="726" y="52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554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70" name="iSļiḓe"/>
            <p:cNvGrpSpPr/>
            <p:nvPr/>
          </p:nvGrpSpPr>
          <p:grpSpPr>
            <a:xfrm>
              <a:off x="5681840" y="2979255"/>
              <a:ext cx="828320" cy="828508"/>
              <a:chOff x="5681840" y="2979255"/>
              <a:chExt cx="828320" cy="828508"/>
            </a:xfrm>
          </p:grpSpPr>
          <p:sp>
            <p:nvSpPr>
              <p:cNvPr id="86" name="ïṧ1íde"/>
              <p:cNvSpPr/>
              <p:nvPr/>
            </p:nvSpPr>
            <p:spPr>
              <a:xfrm>
                <a:off x="5681840" y="2979255"/>
                <a:ext cx="828320" cy="8285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6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4"/>
                      <a:pt x="16765" y="21600"/>
                      <a:pt x="10800" y="21600"/>
                    </a:cubicBezTo>
                    <a:cubicBezTo>
                      <a:pt x="4836" y="21600"/>
                      <a:pt x="0" y="16764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1300" cap="all"/>
                </a:pPr>
                <a:endParaRPr/>
              </a:p>
            </p:txBody>
          </p:sp>
          <p:sp>
            <p:nvSpPr>
              <p:cNvPr id="87" name="íšľíde"/>
              <p:cNvSpPr/>
              <p:nvPr/>
            </p:nvSpPr>
            <p:spPr>
              <a:xfrm>
                <a:off x="5903703" y="3139657"/>
                <a:ext cx="384594" cy="507704"/>
              </a:xfrm>
              <a:custGeom>
                <a:avLst/>
                <a:gdLst>
                  <a:gd name="connsiteX0" fmla="*/ 55845 w 426738"/>
                  <a:gd name="connsiteY0" fmla="*/ 536580 h 563337"/>
                  <a:gd name="connsiteX1" fmla="*/ 371677 w 426738"/>
                  <a:gd name="connsiteY1" fmla="*/ 536580 h 563337"/>
                  <a:gd name="connsiteX2" fmla="*/ 371677 w 426738"/>
                  <a:gd name="connsiteY2" fmla="*/ 563337 h 563337"/>
                  <a:gd name="connsiteX3" fmla="*/ 55845 w 426738"/>
                  <a:gd name="connsiteY3" fmla="*/ 563337 h 563337"/>
                  <a:gd name="connsiteX4" fmla="*/ 113334 w 426738"/>
                  <a:gd name="connsiteY4" fmla="*/ 402793 h 563337"/>
                  <a:gd name="connsiteX5" fmla="*/ 321984 w 426738"/>
                  <a:gd name="connsiteY5" fmla="*/ 402793 h 563337"/>
                  <a:gd name="connsiteX6" fmla="*/ 321984 w 426738"/>
                  <a:gd name="connsiteY6" fmla="*/ 523679 h 563337"/>
                  <a:gd name="connsiteX7" fmla="*/ 318010 w 426738"/>
                  <a:gd name="connsiteY7" fmla="*/ 523679 h 563337"/>
                  <a:gd name="connsiteX8" fmla="*/ 113334 w 426738"/>
                  <a:gd name="connsiteY8" fmla="*/ 523679 h 563337"/>
                  <a:gd name="connsiteX9" fmla="*/ 290306 w 426738"/>
                  <a:gd name="connsiteY9" fmla="*/ 252920 h 563337"/>
                  <a:gd name="connsiteX10" fmla="*/ 339972 w 426738"/>
                  <a:gd name="connsiteY10" fmla="*/ 261846 h 563337"/>
                  <a:gd name="connsiteX11" fmla="*/ 366791 w 426738"/>
                  <a:gd name="connsiteY11" fmla="*/ 287633 h 563337"/>
                  <a:gd name="connsiteX12" fmla="*/ 425397 w 426738"/>
                  <a:gd name="connsiteY12" fmla="*/ 480040 h 563337"/>
                  <a:gd name="connsiteX13" fmla="*/ 419437 w 426738"/>
                  <a:gd name="connsiteY13" fmla="*/ 510786 h 563337"/>
                  <a:gd name="connsiteX14" fmla="*/ 391624 w 426738"/>
                  <a:gd name="connsiteY14" fmla="*/ 523679 h 563337"/>
                  <a:gd name="connsiteX15" fmla="*/ 350898 w 426738"/>
                  <a:gd name="connsiteY15" fmla="*/ 523679 h 563337"/>
                  <a:gd name="connsiteX16" fmla="*/ 350898 w 426738"/>
                  <a:gd name="connsiteY16" fmla="*/ 387804 h 563337"/>
                  <a:gd name="connsiteX17" fmla="*/ 335999 w 426738"/>
                  <a:gd name="connsiteY17" fmla="*/ 373919 h 563337"/>
                  <a:gd name="connsiteX18" fmla="*/ 222760 w 426738"/>
                  <a:gd name="connsiteY18" fmla="*/ 373919 h 563337"/>
                  <a:gd name="connsiteX19" fmla="*/ 137229 w 426738"/>
                  <a:gd name="connsiteY19" fmla="*/ 251965 h 563337"/>
                  <a:gd name="connsiteX20" fmla="*/ 204762 w 426738"/>
                  <a:gd name="connsiteY20" fmla="*/ 373939 h 563337"/>
                  <a:gd name="connsiteX21" fmla="*/ 98496 w 426738"/>
                  <a:gd name="connsiteY21" fmla="*/ 373939 h 563337"/>
                  <a:gd name="connsiteX22" fmla="*/ 84592 w 426738"/>
                  <a:gd name="connsiteY22" fmla="*/ 387822 h 563337"/>
                  <a:gd name="connsiteX23" fmla="*/ 84592 w 426738"/>
                  <a:gd name="connsiteY23" fmla="*/ 523679 h 563337"/>
                  <a:gd name="connsiteX24" fmla="*/ 34935 w 426738"/>
                  <a:gd name="connsiteY24" fmla="*/ 523679 h 563337"/>
                  <a:gd name="connsiteX25" fmla="*/ 7127 w 426738"/>
                  <a:gd name="connsiteY25" fmla="*/ 510787 h 563337"/>
                  <a:gd name="connsiteX26" fmla="*/ 1168 w 426738"/>
                  <a:gd name="connsiteY26" fmla="*/ 480046 h 563337"/>
                  <a:gd name="connsiteX27" fmla="*/ 60757 w 426738"/>
                  <a:gd name="connsiteY27" fmla="*/ 287665 h 563337"/>
                  <a:gd name="connsiteX28" fmla="*/ 87571 w 426738"/>
                  <a:gd name="connsiteY28" fmla="*/ 262873 h 563337"/>
                  <a:gd name="connsiteX29" fmla="*/ 151134 w 426738"/>
                  <a:gd name="connsiteY29" fmla="*/ 119058 h 563337"/>
                  <a:gd name="connsiteX30" fmla="*/ 140207 w 426738"/>
                  <a:gd name="connsiteY30" fmla="*/ 143862 h 563337"/>
                  <a:gd name="connsiteX31" fmla="*/ 136233 w 426738"/>
                  <a:gd name="connsiteY31" fmla="*/ 145847 h 563337"/>
                  <a:gd name="connsiteX32" fmla="*/ 119345 w 426738"/>
                  <a:gd name="connsiteY32" fmla="*/ 142870 h 563337"/>
                  <a:gd name="connsiteX33" fmla="*/ 115371 w 426738"/>
                  <a:gd name="connsiteY33" fmla="*/ 146839 h 563337"/>
                  <a:gd name="connsiteX34" fmla="*/ 114378 w 426738"/>
                  <a:gd name="connsiteY34" fmla="*/ 160729 h 563337"/>
                  <a:gd name="connsiteX35" fmla="*/ 116365 w 426738"/>
                  <a:gd name="connsiteY35" fmla="*/ 166682 h 563337"/>
                  <a:gd name="connsiteX36" fmla="*/ 122325 w 426738"/>
                  <a:gd name="connsiteY36" fmla="*/ 177596 h 563337"/>
                  <a:gd name="connsiteX37" fmla="*/ 125306 w 426738"/>
                  <a:gd name="connsiteY37" fmla="*/ 181564 h 563337"/>
                  <a:gd name="connsiteX38" fmla="*/ 213719 w 426738"/>
                  <a:gd name="connsiteY38" fmla="*/ 261929 h 563337"/>
                  <a:gd name="connsiteX39" fmla="*/ 300146 w 426738"/>
                  <a:gd name="connsiteY39" fmla="*/ 181564 h 563337"/>
                  <a:gd name="connsiteX40" fmla="*/ 303126 w 426738"/>
                  <a:gd name="connsiteY40" fmla="*/ 176603 h 563337"/>
                  <a:gd name="connsiteX41" fmla="*/ 309087 w 426738"/>
                  <a:gd name="connsiteY41" fmla="*/ 165690 h 563337"/>
                  <a:gd name="connsiteX42" fmla="*/ 311073 w 426738"/>
                  <a:gd name="connsiteY42" fmla="*/ 160729 h 563337"/>
                  <a:gd name="connsiteX43" fmla="*/ 310080 w 426738"/>
                  <a:gd name="connsiteY43" fmla="*/ 145847 h 563337"/>
                  <a:gd name="connsiteX44" fmla="*/ 306106 w 426738"/>
                  <a:gd name="connsiteY44" fmla="*/ 141878 h 563337"/>
                  <a:gd name="connsiteX45" fmla="*/ 286238 w 426738"/>
                  <a:gd name="connsiteY45" fmla="*/ 147831 h 563337"/>
                  <a:gd name="connsiteX46" fmla="*/ 285245 w 426738"/>
                  <a:gd name="connsiteY46" fmla="*/ 147831 h 563337"/>
                  <a:gd name="connsiteX47" fmla="*/ 281271 w 426738"/>
                  <a:gd name="connsiteY47" fmla="*/ 145847 h 563337"/>
                  <a:gd name="connsiteX48" fmla="*/ 274317 w 426738"/>
                  <a:gd name="connsiteY48" fmla="*/ 128980 h 563337"/>
                  <a:gd name="connsiteX49" fmla="*/ 246502 w 426738"/>
                  <a:gd name="connsiteY49" fmla="*/ 131957 h 563337"/>
                  <a:gd name="connsiteX50" fmla="*/ 151134 w 426738"/>
                  <a:gd name="connsiteY50" fmla="*/ 119058 h 563337"/>
                  <a:gd name="connsiteX51" fmla="*/ 212726 w 426738"/>
                  <a:gd name="connsiteY51" fmla="*/ 0 h 563337"/>
                  <a:gd name="connsiteX52" fmla="*/ 320014 w 426738"/>
                  <a:gd name="connsiteY52" fmla="*/ 133941 h 563337"/>
                  <a:gd name="connsiteX53" fmla="*/ 320014 w 426738"/>
                  <a:gd name="connsiteY53" fmla="*/ 134933 h 563337"/>
                  <a:gd name="connsiteX54" fmla="*/ 323988 w 426738"/>
                  <a:gd name="connsiteY54" fmla="*/ 166682 h 563337"/>
                  <a:gd name="connsiteX55" fmla="*/ 322001 w 426738"/>
                  <a:gd name="connsiteY55" fmla="*/ 171643 h 563337"/>
                  <a:gd name="connsiteX56" fmla="*/ 313060 w 426738"/>
                  <a:gd name="connsiteY56" fmla="*/ 187517 h 563337"/>
                  <a:gd name="connsiteX57" fmla="*/ 213719 w 426738"/>
                  <a:gd name="connsiteY57" fmla="*/ 276811 h 563337"/>
                  <a:gd name="connsiteX58" fmla="*/ 112391 w 426738"/>
                  <a:gd name="connsiteY58" fmla="*/ 188509 h 563337"/>
                  <a:gd name="connsiteX59" fmla="*/ 103451 w 426738"/>
                  <a:gd name="connsiteY59" fmla="*/ 171643 h 563337"/>
                  <a:gd name="connsiteX60" fmla="*/ 101464 w 426738"/>
                  <a:gd name="connsiteY60" fmla="*/ 167674 h 563337"/>
                  <a:gd name="connsiteX61" fmla="*/ 105437 w 426738"/>
                  <a:gd name="connsiteY61" fmla="*/ 135925 h 563337"/>
                  <a:gd name="connsiteX62" fmla="*/ 105437 w 426738"/>
                  <a:gd name="connsiteY62" fmla="*/ 133941 h 563337"/>
                  <a:gd name="connsiteX63" fmla="*/ 212726 w 426738"/>
                  <a:gd name="connsiteY63" fmla="*/ 0 h 56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26738" h="563337">
                    <a:moveTo>
                      <a:pt x="55845" y="536580"/>
                    </a:moveTo>
                    <a:lnTo>
                      <a:pt x="371677" y="536580"/>
                    </a:lnTo>
                    <a:lnTo>
                      <a:pt x="371677" y="563337"/>
                    </a:lnTo>
                    <a:lnTo>
                      <a:pt x="55845" y="563337"/>
                    </a:lnTo>
                    <a:close/>
                    <a:moveTo>
                      <a:pt x="113334" y="402793"/>
                    </a:moveTo>
                    <a:lnTo>
                      <a:pt x="321984" y="402793"/>
                    </a:lnTo>
                    <a:lnTo>
                      <a:pt x="321984" y="523679"/>
                    </a:lnTo>
                    <a:lnTo>
                      <a:pt x="318010" y="523679"/>
                    </a:lnTo>
                    <a:lnTo>
                      <a:pt x="113334" y="523679"/>
                    </a:lnTo>
                    <a:close/>
                    <a:moveTo>
                      <a:pt x="290306" y="252920"/>
                    </a:moveTo>
                    <a:lnTo>
                      <a:pt x="339972" y="261846"/>
                    </a:lnTo>
                    <a:cubicBezTo>
                      <a:pt x="352885" y="264821"/>
                      <a:pt x="363812" y="274739"/>
                      <a:pt x="366791" y="287633"/>
                    </a:cubicBezTo>
                    <a:lnTo>
                      <a:pt x="425397" y="480040"/>
                    </a:lnTo>
                    <a:cubicBezTo>
                      <a:pt x="428377" y="490950"/>
                      <a:pt x="426391" y="501860"/>
                      <a:pt x="419437" y="510786"/>
                    </a:cubicBezTo>
                    <a:cubicBezTo>
                      <a:pt x="413477" y="518720"/>
                      <a:pt x="402551" y="523679"/>
                      <a:pt x="391624" y="523679"/>
                    </a:cubicBezTo>
                    <a:lnTo>
                      <a:pt x="350898" y="523679"/>
                    </a:lnTo>
                    <a:lnTo>
                      <a:pt x="350898" y="387804"/>
                    </a:lnTo>
                    <a:lnTo>
                      <a:pt x="335999" y="373919"/>
                    </a:lnTo>
                    <a:lnTo>
                      <a:pt x="222760" y="373919"/>
                    </a:lnTo>
                    <a:close/>
                    <a:moveTo>
                      <a:pt x="137229" y="251965"/>
                    </a:moveTo>
                    <a:lnTo>
                      <a:pt x="204762" y="373939"/>
                    </a:lnTo>
                    <a:lnTo>
                      <a:pt x="98496" y="373939"/>
                    </a:lnTo>
                    <a:lnTo>
                      <a:pt x="84592" y="387822"/>
                    </a:lnTo>
                    <a:lnTo>
                      <a:pt x="84592" y="523679"/>
                    </a:lnTo>
                    <a:lnTo>
                      <a:pt x="34935" y="523679"/>
                    </a:lnTo>
                    <a:cubicBezTo>
                      <a:pt x="24010" y="523679"/>
                      <a:pt x="14079" y="518721"/>
                      <a:pt x="7127" y="510787"/>
                    </a:cubicBezTo>
                    <a:cubicBezTo>
                      <a:pt x="1168" y="501863"/>
                      <a:pt x="-1811" y="490954"/>
                      <a:pt x="1168" y="480046"/>
                    </a:cubicBezTo>
                    <a:lnTo>
                      <a:pt x="60757" y="287665"/>
                    </a:lnTo>
                    <a:cubicBezTo>
                      <a:pt x="63736" y="274773"/>
                      <a:pt x="74660" y="264857"/>
                      <a:pt x="87571" y="262873"/>
                    </a:cubicBezTo>
                    <a:close/>
                    <a:moveTo>
                      <a:pt x="151134" y="119058"/>
                    </a:moveTo>
                    <a:lnTo>
                      <a:pt x="140207" y="143862"/>
                    </a:lnTo>
                    <a:cubicBezTo>
                      <a:pt x="139213" y="144855"/>
                      <a:pt x="138220" y="145847"/>
                      <a:pt x="136233" y="145847"/>
                    </a:cubicBezTo>
                    <a:lnTo>
                      <a:pt x="119345" y="142870"/>
                    </a:lnTo>
                    <a:cubicBezTo>
                      <a:pt x="118352" y="144855"/>
                      <a:pt x="117358" y="145847"/>
                      <a:pt x="115371" y="146839"/>
                    </a:cubicBezTo>
                    <a:cubicBezTo>
                      <a:pt x="112391" y="147831"/>
                      <a:pt x="111398" y="154776"/>
                      <a:pt x="114378" y="160729"/>
                    </a:cubicBezTo>
                    <a:cubicBezTo>
                      <a:pt x="115371" y="162713"/>
                      <a:pt x="115371" y="164698"/>
                      <a:pt x="116365" y="166682"/>
                    </a:cubicBezTo>
                    <a:cubicBezTo>
                      <a:pt x="118352" y="169658"/>
                      <a:pt x="120339" y="175611"/>
                      <a:pt x="122325" y="177596"/>
                    </a:cubicBezTo>
                    <a:cubicBezTo>
                      <a:pt x="123319" y="178588"/>
                      <a:pt x="125306" y="179580"/>
                      <a:pt x="125306" y="181564"/>
                    </a:cubicBezTo>
                    <a:cubicBezTo>
                      <a:pt x="139213" y="229188"/>
                      <a:pt x="174976" y="261929"/>
                      <a:pt x="213719" y="261929"/>
                    </a:cubicBezTo>
                    <a:cubicBezTo>
                      <a:pt x="251469" y="261929"/>
                      <a:pt x="287232" y="228195"/>
                      <a:pt x="300146" y="181564"/>
                    </a:cubicBezTo>
                    <a:cubicBezTo>
                      <a:pt x="300146" y="179580"/>
                      <a:pt x="302133" y="177596"/>
                      <a:pt x="303126" y="176603"/>
                    </a:cubicBezTo>
                    <a:cubicBezTo>
                      <a:pt x="305113" y="174619"/>
                      <a:pt x="307100" y="168666"/>
                      <a:pt x="309087" y="165690"/>
                    </a:cubicBezTo>
                    <a:cubicBezTo>
                      <a:pt x="309087" y="163705"/>
                      <a:pt x="310080" y="161721"/>
                      <a:pt x="311073" y="160729"/>
                    </a:cubicBezTo>
                    <a:cubicBezTo>
                      <a:pt x="314054" y="153784"/>
                      <a:pt x="313060" y="147831"/>
                      <a:pt x="310080" y="145847"/>
                    </a:cubicBezTo>
                    <a:cubicBezTo>
                      <a:pt x="308093" y="144855"/>
                      <a:pt x="306106" y="143862"/>
                      <a:pt x="306106" y="141878"/>
                    </a:cubicBezTo>
                    <a:lnTo>
                      <a:pt x="286238" y="147831"/>
                    </a:lnTo>
                    <a:cubicBezTo>
                      <a:pt x="285245" y="147831"/>
                      <a:pt x="285245" y="147831"/>
                      <a:pt x="285245" y="147831"/>
                    </a:cubicBezTo>
                    <a:cubicBezTo>
                      <a:pt x="283258" y="147831"/>
                      <a:pt x="282265" y="146839"/>
                      <a:pt x="281271" y="145847"/>
                    </a:cubicBezTo>
                    <a:lnTo>
                      <a:pt x="274317" y="128980"/>
                    </a:lnTo>
                    <a:cubicBezTo>
                      <a:pt x="267363" y="130964"/>
                      <a:pt x="257429" y="131957"/>
                      <a:pt x="246502" y="131957"/>
                    </a:cubicBezTo>
                    <a:cubicBezTo>
                      <a:pt x="209746" y="131957"/>
                      <a:pt x="163055" y="122035"/>
                      <a:pt x="151134" y="119058"/>
                    </a:cubicBezTo>
                    <a:close/>
                    <a:moveTo>
                      <a:pt x="212726" y="0"/>
                    </a:moveTo>
                    <a:cubicBezTo>
                      <a:pt x="311073" y="0"/>
                      <a:pt x="320014" y="68459"/>
                      <a:pt x="320014" y="133941"/>
                    </a:cubicBezTo>
                    <a:lnTo>
                      <a:pt x="320014" y="134933"/>
                    </a:lnTo>
                    <a:cubicBezTo>
                      <a:pt x="327961" y="140886"/>
                      <a:pt x="329948" y="154776"/>
                      <a:pt x="323988" y="166682"/>
                    </a:cubicBezTo>
                    <a:cubicBezTo>
                      <a:pt x="323988" y="167674"/>
                      <a:pt x="322994" y="169658"/>
                      <a:pt x="322001" y="171643"/>
                    </a:cubicBezTo>
                    <a:cubicBezTo>
                      <a:pt x="319021" y="178588"/>
                      <a:pt x="317034" y="184541"/>
                      <a:pt x="313060" y="187517"/>
                    </a:cubicBezTo>
                    <a:cubicBezTo>
                      <a:pt x="298159" y="240101"/>
                      <a:pt x="257429" y="275819"/>
                      <a:pt x="213719" y="276811"/>
                    </a:cubicBezTo>
                    <a:cubicBezTo>
                      <a:pt x="170009" y="276811"/>
                      <a:pt x="128286" y="240101"/>
                      <a:pt x="112391" y="188509"/>
                    </a:cubicBezTo>
                    <a:cubicBezTo>
                      <a:pt x="108418" y="184541"/>
                      <a:pt x="106431" y="179580"/>
                      <a:pt x="103451" y="171643"/>
                    </a:cubicBezTo>
                    <a:cubicBezTo>
                      <a:pt x="102457" y="170651"/>
                      <a:pt x="101464" y="168666"/>
                      <a:pt x="101464" y="167674"/>
                    </a:cubicBezTo>
                    <a:cubicBezTo>
                      <a:pt x="95503" y="154776"/>
                      <a:pt x="97490" y="141878"/>
                      <a:pt x="105437" y="135925"/>
                    </a:cubicBezTo>
                    <a:cubicBezTo>
                      <a:pt x="105437" y="134933"/>
                      <a:pt x="105437" y="134933"/>
                      <a:pt x="105437" y="133941"/>
                    </a:cubicBezTo>
                    <a:cubicBezTo>
                      <a:pt x="105437" y="66474"/>
                      <a:pt x="113385" y="0"/>
                      <a:pt x="2127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1300" cap="all"/>
                </a:pPr>
                <a:endParaRPr/>
              </a:p>
            </p:txBody>
          </p:sp>
        </p:grpSp>
        <p:grpSp>
          <p:nvGrpSpPr>
            <p:cNvPr id="71" name="iSḻíḑê"/>
            <p:cNvGrpSpPr/>
            <p:nvPr/>
          </p:nvGrpSpPr>
          <p:grpSpPr>
            <a:xfrm>
              <a:off x="6553309" y="4493595"/>
              <a:ext cx="828438" cy="828658"/>
              <a:chOff x="6553309" y="4493595"/>
              <a:chExt cx="828438" cy="828658"/>
            </a:xfrm>
          </p:grpSpPr>
          <p:sp>
            <p:nvSpPr>
              <p:cNvPr id="84" name="isļíḑé"/>
              <p:cNvSpPr/>
              <p:nvPr/>
            </p:nvSpPr>
            <p:spPr>
              <a:xfrm>
                <a:off x="6553309" y="4493595"/>
                <a:ext cx="828438" cy="828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15" h="18915" extrusionOk="0">
                    <a:moveTo>
                      <a:pt x="14184" y="1268"/>
                    </a:moveTo>
                    <a:cubicBezTo>
                      <a:pt x="18708" y="3879"/>
                      <a:pt x="20257" y="9663"/>
                      <a:pt x="17646" y="14185"/>
                    </a:cubicBezTo>
                    <a:cubicBezTo>
                      <a:pt x="15035" y="18708"/>
                      <a:pt x="9252" y="20257"/>
                      <a:pt x="4729" y="17646"/>
                    </a:cubicBezTo>
                    <a:cubicBezTo>
                      <a:pt x="206" y="15035"/>
                      <a:pt x="-1343" y="9252"/>
                      <a:pt x="1268" y="4729"/>
                    </a:cubicBezTo>
                    <a:cubicBezTo>
                      <a:pt x="3879" y="207"/>
                      <a:pt x="9662" y="-1343"/>
                      <a:pt x="14184" y="1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1300" cap="all"/>
                </a:pPr>
                <a:endParaRPr/>
              </a:p>
            </p:txBody>
          </p:sp>
          <p:sp>
            <p:nvSpPr>
              <p:cNvPr id="85" name="íSlíḑe"/>
              <p:cNvSpPr/>
              <p:nvPr/>
            </p:nvSpPr>
            <p:spPr>
              <a:xfrm>
                <a:off x="6755658" y="4710449"/>
                <a:ext cx="423740" cy="394950"/>
              </a:xfrm>
              <a:custGeom>
                <a:avLst/>
                <a:gdLst>
                  <a:gd name="connsiteX0" fmla="*/ 103209 w 600657"/>
                  <a:gd name="connsiteY0" fmla="*/ 435200 h 559848"/>
                  <a:gd name="connsiteX1" fmla="*/ 103209 w 600657"/>
                  <a:gd name="connsiteY1" fmla="*/ 502743 h 559848"/>
                  <a:gd name="connsiteX2" fmla="*/ 121655 w 600657"/>
                  <a:gd name="connsiteY2" fmla="*/ 521164 h 559848"/>
                  <a:gd name="connsiteX3" fmla="*/ 544078 w 600657"/>
                  <a:gd name="connsiteY3" fmla="*/ 521164 h 559848"/>
                  <a:gd name="connsiteX4" fmla="*/ 562525 w 600657"/>
                  <a:gd name="connsiteY4" fmla="*/ 502743 h 559848"/>
                  <a:gd name="connsiteX5" fmla="*/ 564369 w 600657"/>
                  <a:gd name="connsiteY5" fmla="*/ 502743 h 559848"/>
                  <a:gd name="connsiteX6" fmla="*/ 564369 w 600657"/>
                  <a:gd name="connsiteY6" fmla="*/ 435200 h 559848"/>
                  <a:gd name="connsiteX7" fmla="*/ 121655 w 600657"/>
                  <a:gd name="connsiteY7" fmla="*/ 216604 h 559848"/>
                  <a:gd name="connsiteX8" fmla="*/ 103209 w 600657"/>
                  <a:gd name="connsiteY8" fmla="*/ 235025 h 559848"/>
                  <a:gd name="connsiteX9" fmla="*/ 103209 w 600657"/>
                  <a:gd name="connsiteY9" fmla="*/ 303183 h 559848"/>
                  <a:gd name="connsiteX10" fmla="*/ 562525 w 600657"/>
                  <a:gd name="connsiteY10" fmla="*/ 303183 h 559848"/>
                  <a:gd name="connsiteX11" fmla="*/ 562525 w 600657"/>
                  <a:gd name="connsiteY11" fmla="*/ 235025 h 559848"/>
                  <a:gd name="connsiteX12" fmla="*/ 544078 w 600657"/>
                  <a:gd name="connsiteY12" fmla="*/ 216604 h 559848"/>
                  <a:gd name="connsiteX13" fmla="*/ 121655 w 600657"/>
                  <a:gd name="connsiteY13" fmla="*/ 177920 h 559848"/>
                  <a:gd name="connsiteX14" fmla="*/ 544078 w 600657"/>
                  <a:gd name="connsiteY14" fmla="*/ 177920 h 559848"/>
                  <a:gd name="connsiteX15" fmla="*/ 600647 w 600657"/>
                  <a:gd name="connsiteY15" fmla="*/ 235025 h 559848"/>
                  <a:gd name="connsiteX16" fmla="*/ 600647 w 600657"/>
                  <a:gd name="connsiteY16" fmla="*/ 502743 h 559848"/>
                  <a:gd name="connsiteX17" fmla="*/ 544078 w 600657"/>
                  <a:gd name="connsiteY17" fmla="*/ 559848 h 559848"/>
                  <a:gd name="connsiteX18" fmla="*/ 121655 w 600657"/>
                  <a:gd name="connsiteY18" fmla="*/ 559848 h 559848"/>
                  <a:gd name="connsiteX19" fmla="*/ 64471 w 600657"/>
                  <a:gd name="connsiteY19" fmla="*/ 502743 h 559848"/>
                  <a:gd name="connsiteX20" fmla="*/ 64471 w 600657"/>
                  <a:gd name="connsiteY20" fmla="*/ 235025 h 559848"/>
                  <a:gd name="connsiteX21" fmla="*/ 121655 w 600657"/>
                  <a:gd name="connsiteY21" fmla="*/ 177920 h 559848"/>
                  <a:gd name="connsiteX22" fmla="*/ 472657 w 600657"/>
                  <a:gd name="connsiteY22" fmla="*/ 412 h 559848"/>
                  <a:gd name="connsiteX23" fmla="*/ 520129 w 600657"/>
                  <a:gd name="connsiteY23" fmla="*/ 42280 h 559848"/>
                  <a:gd name="connsiteX24" fmla="*/ 547800 w 600657"/>
                  <a:gd name="connsiteY24" fmla="*/ 149095 h 559848"/>
                  <a:gd name="connsiteX25" fmla="*/ 544111 w 600657"/>
                  <a:gd name="connsiteY25" fmla="*/ 149095 h 559848"/>
                  <a:gd name="connsiteX26" fmla="*/ 544111 w 600657"/>
                  <a:gd name="connsiteY26" fmla="*/ 147253 h 559848"/>
                  <a:gd name="connsiteX27" fmla="*/ 123515 w 600657"/>
                  <a:gd name="connsiteY27" fmla="*/ 147253 h 559848"/>
                  <a:gd name="connsiteX28" fmla="*/ 37428 w 600657"/>
                  <a:gd name="connsiteY28" fmla="*/ 233196 h 559848"/>
                  <a:gd name="connsiteX29" fmla="*/ 37428 w 600657"/>
                  <a:gd name="connsiteY29" fmla="*/ 311772 h 559848"/>
                  <a:gd name="connsiteX30" fmla="*/ 2379 w 600657"/>
                  <a:gd name="connsiteY30" fmla="*/ 179789 h 559848"/>
                  <a:gd name="connsiteX31" fmla="*/ 42962 w 600657"/>
                  <a:gd name="connsiteY31" fmla="*/ 110420 h 559848"/>
                  <a:gd name="connsiteX32" fmla="*/ 450645 w 600657"/>
                  <a:gd name="connsiteY32" fmla="*/ 2378 h 559848"/>
                  <a:gd name="connsiteX33" fmla="*/ 472657 w 600657"/>
                  <a:gd name="connsiteY33" fmla="*/ 412 h 55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00657" h="559848">
                    <a:moveTo>
                      <a:pt x="103209" y="435200"/>
                    </a:moveTo>
                    <a:lnTo>
                      <a:pt x="103209" y="502743"/>
                    </a:lnTo>
                    <a:cubicBezTo>
                      <a:pt x="103209" y="511954"/>
                      <a:pt x="110587" y="521164"/>
                      <a:pt x="121655" y="521164"/>
                    </a:cubicBezTo>
                    <a:lnTo>
                      <a:pt x="544078" y="521164"/>
                    </a:lnTo>
                    <a:cubicBezTo>
                      <a:pt x="553301" y="521164"/>
                      <a:pt x="562525" y="513796"/>
                      <a:pt x="562525" y="502743"/>
                    </a:cubicBezTo>
                    <a:lnTo>
                      <a:pt x="564369" y="502743"/>
                    </a:lnTo>
                    <a:lnTo>
                      <a:pt x="564369" y="435200"/>
                    </a:lnTo>
                    <a:close/>
                    <a:moveTo>
                      <a:pt x="121655" y="216604"/>
                    </a:moveTo>
                    <a:cubicBezTo>
                      <a:pt x="112432" y="216604"/>
                      <a:pt x="103209" y="223972"/>
                      <a:pt x="103209" y="235025"/>
                    </a:cubicBezTo>
                    <a:lnTo>
                      <a:pt x="103209" y="303183"/>
                    </a:lnTo>
                    <a:lnTo>
                      <a:pt x="562525" y="303183"/>
                    </a:lnTo>
                    <a:lnTo>
                      <a:pt x="562525" y="235025"/>
                    </a:lnTo>
                    <a:cubicBezTo>
                      <a:pt x="562525" y="225815"/>
                      <a:pt x="555146" y="216604"/>
                      <a:pt x="544078" y="216604"/>
                    </a:cubicBezTo>
                    <a:close/>
                    <a:moveTo>
                      <a:pt x="121655" y="177920"/>
                    </a:moveTo>
                    <a:lnTo>
                      <a:pt x="544078" y="177920"/>
                    </a:lnTo>
                    <a:cubicBezTo>
                      <a:pt x="575437" y="177920"/>
                      <a:pt x="601262" y="203709"/>
                      <a:pt x="600647" y="235025"/>
                    </a:cubicBezTo>
                    <a:lnTo>
                      <a:pt x="600647" y="502743"/>
                    </a:lnTo>
                    <a:cubicBezTo>
                      <a:pt x="600647" y="534059"/>
                      <a:pt x="575437" y="559848"/>
                      <a:pt x="544078" y="559848"/>
                    </a:cubicBezTo>
                    <a:lnTo>
                      <a:pt x="121655" y="559848"/>
                    </a:lnTo>
                    <a:cubicBezTo>
                      <a:pt x="90296" y="559848"/>
                      <a:pt x="64471" y="534059"/>
                      <a:pt x="64471" y="502743"/>
                    </a:cubicBezTo>
                    <a:lnTo>
                      <a:pt x="64471" y="235025"/>
                    </a:lnTo>
                    <a:cubicBezTo>
                      <a:pt x="64471" y="203709"/>
                      <a:pt x="90296" y="177920"/>
                      <a:pt x="121655" y="177920"/>
                    </a:cubicBezTo>
                    <a:close/>
                    <a:moveTo>
                      <a:pt x="472657" y="412"/>
                    </a:moveTo>
                    <a:cubicBezTo>
                      <a:pt x="494534" y="3145"/>
                      <a:pt x="514595" y="19260"/>
                      <a:pt x="520129" y="42280"/>
                    </a:cubicBezTo>
                    <a:lnTo>
                      <a:pt x="547800" y="149095"/>
                    </a:lnTo>
                    <a:lnTo>
                      <a:pt x="544111" y="149095"/>
                    </a:lnTo>
                    <a:lnTo>
                      <a:pt x="544111" y="147253"/>
                    </a:lnTo>
                    <a:lnTo>
                      <a:pt x="123515" y="147253"/>
                    </a:lnTo>
                    <a:cubicBezTo>
                      <a:pt x="75552" y="147253"/>
                      <a:pt x="37428" y="185313"/>
                      <a:pt x="37428" y="233196"/>
                    </a:cubicBezTo>
                    <a:lnTo>
                      <a:pt x="37428" y="311772"/>
                    </a:lnTo>
                    <a:lnTo>
                      <a:pt x="2379" y="179789"/>
                    </a:lnTo>
                    <a:cubicBezTo>
                      <a:pt x="-6845" y="150936"/>
                      <a:pt x="11602" y="117787"/>
                      <a:pt x="42962" y="110420"/>
                    </a:cubicBezTo>
                    <a:lnTo>
                      <a:pt x="450645" y="2378"/>
                    </a:lnTo>
                    <a:cubicBezTo>
                      <a:pt x="457870" y="76"/>
                      <a:pt x="465364" y="-499"/>
                      <a:pt x="472657" y="41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1300" cap="all"/>
                </a:pPr>
                <a:endParaRPr/>
              </a:p>
            </p:txBody>
          </p:sp>
        </p:grpSp>
        <p:grpSp>
          <p:nvGrpSpPr>
            <p:cNvPr id="72" name="ïṡḷídê"/>
            <p:cNvGrpSpPr/>
            <p:nvPr/>
          </p:nvGrpSpPr>
          <p:grpSpPr>
            <a:xfrm>
              <a:off x="4810253" y="4493593"/>
              <a:ext cx="828440" cy="828662"/>
              <a:chOff x="4810253" y="4493593"/>
              <a:chExt cx="828440" cy="828662"/>
            </a:xfrm>
          </p:grpSpPr>
          <p:sp>
            <p:nvSpPr>
              <p:cNvPr id="82" name="îṥḻïdé"/>
              <p:cNvSpPr/>
              <p:nvPr/>
            </p:nvSpPr>
            <p:spPr>
              <a:xfrm>
                <a:off x="4810253" y="4493593"/>
                <a:ext cx="828440" cy="828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915" h="18914" extrusionOk="0">
                    <a:moveTo>
                      <a:pt x="14186" y="17646"/>
                    </a:moveTo>
                    <a:cubicBezTo>
                      <a:pt x="9662" y="20257"/>
                      <a:pt x="3880" y="18707"/>
                      <a:pt x="1269" y="14185"/>
                    </a:cubicBezTo>
                    <a:cubicBezTo>
                      <a:pt x="-1343" y="9662"/>
                      <a:pt x="207" y="3879"/>
                      <a:pt x="4730" y="1268"/>
                    </a:cubicBezTo>
                    <a:cubicBezTo>
                      <a:pt x="9252" y="-1343"/>
                      <a:pt x="15035" y="207"/>
                      <a:pt x="17647" y="4729"/>
                    </a:cubicBezTo>
                    <a:cubicBezTo>
                      <a:pt x="20257" y="9252"/>
                      <a:pt x="18708" y="15035"/>
                      <a:pt x="14186" y="17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1300" cap="all"/>
                </a:pPr>
                <a:endParaRPr/>
              </a:p>
            </p:txBody>
          </p:sp>
          <p:sp>
            <p:nvSpPr>
              <p:cNvPr id="83" name="ïṧlïḍê"/>
              <p:cNvSpPr/>
              <p:nvPr/>
            </p:nvSpPr>
            <p:spPr>
              <a:xfrm>
                <a:off x="4995020" y="4719932"/>
                <a:ext cx="458906" cy="375984"/>
              </a:xfrm>
              <a:custGeom>
                <a:avLst/>
                <a:gdLst>
                  <a:gd name="connsiteX0" fmla="*/ 489893 w 608595"/>
                  <a:gd name="connsiteY0" fmla="*/ 258138 h 498625"/>
                  <a:gd name="connsiteX1" fmla="*/ 520885 w 608595"/>
                  <a:gd name="connsiteY1" fmla="*/ 261994 h 498625"/>
                  <a:gd name="connsiteX2" fmla="*/ 520885 w 608595"/>
                  <a:gd name="connsiteY2" fmla="*/ 451976 h 498625"/>
                  <a:gd name="connsiteX3" fmla="*/ 474161 w 608595"/>
                  <a:gd name="connsiteY3" fmla="*/ 498625 h 498625"/>
                  <a:gd name="connsiteX4" fmla="*/ 261454 w 608595"/>
                  <a:gd name="connsiteY4" fmla="*/ 498625 h 498625"/>
                  <a:gd name="connsiteX5" fmla="*/ 249773 w 608595"/>
                  <a:gd name="connsiteY5" fmla="*/ 497120 h 498625"/>
                  <a:gd name="connsiteX6" fmla="*/ 258251 w 608595"/>
                  <a:gd name="connsiteY6" fmla="*/ 489690 h 498625"/>
                  <a:gd name="connsiteX7" fmla="*/ 484617 w 608595"/>
                  <a:gd name="connsiteY7" fmla="*/ 263781 h 498625"/>
                  <a:gd name="connsiteX8" fmla="*/ 489893 w 608595"/>
                  <a:gd name="connsiteY8" fmla="*/ 258138 h 498625"/>
                  <a:gd name="connsiteX9" fmla="*/ 278908 w 608595"/>
                  <a:gd name="connsiteY9" fmla="*/ 178167 h 498625"/>
                  <a:gd name="connsiteX10" fmla="*/ 272785 w 608595"/>
                  <a:gd name="connsiteY10" fmla="*/ 184187 h 498625"/>
                  <a:gd name="connsiteX11" fmla="*/ 258937 w 608595"/>
                  <a:gd name="connsiteY11" fmla="*/ 186445 h 498625"/>
                  <a:gd name="connsiteX12" fmla="*/ 205902 w 608595"/>
                  <a:gd name="connsiteY12" fmla="*/ 192747 h 498625"/>
                  <a:gd name="connsiteX13" fmla="*/ 194126 w 608595"/>
                  <a:gd name="connsiteY13" fmla="*/ 238932 h 498625"/>
                  <a:gd name="connsiteX14" fmla="*/ 205902 w 608595"/>
                  <a:gd name="connsiteY14" fmla="*/ 269974 h 498625"/>
                  <a:gd name="connsiteX15" fmla="*/ 209199 w 608595"/>
                  <a:gd name="connsiteY15" fmla="*/ 282390 h 498625"/>
                  <a:gd name="connsiteX16" fmla="*/ 187815 w 608595"/>
                  <a:gd name="connsiteY16" fmla="*/ 298569 h 498625"/>
                  <a:gd name="connsiteX17" fmla="*/ 172272 w 608595"/>
                  <a:gd name="connsiteY17" fmla="*/ 286717 h 498625"/>
                  <a:gd name="connsiteX18" fmla="*/ 157576 w 608595"/>
                  <a:gd name="connsiteY18" fmla="*/ 259438 h 498625"/>
                  <a:gd name="connsiteX19" fmla="*/ 148533 w 608595"/>
                  <a:gd name="connsiteY19" fmla="*/ 255864 h 498625"/>
                  <a:gd name="connsiteX20" fmla="*/ 134497 w 608595"/>
                  <a:gd name="connsiteY20" fmla="*/ 263577 h 498625"/>
                  <a:gd name="connsiteX21" fmla="*/ 129975 w 608595"/>
                  <a:gd name="connsiteY21" fmla="*/ 275806 h 498625"/>
                  <a:gd name="connsiteX22" fmla="*/ 143352 w 608595"/>
                  <a:gd name="connsiteY22" fmla="*/ 300074 h 498625"/>
                  <a:gd name="connsiteX23" fmla="*/ 142410 w 608595"/>
                  <a:gd name="connsiteY23" fmla="*/ 311738 h 498625"/>
                  <a:gd name="connsiteX24" fmla="*/ 135250 w 608595"/>
                  <a:gd name="connsiteY24" fmla="*/ 319075 h 498625"/>
                  <a:gd name="connsiteX25" fmla="*/ 134968 w 608595"/>
                  <a:gd name="connsiteY25" fmla="*/ 328482 h 498625"/>
                  <a:gd name="connsiteX26" fmla="*/ 145613 w 608595"/>
                  <a:gd name="connsiteY26" fmla="*/ 339017 h 498625"/>
                  <a:gd name="connsiteX27" fmla="*/ 154562 w 608595"/>
                  <a:gd name="connsiteY27" fmla="*/ 338829 h 498625"/>
                  <a:gd name="connsiteX28" fmla="*/ 164453 w 608595"/>
                  <a:gd name="connsiteY28" fmla="*/ 329046 h 498625"/>
                  <a:gd name="connsiteX29" fmla="*/ 174909 w 608595"/>
                  <a:gd name="connsiteY29" fmla="*/ 327729 h 498625"/>
                  <a:gd name="connsiteX30" fmla="*/ 205431 w 608595"/>
                  <a:gd name="connsiteY30" fmla="*/ 334314 h 498625"/>
                  <a:gd name="connsiteX31" fmla="*/ 245466 w 608595"/>
                  <a:gd name="connsiteY31" fmla="*/ 272796 h 498625"/>
                  <a:gd name="connsiteX32" fmla="*/ 235293 w 608595"/>
                  <a:gd name="connsiteY32" fmla="*/ 245705 h 498625"/>
                  <a:gd name="connsiteX33" fmla="*/ 230771 w 608595"/>
                  <a:gd name="connsiteY33" fmla="*/ 229714 h 498625"/>
                  <a:gd name="connsiteX34" fmla="*/ 248858 w 608595"/>
                  <a:gd name="connsiteY34" fmla="*/ 216075 h 498625"/>
                  <a:gd name="connsiteX35" fmla="*/ 256394 w 608595"/>
                  <a:gd name="connsiteY35" fmla="*/ 221060 h 498625"/>
                  <a:gd name="connsiteX36" fmla="*/ 275234 w 608595"/>
                  <a:gd name="connsiteY36" fmla="*/ 249279 h 498625"/>
                  <a:gd name="connsiteX37" fmla="*/ 284089 w 608595"/>
                  <a:gd name="connsiteY37" fmla="*/ 252854 h 498625"/>
                  <a:gd name="connsiteX38" fmla="*/ 300103 w 608595"/>
                  <a:gd name="connsiteY38" fmla="*/ 244012 h 498625"/>
                  <a:gd name="connsiteX39" fmla="*/ 303118 w 608595"/>
                  <a:gd name="connsiteY39" fmla="*/ 235358 h 498625"/>
                  <a:gd name="connsiteX40" fmla="*/ 292756 w 608595"/>
                  <a:gd name="connsiteY40" fmla="*/ 216075 h 498625"/>
                  <a:gd name="connsiteX41" fmla="*/ 293886 w 608595"/>
                  <a:gd name="connsiteY41" fmla="*/ 201495 h 498625"/>
                  <a:gd name="connsiteX42" fmla="*/ 293886 w 608595"/>
                  <a:gd name="connsiteY42" fmla="*/ 182306 h 498625"/>
                  <a:gd name="connsiteX43" fmla="*/ 289741 w 608595"/>
                  <a:gd name="connsiteY43" fmla="*/ 178167 h 498625"/>
                  <a:gd name="connsiteX44" fmla="*/ 278908 w 608595"/>
                  <a:gd name="connsiteY44" fmla="*/ 178167 h 498625"/>
                  <a:gd name="connsiteX45" fmla="*/ 366092 w 608595"/>
                  <a:gd name="connsiteY45" fmla="*/ 69711 h 498625"/>
                  <a:gd name="connsiteX46" fmla="*/ 338726 w 608595"/>
                  <a:gd name="connsiteY46" fmla="*/ 80999 h 498625"/>
                  <a:gd name="connsiteX47" fmla="*/ 338726 w 608595"/>
                  <a:gd name="connsiteY47" fmla="*/ 135650 h 498625"/>
                  <a:gd name="connsiteX48" fmla="*/ 393457 w 608595"/>
                  <a:gd name="connsiteY48" fmla="*/ 135650 h 498625"/>
                  <a:gd name="connsiteX49" fmla="*/ 395059 w 608595"/>
                  <a:gd name="connsiteY49" fmla="*/ 133769 h 498625"/>
                  <a:gd name="connsiteX50" fmla="*/ 449696 w 608595"/>
                  <a:gd name="connsiteY50" fmla="*/ 164057 h 498625"/>
                  <a:gd name="connsiteX51" fmla="*/ 568767 w 608595"/>
                  <a:gd name="connsiteY51" fmla="*/ 173840 h 498625"/>
                  <a:gd name="connsiteX52" fmla="*/ 552187 w 608595"/>
                  <a:gd name="connsiteY52" fmla="*/ 143457 h 498625"/>
                  <a:gd name="connsiteX53" fmla="*/ 551434 w 608595"/>
                  <a:gd name="connsiteY53" fmla="*/ 142705 h 498625"/>
                  <a:gd name="connsiteX54" fmla="*/ 477956 w 608595"/>
                  <a:gd name="connsiteY54" fmla="*/ 96425 h 498625"/>
                  <a:gd name="connsiteX55" fmla="*/ 474753 w 608595"/>
                  <a:gd name="connsiteY55" fmla="*/ 95014 h 498625"/>
                  <a:gd name="connsiteX56" fmla="*/ 475507 w 608595"/>
                  <a:gd name="connsiteY56" fmla="*/ 149477 h 498625"/>
                  <a:gd name="connsiteX57" fmla="*/ 456007 w 608595"/>
                  <a:gd name="connsiteY57" fmla="*/ 142046 h 498625"/>
                  <a:gd name="connsiteX58" fmla="*/ 404385 w 608595"/>
                  <a:gd name="connsiteY58" fmla="*/ 114015 h 498625"/>
                  <a:gd name="connsiteX59" fmla="*/ 393457 w 608595"/>
                  <a:gd name="connsiteY59" fmla="*/ 80999 h 498625"/>
                  <a:gd name="connsiteX60" fmla="*/ 366092 w 608595"/>
                  <a:gd name="connsiteY60" fmla="*/ 69711 h 498625"/>
                  <a:gd name="connsiteX61" fmla="*/ 287857 w 608595"/>
                  <a:gd name="connsiteY61" fmla="*/ 9 h 498625"/>
                  <a:gd name="connsiteX62" fmla="*/ 423508 w 608595"/>
                  <a:gd name="connsiteY62" fmla="*/ 1985 h 498625"/>
                  <a:gd name="connsiteX63" fmla="*/ 474000 w 608595"/>
                  <a:gd name="connsiteY63" fmla="*/ 52403 h 498625"/>
                  <a:gd name="connsiteX64" fmla="*/ 474000 w 608595"/>
                  <a:gd name="connsiteY64" fmla="*/ 52779 h 498625"/>
                  <a:gd name="connsiteX65" fmla="*/ 493029 w 608595"/>
                  <a:gd name="connsiteY65" fmla="*/ 59928 h 498625"/>
                  <a:gd name="connsiteX66" fmla="*/ 579223 w 608595"/>
                  <a:gd name="connsiteY66" fmla="*/ 114579 h 498625"/>
                  <a:gd name="connsiteX67" fmla="*/ 580354 w 608595"/>
                  <a:gd name="connsiteY67" fmla="*/ 115708 h 498625"/>
                  <a:gd name="connsiteX68" fmla="*/ 605223 w 608595"/>
                  <a:gd name="connsiteY68" fmla="*/ 188890 h 498625"/>
                  <a:gd name="connsiteX69" fmla="*/ 535796 w 608595"/>
                  <a:gd name="connsiteY69" fmla="*/ 222753 h 498625"/>
                  <a:gd name="connsiteX70" fmla="*/ 471456 w 608595"/>
                  <a:gd name="connsiteY70" fmla="*/ 213065 h 498625"/>
                  <a:gd name="connsiteX71" fmla="*/ 456667 w 608595"/>
                  <a:gd name="connsiteY71" fmla="*/ 235640 h 498625"/>
                  <a:gd name="connsiteX72" fmla="*/ 230206 w 608595"/>
                  <a:gd name="connsiteY72" fmla="*/ 461771 h 498625"/>
                  <a:gd name="connsiteX73" fmla="*/ 164076 w 608595"/>
                  <a:gd name="connsiteY73" fmla="*/ 461771 h 498625"/>
                  <a:gd name="connsiteX74" fmla="*/ 13636 w 608595"/>
                  <a:gd name="connsiteY74" fmla="*/ 311550 h 498625"/>
                  <a:gd name="connsiteX75" fmla="*/ 13636 w 608595"/>
                  <a:gd name="connsiteY75" fmla="*/ 245517 h 498625"/>
                  <a:gd name="connsiteX76" fmla="*/ 239814 w 608595"/>
                  <a:gd name="connsiteY76" fmla="*/ 19386 h 498625"/>
                  <a:gd name="connsiteX77" fmla="*/ 287857 w 608595"/>
                  <a:gd name="connsiteY77" fmla="*/ 9 h 49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8595" h="498625">
                    <a:moveTo>
                      <a:pt x="489893" y="258138"/>
                    </a:moveTo>
                    <a:cubicBezTo>
                      <a:pt x="500537" y="260113"/>
                      <a:pt x="510900" y="261336"/>
                      <a:pt x="520885" y="261994"/>
                    </a:cubicBezTo>
                    <a:lnTo>
                      <a:pt x="520885" y="451976"/>
                    </a:lnTo>
                    <a:cubicBezTo>
                      <a:pt x="520885" y="477652"/>
                      <a:pt x="499972" y="498625"/>
                      <a:pt x="474161" y="498625"/>
                    </a:cubicBezTo>
                    <a:lnTo>
                      <a:pt x="261454" y="498625"/>
                    </a:lnTo>
                    <a:cubicBezTo>
                      <a:pt x="257403" y="498625"/>
                      <a:pt x="253541" y="498155"/>
                      <a:pt x="249773" y="497120"/>
                    </a:cubicBezTo>
                    <a:cubicBezTo>
                      <a:pt x="252787" y="494863"/>
                      <a:pt x="255613" y="492324"/>
                      <a:pt x="258251" y="489690"/>
                    </a:cubicBezTo>
                    <a:lnTo>
                      <a:pt x="484617" y="263781"/>
                    </a:lnTo>
                    <a:cubicBezTo>
                      <a:pt x="486501" y="261900"/>
                      <a:pt x="488291" y="260019"/>
                      <a:pt x="489893" y="258138"/>
                    </a:cubicBezTo>
                    <a:close/>
                    <a:moveTo>
                      <a:pt x="278908" y="178167"/>
                    </a:moveTo>
                    <a:cubicBezTo>
                      <a:pt x="276741" y="180236"/>
                      <a:pt x="274763" y="182212"/>
                      <a:pt x="272785" y="184187"/>
                    </a:cubicBezTo>
                    <a:cubicBezTo>
                      <a:pt x="266756" y="190207"/>
                      <a:pt x="266756" y="190113"/>
                      <a:pt x="258937" y="186445"/>
                    </a:cubicBezTo>
                    <a:cubicBezTo>
                      <a:pt x="240003" y="177697"/>
                      <a:pt x="222010" y="178543"/>
                      <a:pt x="205902" y="192747"/>
                    </a:cubicBezTo>
                    <a:cubicBezTo>
                      <a:pt x="191771" y="205257"/>
                      <a:pt x="189699" y="221342"/>
                      <a:pt x="194126" y="238932"/>
                    </a:cubicBezTo>
                    <a:cubicBezTo>
                      <a:pt x="196764" y="249844"/>
                      <a:pt x="201945" y="259721"/>
                      <a:pt x="205902" y="269974"/>
                    </a:cubicBezTo>
                    <a:cubicBezTo>
                      <a:pt x="207597" y="274018"/>
                      <a:pt x="208822" y="278157"/>
                      <a:pt x="209199" y="282390"/>
                    </a:cubicBezTo>
                    <a:cubicBezTo>
                      <a:pt x="210423" y="294995"/>
                      <a:pt x="199684" y="303272"/>
                      <a:pt x="187815" y="298569"/>
                    </a:cubicBezTo>
                    <a:cubicBezTo>
                      <a:pt x="181598" y="296123"/>
                      <a:pt x="176417" y="292079"/>
                      <a:pt x="172272" y="286717"/>
                    </a:cubicBezTo>
                    <a:cubicBezTo>
                      <a:pt x="165866" y="278439"/>
                      <a:pt x="160685" y="269503"/>
                      <a:pt x="157576" y="259438"/>
                    </a:cubicBezTo>
                    <a:cubicBezTo>
                      <a:pt x="155692" y="253606"/>
                      <a:pt x="154091" y="252948"/>
                      <a:pt x="148533" y="255864"/>
                    </a:cubicBezTo>
                    <a:cubicBezTo>
                      <a:pt x="143729" y="258310"/>
                      <a:pt x="139113" y="260943"/>
                      <a:pt x="134497" y="263577"/>
                    </a:cubicBezTo>
                    <a:cubicBezTo>
                      <a:pt x="128185" y="267152"/>
                      <a:pt x="127526" y="268845"/>
                      <a:pt x="129975" y="275806"/>
                    </a:cubicBezTo>
                    <a:cubicBezTo>
                      <a:pt x="132990" y="284648"/>
                      <a:pt x="137888" y="292549"/>
                      <a:pt x="143352" y="300074"/>
                    </a:cubicBezTo>
                    <a:cubicBezTo>
                      <a:pt x="147685" y="306000"/>
                      <a:pt x="147685" y="306376"/>
                      <a:pt x="142410" y="311738"/>
                    </a:cubicBezTo>
                    <a:cubicBezTo>
                      <a:pt x="139960" y="314184"/>
                      <a:pt x="137605" y="316629"/>
                      <a:pt x="135250" y="319075"/>
                    </a:cubicBezTo>
                    <a:cubicBezTo>
                      <a:pt x="132236" y="322085"/>
                      <a:pt x="131953" y="325283"/>
                      <a:pt x="134968" y="328482"/>
                    </a:cubicBezTo>
                    <a:cubicBezTo>
                      <a:pt x="138453" y="331962"/>
                      <a:pt x="142033" y="335630"/>
                      <a:pt x="145613" y="339017"/>
                    </a:cubicBezTo>
                    <a:cubicBezTo>
                      <a:pt x="148533" y="341839"/>
                      <a:pt x="151641" y="341745"/>
                      <a:pt x="154562" y="338829"/>
                    </a:cubicBezTo>
                    <a:cubicBezTo>
                      <a:pt x="157859" y="335630"/>
                      <a:pt x="161344" y="332432"/>
                      <a:pt x="164453" y="329046"/>
                    </a:cubicBezTo>
                    <a:cubicBezTo>
                      <a:pt x="167656" y="325566"/>
                      <a:pt x="170764" y="325283"/>
                      <a:pt x="174909" y="327729"/>
                    </a:cubicBezTo>
                    <a:cubicBezTo>
                      <a:pt x="184329" y="333091"/>
                      <a:pt x="194597" y="335348"/>
                      <a:pt x="205431" y="334314"/>
                    </a:cubicBezTo>
                    <a:cubicBezTo>
                      <a:pt x="235198" y="331492"/>
                      <a:pt x="254039" y="302332"/>
                      <a:pt x="245466" y="272796"/>
                    </a:cubicBezTo>
                    <a:cubicBezTo>
                      <a:pt x="242829" y="263483"/>
                      <a:pt x="238966" y="254547"/>
                      <a:pt x="235293" y="245705"/>
                    </a:cubicBezTo>
                    <a:cubicBezTo>
                      <a:pt x="233220" y="240532"/>
                      <a:pt x="231430" y="235264"/>
                      <a:pt x="230771" y="229714"/>
                    </a:cubicBezTo>
                    <a:cubicBezTo>
                      <a:pt x="229546" y="218709"/>
                      <a:pt x="238590" y="212030"/>
                      <a:pt x="248858" y="216075"/>
                    </a:cubicBezTo>
                    <a:cubicBezTo>
                      <a:pt x="251778" y="217204"/>
                      <a:pt x="254133" y="219085"/>
                      <a:pt x="256394" y="221060"/>
                    </a:cubicBezTo>
                    <a:cubicBezTo>
                      <a:pt x="265060" y="228868"/>
                      <a:pt x="271372" y="238274"/>
                      <a:pt x="275234" y="249279"/>
                    </a:cubicBezTo>
                    <a:cubicBezTo>
                      <a:pt x="277118" y="254829"/>
                      <a:pt x="278908" y="255488"/>
                      <a:pt x="284089" y="252854"/>
                    </a:cubicBezTo>
                    <a:cubicBezTo>
                      <a:pt x="289459" y="250032"/>
                      <a:pt x="294828" y="246928"/>
                      <a:pt x="300103" y="244012"/>
                    </a:cubicBezTo>
                    <a:cubicBezTo>
                      <a:pt x="303777" y="242037"/>
                      <a:pt x="304531" y="239121"/>
                      <a:pt x="303118" y="235358"/>
                    </a:cubicBezTo>
                    <a:cubicBezTo>
                      <a:pt x="300480" y="228491"/>
                      <a:pt x="297089" y="222095"/>
                      <a:pt x="292756" y="216075"/>
                    </a:cubicBezTo>
                    <a:cubicBezTo>
                      <a:pt x="287104" y="208267"/>
                      <a:pt x="287104" y="208267"/>
                      <a:pt x="293886" y="201495"/>
                    </a:cubicBezTo>
                    <a:cubicBezTo>
                      <a:pt x="303400" y="191900"/>
                      <a:pt x="303400" y="191900"/>
                      <a:pt x="293886" y="182306"/>
                    </a:cubicBezTo>
                    <a:lnTo>
                      <a:pt x="289741" y="178167"/>
                    </a:lnTo>
                    <a:cubicBezTo>
                      <a:pt x="285031" y="173840"/>
                      <a:pt x="283524" y="173840"/>
                      <a:pt x="278908" y="178167"/>
                    </a:cubicBezTo>
                    <a:close/>
                    <a:moveTo>
                      <a:pt x="366092" y="69711"/>
                    </a:moveTo>
                    <a:cubicBezTo>
                      <a:pt x="356177" y="69711"/>
                      <a:pt x="346262" y="73473"/>
                      <a:pt x="338726" y="80999"/>
                    </a:cubicBezTo>
                    <a:cubicBezTo>
                      <a:pt x="323654" y="96049"/>
                      <a:pt x="323654" y="120600"/>
                      <a:pt x="338726" y="135650"/>
                    </a:cubicBezTo>
                    <a:cubicBezTo>
                      <a:pt x="353798" y="150700"/>
                      <a:pt x="378385" y="150700"/>
                      <a:pt x="393457" y="135650"/>
                    </a:cubicBezTo>
                    <a:cubicBezTo>
                      <a:pt x="393928" y="135085"/>
                      <a:pt x="394588" y="134427"/>
                      <a:pt x="395059" y="133769"/>
                    </a:cubicBezTo>
                    <a:cubicBezTo>
                      <a:pt x="410508" y="145056"/>
                      <a:pt x="429348" y="155591"/>
                      <a:pt x="449696" y="164057"/>
                    </a:cubicBezTo>
                    <a:cubicBezTo>
                      <a:pt x="518934" y="192841"/>
                      <a:pt x="564528" y="183999"/>
                      <a:pt x="568767" y="173840"/>
                    </a:cubicBezTo>
                    <a:cubicBezTo>
                      <a:pt x="570180" y="170454"/>
                      <a:pt x="568578" y="159918"/>
                      <a:pt x="552187" y="143457"/>
                    </a:cubicBezTo>
                    <a:lnTo>
                      <a:pt x="551434" y="142705"/>
                    </a:lnTo>
                    <a:cubicBezTo>
                      <a:pt x="534289" y="125491"/>
                      <a:pt x="507630" y="108747"/>
                      <a:pt x="477956" y="96425"/>
                    </a:cubicBezTo>
                    <a:cubicBezTo>
                      <a:pt x="476826" y="95955"/>
                      <a:pt x="475884" y="95578"/>
                      <a:pt x="474753" y="95014"/>
                    </a:cubicBezTo>
                    <a:lnTo>
                      <a:pt x="475507" y="149477"/>
                    </a:lnTo>
                    <a:cubicBezTo>
                      <a:pt x="469196" y="147314"/>
                      <a:pt x="462790" y="144868"/>
                      <a:pt x="456007" y="142046"/>
                    </a:cubicBezTo>
                    <a:cubicBezTo>
                      <a:pt x="437073" y="134145"/>
                      <a:pt x="419174" y="124550"/>
                      <a:pt x="404385" y="114015"/>
                    </a:cubicBezTo>
                    <a:cubicBezTo>
                      <a:pt x="405986" y="102351"/>
                      <a:pt x="402501" y="90029"/>
                      <a:pt x="393457" y="80999"/>
                    </a:cubicBezTo>
                    <a:cubicBezTo>
                      <a:pt x="385921" y="73473"/>
                      <a:pt x="376006" y="69711"/>
                      <a:pt x="366092" y="69711"/>
                    </a:cubicBezTo>
                    <a:close/>
                    <a:moveTo>
                      <a:pt x="287857" y="9"/>
                    </a:moveTo>
                    <a:lnTo>
                      <a:pt x="423508" y="1985"/>
                    </a:lnTo>
                    <a:cubicBezTo>
                      <a:pt x="451203" y="2361"/>
                      <a:pt x="473623" y="24654"/>
                      <a:pt x="474000" y="52403"/>
                    </a:cubicBezTo>
                    <a:lnTo>
                      <a:pt x="474000" y="52779"/>
                    </a:lnTo>
                    <a:cubicBezTo>
                      <a:pt x="480406" y="54943"/>
                      <a:pt x="486811" y="57294"/>
                      <a:pt x="493029" y="59928"/>
                    </a:cubicBezTo>
                    <a:cubicBezTo>
                      <a:pt x="527695" y="74320"/>
                      <a:pt x="558216" y="93697"/>
                      <a:pt x="579223" y="114579"/>
                    </a:cubicBezTo>
                    <a:lnTo>
                      <a:pt x="580354" y="115708"/>
                    </a:lnTo>
                    <a:cubicBezTo>
                      <a:pt x="614172" y="150136"/>
                      <a:pt x="610404" y="176286"/>
                      <a:pt x="605223" y="188890"/>
                    </a:cubicBezTo>
                    <a:cubicBezTo>
                      <a:pt x="599948" y="201401"/>
                      <a:pt x="584027" y="222471"/>
                      <a:pt x="535796" y="222753"/>
                    </a:cubicBezTo>
                    <a:cubicBezTo>
                      <a:pt x="516296" y="222847"/>
                      <a:pt x="494159" y="219461"/>
                      <a:pt x="471456" y="213065"/>
                    </a:cubicBezTo>
                    <a:cubicBezTo>
                      <a:pt x="468065" y="221436"/>
                      <a:pt x="463167" y="229150"/>
                      <a:pt x="456667" y="235640"/>
                    </a:cubicBezTo>
                    <a:lnTo>
                      <a:pt x="230206" y="461771"/>
                    </a:lnTo>
                    <a:cubicBezTo>
                      <a:pt x="211931" y="479925"/>
                      <a:pt x="182351" y="479925"/>
                      <a:pt x="164076" y="461771"/>
                    </a:cubicBezTo>
                    <a:lnTo>
                      <a:pt x="13636" y="311550"/>
                    </a:lnTo>
                    <a:cubicBezTo>
                      <a:pt x="-4545" y="293302"/>
                      <a:pt x="-4545" y="263765"/>
                      <a:pt x="13636" y="245517"/>
                    </a:cubicBezTo>
                    <a:lnTo>
                      <a:pt x="239814" y="19386"/>
                    </a:lnTo>
                    <a:cubicBezTo>
                      <a:pt x="252532" y="6782"/>
                      <a:pt x="269865" y="-273"/>
                      <a:pt x="287857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1300" cap="all"/>
                </a:pPr>
                <a:endParaRPr/>
              </a:p>
            </p:txBody>
          </p:sp>
        </p:grpSp>
        <p:sp>
          <p:nvSpPr>
            <p:cNvPr id="81" name="îṥ1î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5FEF84-B090-45B0-B505-6C095F5B9C79}"/>
                </a:ext>
              </a:extLst>
            </p:cNvPr>
            <p:cNvSpPr txBox="1"/>
            <p:nvPr/>
          </p:nvSpPr>
          <p:spPr bwMode="auto">
            <a:xfrm>
              <a:off x="4390172" y="2425407"/>
              <a:ext cx="3489325" cy="5416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b="1" u="sng" dirty="0"/>
                <a:t>一种基于区块链和智能合约的共享手机闲置资源的治理系统</a:t>
              </a:r>
              <a:endParaRPr lang="en-US" altLang="zh-CN" b="1" u="sng" dirty="0"/>
            </a:p>
          </p:txBody>
        </p:sp>
        <p:sp>
          <p:nvSpPr>
            <p:cNvPr id="79" name="îṥlï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5FEF84-B090-45B0-B505-6C095F5B9C79}"/>
                </a:ext>
              </a:extLst>
            </p:cNvPr>
            <p:cNvSpPr txBox="1"/>
            <p:nvPr/>
          </p:nvSpPr>
          <p:spPr bwMode="auto">
            <a:xfrm>
              <a:off x="7520417" y="4549210"/>
              <a:ext cx="3489325" cy="5416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ctr">
              <a:normAutofit fontScale="85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u="sng" dirty="0"/>
                <a:t>一种基于区块链、通证经济的无须权威机构参与的便捷的</a:t>
              </a:r>
              <a:r>
                <a:rPr lang="en-US" altLang="zh-CN" b="1" u="sng" dirty="0" err="1"/>
                <a:t>ToC</a:t>
              </a:r>
              <a:r>
                <a:rPr lang="zh-CN" altLang="en-US" b="1" u="sng" dirty="0"/>
                <a:t>的合约签订方法</a:t>
              </a:r>
              <a:endParaRPr lang="en-US" altLang="zh-CN" b="1" u="sng" dirty="0"/>
            </a:p>
          </p:txBody>
        </p:sp>
        <p:sp>
          <p:nvSpPr>
            <p:cNvPr id="77" name="ïśḷ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5FEF84-B090-45B0-B505-6C095F5B9C79}"/>
                </a:ext>
              </a:extLst>
            </p:cNvPr>
            <p:cNvSpPr txBox="1"/>
            <p:nvPr/>
          </p:nvSpPr>
          <p:spPr bwMode="auto">
            <a:xfrm>
              <a:off x="1155357" y="4637078"/>
              <a:ext cx="3489325" cy="54169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b="1" u="sng" dirty="0"/>
                <a:t>一种基于区块链技术的数字内容版权管理的优化方法</a:t>
              </a:r>
              <a:endParaRPr lang="en-US" altLang="zh-CN" b="1" u="sng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657418" y="40551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区块链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5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4925" y="2343485"/>
            <a:ext cx="1000125" cy="17970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目</a:t>
            </a:r>
            <a:r>
              <a:rPr lang="en-US" altLang="zh-CN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录</a:t>
            </a:r>
            <a:endParaRPr lang="zh-CN" altLang="en-US" dirty="0">
              <a:solidFill>
                <a:srgbClr val="008CD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67049" y="1444086"/>
            <a:ext cx="54000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1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77375" y="1444086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工作总结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7049" y="2252109"/>
            <a:ext cx="540000" cy="540000"/>
          </a:xfrm>
          <a:prstGeom prst="roundRect">
            <a:avLst/>
          </a:prstGeom>
          <a:solidFill>
            <a:srgbClr val="BEDCF6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2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86900" y="2252109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cs typeface="+mn-ea"/>
                <a:sym typeface="+mn-lt"/>
              </a:rPr>
              <a:t> 模块问题及建议</a:t>
            </a:r>
            <a:endParaRPr lang="zh-CN" altLang="en-US" sz="2000" dirty="0" smtClean="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67049" y="3060132"/>
            <a:ext cx="540000" cy="540000"/>
          </a:xfrm>
          <a:prstGeom prst="roundRect">
            <a:avLst/>
          </a:prstGeom>
          <a:noFill/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3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86900" y="3060132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cs typeface="+mn-ea"/>
                <a:sym typeface="+mn-lt"/>
              </a:rPr>
              <a:t>  </a:t>
            </a:r>
            <a:r>
              <a:rPr lang="zh-CN" altLang="en-US" sz="2000" dirty="0" smtClean="0">
                <a:cs typeface="+mn-ea"/>
                <a:sym typeface="+mn-lt"/>
              </a:rPr>
              <a:t>收获与成长</a:t>
            </a:r>
            <a:r>
              <a:rPr lang="en-US" altLang="zh-CN" sz="2000" dirty="0" smtClean="0">
                <a:cs typeface="+mn-ea"/>
                <a:sym typeface="+mn-lt"/>
              </a:rPr>
              <a:t>/</a:t>
            </a:r>
            <a:r>
              <a:rPr lang="zh-CN" altLang="en-US" sz="2000" dirty="0" smtClean="0">
                <a:cs typeface="+mn-ea"/>
                <a:sym typeface="+mn-lt"/>
              </a:rPr>
              <a:t>模块管理心得</a:t>
            </a:r>
          </a:p>
        </p:txBody>
      </p:sp>
      <p:sp>
        <p:nvSpPr>
          <p:cNvPr id="13" name="矩形 12"/>
          <p:cNvSpPr/>
          <p:nvPr/>
        </p:nvSpPr>
        <p:spPr>
          <a:xfrm>
            <a:off x="3905250" y="1972159"/>
            <a:ext cx="5638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工作成果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50%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、协作程度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、投入程度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、个人能力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15%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67049" y="3868155"/>
            <a:ext cx="540000" cy="540000"/>
          </a:xfrm>
          <a:prstGeom prst="roundRect">
            <a:avLst/>
          </a:prstGeom>
          <a:noFill/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4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86900" y="3868155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不足与改善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777375" y="4676179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来年计划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67049" y="4676179"/>
            <a:ext cx="540000" cy="540000"/>
          </a:xfrm>
          <a:prstGeom prst="roundRect">
            <a:avLst/>
          </a:prstGeom>
          <a:noFill/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8CD7"/>
                </a:solidFill>
                <a:cs typeface="+mn-ea"/>
                <a:sym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997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 模块问题及建议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1831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8200" y="2375530"/>
            <a:ext cx="9345014" cy="2221306"/>
            <a:chOff x="708250" y="3112150"/>
            <a:chExt cx="9345014" cy="2221306"/>
          </a:xfrm>
        </p:grpSpPr>
        <p:sp>
          <p:nvSpPr>
            <p:cNvPr id="53" name="îSḷïḑê" title="LjXxPfK7a53MF99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514682-4880-4F28-98B5-7BE79FF88C90}"/>
                </a:ext>
              </a:extLst>
            </p:cNvPr>
            <p:cNvSpPr/>
            <p:nvPr/>
          </p:nvSpPr>
          <p:spPr bwMode="auto">
            <a:xfrm>
              <a:off x="708250" y="4147670"/>
              <a:ext cx="773420" cy="527768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41754 w 607639"/>
                <a:gd name="connsiteY14" fmla="*/ 232583 h 414642"/>
                <a:gd name="connsiteX15" fmla="*/ 161961 w 607639"/>
                <a:gd name="connsiteY15" fmla="*/ 232583 h 414642"/>
                <a:gd name="connsiteX16" fmla="*/ 172110 w 607639"/>
                <a:gd name="connsiteY16" fmla="*/ 242719 h 414642"/>
                <a:gd name="connsiteX17" fmla="*/ 161961 w 607639"/>
                <a:gd name="connsiteY17" fmla="*/ 252765 h 414642"/>
                <a:gd name="connsiteX18" fmla="*/ 141754 w 607639"/>
                <a:gd name="connsiteY18" fmla="*/ 252765 h 414642"/>
                <a:gd name="connsiteX19" fmla="*/ 131605 w 607639"/>
                <a:gd name="connsiteY19" fmla="*/ 242719 h 414642"/>
                <a:gd name="connsiteX20" fmla="*/ 141754 w 607639"/>
                <a:gd name="connsiteY20" fmla="*/ 232583 h 414642"/>
                <a:gd name="connsiteX21" fmla="*/ 141758 w 607639"/>
                <a:gd name="connsiteY21" fmla="*/ 192149 h 414642"/>
                <a:gd name="connsiteX22" fmla="*/ 182279 w 607639"/>
                <a:gd name="connsiteY22" fmla="*/ 192149 h 414642"/>
                <a:gd name="connsiteX23" fmla="*/ 192432 w 607639"/>
                <a:gd name="connsiteY23" fmla="*/ 202196 h 414642"/>
                <a:gd name="connsiteX24" fmla="*/ 182279 w 607639"/>
                <a:gd name="connsiteY24" fmla="*/ 212331 h 414642"/>
                <a:gd name="connsiteX25" fmla="*/ 141758 w 607639"/>
                <a:gd name="connsiteY25" fmla="*/ 212331 h 414642"/>
                <a:gd name="connsiteX26" fmla="*/ 131605 w 607639"/>
                <a:gd name="connsiteY26" fmla="*/ 202196 h 414642"/>
                <a:gd name="connsiteX27" fmla="*/ 141758 w 607639"/>
                <a:gd name="connsiteY27" fmla="*/ 192149 h 414642"/>
                <a:gd name="connsiteX28" fmla="*/ 141754 w 607639"/>
                <a:gd name="connsiteY28" fmla="*/ 151716 h 414642"/>
                <a:gd name="connsiteX29" fmla="*/ 161961 w 607639"/>
                <a:gd name="connsiteY29" fmla="*/ 151716 h 414642"/>
                <a:gd name="connsiteX30" fmla="*/ 172110 w 607639"/>
                <a:gd name="connsiteY30" fmla="*/ 161763 h 414642"/>
                <a:gd name="connsiteX31" fmla="*/ 161961 w 607639"/>
                <a:gd name="connsiteY31" fmla="*/ 171898 h 414642"/>
                <a:gd name="connsiteX32" fmla="*/ 141754 w 607639"/>
                <a:gd name="connsiteY32" fmla="*/ 171898 h 414642"/>
                <a:gd name="connsiteX33" fmla="*/ 131605 w 607639"/>
                <a:gd name="connsiteY33" fmla="*/ 161763 h 414642"/>
                <a:gd name="connsiteX34" fmla="*/ 141754 w 607639"/>
                <a:gd name="connsiteY34" fmla="*/ 151716 h 414642"/>
                <a:gd name="connsiteX35" fmla="*/ 141758 w 607639"/>
                <a:gd name="connsiteY35" fmla="*/ 111211 h 414642"/>
                <a:gd name="connsiteX36" fmla="*/ 182279 w 607639"/>
                <a:gd name="connsiteY36" fmla="*/ 111211 h 414642"/>
                <a:gd name="connsiteX37" fmla="*/ 192432 w 607639"/>
                <a:gd name="connsiteY37" fmla="*/ 121337 h 414642"/>
                <a:gd name="connsiteX38" fmla="*/ 182279 w 607639"/>
                <a:gd name="connsiteY38" fmla="*/ 131463 h 414642"/>
                <a:gd name="connsiteX39" fmla="*/ 141758 w 607639"/>
                <a:gd name="connsiteY39" fmla="*/ 131463 h 414642"/>
                <a:gd name="connsiteX40" fmla="*/ 131605 w 607639"/>
                <a:gd name="connsiteY40" fmla="*/ 121337 h 414642"/>
                <a:gd name="connsiteX41" fmla="*/ 141758 w 607639"/>
                <a:gd name="connsiteY41" fmla="*/ 111211 h 414642"/>
                <a:gd name="connsiteX42" fmla="*/ 425367 w 607639"/>
                <a:gd name="connsiteY42" fmla="*/ 101191 h 414642"/>
                <a:gd name="connsiteX43" fmla="*/ 496228 w 607639"/>
                <a:gd name="connsiteY43" fmla="*/ 101191 h 414642"/>
                <a:gd name="connsiteX44" fmla="*/ 506377 w 607639"/>
                <a:gd name="connsiteY44" fmla="*/ 111231 h 414642"/>
                <a:gd name="connsiteX45" fmla="*/ 506377 w 607639"/>
                <a:gd name="connsiteY45" fmla="*/ 182042 h 414642"/>
                <a:gd name="connsiteX46" fmla="*/ 496228 w 607639"/>
                <a:gd name="connsiteY46" fmla="*/ 192171 h 414642"/>
                <a:gd name="connsiteX47" fmla="*/ 486080 w 607639"/>
                <a:gd name="connsiteY47" fmla="*/ 182042 h 414642"/>
                <a:gd name="connsiteX48" fmla="*/ 486080 w 607639"/>
                <a:gd name="connsiteY48" fmla="*/ 135575 h 414642"/>
                <a:gd name="connsiteX49" fmla="*/ 402043 w 607639"/>
                <a:gd name="connsiteY49" fmla="*/ 219447 h 414642"/>
                <a:gd name="connsiteX50" fmla="*/ 394921 w 607639"/>
                <a:gd name="connsiteY50" fmla="*/ 222468 h 414642"/>
                <a:gd name="connsiteX51" fmla="*/ 387889 w 607639"/>
                <a:gd name="connsiteY51" fmla="*/ 219447 h 414642"/>
                <a:gd name="connsiteX52" fmla="*/ 344268 w 607639"/>
                <a:gd name="connsiteY52" fmla="*/ 176001 h 414642"/>
                <a:gd name="connsiteX53" fmla="*/ 270380 w 607639"/>
                <a:gd name="connsiteY53" fmla="*/ 249744 h 414642"/>
                <a:gd name="connsiteX54" fmla="*/ 263258 w 607639"/>
                <a:gd name="connsiteY54" fmla="*/ 252765 h 414642"/>
                <a:gd name="connsiteX55" fmla="*/ 256225 w 607639"/>
                <a:gd name="connsiteY55" fmla="*/ 249744 h 414642"/>
                <a:gd name="connsiteX56" fmla="*/ 256225 w 607639"/>
                <a:gd name="connsiteY56" fmla="*/ 235617 h 414642"/>
                <a:gd name="connsiteX57" fmla="*/ 337235 w 607639"/>
                <a:gd name="connsiteY57" fmla="*/ 154766 h 414642"/>
                <a:gd name="connsiteX58" fmla="*/ 338837 w 607639"/>
                <a:gd name="connsiteY58" fmla="*/ 153433 h 414642"/>
                <a:gd name="connsiteX59" fmla="*/ 340618 w 607639"/>
                <a:gd name="connsiteY59" fmla="*/ 152456 h 414642"/>
                <a:gd name="connsiteX60" fmla="*/ 341508 w 607639"/>
                <a:gd name="connsiteY60" fmla="*/ 152101 h 414642"/>
                <a:gd name="connsiteX61" fmla="*/ 343378 w 607639"/>
                <a:gd name="connsiteY61" fmla="*/ 151745 h 414642"/>
                <a:gd name="connsiteX62" fmla="*/ 344268 w 607639"/>
                <a:gd name="connsiteY62" fmla="*/ 151745 h 414642"/>
                <a:gd name="connsiteX63" fmla="*/ 346226 w 607639"/>
                <a:gd name="connsiteY63" fmla="*/ 151923 h 414642"/>
                <a:gd name="connsiteX64" fmla="*/ 351390 w 607639"/>
                <a:gd name="connsiteY64" fmla="*/ 154766 h 414642"/>
                <a:gd name="connsiteX65" fmla="*/ 394921 w 607639"/>
                <a:gd name="connsiteY65" fmla="*/ 198213 h 414642"/>
                <a:gd name="connsiteX66" fmla="*/ 471925 w 607639"/>
                <a:gd name="connsiteY66" fmla="*/ 121359 h 414642"/>
                <a:gd name="connsiteX67" fmla="*/ 425367 w 607639"/>
                <a:gd name="connsiteY67" fmla="*/ 121359 h 414642"/>
                <a:gd name="connsiteX68" fmla="*/ 415218 w 607639"/>
                <a:gd name="connsiteY68" fmla="*/ 111231 h 414642"/>
                <a:gd name="connsiteX69" fmla="*/ 425367 w 607639"/>
                <a:gd name="connsiteY69" fmla="*/ 101191 h 414642"/>
                <a:gd name="connsiteX70" fmla="*/ 101297 w 607639"/>
                <a:gd name="connsiteY70" fmla="*/ 91029 h 414642"/>
                <a:gd name="connsiteX71" fmla="*/ 111423 w 607639"/>
                <a:gd name="connsiteY71" fmla="*/ 101159 h 414642"/>
                <a:gd name="connsiteX72" fmla="*/ 111423 w 607639"/>
                <a:gd name="connsiteY72" fmla="*/ 262887 h 414642"/>
                <a:gd name="connsiteX73" fmla="*/ 101297 w 607639"/>
                <a:gd name="connsiteY73" fmla="*/ 273017 h 414642"/>
                <a:gd name="connsiteX74" fmla="*/ 91171 w 607639"/>
                <a:gd name="connsiteY74" fmla="*/ 262887 h 414642"/>
                <a:gd name="connsiteX75" fmla="*/ 91171 w 607639"/>
                <a:gd name="connsiteY75" fmla="*/ 101159 h 414642"/>
                <a:gd name="connsiteX76" fmla="*/ 101297 w 607639"/>
                <a:gd name="connsiteY76" fmla="*/ 91029 h 414642"/>
                <a:gd name="connsiteX77" fmla="*/ 70848 w 607639"/>
                <a:gd name="connsiteY77" fmla="*/ 20177 h 414642"/>
                <a:gd name="connsiteX78" fmla="*/ 60791 w 607639"/>
                <a:gd name="connsiteY78" fmla="*/ 30309 h 414642"/>
                <a:gd name="connsiteX79" fmla="*/ 60791 w 607639"/>
                <a:gd name="connsiteY79" fmla="*/ 343802 h 414642"/>
                <a:gd name="connsiteX80" fmla="*/ 222780 w 607639"/>
                <a:gd name="connsiteY80" fmla="*/ 343802 h 414642"/>
                <a:gd name="connsiteX81" fmla="*/ 232927 w 607639"/>
                <a:gd name="connsiteY81" fmla="*/ 353935 h 414642"/>
                <a:gd name="connsiteX82" fmla="*/ 232927 w 607639"/>
                <a:gd name="connsiteY82" fmla="*/ 364067 h 414642"/>
                <a:gd name="connsiteX83" fmla="*/ 374712 w 607639"/>
                <a:gd name="connsiteY83" fmla="*/ 364067 h 414642"/>
                <a:gd name="connsiteX84" fmla="*/ 374712 w 607639"/>
                <a:gd name="connsiteY84" fmla="*/ 353935 h 414642"/>
                <a:gd name="connsiteX85" fmla="*/ 384859 w 607639"/>
                <a:gd name="connsiteY85" fmla="*/ 343802 h 414642"/>
                <a:gd name="connsiteX86" fmla="*/ 546848 w 607639"/>
                <a:gd name="connsiteY86" fmla="*/ 343802 h 414642"/>
                <a:gd name="connsiteX87" fmla="*/ 546848 w 607639"/>
                <a:gd name="connsiteY87" fmla="*/ 30309 h 414642"/>
                <a:gd name="connsiteX88" fmla="*/ 536702 w 607639"/>
                <a:gd name="connsiteY88" fmla="*/ 20177 h 414642"/>
                <a:gd name="connsiteX89" fmla="*/ 70848 w 607639"/>
                <a:gd name="connsiteY89" fmla="*/ 0 h 414642"/>
                <a:gd name="connsiteX90" fmla="*/ 536702 w 607639"/>
                <a:gd name="connsiteY90" fmla="*/ 0 h 414642"/>
                <a:gd name="connsiteX91" fmla="*/ 567142 w 607639"/>
                <a:gd name="connsiteY91" fmla="*/ 30309 h 414642"/>
                <a:gd name="connsiteX92" fmla="*/ 567142 w 607639"/>
                <a:gd name="connsiteY92" fmla="*/ 343802 h 414642"/>
                <a:gd name="connsiteX93" fmla="*/ 597492 w 607639"/>
                <a:gd name="connsiteY93" fmla="*/ 343802 h 414642"/>
                <a:gd name="connsiteX94" fmla="*/ 607639 w 607639"/>
                <a:gd name="connsiteY94" fmla="*/ 353935 h 414642"/>
                <a:gd name="connsiteX95" fmla="*/ 607639 w 607639"/>
                <a:gd name="connsiteY95" fmla="*/ 384244 h 414642"/>
                <a:gd name="connsiteX96" fmla="*/ 577199 w 607639"/>
                <a:gd name="connsiteY96" fmla="*/ 414642 h 414642"/>
                <a:gd name="connsiteX97" fmla="*/ 30351 w 607639"/>
                <a:gd name="connsiteY97" fmla="*/ 414642 h 414642"/>
                <a:gd name="connsiteX98" fmla="*/ 0 w 607639"/>
                <a:gd name="connsiteY98" fmla="*/ 384244 h 414642"/>
                <a:gd name="connsiteX99" fmla="*/ 0 w 607639"/>
                <a:gd name="connsiteY99" fmla="*/ 353935 h 414642"/>
                <a:gd name="connsiteX100" fmla="*/ 10147 w 607639"/>
                <a:gd name="connsiteY100" fmla="*/ 343802 h 414642"/>
                <a:gd name="connsiteX101" fmla="*/ 40497 w 607639"/>
                <a:gd name="connsiteY101" fmla="*/ 343802 h 414642"/>
                <a:gd name="connsiteX102" fmla="*/ 40497 w 607639"/>
                <a:gd name="connsiteY102" fmla="*/ 30309 h 414642"/>
                <a:gd name="connsiteX103" fmla="*/ 70848 w 607639"/>
                <a:gd name="connsiteY103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41754" y="232583"/>
                  </a:moveTo>
                  <a:lnTo>
                    <a:pt x="161961" y="232583"/>
                  </a:lnTo>
                  <a:cubicBezTo>
                    <a:pt x="168104" y="232583"/>
                    <a:pt x="172110" y="236584"/>
                    <a:pt x="172110" y="242719"/>
                  </a:cubicBezTo>
                  <a:cubicBezTo>
                    <a:pt x="172110" y="248764"/>
                    <a:pt x="168104" y="252765"/>
                    <a:pt x="161961" y="252765"/>
                  </a:cubicBezTo>
                  <a:lnTo>
                    <a:pt x="141754" y="252765"/>
                  </a:lnTo>
                  <a:cubicBezTo>
                    <a:pt x="135700" y="252765"/>
                    <a:pt x="131605" y="248764"/>
                    <a:pt x="131605" y="242719"/>
                  </a:cubicBezTo>
                  <a:cubicBezTo>
                    <a:pt x="131605" y="236584"/>
                    <a:pt x="135700" y="232583"/>
                    <a:pt x="141754" y="232583"/>
                  </a:cubicBezTo>
                  <a:close/>
                  <a:moveTo>
                    <a:pt x="141758" y="192149"/>
                  </a:moveTo>
                  <a:lnTo>
                    <a:pt x="182279" y="192149"/>
                  </a:lnTo>
                  <a:cubicBezTo>
                    <a:pt x="188335" y="192149"/>
                    <a:pt x="192432" y="196150"/>
                    <a:pt x="192432" y="202196"/>
                  </a:cubicBezTo>
                  <a:cubicBezTo>
                    <a:pt x="192432" y="208330"/>
                    <a:pt x="188335" y="212331"/>
                    <a:pt x="182279" y="212331"/>
                  </a:cubicBezTo>
                  <a:lnTo>
                    <a:pt x="141758" y="212331"/>
                  </a:lnTo>
                  <a:cubicBezTo>
                    <a:pt x="135702" y="212331"/>
                    <a:pt x="131605" y="208330"/>
                    <a:pt x="131605" y="202196"/>
                  </a:cubicBezTo>
                  <a:cubicBezTo>
                    <a:pt x="131605" y="196150"/>
                    <a:pt x="135702" y="192149"/>
                    <a:pt x="141758" y="192149"/>
                  </a:cubicBezTo>
                  <a:close/>
                  <a:moveTo>
                    <a:pt x="141754" y="151716"/>
                  </a:moveTo>
                  <a:lnTo>
                    <a:pt x="161961" y="151716"/>
                  </a:lnTo>
                  <a:cubicBezTo>
                    <a:pt x="168104" y="151716"/>
                    <a:pt x="172110" y="155717"/>
                    <a:pt x="172110" y="161763"/>
                  </a:cubicBezTo>
                  <a:cubicBezTo>
                    <a:pt x="172110" y="167897"/>
                    <a:pt x="168104" y="171898"/>
                    <a:pt x="161961" y="171898"/>
                  </a:cubicBezTo>
                  <a:lnTo>
                    <a:pt x="141754" y="171898"/>
                  </a:lnTo>
                  <a:cubicBezTo>
                    <a:pt x="135700" y="171898"/>
                    <a:pt x="131605" y="167897"/>
                    <a:pt x="131605" y="161763"/>
                  </a:cubicBezTo>
                  <a:cubicBezTo>
                    <a:pt x="131605" y="155717"/>
                    <a:pt x="135700" y="151716"/>
                    <a:pt x="141754" y="151716"/>
                  </a:cubicBezTo>
                  <a:close/>
                  <a:moveTo>
                    <a:pt x="141758" y="111211"/>
                  </a:moveTo>
                  <a:lnTo>
                    <a:pt x="182279" y="111211"/>
                  </a:lnTo>
                  <a:cubicBezTo>
                    <a:pt x="188335" y="111211"/>
                    <a:pt x="192432" y="115297"/>
                    <a:pt x="192432" y="121337"/>
                  </a:cubicBezTo>
                  <a:cubicBezTo>
                    <a:pt x="192432" y="127377"/>
                    <a:pt x="188335" y="131463"/>
                    <a:pt x="182279" y="131463"/>
                  </a:cubicBezTo>
                  <a:lnTo>
                    <a:pt x="141758" y="131463"/>
                  </a:lnTo>
                  <a:cubicBezTo>
                    <a:pt x="135702" y="131463"/>
                    <a:pt x="131605" y="127377"/>
                    <a:pt x="131605" y="121337"/>
                  </a:cubicBezTo>
                  <a:cubicBezTo>
                    <a:pt x="131605" y="115297"/>
                    <a:pt x="135702" y="111211"/>
                    <a:pt x="141758" y="111211"/>
                  </a:cubicBezTo>
                  <a:close/>
                  <a:moveTo>
                    <a:pt x="425367" y="101191"/>
                  </a:moveTo>
                  <a:lnTo>
                    <a:pt x="496228" y="101191"/>
                  </a:lnTo>
                  <a:cubicBezTo>
                    <a:pt x="502282" y="101191"/>
                    <a:pt x="506377" y="105189"/>
                    <a:pt x="506377" y="111231"/>
                  </a:cubicBezTo>
                  <a:lnTo>
                    <a:pt x="506377" y="182042"/>
                  </a:lnTo>
                  <a:cubicBezTo>
                    <a:pt x="506377" y="188084"/>
                    <a:pt x="502282" y="192171"/>
                    <a:pt x="496228" y="192171"/>
                  </a:cubicBezTo>
                  <a:cubicBezTo>
                    <a:pt x="490175" y="192171"/>
                    <a:pt x="486080" y="188084"/>
                    <a:pt x="486080" y="182042"/>
                  </a:cubicBezTo>
                  <a:lnTo>
                    <a:pt x="486080" y="135575"/>
                  </a:lnTo>
                  <a:lnTo>
                    <a:pt x="402043" y="219447"/>
                  </a:lnTo>
                  <a:cubicBezTo>
                    <a:pt x="399996" y="221491"/>
                    <a:pt x="397948" y="222468"/>
                    <a:pt x="394921" y="222468"/>
                  </a:cubicBezTo>
                  <a:cubicBezTo>
                    <a:pt x="391895" y="222468"/>
                    <a:pt x="389847" y="221491"/>
                    <a:pt x="387889" y="219447"/>
                  </a:cubicBezTo>
                  <a:lnTo>
                    <a:pt x="344268" y="176001"/>
                  </a:lnTo>
                  <a:lnTo>
                    <a:pt x="270380" y="249744"/>
                  </a:lnTo>
                  <a:cubicBezTo>
                    <a:pt x="268332" y="251788"/>
                    <a:pt x="266285" y="252765"/>
                    <a:pt x="263258" y="252765"/>
                  </a:cubicBezTo>
                  <a:cubicBezTo>
                    <a:pt x="260231" y="252765"/>
                    <a:pt x="258184" y="251788"/>
                    <a:pt x="256225" y="249744"/>
                  </a:cubicBezTo>
                  <a:cubicBezTo>
                    <a:pt x="252130" y="245746"/>
                    <a:pt x="252130" y="239616"/>
                    <a:pt x="256225" y="235617"/>
                  </a:cubicBezTo>
                  <a:lnTo>
                    <a:pt x="337235" y="154766"/>
                  </a:lnTo>
                  <a:cubicBezTo>
                    <a:pt x="337769" y="154233"/>
                    <a:pt x="338303" y="153789"/>
                    <a:pt x="338837" y="153433"/>
                  </a:cubicBezTo>
                  <a:cubicBezTo>
                    <a:pt x="339372" y="152989"/>
                    <a:pt x="339995" y="152723"/>
                    <a:pt x="340618" y="152456"/>
                  </a:cubicBezTo>
                  <a:cubicBezTo>
                    <a:pt x="340885" y="152367"/>
                    <a:pt x="341152" y="152190"/>
                    <a:pt x="341508" y="152101"/>
                  </a:cubicBezTo>
                  <a:cubicBezTo>
                    <a:pt x="342131" y="151923"/>
                    <a:pt x="342754" y="151834"/>
                    <a:pt x="343378" y="151745"/>
                  </a:cubicBezTo>
                  <a:cubicBezTo>
                    <a:pt x="343645" y="151745"/>
                    <a:pt x="344001" y="151745"/>
                    <a:pt x="344268" y="151745"/>
                  </a:cubicBezTo>
                  <a:cubicBezTo>
                    <a:pt x="344980" y="151745"/>
                    <a:pt x="345603" y="151745"/>
                    <a:pt x="346226" y="151923"/>
                  </a:cubicBezTo>
                  <a:cubicBezTo>
                    <a:pt x="348096" y="152278"/>
                    <a:pt x="349876" y="153256"/>
                    <a:pt x="351390" y="154766"/>
                  </a:cubicBezTo>
                  <a:lnTo>
                    <a:pt x="394921" y="198213"/>
                  </a:lnTo>
                  <a:lnTo>
                    <a:pt x="471925" y="121359"/>
                  </a:lnTo>
                  <a:lnTo>
                    <a:pt x="425367" y="121359"/>
                  </a:lnTo>
                  <a:cubicBezTo>
                    <a:pt x="419224" y="121359"/>
                    <a:pt x="415218" y="117361"/>
                    <a:pt x="415218" y="111231"/>
                  </a:cubicBezTo>
                  <a:cubicBezTo>
                    <a:pt x="415218" y="105189"/>
                    <a:pt x="419224" y="101191"/>
                    <a:pt x="425367" y="101191"/>
                  </a:cubicBezTo>
                  <a:close/>
                  <a:moveTo>
                    <a:pt x="101297" y="91029"/>
                  </a:moveTo>
                  <a:cubicBezTo>
                    <a:pt x="107337" y="91029"/>
                    <a:pt x="111423" y="95028"/>
                    <a:pt x="111423" y="101159"/>
                  </a:cubicBezTo>
                  <a:lnTo>
                    <a:pt x="111423" y="262887"/>
                  </a:lnTo>
                  <a:cubicBezTo>
                    <a:pt x="111423" y="268929"/>
                    <a:pt x="107337" y="273017"/>
                    <a:pt x="101297" y="273017"/>
                  </a:cubicBezTo>
                  <a:cubicBezTo>
                    <a:pt x="95257" y="273017"/>
                    <a:pt x="91171" y="268929"/>
                    <a:pt x="91171" y="262887"/>
                  </a:cubicBezTo>
                  <a:lnTo>
                    <a:pt x="91171" y="101159"/>
                  </a:lnTo>
                  <a:cubicBezTo>
                    <a:pt x="91171" y="95028"/>
                    <a:pt x="95257" y="91029"/>
                    <a:pt x="101297" y="91029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0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0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0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0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6" name="işľï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1A9379-1EAA-4D2F-A3C5-EEB32168D3BD}"/>
                </a:ext>
              </a:extLst>
            </p:cNvPr>
            <p:cNvSpPr/>
            <p:nvPr/>
          </p:nvSpPr>
          <p:spPr>
            <a:xfrm>
              <a:off x="5372744" y="3112150"/>
              <a:ext cx="4680520" cy="892503"/>
            </a:xfrm>
            <a:prstGeom prst="wedgeRectCallout">
              <a:avLst>
                <a:gd name="adj1" fmla="val -62201"/>
                <a:gd name="adj2" fmla="val 75341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zh-CN" altLang="en-US" sz="2000" b="1" dirty="0"/>
            </a:p>
          </p:txBody>
        </p:sp>
        <p:grpSp>
          <p:nvGrpSpPr>
            <p:cNvPr id="57" name="i$ḷï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D595C58-C41A-45A4-970E-5DE5FDAE26B5}"/>
                </a:ext>
              </a:extLst>
            </p:cNvPr>
            <p:cNvGrpSpPr/>
            <p:nvPr/>
          </p:nvGrpSpPr>
          <p:grpSpPr>
            <a:xfrm>
              <a:off x="5468102" y="3125739"/>
              <a:ext cx="3691440" cy="953004"/>
              <a:chOff x="2644060" y="6801218"/>
              <a:chExt cx="3691440" cy="953004"/>
            </a:xfrm>
          </p:grpSpPr>
          <p:sp>
            <p:nvSpPr>
              <p:cNvPr id="66" name="iṧḻí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0C96EC4-928C-49A0-A1F2-9869EAF77971}"/>
                  </a:ext>
                </a:extLst>
              </p:cNvPr>
              <p:cNvSpPr/>
              <p:nvPr/>
            </p:nvSpPr>
            <p:spPr bwMode="auto">
              <a:xfrm>
                <a:off x="2644060" y="7147036"/>
                <a:ext cx="3691440" cy="607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900" dirty="0" smtClean="0"/>
                  <a:t>补充预上线流程。</a:t>
                </a:r>
                <a:endParaRPr lang="en-US" altLang="zh-CN" sz="900" dirty="0"/>
              </a:p>
            </p:txBody>
          </p:sp>
          <p:sp>
            <p:nvSpPr>
              <p:cNvPr id="67" name="ïŝlí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56FFC93-E1EB-43AE-9B2F-A0E6C2250C0F}"/>
                  </a:ext>
                </a:extLst>
              </p:cNvPr>
              <p:cNvSpPr txBox="1"/>
              <p:nvPr/>
            </p:nvSpPr>
            <p:spPr bwMode="auto">
              <a:xfrm>
                <a:off x="2644060" y="6801218"/>
                <a:ext cx="643423" cy="3693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800" b="1" dirty="0" smtClean="0">
                    <a:solidFill>
                      <a:schemeClr val="accent1"/>
                    </a:solidFill>
                  </a:rPr>
                  <a:t>建议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1" name="ïş1î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020E80F-EC1A-4B1E-BCD3-F3603E4DD470}"/>
                </a:ext>
              </a:extLst>
            </p:cNvPr>
            <p:cNvGrpSpPr/>
            <p:nvPr/>
          </p:nvGrpSpPr>
          <p:grpSpPr>
            <a:xfrm>
              <a:off x="1523036" y="3758456"/>
              <a:ext cx="5583364" cy="1575000"/>
              <a:chOff x="687278" y="2398652"/>
              <a:chExt cx="3524773" cy="1575000"/>
            </a:xfrm>
          </p:grpSpPr>
          <p:sp>
            <p:nvSpPr>
              <p:cNvPr id="62" name="íşḻï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3362B93-F470-49FC-BACD-E1F38893FEFD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33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 smtClean="0"/>
                  <a:t>导致一些问题上线后才发现。</a:t>
                </a:r>
                <a:endParaRPr lang="en-US" altLang="zh-CN" sz="1100" dirty="0"/>
              </a:p>
            </p:txBody>
          </p:sp>
          <p:sp>
            <p:nvSpPr>
              <p:cNvPr id="63" name="iṥlí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8FB6897-293D-4F91-9B85-401236EC3C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广告</a:t>
                </a:r>
                <a:r>
                  <a:rPr lang="en-US" altLang="zh-CN" sz="2000" b="1" dirty="0" err="1" smtClean="0"/>
                  <a:t>sdk</a:t>
                </a:r>
                <a:r>
                  <a:rPr lang="zh-CN" altLang="en-US" sz="2000" b="1" dirty="0" smtClean="0"/>
                  <a:t>没有预上线流程</a:t>
                </a:r>
                <a:endParaRPr lang="en-US" altLang="zh-CN" sz="20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4925" y="2343485"/>
            <a:ext cx="1000125" cy="17970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目</a:t>
            </a:r>
            <a:r>
              <a:rPr lang="en-US" altLang="zh-CN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录</a:t>
            </a:r>
            <a:endParaRPr lang="zh-CN" altLang="en-US" dirty="0">
              <a:solidFill>
                <a:srgbClr val="008CD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67049" y="1444086"/>
            <a:ext cx="54000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1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77375" y="1444086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工作总结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7049" y="2252109"/>
            <a:ext cx="54000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2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86900" y="2252109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cs typeface="+mn-ea"/>
                <a:sym typeface="+mn-lt"/>
              </a:rPr>
              <a:t> 模块问题及建议</a:t>
            </a:r>
            <a:endParaRPr lang="zh-CN" altLang="en-US" sz="2000" dirty="0" smtClean="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67049" y="3060132"/>
            <a:ext cx="540000" cy="540000"/>
          </a:xfrm>
          <a:prstGeom prst="roundRect">
            <a:avLst/>
          </a:prstGeom>
          <a:solidFill>
            <a:srgbClr val="BEDCF6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3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86900" y="3060132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cs typeface="+mn-ea"/>
                <a:sym typeface="+mn-lt"/>
              </a:rPr>
              <a:t>  </a:t>
            </a:r>
            <a:r>
              <a:rPr lang="zh-CN" altLang="en-US" sz="2000" dirty="0" smtClean="0">
                <a:cs typeface="+mn-ea"/>
                <a:sym typeface="+mn-lt"/>
              </a:rPr>
              <a:t>收获与成长</a:t>
            </a:r>
            <a:r>
              <a:rPr lang="en-US" altLang="zh-CN" sz="2000" dirty="0" smtClean="0">
                <a:cs typeface="+mn-ea"/>
                <a:sym typeface="+mn-lt"/>
              </a:rPr>
              <a:t>/</a:t>
            </a:r>
            <a:r>
              <a:rPr lang="zh-CN" altLang="en-US" sz="2000" dirty="0" smtClean="0">
                <a:cs typeface="+mn-ea"/>
                <a:sym typeface="+mn-lt"/>
              </a:rPr>
              <a:t>模块管理心得</a:t>
            </a:r>
          </a:p>
        </p:txBody>
      </p:sp>
      <p:sp>
        <p:nvSpPr>
          <p:cNvPr id="13" name="矩形 12"/>
          <p:cNvSpPr/>
          <p:nvPr/>
        </p:nvSpPr>
        <p:spPr>
          <a:xfrm>
            <a:off x="3905250" y="1972159"/>
            <a:ext cx="5638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工作成果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50%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、协作程度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、投入程度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、个人能力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15%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67049" y="3868155"/>
            <a:ext cx="540000" cy="540000"/>
          </a:xfrm>
          <a:prstGeom prst="roundRect">
            <a:avLst/>
          </a:prstGeom>
          <a:noFill/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4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86900" y="3868155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不足与改善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777375" y="4676179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来年计划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67049" y="4676179"/>
            <a:ext cx="540000" cy="540000"/>
          </a:xfrm>
          <a:prstGeom prst="roundRect">
            <a:avLst/>
          </a:prstGeom>
          <a:noFill/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8CD7"/>
                </a:solidFill>
                <a:cs typeface="+mn-ea"/>
                <a:sym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336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模块</a:t>
            </a:r>
            <a:r>
              <a:rPr lang="zh-CN" altLang="en-US" dirty="0">
                <a:cs typeface="+mn-ea"/>
                <a:sym typeface="+mn-lt"/>
              </a:rPr>
              <a:t>管理心得</a:t>
            </a:r>
          </a:p>
        </p:txBody>
      </p:sp>
      <p:grpSp>
        <p:nvGrpSpPr>
          <p:cNvPr id="34" name="19069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8200" y="2892033"/>
            <a:ext cx="9278469" cy="2865087"/>
            <a:chOff x="1" y="1821663"/>
            <a:chExt cx="8075999" cy="2865087"/>
          </a:xfrm>
        </p:grpSpPr>
        <p:sp>
          <p:nvSpPr>
            <p:cNvPr id="35" name="ïslí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BF7A20F-B2F3-4B92-A7B2-4F1A966B1F26}"/>
                </a:ext>
              </a:extLst>
            </p:cNvPr>
            <p:cNvSpPr/>
            <p:nvPr/>
          </p:nvSpPr>
          <p:spPr>
            <a:xfrm>
              <a:off x="1" y="1839308"/>
              <a:ext cx="8075999" cy="2847442"/>
            </a:xfrm>
            <a:prstGeom prst="homePlate">
              <a:avLst>
                <a:gd name="adj" fmla="val 36237"/>
              </a:avLst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ṩļi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E805008-6ED9-4D72-9896-4FB6E9174BB8}"/>
                </a:ext>
              </a:extLst>
            </p:cNvPr>
            <p:cNvSpPr/>
            <p:nvPr/>
          </p:nvSpPr>
          <p:spPr>
            <a:xfrm>
              <a:off x="669924" y="1821663"/>
              <a:ext cx="6371076" cy="286508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íšḷ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9D616C8-4052-4EC1-A4DE-EB61A6A37543}"/>
                </a:ext>
              </a:extLst>
            </p:cNvPr>
            <p:cNvGrpSpPr/>
            <p:nvPr/>
          </p:nvGrpSpPr>
          <p:grpSpPr>
            <a:xfrm>
              <a:off x="1911000" y="2380194"/>
              <a:ext cx="689718" cy="689717"/>
              <a:chOff x="4755054" y="2276333"/>
              <a:chExt cx="689718" cy="689717"/>
            </a:xfrm>
          </p:grpSpPr>
          <p:sp>
            <p:nvSpPr>
              <p:cNvPr id="49" name="îṡlï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9507C2-F27B-40F3-995D-8AB78A3AB797}"/>
                  </a:ext>
                </a:extLst>
              </p:cNvPr>
              <p:cNvSpPr/>
              <p:nvPr/>
            </p:nvSpPr>
            <p:spPr>
              <a:xfrm>
                <a:off x="4755054" y="2276333"/>
                <a:ext cx="689718" cy="689717"/>
              </a:xfrm>
              <a:prstGeom prst="ellipse">
                <a:avLst/>
              </a:prstGeom>
              <a:solidFill>
                <a:schemeClr val="accent1"/>
              </a:solidFill>
              <a:ln w="7620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0" name="ïšḻî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891A826-7E09-4868-B72D-CA1586F11B8F}"/>
                  </a:ext>
                </a:extLst>
              </p:cNvPr>
              <p:cNvSpPr/>
              <p:nvPr/>
            </p:nvSpPr>
            <p:spPr bwMode="auto">
              <a:xfrm>
                <a:off x="4903676" y="2432408"/>
                <a:ext cx="392474" cy="377566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39" name="íš1ï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939398D-A48B-4F45-BFAE-4A7EE1F989D0}"/>
                </a:ext>
              </a:extLst>
            </p:cNvPr>
            <p:cNvGrpSpPr/>
            <p:nvPr/>
          </p:nvGrpSpPr>
          <p:grpSpPr>
            <a:xfrm>
              <a:off x="743296" y="3225986"/>
              <a:ext cx="3025126" cy="1259258"/>
              <a:chOff x="2034459" y="3225986"/>
              <a:chExt cx="3025126" cy="1259258"/>
            </a:xfrm>
          </p:grpSpPr>
          <p:sp>
            <p:nvSpPr>
              <p:cNvPr id="47" name="îşļî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CF834D6-DDF9-49E8-8F88-DFB8C0C0CC91}"/>
                  </a:ext>
                </a:extLst>
              </p:cNvPr>
              <p:cNvSpPr/>
              <p:nvPr/>
            </p:nvSpPr>
            <p:spPr bwMode="auto">
              <a:xfrm>
                <a:off x="2034459" y="3595318"/>
                <a:ext cx="3025126" cy="889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60000"/>
                  </a:lnSpc>
                  <a:spcBef>
                    <a:spcPct val="0"/>
                  </a:spcBef>
                </a:pPr>
                <a:r>
                  <a:rPr lang="zh-CN" altLang="en-US" sz="900" dirty="0" smtClean="0"/>
                  <a:t>团队内按周持续分享错误案例库中的知识，提高团队开发质量；</a:t>
                </a:r>
                <a:endParaRPr lang="en-US" altLang="zh-CN" sz="900" dirty="0" smtClean="0"/>
              </a:p>
              <a:p>
                <a:pPr algn="ctr">
                  <a:lnSpc>
                    <a:spcPct val="160000"/>
                  </a:lnSpc>
                  <a:spcBef>
                    <a:spcPct val="0"/>
                  </a:spcBef>
                </a:pPr>
                <a:r>
                  <a:rPr lang="zh-CN" altLang="en-US" sz="900" dirty="0" smtClean="0"/>
                  <a:t>为了团队的整体利益，果断请经常不靠谱的成员离开；</a:t>
                </a:r>
                <a:endParaRPr lang="zh-CN" altLang="en-US" sz="900" dirty="0"/>
              </a:p>
            </p:txBody>
          </p:sp>
          <p:sp>
            <p:nvSpPr>
              <p:cNvPr id="48" name="isḷî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AC640D0-822A-4078-8D4D-DCFF505DBA8E}"/>
                  </a:ext>
                </a:extLst>
              </p:cNvPr>
              <p:cNvSpPr txBox="1"/>
              <p:nvPr/>
            </p:nvSpPr>
            <p:spPr bwMode="auto">
              <a:xfrm>
                <a:off x="2034459" y="3225986"/>
                <a:ext cx="30251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800" b="1" dirty="0" smtClean="0">
                    <a:solidFill>
                      <a:schemeClr val="accent1"/>
                    </a:solidFill>
                  </a:rPr>
                  <a:t>提高团队质量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0" name="îṣḻ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A3B2850-78F1-4AE3-A090-DB4428B00733}"/>
                </a:ext>
              </a:extLst>
            </p:cNvPr>
            <p:cNvGrpSpPr/>
            <p:nvPr/>
          </p:nvGrpSpPr>
          <p:grpSpPr>
            <a:xfrm>
              <a:off x="5191903" y="2380194"/>
              <a:ext cx="689718" cy="689717"/>
              <a:chOff x="4755054" y="2276333"/>
              <a:chExt cx="689718" cy="689717"/>
            </a:xfrm>
          </p:grpSpPr>
          <p:sp>
            <p:nvSpPr>
              <p:cNvPr id="45" name="îšļí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6266345-803A-4FE2-9917-7EDDC25A9412}"/>
                  </a:ext>
                </a:extLst>
              </p:cNvPr>
              <p:cNvSpPr/>
              <p:nvPr/>
            </p:nvSpPr>
            <p:spPr>
              <a:xfrm>
                <a:off x="4755054" y="2276333"/>
                <a:ext cx="689718" cy="689717"/>
              </a:xfrm>
              <a:prstGeom prst="ellipse">
                <a:avLst/>
              </a:prstGeom>
              <a:solidFill>
                <a:schemeClr val="accent3"/>
              </a:solidFill>
              <a:ln w="762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6" name="îśľi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EB1FA65-FC91-4389-9C5D-913277921779}"/>
                  </a:ext>
                </a:extLst>
              </p:cNvPr>
              <p:cNvSpPr/>
              <p:nvPr/>
            </p:nvSpPr>
            <p:spPr bwMode="auto">
              <a:xfrm>
                <a:off x="4903676" y="2432408"/>
                <a:ext cx="392474" cy="377566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grpSp>
          <p:nvGrpSpPr>
            <p:cNvPr id="41" name="ïṡ1î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4D23BF-67D4-433F-AE59-7484B8BA1B66}"/>
                </a:ext>
              </a:extLst>
            </p:cNvPr>
            <p:cNvGrpSpPr/>
            <p:nvPr/>
          </p:nvGrpSpPr>
          <p:grpSpPr>
            <a:xfrm>
              <a:off x="4024199" y="3225986"/>
              <a:ext cx="3025126" cy="1259258"/>
              <a:chOff x="2034459" y="3225986"/>
              <a:chExt cx="3025126" cy="1259258"/>
            </a:xfrm>
          </p:grpSpPr>
          <p:sp>
            <p:nvSpPr>
              <p:cNvPr id="43" name="îşḷï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29F6B58-1DD0-4C55-B0DF-033D10DC3C3F}"/>
                  </a:ext>
                </a:extLst>
              </p:cNvPr>
              <p:cNvSpPr/>
              <p:nvPr/>
            </p:nvSpPr>
            <p:spPr bwMode="auto">
              <a:xfrm>
                <a:off x="2034459" y="3595318"/>
                <a:ext cx="3025126" cy="889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60000"/>
                  </a:lnSpc>
                  <a:spcBef>
                    <a:spcPct val="0"/>
                  </a:spcBef>
                </a:pPr>
                <a:r>
                  <a:rPr lang="en-US" altLang="zh-CN" sz="900" dirty="0" err="1" smtClean="0"/>
                  <a:t>Findbugs</a:t>
                </a:r>
                <a:r>
                  <a:rPr lang="zh-CN" altLang="en-US" sz="900" dirty="0" smtClean="0"/>
                  <a:t>；</a:t>
                </a:r>
                <a:endParaRPr lang="en-US" altLang="zh-CN" sz="900" dirty="0"/>
              </a:p>
              <a:p>
                <a:pPr algn="ctr">
                  <a:lnSpc>
                    <a:spcPct val="160000"/>
                  </a:lnSpc>
                  <a:spcBef>
                    <a:spcPct val="0"/>
                  </a:spcBef>
                </a:pPr>
                <a:r>
                  <a:rPr lang="en-US" altLang="zh-CN" sz="900" dirty="0" smtClean="0"/>
                  <a:t>Lint</a:t>
                </a:r>
                <a:r>
                  <a:rPr lang="zh-CN" altLang="en-US" sz="900" dirty="0" smtClean="0"/>
                  <a:t>；</a:t>
                </a:r>
                <a:endParaRPr lang="en-US" altLang="zh-CN" sz="900" dirty="0" smtClean="0"/>
              </a:p>
              <a:p>
                <a:pPr algn="ctr">
                  <a:lnSpc>
                    <a:spcPct val="160000"/>
                  </a:lnSpc>
                  <a:spcBef>
                    <a:spcPct val="0"/>
                  </a:spcBef>
                </a:pPr>
                <a:r>
                  <a:rPr lang="en-US" altLang="zh-CN" sz="900" dirty="0"/>
                  <a:t>A</a:t>
                </a:r>
                <a:r>
                  <a:rPr lang="en-US" altLang="zh-CN" sz="900" dirty="0" smtClean="0"/>
                  <a:t>ndroid</a:t>
                </a:r>
                <a:r>
                  <a:rPr lang="zh-CN" altLang="en-US" sz="900" dirty="0" smtClean="0"/>
                  <a:t>严格模式；</a:t>
                </a:r>
                <a:endParaRPr lang="en-US" altLang="zh-CN" sz="900" dirty="0" smtClean="0"/>
              </a:p>
            </p:txBody>
          </p:sp>
          <p:sp>
            <p:nvSpPr>
              <p:cNvPr id="44" name="iṡļí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3CD3DEF-BEBA-44DF-A002-5CACA2D49FE5}"/>
                  </a:ext>
                </a:extLst>
              </p:cNvPr>
              <p:cNvSpPr txBox="1"/>
              <p:nvPr/>
            </p:nvSpPr>
            <p:spPr bwMode="auto">
              <a:xfrm>
                <a:off x="2034459" y="3225986"/>
                <a:ext cx="30251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800" b="1" dirty="0" smtClean="0">
                    <a:solidFill>
                      <a:schemeClr val="accent3"/>
                    </a:solidFill>
                  </a:rPr>
                  <a:t>善用工具</a:t>
                </a:r>
                <a:endParaRPr lang="en-US" altLang="zh-CN" sz="1800" b="1" dirty="0"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42" name="直接连接符 41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ECC7B00-C598-4387-A249-1791A4E40D81}"/>
                </a:ext>
              </a:extLst>
            </p:cNvPr>
            <p:cNvCxnSpPr/>
            <p:nvPr/>
          </p:nvCxnSpPr>
          <p:spPr>
            <a:xfrm>
              <a:off x="3881324" y="3069911"/>
              <a:ext cx="0" cy="141533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连接符 50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896" y="23222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提高代码质量的心得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2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收获与</a:t>
            </a:r>
            <a:r>
              <a:rPr lang="zh-CN" altLang="en-US" dirty="0" smtClean="0">
                <a:cs typeface="+mn-ea"/>
                <a:sym typeface="+mn-lt"/>
              </a:rPr>
              <a:t>成长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9" name="2017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72463" y="923365"/>
            <a:ext cx="11319537" cy="5782235"/>
            <a:chOff x="803105" y="1143496"/>
            <a:chExt cx="11186944" cy="5714504"/>
          </a:xfrm>
        </p:grpSpPr>
        <p:sp>
          <p:nvSpPr>
            <p:cNvPr id="20" name="ïŝḷi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  </a:ext>
              </a:extLst>
            </p:cNvPr>
            <p:cNvCxnSpPr/>
            <p:nvPr/>
          </p:nvCxnSpPr>
          <p:spPr>
            <a:xfrm>
              <a:off x="803105" y="1585222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ïṡli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AA6077F-38DD-4262-AC34-AE83BF962372}"/>
                </a:ext>
              </a:extLst>
            </p:cNvPr>
            <p:cNvGrpSpPr/>
            <p:nvPr/>
          </p:nvGrpSpPr>
          <p:grpSpPr>
            <a:xfrm>
              <a:off x="918931" y="2194137"/>
              <a:ext cx="7157068" cy="2110470"/>
              <a:chOff x="918931" y="1822014"/>
              <a:chExt cx="7157068" cy="2110470"/>
            </a:xfrm>
          </p:grpSpPr>
          <p:sp>
            <p:nvSpPr>
              <p:cNvPr id="30" name="îṩḷí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B042116-3EBE-4B6F-ACEA-24962CBBCE7B}"/>
                  </a:ext>
                </a:extLst>
              </p:cNvPr>
              <p:cNvSpPr txBox="1"/>
              <p:nvPr/>
            </p:nvSpPr>
            <p:spPr bwMode="auto">
              <a:xfrm>
                <a:off x="918931" y="1822014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 smtClean="0"/>
                  <a:t>01.</a:t>
                </a:r>
                <a:r>
                  <a:rPr lang="zh-CN" altLang="en-US" sz="2000" b="1" dirty="0"/>
                  <a:t>掌握了区块链的核心技术</a:t>
                </a:r>
              </a:p>
            </p:txBody>
          </p:sp>
          <p:sp>
            <p:nvSpPr>
              <p:cNvPr id="31" name="iš1í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1119FD3-3B4D-45CF-86A8-F63A62AA1AA6}"/>
                  </a:ext>
                </a:extLst>
              </p:cNvPr>
              <p:cNvSpPr/>
              <p:nvPr/>
            </p:nvSpPr>
            <p:spPr bwMode="auto">
              <a:xfrm>
                <a:off x="1011000" y="2484614"/>
                <a:ext cx="7064999" cy="1447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数据结构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共识机制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 smtClean="0"/>
                  <a:t>P2P</a:t>
                </a:r>
                <a:r>
                  <a:rPr lang="zh-CN" altLang="en-US" sz="1100" dirty="0" smtClean="0"/>
                  <a:t>网络传输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账号体系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智能合约</a:t>
                </a:r>
                <a:endParaRPr lang="en-US" altLang="zh-CN" sz="11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 smtClean="0"/>
              </a:p>
            </p:txBody>
          </p:sp>
        </p:grpSp>
        <p:grpSp>
          <p:nvGrpSpPr>
            <p:cNvPr id="24" name="íšľ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23CB678-485B-45EB-9489-6489401FF97F}"/>
                </a:ext>
              </a:extLst>
            </p:cNvPr>
            <p:cNvGrpSpPr/>
            <p:nvPr/>
          </p:nvGrpSpPr>
          <p:grpSpPr>
            <a:xfrm>
              <a:off x="968829" y="4583797"/>
              <a:ext cx="7107169" cy="1374893"/>
              <a:chOff x="968829" y="2676251"/>
              <a:chExt cx="7107169" cy="1374893"/>
            </a:xfrm>
          </p:grpSpPr>
          <p:sp>
            <p:nvSpPr>
              <p:cNvPr id="27" name="iṥḻí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7FC162-06E9-43B5-ADB3-2D262B7EAC02}"/>
                  </a:ext>
                </a:extLst>
              </p:cNvPr>
              <p:cNvSpPr txBox="1"/>
              <p:nvPr/>
            </p:nvSpPr>
            <p:spPr bwMode="auto">
              <a:xfrm>
                <a:off x="1010999" y="2676251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 smtClean="0"/>
                  <a:t>02.</a:t>
                </a:r>
                <a:r>
                  <a:rPr lang="zh-CN" altLang="en-US" sz="2000" b="1" dirty="0"/>
                  <a:t>思考</a:t>
                </a:r>
                <a:r>
                  <a:rPr lang="zh-CN" altLang="en-US" sz="2000" b="1" dirty="0" smtClean="0"/>
                  <a:t>区块链落地难的原因</a:t>
                </a:r>
                <a:endParaRPr lang="en-US" altLang="zh-CN" sz="2000" b="1" dirty="0"/>
              </a:p>
            </p:txBody>
          </p:sp>
          <p:sp>
            <p:nvSpPr>
              <p:cNvPr id="28" name="îSľï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ABE6942-BD07-43BB-9C66-79FE978285C1}"/>
                  </a:ext>
                </a:extLst>
              </p:cNvPr>
              <p:cNvSpPr/>
              <p:nvPr/>
            </p:nvSpPr>
            <p:spPr bwMode="auto">
              <a:xfrm>
                <a:off x="968829" y="323804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浪费硬件资源，增加了企业成本。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区块链各节点之间的关系是对等的，但企业和用户之间的关系是不对等的。区块链</a:t>
                </a:r>
                <a:r>
                  <a:rPr lang="en-US" altLang="zh-CN" sz="1100" dirty="0" err="1" smtClean="0"/>
                  <a:t>ToC</a:t>
                </a:r>
                <a:r>
                  <a:rPr lang="zh-CN" altLang="en-US" sz="1100" dirty="0" smtClean="0"/>
                  <a:t>场景和区块链技术本身不是很契合。</a:t>
                </a:r>
                <a:endParaRPr lang="en-US" altLang="zh-CN" sz="1100" dirty="0"/>
              </a:p>
            </p:txBody>
          </p:sp>
        </p:grpSp>
        <p:cxnSp>
          <p:nvCxnSpPr>
            <p:cNvPr id="25" name="直接连接符 24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829AED2-F1EC-4BE5-9CED-E5C3528EB85A}"/>
                </a:ext>
              </a:extLst>
            </p:cNvPr>
            <p:cNvCxnSpPr/>
            <p:nvPr/>
          </p:nvCxnSpPr>
          <p:spPr>
            <a:xfrm>
              <a:off x="1083281" y="4333513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5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4925" y="2343485"/>
            <a:ext cx="1000125" cy="17970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目</a:t>
            </a:r>
            <a:r>
              <a:rPr lang="en-US" altLang="zh-CN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录</a:t>
            </a:r>
            <a:endParaRPr lang="zh-CN" altLang="en-US" dirty="0">
              <a:solidFill>
                <a:srgbClr val="008CD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67049" y="1444086"/>
            <a:ext cx="54000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1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77375" y="1444086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工作总结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7049" y="2252109"/>
            <a:ext cx="54000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2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86900" y="2252109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cs typeface="+mn-ea"/>
                <a:sym typeface="+mn-lt"/>
              </a:rPr>
              <a:t> 模块问题及建议</a:t>
            </a:r>
            <a:endParaRPr lang="zh-CN" altLang="en-US" sz="2000" dirty="0" smtClean="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67049" y="3060132"/>
            <a:ext cx="54000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3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86900" y="3060132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cs typeface="+mn-ea"/>
                <a:sym typeface="+mn-lt"/>
              </a:rPr>
              <a:t>  </a:t>
            </a:r>
            <a:r>
              <a:rPr lang="zh-CN" altLang="en-US" sz="2000" dirty="0" smtClean="0">
                <a:cs typeface="+mn-ea"/>
                <a:sym typeface="+mn-lt"/>
              </a:rPr>
              <a:t>收获与成长</a:t>
            </a:r>
            <a:r>
              <a:rPr lang="en-US" altLang="zh-CN" sz="2000" dirty="0" smtClean="0">
                <a:cs typeface="+mn-ea"/>
                <a:sym typeface="+mn-lt"/>
              </a:rPr>
              <a:t>/</a:t>
            </a:r>
            <a:r>
              <a:rPr lang="zh-CN" altLang="en-US" sz="2000" dirty="0" smtClean="0">
                <a:cs typeface="+mn-ea"/>
                <a:sym typeface="+mn-lt"/>
              </a:rPr>
              <a:t>模块管理心得</a:t>
            </a:r>
          </a:p>
        </p:txBody>
      </p:sp>
      <p:sp>
        <p:nvSpPr>
          <p:cNvPr id="13" name="矩形 12"/>
          <p:cNvSpPr/>
          <p:nvPr/>
        </p:nvSpPr>
        <p:spPr>
          <a:xfrm>
            <a:off x="3905250" y="1972159"/>
            <a:ext cx="5638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工作成果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50%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、协作程度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、投入程度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、个人能力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15%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67049" y="3868155"/>
            <a:ext cx="540000" cy="540000"/>
          </a:xfrm>
          <a:prstGeom prst="roundRect">
            <a:avLst/>
          </a:prstGeom>
          <a:solidFill>
            <a:srgbClr val="BEDCF6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4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86900" y="3868155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不足与改善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777375" y="4676179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来年计划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67049" y="4676179"/>
            <a:ext cx="540000" cy="540000"/>
          </a:xfrm>
          <a:prstGeom prst="roundRect">
            <a:avLst/>
          </a:prstGeom>
          <a:noFill/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8CD7"/>
                </a:solidFill>
                <a:cs typeface="+mn-ea"/>
                <a:sym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658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4925" y="2343485"/>
            <a:ext cx="1000125" cy="17970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目</a:t>
            </a:r>
            <a:r>
              <a:rPr lang="en-US" altLang="zh-CN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录</a:t>
            </a:r>
            <a:endParaRPr lang="zh-CN" altLang="en-US" dirty="0">
              <a:solidFill>
                <a:srgbClr val="008CD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67049" y="1444086"/>
            <a:ext cx="540000" cy="54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1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77375" y="1444086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工作总结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7049" y="2252109"/>
            <a:ext cx="540000" cy="540000"/>
          </a:xfrm>
          <a:prstGeom prst="roundRect">
            <a:avLst/>
          </a:prstGeom>
          <a:noFill/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2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86900" y="2252109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模块问题及建议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067049" y="3060132"/>
            <a:ext cx="540000" cy="540000"/>
          </a:xfrm>
          <a:prstGeom prst="roundRect">
            <a:avLst/>
          </a:prstGeom>
          <a:noFill/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3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86900" y="3060132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cs typeface="+mn-ea"/>
                <a:sym typeface="+mn-lt"/>
              </a:rPr>
              <a:t>  </a:t>
            </a:r>
            <a:r>
              <a:rPr lang="zh-CN" altLang="en-US" sz="2000" dirty="0" smtClean="0">
                <a:cs typeface="+mn-ea"/>
                <a:sym typeface="+mn-lt"/>
              </a:rPr>
              <a:t>收获与成长</a:t>
            </a:r>
            <a:r>
              <a:rPr lang="en-US" altLang="zh-CN" sz="2000" dirty="0" smtClean="0">
                <a:cs typeface="+mn-ea"/>
                <a:sym typeface="+mn-lt"/>
              </a:rPr>
              <a:t>/</a:t>
            </a:r>
            <a:r>
              <a:rPr lang="zh-CN" altLang="en-US" sz="2000" dirty="0" smtClean="0">
                <a:cs typeface="+mn-ea"/>
                <a:sym typeface="+mn-lt"/>
              </a:rPr>
              <a:t>模块管理心得</a:t>
            </a:r>
          </a:p>
        </p:txBody>
      </p:sp>
      <p:sp>
        <p:nvSpPr>
          <p:cNvPr id="13" name="矩形 12"/>
          <p:cNvSpPr/>
          <p:nvPr/>
        </p:nvSpPr>
        <p:spPr>
          <a:xfrm>
            <a:off x="3905250" y="1972159"/>
            <a:ext cx="5638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工作成果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50%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、协作程度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、投入程度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、个人能力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15%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67049" y="3868155"/>
            <a:ext cx="540000" cy="540000"/>
          </a:xfrm>
          <a:prstGeom prst="roundRect">
            <a:avLst/>
          </a:prstGeom>
          <a:noFill/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4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86900" y="3868155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不足与改善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777375" y="4676179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来年计划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67049" y="4676179"/>
            <a:ext cx="540000" cy="540000"/>
          </a:xfrm>
          <a:prstGeom prst="roundRect">
            <a:avLst/>
          </a:prstGeom>
          <a:noFill/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8CD7"/>
                </a:solidFill>
                <a:cs typeface="+mn-ea"/>
                <a:sym typeface="+mn-lt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不足及改善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9" name="2017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72463" y="923365"/>
            <a:ext cx="11319537" cy="5782235"/>
            <a:chOff x="803105" y="1143496"/>
            <a:chExt cx="11186944" cy="5714504"/>
          </a:xfrm>
        </p:grpSpPr>
        <p:sp>
          <p:nvSpPr>
            <p:cNvPr id="20" name="ïŝḷi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  </a:ext>
              </a:extLst>
            </p:cNvPr>
            <p:cNvCxnSpPr/>
            <p:nvPr/>
          </p:nvCxnSpPr>
          <p:spPr>
            <a:xfrm>
              <a:off x="803105" y="1585222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1831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46658" y="2132493"/>
            <a:ext cx="10142873" cy="2342825"/>
            <a:chOff x="708250" y="2990631"/>
            <a:chExt cx="10142873" cy="2342825"/>
          </a:xfrm>
        </p:grpSpPr>
        <p:sp>
          <p:nvSpPr>
            <p:cNvPr id="15" name="îSḷïḑê" title="LjXxPfK7a53MF99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514682-4880-4F28-98B5-7BE79FF88C90}"/>
                </a:ext>
              </a:extLst>
            </p:cNvPr>
            <p:cNvSpPr/>
            <p:nvPr/>
          </p:nvSpPr>
          <p:spPr bwMode="auto">
            <a:xfrm>
              <a:off x="708250" y="4147670"/>
              <a:ext cx="773420" cy="527768"/>
            </a:xfrm>
            <a:custGeom>
              <a:avLst/>
              <a:gdLst>
                <a:gd name="connsiteX0" fmla="*/ 20293 w 607639"/>
                <a:gd name="connsiteY0" fmla="*/ 364067 h 414642"/>
                <a:gd name="connsiteX1" fmla="*/ 20293 w 607639"/>
                <a:gd name="connsiteY1" fmla="*/ 384244 h 414642"/>
                <a:gd name="connsiteX2" fmla="*/ 30351 w 607639"/>
                <a:gd name="connsiteY2" fmla="*/ 394377 h 414642"/>
                <a:gd name="connsiteX3" fmla="*/ 577199 w 607639"/>
                <a:gd name="connsiteY3" fmla="*/ 394377 h 414642"/>
                <a:gd name="connsiteX4" fmla="*/ 587346 w 607639"/>
                <a:gd name="connsiteY4" fmla="*/ 384244 h 414642"/>
                <a:gd name="connsiteX5" fmla="*/ 587346 w 607639"/>
                <a:gd name="connsiteY5" fmla="*/ 364067 h 414642"/>
                <a:gd name="connsiteX6" fmla="*/ 556995 w 607639"/>
                <a:gd name="connsiteY6" fmla="*/ 364067 h 414642"/>
                <a:gd name="connsiteX7" fmla="*/ 394916 w 607639"/>
                <a:gd name="connsiteY7" fmla="*/ 364067 h 414642"/>
                <a:gd name="connsiteX8" fmla="*/ 394916 w 607639"/>
                <a:gd name="connsiteY8" fmla="*/ 374200 h 414642"/>
                <a:gd name="connsiteX9" fmla="*/ 384859 w 607639"/>
                <a:gd name="connsiteY9" fmla="*/ 384244 h 414642"/>
                <a:gd name="connsiteX10" fmla="*/ 222780 w 607639"/>
                <a:gd name="connsiteY10" fmla="*/ 384244 h 414642"/>
                <a:gd name="connsiteX11" fmla="*/ 212634 w 607639"/>
                <a:gd name="connsiteY11" fmla="*/ 374200 h 414642"/>
                <a:gd name="connsiteX12" fmla="*/ 212634 w 607639"/>
                <a:gd name="connsiteY12" fmla="*/ 364067 h 414642"/>
                <a:gd name="connsiteX13" fmla="*/ 50644 w 607639"/>
                <a:gd name="connsiteY13" fmla="*/ 364067 h 414642"/>
                <a:gd name="connsiteX14" fmla="*/ 141754 w 607639"/>
                <a:gd name="connsiteY14" fmla="*/ 232583 h 414642"/>
                <a:gd name="connsiteX15" fmla="*/ 161961 w 607639"/>
                <a:gd name="connsiteY15" fmla="*/ 232583 h 414642"/>
                <a:gd name="connsiteX16" fmla="*/ 172110 w 607639"/>
                <a:gd name="connsiteY16" fmla="*/ 242719 h 414642"/>
                <a:gd name="connsiteX17" fmla="*/ 161961 w 607639"/>
                <a:gd name="connsiteY17" fmla="*/ 252765 h 414642"/>
                <a:gd name="connsiteX18" fmla="*/ 141754 w 607639"/>
                <a:gd name="connsiteY18" fmla="*/ 252765 h 414642"/>
                <a:gd name="connsiteX19" fmla="*/ 131605 w 607639"/>
                <a:gd name="connsiteY19" fmla="*/ 242719 h 414642"/>
                <a:gd name="connsiteX20" fmla="*/ 141754 w 607639"/>
                <a:gd name="connsiteY20" fmla="*/ 232583 h 414642"/>
                <a:gd name="connsiteX21" fmla="*/ 141758 w 607639"/>
                <a:gd name="connsiteY21" fmla="*/ 192149 h 414642"/>
                <a:gd name="connsiteX22" fmla="*/ 182279 w 607639"/>
                <a:gd name="connsiteY22" fmla="*/ 192149 h 414642"/>
                <a:gd name="connsiteX23" fmla="*/ 192432 w 607639"/>
                <a:gd name="connsiteY23" fmla="*/ 202196 h 414642"/>
                <a:gd name="connsiteX24" fmla="*/ 182279 w 607639"/>
                <a:gd name="connsiteY24" fmla="*/ 212331 h 414642"/>
                <a:gd name="connsiteX25" fmla="*/ 141758 w 607639"/>
                <a:gd name="connsiteY25" fmla="*/ 212331 h 414642"/>
                <a:gd name="connsiteX26" fmla="*/ 131605 w 607639"/>
                <a:gd name="connsiteY26" fmla="*/ 202196 h 414642"/>
                <a:gd name="connsiteX27" fmla="*/ 141758 w 607639"/>
                <a:gd name="connsiteY27" fmla="*/ 192149 h 414642"/>
                <a:gd name="connsiteX28" fmla="*/ 141754 w 607639"/>
                <a:gd name="connsiteY28" fmla="*/ 151716 h 414642"/>
                <a:gd name="connsiteX29" fmla="*/ 161961 w 607639"/>
                <a:gd name="connsiteY29" fmla="*/ 151716 h 414642"/>
                <a:gd name="connsiteX30" fmla="*/ 172110 w 607639"/>
                <a:gd name="connsiteY30" fmla="*/ 161763 h 414642"/>
                <a:gd name="connsiteX31" fmla="*/ 161961 w 607639"/>
                <a:gd name="connsiteY31" fmla="*/ 171898 h 414642"/>
                <a:gd name="connsiteX32" fmla="*/ 141754 w 607639"/>
                <a:gd name="connsiteY32" fmla="*/ 171898 h 414642"/>
                <a:gd name="connsiteX33" fmla="*/ 131605 w 607639"/>
                <a:gd name="connsiteY33" fmla="*/ 161763 h 414642"/>
                <a:gd name="connsiteX34" fmla="*/ 141754 w 607639"/>
                <a:gd name="connsiteY34" fmla="*/ 151716 h 414642"/>
                <a:gd name="connsiteX35" fmla="*/ 141758 w 607639"/>
                <a:gd name="connsiteY35" fmla="*/ 111211 h 414642"/>
                <a:gd name="connsiteX36" fmla="*/ 182279 w 607639"/>
                <a:gd name="connsiteY36" fmla="*/ 111211 h 414642"/>
                <a:gd name="connsiteX37" fmla="*/ 192432 w 607639"/>
                <a:gd name="connsiteY37" fmla="*/ 121337 h 414642"/>
                <a:gd name="connsiteX38" fmla="*/ 182279 w 607639"/>
                <a:gd name="connsiteY38" fmla="*/ 131463 h 414642"/>
                <a:gd name="connsiteX39" fmla="*/ 141758 w 607639"/>
                <a:gd name="connsiteY39" fmla="*/ 131463 h 414642"/>
                <a:gd name="connsiteX40" fmla="*/ 131605 w 607639"/>
                <a:gd name="connsiteY40" fmla="*/ 121337 h 414642"/>
                <a:gd name="connsiteX41" fmla="*/ 141758 w 607639"/>
                <a:gd name="connsiteY41" fmla="*/ 111211 h 414642"/>
                <a:gd name="connsiteX42" fmla="*/ 425367 w 607639"/>
                <a:gd name="connsiteY42" fmla="*/ 101191 h 414642"/>
                <a:gd name="connsiteX43" fmla="*/ 496228 w 607639"/>
                <a:gd name="connsiteY43" fmla="*/ 101191 h 414642"/>
                <a:gd name="connsiteX44" fmla="*/ 506377 w 607639"/>
                <a:gd name="connsiteY44" fmla="*/ 111231 h 414642"/>
                <a:gd name="connsiteX45" fmla="*/ 506377 w 607639"/>
                <a:gd name="connsiteY45" fmla="*/ 182042 h 414642"/>
                <a:gd name="connsiteX46" fmla="*/ 496228 w 607639"/>
                <a:gd name="connsiteY46" fmla="*/ 192171 h 414642"/>
                <a:gd name="connsiteX47" fmla="*/ 486080 w 607639"/>
                <a:gd name="connsiteY47" fmla="*/ 182042 h 414642"/>
                <a:gd name="connsiteX48" fmla="*/ 486080 w 607639"/>
                <a:gd name="connsiteY48" fmla="*/ 135575 h 414642"/>
                <a:gd name="connsiteX49" fmla="*/ 402043 w 607639"/>
                <a:gd name="connsiteY49" fmla="*/ 219447 h 414642"/>
                <a:gd name="connsiteX50" fmla="*/ 394921 w 607639"/>
                <a:gd name="connsiteY50" fmla="*/ 222468 h 414642"/>
                <a:gd name="connsiteX51" fmla="*/ 387889 w 607639"/>
                <a:gd name="connsiteY51" fmla="*/ 219447 h 414642"/>
                <a:gd name="connsiteX52" fmla="*/ 344268 w 607639"/>
                <a:gd name="connsiteY52" fmla="*/ 176001 h 414642"/>
                <a:gd name="connsiteX53" fmla="*/ 270380 w 607639"/>
                <a:gd name="connsiteY53" fmla="*/ 249744 h 414642"/>
                <a:gd name="connsiteX54" fmla="*/ 263258 w 607639"/>
                <a:gd name="connsiteY54" fmla="*/ 252765 h 414642"/>
                <a:gd name="connsiteX55" fmla="*/ 256225 w 607639"/>
                <a:gd name="connsiteY55" fmla="*/ 249744 h 414642"/>
                <a:gd name="connsiteX56" fmla="*/ 256225 w 607639"/>
                <a:gd name="connsiteY56" fmla="*/ 235617 h 414642"/>
                <a:gd name="connsiteX57" fmla="*/ 337235 w 607639"/>
                <a:gd name="connsiteY57" fmla="*/ 154766 h 414642"/>
                <a:gd name="connsiteX58" fmla="*/ 338837 w 607639"/>
                <a:gd name="connsiteY58" fmla="*/ 153433 h 414642"/>
                <a:gd name="connsiteX59" fmla="*/ 340618 w 607639"/>
                <a:gd name="connsiteY59" fmla="*/ 152456 h 414642"/>
                <a:gd name="connsiteX60" fmla="*/ 341508 w 607639"/>
                <a:gd name="connsiteY60" fmla="*/ 152101 h 414642"/>
                <a:gd name="connsiteX61" fmla="*/ 343378 w 607639"/>
                <a:gd name="connsiteY61" fmla="*/ 151745 h 414642"/>
                <a:gd name="connsiteX62" fmla="*/ 344268 w 607639"/>
                <a:gd name="connsiteY62" fmla="*/ 151745 h 414642"/>
                <a:gd name="connsiteX63" fmla="*/ 346226 w 607639"/>
                <a:gd name="connsiteY63" fmla="*/ 151923 h 414642"/>
                <a:gd name="connsiteX64" fmla="*/ 351390 w 607639"/>
                <a:gd name="connsiteY64" fmla="*/ 154766 h 414642"/>
                <a:gd name="connsiteX65" fmla="*/ 394921 w 607639"/>
                <a:gd name="connsiteY65" fmla="*/ 198213 h 414642"/>
                <a:gd name="connsiteX66" fmla="*/ 471925 w 607639"/>
                <a:gd name="connsiteY66" fmla="*/ 121359 h 414642"/>
                <a:gd name="connsiteX67" fmla="*/ 425367 w 607639"/>
                <a:gd name="connsiteY67" fmla="*/ 121359 h 414642"/>
                <a:gd name="connsiteX68" fmla="*/ 415218 w 607639"/>
                <a:gd name="connsiteY68" fmla="*/ 111231 h 414642"/>
                <a:gd name="connsiteX69" fmla="*/ 425367 w 607639"/>
                <a:gd name="connsiteY69" fmla="*/ 101191 h 414642"/>
                <a:gd name="connsiteX70" fmla="*/ 101297 w 607639"/>
                <a:gd name="connsiteY70" fmla="*/ 91029 h 414642"/>
                <a:gd name="connsiteX71" fmla="*/ 111423 w 607639"/>
                <a:gd name="connsiteY71" fmla="*/ 101159 h 414642"/>
                <a:gd name="connsiteX72" fmla="*/ 111423 w 607639"/>
                <a:gd name="connsiteY72" fmla="*/ 262887 h 414642"/>
                <a:gd name="connsiteX73" fmla="*/ 101297 w 607639"/>
                <a:gd name="connsiteY73" fmla="*/ 273017 h 414642"/>
                <a:gd name="connsiteX74" fmla="*/ 91171 w 607639"/>
                <a:gd name="connsiteY74" fmla="*/ 262887 h 414642"/>
                <a:gd name="connsiteX75" fmla="*/ 91171 w 607639"/>
                <a:gd name="connsiteY75" fmla="*/ 101159 h 414642"/>
                <a:gd name="connsiteX76" fmla="*/ 101297 w 607639"/>
                <a:gd name="connsiteY76" fmla="*/ 91029 h 414642"/>
                <a:gd name="connsiteX77" fmla="*/ 70848 w 607639"/>
                <a:gd name="connsiteY77" fmla="*/ 20177 h 414642"/>
                <a:gd name="connsiteX78" fmla="*/ 60791 w 607639"/>
                <a:gd name="connsiteY78" fmla="*/ 30309 h 414642"/>
                <a:gd name="connsiteX79" fmla="*/ 60791 w 607639"/>
                <a:gd name="connsiteY79" fmla="*/ 343802 h 414642"/>
                <a:gd name="connsiteX80" fmla="*/ 222780 w 607639"/>
                <a:gd name="connsiteY80" fmla="*/ 343802 h 414642"/>
                <a:gd name="connsiteX81" fmla="*/ 232927 w 607639"/>
                <a:gd name="connsiteY81" fmla="*/ 353935 h 414642"/>
                <a:gd name="connsiteX82" fmla="*/ 232927 w 607639"/>
                <a:gd name="connsiteY82" fmla="*/ 364067 h 414642"/>
                <a:gd name="connsiteX83" fmla="*/ 374712 w 607639"/>
                <a:gd name="connsiteY83" fmla="*/ 364067 h 414642"/>
                <a:gd name="connsiteX84" fmla="*/ 374712 w 607639"/>
                <a:gd name="connsiteY84" fmla="*/ 353935 h 414642"/>
                <a:gd name="connsiteX85" fmla="*/ 384859 w 607639"/>
                <a:gd name="connsiteY85" fmla="*/ 343802 h 414642"/>
                <a:gd name="connsiteX86" fmla="*/ 546848 w 607639"/>
                <a:gd name="connsiteY86" fmla="*/ 343802 h 414642"/>
                <a:gd name="connsiteX87" fmla="*/ 546848 w 607639"/>
                <a:gd name="connsiteY87" fmla="*/ 30309 h 414642"/>
                <a:gd name="connsiteX88" fmla="*/ 536702 w 607639"/>
                <a:gd name="connsiteY88" fmla="*/ 20177 h 414642"/>
                <a:gd name="connsiteX89" fmla="*/ 70848 w 607639"/>
                <a:gd name="connsiteY89" fmla="*/ 0 h 414642"/>
                <a:gd name="connsiteX90" fmla="*/ 536702 w 607639"/>
                <a:gd name="connsiteY90" fmla="*/ 0 h 414642"/>
                <a:gd name="connsiteX91" fmla="*/ 567142 w 607639"/>
                <a:gd name="connsiteY91" fmla="*/ 30309 h 414642"/>
                <a:gd name="connsiteX92" fmla="*/ 567142 w 607639"/>
                <a:gd name="connsiteY92" fmla="*/ 343802 h 414642"/>
                <a:gd name="connsiteX93" fmla="*/ 597492 w 607639"/>
                <a:gd name="connsiteY93" fmla="*/ 343802 h 414642"/>
                <a:gd name="connsiteX94" fmla="*/ 607639 w 607639"/>
                <a:gd name="connsiteY94" fmla="*/ 353935 h 414642"/>
                <a:gd name="connsiteX95" fmla="*/ 607639 w 607639"/>
                <a:gd name="connsiteY95" fmla="*/ 384244 h 414642"/>
                <a:gd name="connsiteX96" fmla="*/ 577199 w 607639"/>
                <a:gd name="connsiteY96" fmla="*/ 414642 h 414642"/>
                <a:gd name="connsiteX97" fmla="*/ 30351 w 607639"/>
                <a:gd name="connsiteY97" fmla="*/ 414642 h 414642"/>
                <a:gd name="connsiteX98" fmla="*/ 0 w 607639"/>
                <a:gd name="connsiteY98" fmla="*/ 384244 h 414642"/>
                <a:gd name="connsiteX99" fmla="*/ 0 w 607639"/>
                <a:gd name="connsiteY99" fmla="*/ 353935 h 414642"/>
                <a:gd name="connsiteX100" fmla="*/ 10147 w 607639"/>
                <a:gd name="connsiteY100" fmla="*/ 343802 h 414642"/>
                <a:gd name="connsiteX101" fmla="*/ 40497 w 607639"/>
                <a:gd name="connsiteY101" fmla="*/ 343802 h 414642"/>
                <a:gd name="connsiteX102" fmla="*/ 40497 w 607639"/>
                <a:gd name="connsiteY102" fmla="*/ 30309 h 414642"/>
                <a:gd name="connsiteX103" fmla="*/ 70848 w 607639"/>
                <a:gd name="connsiteY103" fmla="*/ 0 h 41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607639" h="414642">
                  <a:moveTo>
                    <a:pt x="20293" y="364067"/>
                  </a:moveTo>
                  <a:lnTo>
                    <a:pt x="20293" y="384244"/>
                  </a:lnTo>
                  <a:cubicBezTo>
                    <a:pt x="20293" y="390377"/>
                    <a:pt x="24298" y="394377"/>
                    <a:pt x="30351" y="394377"/>
                  </a:cubicBezTo>
                  <a:lnTo>
                    <a:pt x="577199" y="394377"/>
                  </a:lnTo>
                  <a:cubicBezTo>
                    <a:pt x="583341" y="394377"/>
                    <a:pt x="587346" y="390377"/>
                    <a:pt x="587346" y="384244"/>
                  </a:cubicBezTo>
                  <a:lnTo>
                    <a:pt x="587346" y="364067"/>
                  </a:lnTo>
                  <a:lnTo>
                    <a:pt x="556995" y="364067"/>
                  </a:lnTo>
                  <a:lnTo>
                    <a:pt x="394916" y="364067"/>
                  </a:lnTo>
                  <a:lnTo>
                    <a:pt x="394916" y="374200"/>
                  </a:lnTo>
                  <a:cubicBezTo>
                    <a:pt x="394916" y="380244"/>
                    <a:pt x="390911" y="384244"/>
                    <a:pt x="384859" y="384244"/>
                  </a:cubicBezTo>
                  <a:lnTo>
                    <a:pt x="222780" y="384244"/>
                  </a:lnTo>
                  <a:cubicBezTo>
                    <a:pt x="216728" y="384244"/>
                    <a:pt x="212634" y="380244"/>
                    <a:pt x="212634" y="374200"/>
                  </a:cubicBezTo>
                  <a:lnTo>
                    <a:pt x="212634" y="364067"/>
                  </a:lnTo>
                  <a:lnTo>
                    <a:pt x="50644" y="364067"/>
                  </a:lnTo>
                  <a:close/>
                  <a:moveTo>
                    <a:pt x="141754" y="232583"/>
                  </a:moveTo>
                  <a:lnTo>
                    <a:pt x="161961" y="232583"/>
                  </a:lnTo>
                  <a:cubicBezTo>
                    <a:pt x="168104" y="232583"/>
                    <a:pt x="172110" y="236584"/>
                    <a:pt x="172110" y="242719"/>
                  </a:cubicBezTo>
                  <a:cubicBezTo>
                    <a:pt x="172110" y="248764"/>
                    <a:pt x="168104" y="252765"/>
                    <a:pt x="161961" y="252765"/>
                  </a:cubicBezTo>
                  <a:lnTo>
                    <a:pt x="141754" y="252765"/>
                  </a:lnTo>
                  <a:cubicBezTo>
                    <a:pt x="135700" y="252765"/>
                    <a:pt x="131605" y="248764"/>
                    <a:pt x="131605" y="242719"/>
                  </a:cubicBezTo>
                  <a:cubicBezTo>
                    <a:pt x="131605" y="236584"/>
                    <a:pt x="135700" y="232583"/>
                    <a:pt x="141754" y="232583"/>
                  </a:cubicBezTo>
                  <a:close/>
                  <a:moveTo>
                    <a:pt x="141758" y="192149"/>
                  </a:moveTo>
                  <a:lnTo>
                    <a:pt x="182279" y="192149"/>
                  </a:lnTo>
                  <a:cubicBezTo>
                    <a:pt x="188335" y="192149"/>
                    <a:pt x="192432" y="196150"/>
                    <a:pt x="192432" y="202196"/>
                  </a:cubicBezTo>
                  <a:cubicBezTo>
                    <a:pt x="192432" y="208330"/>
                    <a:pt x="188335" y="212331"/>
                    <a:pt x="182279" y="212331"/>
                  </a:cubicBezTo>
                  <a:lnTo>
                    <a:pt x="141758" y="212331"/>
                  </a:lnTo>
                  <a:cubicBezTo>
                    <a:pt x="135702" y="212331"/>
                    <a:pt x="131605" y="208330"/>
                    <a:pt x="131605" y="202196"/>
                  </a:cubicBezTo>
                  <a:cubicBezTo>
                    <a:pt x="131605" y="196150"/>
                    <a:pt x="135702" y="192149"/>
                    <a:pt x="141758" y="192149"/>
                  </a:cubicBezTo>
                  <a:close/>
                  <a:moveTo>
                    <a:pt x="141754" y="151716"/>
                  </a:moveTo>
                  <a:lnTo>
                    <a:pt x="161961" y="151716"/>
                  </a:lnTo>
                  <a:cubicBezTo>
                    <a:pt x="168104" y="151716"/>
                    <a:pt x="172110" y="155717"/>
                    <a:pt x="172110" y="161763"/>
                  </a:cubicBezTo>
                  <a:cubicBezTo>
                    <a:pt x="172110" y="167897"/>
                    <a:pt x="168104" y="171898"/>
                    <a:pt x="161961" y="171898"/>
                  </a:cubicBezTo>
                  <a:lnTo>
                    <a:pt x="141754" y="171898"/>
                  </a:lnTo>
                  <a:cubicBezTo>
                    <a:pt x="135700" y="171898"/>
                    <a:pt x="131605" y="167897"/>
                    <a:pt x="131605" y="161763"/>
                  </a:cubicBezTo>
                  <a:cubicBezTo>
                    <a:pt x="131605" y="155717"/>
                    <a:pt x="135700" y="151716"/>
                    <a:pt x="141754" y="151716"/>
                  </a:cubicBezTo>
                  <a:close/>
                  <a:moveTo>
                    <a:pt x="141758" y="111211"/>
                  </a:moveTo>
                  <a:lnTo>
                    <a:pt x="182279" y="111211"/>
                  </a:lnTo>
                  <a:cubicBezTo>
                    <a:pt x="188335" y="111211"/>
                    <a:pt x="192432" y="115297"/>
                    <a:pt x="192432" y="121337"/>
                  </a:cubicBezTo>
                  <a:cubicBezTo>
                    <a:pt x="192432" y="127377"/>
                    <a:pt x="188335" y="131463"/>
                    <a:pt x="182279" y="131463"/>
                  </a:cubicBezTo>
                  <a:lnTo>
                    <a:pt x="141758" y="131463"/>
                  </a:lnTo>
                  <a:cubicBezTo>
                    <a:pt x="135702" y="131463"/>
                    <a:pt x="131605" y="127377"/>
                    <a:pt x="131605" y="121337"/>
                  </a:cubicBezTo>
                  <a:cubicBezTo>
                    <a:pt x="131605" y="115297"/>
                    <a:pt x="135702" y="111211"/>
                    <a:pt x="141758" y="111211"/>
                  </a:cubicBezTo>
                  <a:close/>
                  <a:moveTo>
                    <a:pt x="425367" y="101191"/>
                  </a:moveTo>
                  <a:lnTo>
                    <a:pt x="496228" y="101191"/>
                  </a:lnTo>
                  <a:cubicBezTo>
                    <a:pt x="502282" y="101191"/>
                    <a:pt x="506377" y="105189"/>
                    <a:pt x="506377" y="111231"/>
                  </a:cubicBezTo>
                  <a:lnTo>
                    <a:pt x="506377" y="182042"/>
                  </a:lnTo>
                  <a:cubicBezTo>
                    <a:pt x="506377" y="188084"/>
                    <a:pt x="502282" y="192171"/>
                    <a:pt x="496228" y="192171"/>
                  </a:cubicBezTo>
                  <a:cubicBezTo>
                    <a:pt x="490175" y="192171"/>
                    <a:pt x="486080" y="188084"/>
                    <a:pt x="486080" y="182042"/>
                  </a:cubicBezTo>
                  <a:lnTo>
                    <a:pt x="486080" y="135575"/>
                  </a:lnTo>
                  <a:lnTo>
                    <a:pt x="402043" y="219447"/>
                  </a:lnTo>
                  <a:cubicBezTo>
                    <a:pt x="399996" y="221491"/>
                    <a:pt x="397948" y="222468"/>
                    <a:pt x="394921" y="222468"/>
                  </a:cubicBezTo>
                  <a:cubicBezTo>
                    <a:pt x="391895" y="222468"/>
                    <a:pt x="389847" y="221491"/>
                    <a:pt x="387889" y="219447"/>
                  </a:cubicBezTo>
                  <a:lnTo>
                    <a:pt x="344268" y="176001"/>
                  </a:lnTo>
                  <a:lnTo>
                    <a:pt x="270380" y="249744"/>
                  </a:lnTo>
                  <a:cubicBezTo>
                    <a:pt x="268332" y="251788"/>
                    <a:pt x="266285" y="252765"/>
                    <a:pt x="263258" y="252765"/>
                  </a:cubicBezTo>
                  <a:cubicBezTo>
                    <a:pt x="260231" y="252765"/>
                    <a:pt x="258184" y="251788"/>
                    <a:pt x="256225" y="249744"/>
                  </a:cubicBezTo>
                  <a:cubicBezTo>
                    <a:pt x="252130" y="245746"/>
                    <a:pt x="252130" y="239616"/>
                    <a:pt x="256225" y="235617"/>
                  </a:cubicBezTo>
                  <a:lnTo>
                    <a:pt x="337235" y="154766"/>
                  </a:lnTo>
                  <a:cubicBezTo>
                    <a:pt x="337769" y="154233"/>
                    <a:pt x="338303" y="153789"/>
                    <a:pt x="338837" y="153433"/>
                  </a:cubicBezTo>
                  <a:cubicBezTo>
                    <a:pt x="339372" y="152989"/>
                    <a:pt x="339995" y="152723"/>
                    <a:pt x="340618" y="152456"/>
                  </a:cubicBezTo>
                  <a:cubicBezTo>
                    <a:pt x="340885" y="152367"/>
                    <a:pt x="341152" y="152190"/>
                    <a:pt x="341508" y="152101"/>
                  </a:cubicBezTo>
                  <a:cubicBezTo>
                    <a:pt x="342131" y="151923"/>
                    <a:pt x="342754" y="151834"/>
                    <a:pt x="343378" y="151745"/>
                  </a:cubicBezTo>
                  <a:cubicBezTo>
                    <a:pt x="343645" y="151745"/>
                    <a:pt x="344001" y="151745"/>
                    <a:pt x="344268" y="151745"/>
                  </a:cubicBezTo>
                  <a:cubicBezTo>
                    <a:pt x="344980" y="151745"/>
                    <a:pt x="345603" y="151745"/>
                    <a:pt x="346226" y="151923"/>
                  </a:cubicBezTo>
                  <a:cubicBezTo>
                    <a:pt x="348096" y="152278"/>
                    <a:pt x="349876" y="153256"/>
                    <a:pt x="351390" y="154766"/>
                  </a:cubicBezTo>
                  <a:lnTo>
                    <a:pt x="394921" y="198213"/>
                  </a:lnTo>
                  <a:lnTo>
                    <a:pt x="471925" y="121359"/>
                  </a:lnTo>
                  <a:lnTo>
                    <a:pt x="425367" y="121359"/>
                  </a:lnTo>
                  <a:cubicBezTo>
                    <a:pt x="419224" y="121359"/>
                    <a:pt x="415218" y="117361"/>
                    <a:pt x="415218" y="111231"/>
                  </a:cubicBezTo>
                  <a:cubicBezTo>
                    <a:pt x="415218" y="105189"/>
                    <a:pt x="419224" y="101191"/>
                    <a:pt x="425367" y="101191"/>
                  </a:cubicBezTo>
                  <a:close/>
                  <a:moveTo>
                    <a:pt x="101297" y="91029"/>
                  </a:moveTo>
                  <a:cubicBezTo>
                    <a:pt x="107337" y="91029"/>
                    <a:pt x="111423" y="95028"/>
                    <a:pt x="111423" y="101159"/>
                  </a:cubicBezTo>
                  <a:lnTo>
                    <a:pt x="111423" y="262887"/>
                  </a:lnTo>
                  <a:cubicBezTo>
                    <a:pt x="111423" y="268929"/>
                    <a:pt x="107337" y="273017"/>
                    <a:pt x="101297" y="273017"/>
                  </a:cubicBezTo>
                  <a:cubicBezTo>
                    <a:pt x="95257" y="273017"/>
                    <a:pt x="91171" y="268929"/>
                    <a:pt x="91171" y="262887"/>
                  </a:cubicBezTo>
                  <a:lnTo>
                    <a:pt x="91171" y="101159"/>
                  </a:lnTo>
                  <a:cubicBezTo>
                    <a:pt x="91171" y="95028"/>
                    <a:pt x="95257" y="91029"/>
                    <a:pt x="101297" y="91029"/>
                  </a:cubicBezTo>
                  <a:close/>
                  <a:moveTo>
                    <a:pt x="70848" y="20177"/>
                  </a:moveTo>
                  <a:cubicBezTo>
                    <a:pt x="64796" y="20177"/>
                    <a:pt x="60791" y="24265"/>
                    <a:pt x="60791" y="30309"/>
                  </a:cubicBezTo>
                  <a:lnTo>
                    <a:pt x="60791" y="343802"/>
                  </a:lnTo>
                  <a:lnTo>
                    <a:pt x="222780" y="343802"/>
                  </a:lnTo>
                  <a:cubicBezTo>
                    <a:pt x="228833" y="343802"/>
                    <a:pt x="232927" y="347890"/>
                    <a:pt x="232927" y="353935"/>
                  </a:cubicBezTo>
                  <a:lnTo>
                    <a:pt x="232927" y="364067"/>
                  </a:lnTo>
                  <a:lnTo>
                    <a:pt x="374712" y="364067"/>
                  </a:lnTo>
                  <a:lnTo>
                    <a:pt x="374712" y="353935"/>
                  </a:lnTo>
                  <a:cubicBezTo>
                    <a:pt x="374712" y="347890"/>
                    <a:pt x="378717" y="343802"/>
                    <a:pt x="384859" y="343802"/>
                  </a:cubicBezTo>
                  <a:lnTo>
                    <a:pt x="546848" y="343802"/>
                  </a:lnTo>
                  <a:lnTo>
                    <a:pt x="546848" y="30309"/>
                  </a:lnTo>
                  <a:cubicBezTo>
                    <a:pt x="546848" y="24265"/>
                    <a:pt x="542754" y="20177"/>
                    <a:pt x="536702" y="20177"/>
                  </a:cubicBezTo>
                  <a:close/>
                  <a:moveTo>
                    <a:pt x="70848" y="0"/>
                  </a:moveTo>
                  <a:lnTo>
                    <a:pt x="536702" y="0"/>
                  </a:lnTo>
                  <a:cubicBezTo>
                    <a:pt x="553969" y="0"/>
                    <a:pt x="567142" y="13155"/>
                    <a:pt x="567142" y="30309"/>
                  </a:cubicBezTo>
                  <a:lnTo>
                    <a:pt x="567142" y="343802"/>
                  </a:lnTo>
                  <a:lnTo>
                    <a:pt x="597492" y="343802"/>
                  </a:lnTo>
                  <a:cubicBezTo>
                    <a:pt x="603545" y="343802"/>
                    <a:pt x="607639" y="347890"/>
                    <a:pt x="607639" y="353935"/>
                  </a:cubicBezTo>
                  <a:lnTo>
                    <a:pt x="607639" y="384244"/>
                  </a:lnTo>
                  <a:cubicBezTo>
                    <a:pt x="607639" y="401487"/>
                    <a:pt x="594466" y="414642"/>
                    <a:pt x="577199" y="414642"/>
                  </a:cubicBezTo>
                  <a:lnTo>
                    <a:pt x="30351" y="414642"/>
                  </a:lnTo>
                  <a:cubicBezTo>
                    <a:pt x="13173" y="414642"/>
                    <a:pt x="0" y="401487"/>
                    <a:pt x="0" y="384244"/>
                  </a:cubicBezTo>
                  <a:lnTo>
                    <a:pt x="0" y="353935"/>
                  </a:lnTo>
                  <a:cubicBezTo>
                    <a:pt x="0" y="347890"/>
                    <a:pt x="4094" y="343802"/>
                    <a:pt x="10147" y="343802"/>
                  </a:cubicBezTo>
                  <a:lnTo>
                    <a:pt x="40497" y="343802"/>
                  </a:lnTo>
                  <a:lnTo>
                    <a:pt x="40497" y="30309"/>
                  </a:lnTo>
                  <a:cubicBezTo>
                    <a:pt x="40497" y="13155"/>
                    <a:pt x="53670" y="0"/>
                    <a:pt x="70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işľï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1A9379-1EAA-4D2F-A3C5-EEB32168D3BD}"/>
                </a:ext>
              </a:extLst>
            </p:cNvPr>
            <p:cNvSpPr/>
            <p:nvPr/>
          </p:nvSpPr>
          <p:spPr>
            <a:xfrm>
              <a:off x="6170603" y="2990631"/>
              <a:ext cx="4680520" cy="892503"/>
            </a:xfrm>
            <a:prstGeom prst="wedgeRectCallout">
              <a:avLst>
                <a:gd name="adj1" fmla="val -62201"/>
                <a:gd name="adj2" fmla="val 75341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zh-CN" altLang="en-US" sz="2000" b="1" dirty="0"/>
            </a:p>
          </p:txBody>
        </p:sp>
        <p:grpSp>
          <p:nvGrpSpPr>
            <p:cNvPr id="17" name="i$ḷïd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D595C58-C41A-45A4-970E-5DE5FDAE26B5}"/>
                </a:ext>
              </a:extLst>
            </p:cNvPr>
            <p:cNvGrpSpPr/>
            <p:nvPr/>
          </p:nvGrpSpPr>
          <p:grpSpPr>
            <a:xfrm>
              <a:off x="6265961" y="3004220"/>
              <a:ext cx="3691440" cy="953004"/>
              <a:chOff x="3441919" y="6679699"/>
              <a:chExt cx="3691440" cy="953004"/>
            </a:xfrm>
          </p:grpSpPr>
          <p:sp>
            <p:nvSpPr>
              <p:cNvPr id="29" name="iṧḻí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0C96EC4-928C-49A0-A1F2-9869EAF77971}"/>
                  </a:ext>
                </a:extLst>
              </p:cNvPr>
              <p:cNvSpPr/>
              <p:nvPr/>
            </p:nvSpPr>
            <p:spPr bwMode="auto">
              <a:xfrm>
                <a:off x="3441919" y="7025517"/>
                <a:ext cx="3691440" cy="607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900" dirty="0" smtClean="0"/>
                  <a:t>每天工作计划中专门预留思考时间，整理相关思路。</a:t>
                </a:r>
                <a:endParaRPr lang="en-US" altLang="zh-CN" sz="900" dirty="0"/>
              </a:p>
            </p:txBody>
          </p:sp>
          <p:sp>
            <p:nvSpPr>
              <p:cNvPr id="32" name="ïŝlí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56FFC93-E1EB-43AE-9B2F-A0E6C2250C0F}"/>
                  </a:ext>
                </a:extLst>
              </p:cNvPr>
              <p:cNvSpPr txBox="1"/>
              <p:nvPr/>
            </p:nvSpPr>
            <p:spPr bwMode="auto">
              <a:xfrm>
                <a:off x="3441919" y="6679699"/>
                <a:ext cx="643423" cy="3693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sp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 smtClean="0">
                    <a:solidFill>
                      <a:schemeClr val="accent1"/>
                    </a:solidFill>
                  </a:rPr>
                  <a:t>改善</a:t>
                </a:r>
                <a:endParaRPr lang="en-US" altLang="zh-CN" sz="18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8" name="ïş1î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020E80F-EC1A-4B1E-BCD3-F3603E4DD470}"/>
                </a:ext>
              </a:extLst>
            </p:cNvPr>
            <p:cNvGrpSpPr/>
            <p:nvPr/>
          </p:nvGrpSpPr>
          <p:grpSpPr>
            <a:xfrm>
              <a:off x="1523036" y="3758456"/>
              <a:ext cx="5583364" cy="1575000"/>
              <a:chOff x="687278" y="2398652"/>
              <a:chExt cx="3524773" cy="1575000"/>
            </a:xfrm>
          </p:grpSpPr>
          <p:sp>
            <p:nvSpPr>
              <p:cNvPr id="21" name="íşḻï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3362B93-F470-49FC-BACD-E1F38893FEFD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33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导致站立会或者开会时，有时无法将自己的想法都准确的表达出来</a:t>
                </a:r>
                <a:endParaRPr lang="en-US" altLang="zh-CN" sz="1100" dirty="0"/>
              </a:p>
            </p:txBody>
          </p:sp>
          <p:sp>
            <p:nvSpPr>
              <p:cNvPr id="26" name="iṥlí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8FB6897-293D-4F91-9B85-401236EC3C34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会前准备不足</a:t>
                </a:r>
                <a:endParaRPr lang="en-US" altLang="zh-CN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67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4925" y="2343485"/>
            <a:ext cx="1000125" cy="17970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目</a:t>
            </a:r>
            <a:r>
              <a:rPr lang="en-US" altLang="zh-CN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/>
            </a:r>
            <a:br>
              <a:rPr lang="en-US" altLang="zh-CN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录</a:t>
            </a:r>
            <a:endParaRPr lang="zh-CN" altLang="en-US" dirty="0">
              <a:solidFill>
                <a:srgbClr val="008CD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67049" y="1444086"/>
            <a:ext cx="54000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1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77375" y="1444086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工作总结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67049" y="2252109"/>
            <a:ext cx="54000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2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86900" y="2252109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cs typeface="+mn-ea"/>
                <a:sym typeface="+mn-lt"/>
              </a:rPr>
              <a:t> 模块问题及建议</a:t>
            </a:r>
            <a:endParaRPr lang="zh-CN" altLang="en-US" sz="2000" dirty="0" smtClean="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67049" y="3060132"/>
            <a:ext cx="54000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3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86900" y="3060132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cs typeface="+mn-ea"/>
                <a:sym typeface="+mn-lt"/>
              </a:rPr>
              <a:t>  </a:t>
            </a:r>
            <a:r>
              <a:rPr lang="zh-CN" altLang="en-US" sz="2000" dirty="0" smtClean="0">
                <a:cs typeface="+mn-ea"/>
                <a:sym typeface="+mn-lt"/>
              </a:rPr>
              <a:t>收获与成长</a:t>
            </a:r>
            <a:r>
              <a:rPr lang="en-US" altLang="zh-CN" sz="2000" dirty="0" smtClean="0">
                <a:cs typeface="+mn-ea"/>
                <a:sym typeface="+mn-lt"/>
              </a:rPr>
              <a:t>/</a:t>
            </a:r>
            <a:r>
              <a:rPr lang="zh-CN" altLang="en-US" sz="2000" dirty="0" smtClean="0">
                <a:cs typeface="+mn-ea"/>
                <a:sym typeface="+mn-lt"/>
              </a:rPr>
              <a:t>模块管理心得</a:t>
            </a:r>
          </a:p>
        </p:txBody>
      </p:sp>
      <p:sp>
        <p:nvSpPr>
          <p:cNvPr id="13" name="矩形 12"/>
          <p:cNvSpPr/>
          <p:nvPr/>
        </p:nvSpPr>
        <p:spPr>
          <a:xfrm>
            <a:off x="3905250" y="1972159"/>
            <a:ext cx="5638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工作成果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50%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、协作程度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、投入程度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15%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、个人能力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15%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067049" y="3868155"/>
            <a:ext cx="540000" cy="540000"/>
          </a:xfrm>
          <a:prstGeom prst="roundRect">
            <a:avLst/>
          </a:prstGeom>
          <a:solidFill>
            <a:schemeClr val="bg1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8CD7"/>
                </a:solidFill>
                <a:cs typeface="+mn-ea"/>
                <a:sym typeface="+mn-lt"/>
              </a:rPr>
              <a:t>4</a:t>
            </a:r>
            <a:endParaRPr lang="zh-CN" altLang="en-US" sz="2400" b="1" dirty="0">
              <a:solidFill>
                <a:srgbClr val="008CD7"/>
              </a:solidFill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786900" y="3868155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不足与改善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777375" y="4676179"/>
            <a:ext cx="5766675" cy="540000"/>
          </a:xfrm>
          <a:prstGeom prst="roundRect">
            <a:avLst/>
          </a:prstGeom>
          <a:solidFill>
            <a:srgbClr val="008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cs typeface="+mn-ea"/>
                <a:sym typeface="+mn-lt"/>
              </a:rPr>
              <a:t>  来年计划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067049" y="4676179"/>
            <a:ext cx="540000" cy="540000"/>
          </a:xfrm>
          <a:prstGeom prst="roundRect">
            <a:avLst/>
          </a:prstGeom>
          <a:solidFill>
            <a:srgbClr val="BEDCF6"/>
          </a:solidFill>
          <a:ln>
            <a:solidFill>
              <a:srgbClr val="008C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8CD7"/>
                </a:solidFill>
                <a:cs typeface="+mn-ea"/>
                <a:sym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391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2019</a:t>
            </a:r>
            <a:r>
              <a:rPr lang="zh-CN" altLang="en-US" dirty="0" smtClean="0">
                <a:cs typeface="+mn-ea"/>
                <a:sym typeface="+mn-lt"/>
              </a:rPr>
              <a:t>年计划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9" name="2017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72463" y="923365"/>
            <a:ext cx="11319537" cy="5782235"/>
            <a:chOff x="803105" y="1143496"/>
            <a:chExt cx="11186944" cy="5714504"/>
          </a:xfrm>
        </p:grpSpPr>
        <p:sp>
          <p:nvSpPr>
            <p:cNvPr id="20" name="ïŝḷi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  </a:ext>
              </a:extLst>
            </p:cNvPr>
            <p:cNvCxnSpPr/>
            <p:nvPr/>
          </p:nvCxnSpPr>
          <p:spPr>
            <a:xfrm>
              <a:off x="803105" y="1585222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2467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295109" y="2602842"/>
            <a:ext cx="5271583" cy="3880274"/>
            <a:chOff x="3480812" y="1697406"/>
            <a:chExt cx="5271583" cy="3880274"/>
          </a:xfrm>
        </p:grpSpPr>
        <p:grpSp>
          <p:nvGrpSpPr>
            <p:cNvPr id="24" name="îṥľíḓê"/>
            <p:cNvGrpSpPr/>
            <p:nvPr/>
          </p:nvGrpSpPr>
          <p:grpSpPr>
            <a:xfrm>
              <a:off x="4255398" y="1697406"/>
              <a:ext cx="3651044" cy="997000"/>
              <a:chOff x="4255398" y="2341838"/>
              <a:chExt cx="3651044" cy="997000"/>
            </a:xfrm>
          </p:grpSpPr>
          <p:sp>
            <p:nvSpPr>
              <p:cNvPr id="43" name="ísļíďè"/>
              <p:cNvSpPr/>
              <p:nvPr/>
            </p:nvSpPr>
            <p:spPr>
              <a:xfrm>
                <a:off x="5839180" y="2341838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" fmla="*/ 42530 w 2274966"/>
                  <a:gd name="connsiteY0" fmla="*/ 227029 h 1105786"/>
                  <a:gd name="connsiteX1" fmla="*/ 1573809 w 2274966"/>
                  <a:gd name="connsiteY1" fmla="*/ 227029 h 1105786"/>
                  <a:gd name="connsiteX2" fmla="*/ 1573809 w 2274966"/>
                  <a:gd name="connsiteY2" fmla="*/ 0 h 1105786"/>
                  <a:gd name="connsiteX3" fmla="*/ 2274966 w 2274966"/>
                  <a:gd name="connsiteY3" fmla="*/ 552893 h 1105786"/>
                  <a:gd name="connsiteX4" fmla="*/ 1573809 w 2274966"/>
                  <a:gd name="connsiteY4" fmla="*/ 1105786 h 1105786"/>
                  <a:gd name="connsiteX5" fmla="*/ 1573809 w 2274966"/>
                  <a:gd name="connsiteY5" fmla="*/ 878757 h 1105786"/>
                  <a:gd name="connsiteX6" fmla="*/ 42530 w 2274966"/>
                  <a:gd name="connsiteY6" fmla="*/ 878757 h 1105786"/>
                  <a:gd name="connsiteX7" fmla="*/ 42530 w 2274966"/>
                  <a:gd name="connsiteY7" fmla="*/ 227029 h 1105786"/>
                  <a:gd name="connsiteX0" fmla="*/ 60394 w 2292830"/>
                  <a:gd name="connsiteY0" fmla="*/ 227029 h 1105786"/>
                  <a:gd name="connsiteX1" fmla="*/ 1591673 w 2292830"/>
                  <a:gd name="connsiteY1" fmla="*/ 227029 h 1105786"/>
                  <a:gd name="connsiteX2" fmla="*/ 1591673 w 2292830"/>
                  <a:gd name="connsiteY2" fmla="*/ 0 h 1105786"/>
                  <a:gd name="connsiteX3" fmla="*/ 2292830 w 2292830"/>
                  <a:gd name="connsiteY3" fmla="*/ 552893 h 1105786"/>
                  <a:gd name="connsiteX4" fmla="*/ 1591673 w 2292830"/>
                  <a:gd name="connsiteY4" fmla="*/ 1105786 h 1105786"/>
                  <a:gd name="connsiteX5" fmla="*/ 1591673 w 2292830"/>
                  <a:gd name="connsiteY5" fmla="*/ 878757 h 1105786"/>
                  <a:gd name="connsiteX6" fmla="*/ 60394 w 2292830"/>
                  <a:gd name="connsiteY6" fmla="*/ 878757 h 1105786"/>
                  <a:gd name="connsiteX7" fmla="*/ 60394 w 2292830"/>
                  <a:gd name="connsiteY7" fmla="*/ 227029 h 1105786"/>
                  <a:gd name="connsiteX0" fmla="*/ 60394 w 2292830"/>
                  <a:gd name="connsiteY0" fmla="*/ 227029 h 1105786"/>
                  <a:gd name="connsiteX1" fmla="*/ 1591673 w 2292830"/>
                  <a:gd name="connsiteY1" fmla="*/ 227029 h 1105786"/>
                  <a:gd name="connsiteX2" fmla="*/ 1591673 w 2292830"/>
                  <a:gd name="connsiteY2" fmla="*/ 0 h 1105786"/>
                  <a:gd name="connsiteX3" fmla="*/ 2292830 w 2292830"/>
                  <a:gd name="connsiteY3" fmla="*/ 552893 h 1105786"/>
                  <a:gd name="connsiteX4" fmla="*/ 1591673 w 2292830"/>
                  <a:gd name="connsiteY4" fmla="*/ 1105786 h 1105786"/>
                  <a:gd name="connsiteX5" fmla="*/ 1591673 w 2292830"/>
                  <a:gd name="connsiteY5" fmla="*/ 878757 h 1105786"/>
                  <a:gd name="connsiteX6" fmla="*/ 60394 w 2292830"/>
                  <a:gd name="connsiteY6" fmla="*/ 878757 h 1105786"/>
                  <a:gd name="connsiteX7" fmla="*/ 60394 w 2292830"/>
                  <a:gd name="connsiteY7" fmla="*/ 227029 h 1105786"/>
                  <a:gd name="connsiteX0" fmla="*/ 60394 w 2292830"/>
                  <a:gd name="connsiteY0" fmla="*/ 227029 h 1105786"/>
                  <a:gd name="connsiteX1" fmla="*/ 1591673 w 2292830"/>
                  <a:gd name="connsiteY1" fmla="*/ 227029 h 1105786"/>
                  <a:gd name="connsiteX2" fmla="*/ 1591673 w 2292830"/>
                  <a:gd name="connsiteY2" fmla="*/ 0 h 1105786"/>
                  <a:gd name="connsiteX3" fmla="*/ 2292830 w 2292830"/>
                  <a:gd name="connsiteY3" fmla="*/ 552893 h 1105786"/>
                  <a:gd name="connsiteX4" fmla="*/ 1591673 w 2292830"/>
                  <a:gd name="connsiteY4" fmla="*/ 1105786 h 1105786"/>
                  <a:gd name="connsiteX5" fmla="*/ 1591673 w 2292830"/>
                  <a:gd name="connsiteY5" fmla="*/ 878757 h 1105786"/>
                  <a:gd name="connsiteX6" fmla="*/ 60394 w 2292830"/>
                  <a:gd name="connsiteY6" fmla="*/ 878757 h 1105786"/>
                  <a:gd name="connsiteX7" fmla="*/ 60394 w 2292830"/>
                  <a:gd name="connsiteY7" fmla="*/ 227029 h 11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2800" b="1" i="1" dirty="0"/>
                  <a:t>2</a:t>
                </a:r>
              </a:p>
            </p:txBody>
          </p:sp>
          <p:sp>
            <p:nvSpPr>
              <p:cNvPr id="44" name="ïṥḻîḍe"/>
              <p:cNvSpPr/>
              <p:nvPr/>
            </p:nvSpPr>
            <p:spPr>
              <a:xfrm>
                <a:off x="4255398" y="2341838"/>
                <a:ext cx="2067262" cy="997000"/>
              </a:xfrm>
              <a:custGeom>
                <a:avLst/>
                <a:gdLst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" fmla="*/ 0 w 2232436"/>
                  <a:gd name="connsiteY0" fmla="*/ 227029 h 1105786"/>
                  <a:gd name="connsiteX1" fmla="*/ 1531279 w 2232436"/>
                  <a:gd name="connsiteY1" fmla="*/ 227029 h 1105786"/>
                  <a:gd name="connsiteX2" fmla="*/ 1531279 w 2232436"/>
                  <a:gd name="connsiteY2" fmla="*/ 0 h 1105786"/>
                  <a:gd name="connsiteX3" fmla="*/ 2232436 w 2232436"/>
                  <a:gd name="connsiteY3" fmla="*/ 552893 h 1105786"/>
                  <a:gd name="connsiteX4" fmla="*/ 1531279 w 2232436"/>
                  <a:gd name="connsiteY4" fmla="*/ 1105786 h 1105786"/>
                  <a:gd name="connsiteX5" fmla="*/ 1531279 w 2232436"/>
                  <a:gd name="connsiteY5" fmla="*/ 878757 h 1105786"/>
                  <a:gd name="connsiteX6" fmla="*/ 0 w 2232436"/>
                  <a:gd name="connsiteY6" fmla="*/ 878757 h 1105786"/>
                  <a:gd name="connsiteX7" fmla="*/ 0 w 2232436"/>
                  <a:gd name="connsiteY7" fmla="*/ 227029 h 1105786"/>
                  <a:gd name="connsiteX0" fmla="*/ 42530 w 2274966"/>
                  <a:gd name="connsiteY0" fmla="*/ 227029 h 1105786"/>
                  <a:gd name="connsiteX1" fmla="*/ 1573809 w 2274966"/>
                  <a:gd name="connsiteY1" fmla="*/ 227029 h 1105786"/>
                  <a:gd name="connsiteX2" fmla="*/ 1573809 w 2274966"/>
                  <a:gd name="connsiteY2" fmla="*/ 0 h 1105786"/>
                  <a:gd name="connsiteX3" fmla="*/ 2274966 w 2274966"/>
                  <a:gd name="connsiteY3" fmla="*/ 552893 h 1105786"/>
                  <a:gd name="connsiteX4" fmla="*/ 1573809 w 2274966"/>
                  <a:gd name="connsiteY4" fmla="*/ 1105786 h 1105786"/>
                  <a:gd name="connsiteX5" fmla="*/ 1573809 w 2274966"/>
                  <a:gd name="connsiteY5" fmla="*/ 878757 h 1105786"/>
                  <a:gd name="connsiteX6" fmla="*/ 42530 w 2274966"/>
                  <a:gd name="connsiteY6" fmla="*/ 878757 h 1105786"/>
                  <a:gd name="connsiteX7" fmla="*/ 42530 w 2274966"/>
                  <a:gd name="connsiteY7" fmla="*/ 227029 h 1105786"/>
                  <a:gd name="connsiteX0" fmla="*/ 60394 w 2292830"/>
                  <a:gd name="connsiteY0" fmla="*/ 227029 h 1105786"/>
                  <a:gd name="connsiteX1" fmla="*/ 1591673 w 2292830"/>
                  <a:gd name="connsiteY1" fmla="*/ 227029 h 1105786"/>
                  <a:gd name="connsiteX2" fmla="*/ 1591673 w 2292830"/>
                  <a:gd name="connsiteY2" fmla="*/ 0 h 1105786"/>
                  <a:gd name="connsiteX3" fmla="*/ 2292830 w 2292830"/>
                  <a:gd name="connsiteY3" fmla="*/ 552893 h 1105786"/>
                  <a:gd name="connsiteX4" fmla="*/ 1591673 w 2292830"/>
                  <a:gd name="connsiteY4" fmla="*/ 1105786 h 1105786"/>
                  <a:gd name="connsiteX5" fmla="*/ 1591673 w 2292830"/>
                  <a:gd name="connsiteY5" fmla="*/ 878757 h 1105786"/>
                  <a:gd name="connsiteX6" fmla="*/ 60394 w 2292830"/>
                  <a:gd name="connsiteY6" fmla="*/ 878757 h 1105786"/>
                  <a:gd name="connsiteX7" fmla="*/ 60394 w 2292830"/>
                  <a:gd name="connsiteY7" fmla="*/ 227029 h 1105786"/>
                  <a:gd name="connsiteX0" fmla="*/ 60394 w 2292830"/>
                  <a:gd name="connsiteY0" fmla="*/ 227029 h 1105786"/>
                  <a:gd name="connsiteX1" fmla="*/ 1591673 w 2292830"/>
                  <a:gd name="connsiteY1" fmla="*/ 227029 h 1105786"/>
                  <a:gd name="connsiteX2" fmla="*/ 1591673 w 2292830"/>
                  <a:gd name="connsiteY2" fmla="*/ 0 h 1105786"/>
                  <a:gd name="connsiteX3" fmla="*/ 2292830 w 2292830"/>
                  <a:gd name="connsiteY3" fmla="*/ 552893 h 1105786"/>
                  <a:gd name="connsiteX4" fmla="*/ 1591673 w 2292830"/>
                  <a:gd name="connsiteY4" fmla="*/ 1105786 h 1105786"/>
                  <a:gd name="connsiteX5" fmla="*/ 1591673 w 2292830"/>
                  <a:gd name="connsiteY5" fmla="*/ 878757 h 1105786"/>
                  <a:gd name="connsiteX6" fmla="*/ 60394 w 2292830"/>
                  <a:gd name="connsiteY6" fmla="*/ 878757 h 1105786"/>
                  <a:gd name="connsiteX7" fmla="*/ 60394 w 2292830"/>
                  <a:gd name="connsiteY7" fmla="*/ 227029 h 1105786"/>
                  <a:gd name="connsiteX0" fmla="*/ 60394 w 2292830"/>
                  <a:gd name="connsiteY0" fmla="*/ 227029 h 1105786"/>
                  <a:gd name="connsiteX1" fmla="*/ 1591673 w 2292830"/>
                  <a:gd name="connsiteY1" fmla="*/ 227029 h 1105786"/>
                  <a:gd name="connsiteX2" fmla="*/ 1591673 w 2292830"/>
                  <a:gd name="connsiteY2" fmla="*/ 0 h 1105786"/>
                  <a:gd name="connsiteX3" fmla="*/ 2292830 w 2292830"/>
                  <a:gd name="connsiteY3" fmla="*/ 552893 h 1105786"/>
                  <a:gd name="connsiteX4" fmla="*/ 1591673 w 2292830"/>
                  <a:gd name="connsiteY4" fmla="*/ 1105786 h 1105786"/>
                  <a:gd name="connsiteX5" fmla="*/ 1591673 w 2292830"/>
                  <a:gd name="connsiteY5" fmla="*/ 878757 h 1105786"/>
                  <a:gd name="connsiteX6" fmla="*/ 60394 w 2292830"/>
                  <a:gd name="connsiteY6" fmla="*/ 878757 h 1105786"/>
                  <a:gd name="connsiteX7" fmla="*/ 60394 w 2292830"/>
                  <a:gd name="connsiteY7" fmla="*/ 227029 h 11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92830" h="1105786">
                    <a:moveTo>
                      <a:pt x="60394" y="227029"/>
                    </a:moveTo>
                    <a:cubicBezTo>
                      <a:pt x="592085" y="88806"/>
                      <a:pt x="1006819" y="407782"/>
                      <a:pt x="1591673" y="227029"/>
                    </a:cubicBezTo>
                    <a:lnTo>
                      <a:pt x="1591673" y="0"/>
                    </a:lnTo>
                    <a:cubicBezTo>
                      <a:pt x="1867922" y="354419"/>
                      <a:pt x="2059111" y="368595"/>
                      <a:pt x="2292830" y="552893"/>
                    </a:cubicBezTo>
                    <a:cubicBezTo>
                      <a:pt x="2059111" y="737191"/>
                      <a:pt x="1761597" y="878958"/>
                      <a:pt x="1591673" y="1105786"/>
                    </a:cubicBezTo>
                    <a:lnTo>
                      <a:pt x="1591673" y="878757"/>
                    </a:lnTo>
                    <a:cubicBezTo>
                      <a:pt x="1113145" y="666106"/>
                      <a:pt x="538922" y="1038246"/>
                      <a:pt x="60394" y="878757"/>
                    </a:cubicBezTo>
                    <a:cubicBezTo>
                      <a:pt x="-35299" y="640249"/>
                      <a:pt x="-3402" y="444272"/>
                      <a:pt x="60394" y="227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sz="2800" b="1" i="1" dirty="0"/>
                  <a:t>1</a:t>
                </a:r>
              </a:p>
            </p:txBody>
          </p:sp>
        </p:grpSp>
        <p:sp>
          <p:nvSpPr>
            <p:cNvPr id="30" name="îSḻi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EF6C480-800B-4E82-A2B1-CC317561941B}"/>
                </a:ext>
              </a:extLst>
            </p:cNvPr>
            <p:cNvSpPr txBox="1"/>
            <p:nvPr/>
          </p:nvSpPr>
          <p:spPr bwMode="auto">
            <a:xfrm>
              <a:off x="6206106" y="3483359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b="1" dirty="0" smtClean="0"/>
                <a:t>优化内容推荐效果</a:t>
              </a:r>
              <a:endParaRPr lang="en-US" altLang="zh-CN" sz="1600" b="1" dirty="0"/>
            </a:p>
          </p:txBody>
        </p:sp>
        <p:sp>
          <p:nvSpPr>
            <p:cNvPr id="34" name="ïṩḻï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EF6C480-800B-4E82-A2B1-CC317561941B}"/>
                </a:ext>
              </a:extLst>
            </p:cNvPr>
            <p:cNvSpPr txBox="1"/>
            <p:nvPr/>
          </p:nvSpPr>
          <p:spPr bwMode="auto">
            <a:xfrm>
              <a:off x="3480812" y="3489398"/>
              <a:ext cx="2546289" cy="40012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b="1" dirty="0"/>
                <a:t>具备资讯内容推荐的能力</a:t>
              </a:r>
              <a:endParaRPr lang="en-US" altLang="zh-CN" sz="1600" b="1" dirty="0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095999" y="3606561"/>
              <a:ext cx="0" cy="197111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4013775" y="102790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 smtClean="0">
                <a:solidFill>
                  <a:srgbClr val="008CD7"/>
                </a:solidFill>
              </a:rPr>
              <a:t>优化资讯内容推荐效果</a:t>
            </a:r>
            <a:endParaRPr lang="zh-CN" altLang="en-US" b="1" dirty="0">
              <a:solidFill>
                <a:srgbClr val="008C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6775" y="2749947"/>
            <a:ext cx="2600325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4" descr="http://192.168.2.233:8080/wiki_vivo_internet/images/logo_vm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887" y="2753292"/>
            <a:ext cx="2892650" cy="13188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2463" y="38809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 工作总结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ïşḷíďe"/>
          <p:cNvSpPr/>
          <p:nvPr/>
        </p:nvSpPr>
        <p:spPr>
          <a:xfrm>
            <a:off x="1152011" y="4642477"/>
            <a:ext cx="624349" cy="62434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i$ľîḍê"/>
          <p:cNvSpPr txBox="1"/>
          <p:nvPr/>
        </p:nvSpPr>
        <p:spPr>
          <a:xfrm>
            <a:off x="1776362" y="4776016"/>
            <a:ext cx="3962574" cy="357270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sz="1600" b="1" dirty="0"/>
              <a:t>区块链预研工作</a:t>
            </a:r>
          </a:p>
        </p:txBody>
      </p:sp>
      <p:sp>
        <p:nvSpPr>
          <p:cNvPr id="23" name="ïṣ1íḍè"/>
          <p:cNvSpPr/>
          <p:nvPr/>
        </p:nvSpPr>
        <p:spPr>
          <a:xfrm>
            <a:off x="1152011" y="3382553"/>
            <a:ext cx="624349" cy="624349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4" name="íṡḷïḋe"/>
          <p:cNvSpPr txBox="1"/>
          <p:nvPr/>
        </p:nvSpPr>
        <p:spPr>
          <a:xfrm>
            <a:off x="1776362" y="3463908"/>
            <a:ext cx="3962574" cy="357270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sz="1600" b="1" dirty="0"/>
              <a:t>广告</a:t>
            </a:r>
            <a:r>
              <a:rPr lang="en-US" altLang="zh-CN" sz="1600" b="1" dirty="0" err="1" smtClean="0"/>
              <a:t>sdk</a:t>
            </a:r>
            <a:r>
              <a:rPr lang="zh-CN" altLang="en-US" sz="1600" b="1" dirty="0" smtClean="0"/>
              <a:t>开发工作</a:t>
            </a:r>
            <a:endParaRPr lang="zh-CN" altLang="en-US" sz="1600" b="1" dirty="0"/>
          </a:p>
        </p:txBody>
      </p:sp>
      <p:sp>
        <p:nvSpPr>
          <p:cNvPr id="25" name="iSļîdé"/>
          <p:cNvSpPr/>
          <p:nvPr/>
        </p:nvSpPr>
        <p:spPr>
          <a:xfrm>
            <a:off x="1152013" y="2122629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6" name="ísliḑê"/>
          <p:cNvSpPr txBox="1"/>
          <p:nvPr/>
        </p:nvSpPr>
        <p:spPr>
          <a:xfrm>
            <a:off x="1776362" y="2228983"/>
            <a:ext cx="3962574" cy="357270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sz="1600" b="1" dirty="0" smtClean="0"/>
              <a:t>参与组件管理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681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参与组件管理工作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2156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871598"/>
            <a:ext cx="10847388" cy="3533904"/>
            <a:chOff x="673100" y="1871598"/>
            <a:chExt cx="10847388" cy="3533904"/>
          </a:xfrm>
        </p:grpSpPr>
        <p:sp>
          <p:nvSpPr>
            <p:cNvPr id="34" name="íŝ1îde"/>
            <p:cNvSpPr/>
            <p:nvPr/>
          </p:nvSpPr>
          <p:spPr>
            <a:xfrm flipH="1">
              <a:off x="861045" y="2006600"/>
              <a:ext cx="4965700" cy="3263900"/>
            </a:xfrm>
            <a:prstGeom prst="parallelogram">
              <a:avLst>
                <a:gd name="adj" fmla="val 46401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iS1íḑé"/>
            <p:cNvSpPr/>
            <p:nvPr/>
          </p:nvSpPr>
          <p:spPr>
            <a:xfrm>
              <a:off x="673100" y="1871598"/>
              <a:ext cx="5341591" cy="3533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048" y="0"/>
                  </a:lnTo>
                  <a:lnTo>
                    <a:pt x="21600" y="21600"/>
                  </a:lnTo>
                  <a:lnTo>
                    <a:pt x="6552" y="216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lIns="25400" tIns="25400" rIns="25400" bIns="2540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grpSp>
          <p:nvGrpSpPr>
            <p:cNvPr id="36" name="íṩlïḓé"/>
            <p:cNvGrpSpPr/>
            <p:nvPr/>
          </p:nvGrpSpPr>
          <p:grpSpPr>
            <a:xfrm>
              <a:off x="1921110" y="1993353"/>
              <a:ext cx="2845570" cy="3290394"/>
              <a:chOff x="-79166" y="-130389"/>
              <a:chExt cx="5691139" cy="6580782"/>
            </a:xfrm>
          </p:grpSpPr>
          <p:sp>
            <p:nvSpPr>
              <p:cNvPr id="51" name="îṥḻíḓé"/>
              <p:cNvSpPr/>
              <p:nvPr/>
            </p:nvSpPr>
            <p:spPr>
              <a:xfrm>
                <a:off x="864432" y="1512758"/>
                <a:ext cx="3802165" cy="3292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0" y="21600"/>
                    </a:moveTo>
                    <a:lnTo>
                      <a:pt x="5398" y="21600"/>
                    </a:lnTo>
                    <a:lnTo>
                      <a:pt x="0" y="10801"/>
                    </a:lnTo>
                    <a:lnTo>
                      <a:pt x="5398" y="0"/>
                    </a:lnTo>
                    <a:lnTo>
                      <a:pt x="16200" y="0"/>
                    </a:lnTo>
                    <a:lnTo>
                      <a:pt x="21600" y="10800"/>
                    </a:lnTo>
                    <a:cubicBezTo>
                      <a:pt x="21600" y="10800"/>
                      <a:pt x="16200" y="21600"/>
                      <a:pt x="16200" y="2160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52" name="î$ľiḋè"/>
              <p:cNvSpPr/>
              <p:nvPr/>
            </p:nvSpPr>
            <p:spPr>
              <a:xfrm>
                <a:off x="1809612" y="-130389"/>
                <a:ext cx="3802361" cy="32929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1"/>
                    </a:moveTo>
                    <a:lnTo>
                      <a:pt x="5401" y="0"/>
                    </a:lnTo>
                    <a:lnTo>
                      <a:pt x="16201" y="0"/>
                    </a:lnTo>
                    <a:lnTo>
                      <a:pt x="21600" y="10801"/>
                    </a:lnTo>
                    <a:lnTo>
                      <a:pt x="16201" y="21600"/>
                    </a:lnTo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53" name="iṡlïḓè"/>
              <p:cNvSpPr/>
              <p:nvPr/>
            </p:nvSpPr>
            <p:spPr>
              <a:xfrm>
                <a:off x="-79166" y="-130389"/>
                <a:ext cx="3802359" cy="32929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1" y="21600"/>
                    </a:moveTo>
                    <a:lnTo>
                      <a:pt x="0" y="10799"/>
                    </a:lnTo>
                    <a:lnTo>
                      <a:pt x="5401" y="0"/>
                    </a:lnTo>
                    <a:lnTo>
                      <a:pt x="16199" y="0"/>
                    </a:lnTo>
                    <a:lnTo>
                      <a:pt x="21600" y="10799"/>
                    </a:lnTo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54" name="îṩḻíḍê"/>
              <p:cNvSpPr/>
              <p:nvPr/>
            </p:nvSpPr>
            <p:spPr>
              <a:xfrm>
                <a:off x="-79166" y="3157800"/>
                <a:ext cx="3802359" cy="3292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1"/>
                    </a:moveTo>
                    <a:lnTo>
                      <a:pt x="16199" y="21600"/>
                    </a:lnTo>
                    <a:lnTo>
                      <a:pt x="5401" y="21600"/>
                    </a:lnTo>
                    <a:lnTo>
                      <a:pt x="0" y="10801"/>
                    </a:lnTo>
                    <a:lnTo>
                      <a:pt x="5401" y="0"/>
                    </a:lnTo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55" name="iṧļîďe"/>
              <p:cNvSpPr/>
              <p:nvPr/>
            </p:nvSpPr>
            <p:spPr>
              <a:xfrm>
                <a:off x="1809926" y="3157704"/>
                <a:ext cx="3801733" cy="3292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1" y="0"/>
                    </a:moveTo>
                    <a:lnTo>
                      <a:pt x="21600" y="10801"/>
                    </a:lnTo>
                    <a:lnTo>
                      <a:pt x="16198" y="21600"/>
                    </a:lnTo>
                    <a:lnTo>
                      <a:pt x="5398" y="21600"/>
                    </a:lnTo>
                    <a:lnTo>
                      <a:pt x="0" y="10801"/>
                    </a:lnTo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37" name="ïSļiḋè"/>
            <p:cNvGrpSpPr/>
            <p:nvPr/>
          </p:nvGrpSpPr>
          <p:grpSpPr>
            <a:xfrm>
              <a:off x="4765791" y="1915030"/>
              <a:ext cx="1698497" cy="3447040"/>
              <a:chOff x="4765791" y="1913881"/>
              <a:chExt cx="1698497" cy="3447040"/>
            </a:xfrm>
          </p:grpSpPr>
          <p:sp>
            <p:nvSpPr>
              <p:cNvPr id="49" name="îṥ1ïḓe"/>
              <p:cNvSpPr/>
              <p:nvPr/>
            </p:nvSpPr>
            <p:spPr>
              <a:xfrm flipH="1" flipV="1">
                <a:off x="4765791" y="1913881"/>
                <a:ext cx="1698497" cy="34470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25400" tIns="25400" rIns="25400" bIns="25400" anchor="ctr"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3200"/>
                </a:pPr>
                <a:endParaRPr sz="1600"/>
              </a:p>
            </p:txBody>
          </p:sp>
          <p:sp>
            <p:nvSpPr>
              <p:cNvPr id="50" name="i$ḻiďè"/>
              <p:cNvSpPr/>
              <p:nvPr/>
            </p:nvSpPr>
            <p:spPr>
              <a:xfrm rot="21460556">
                <a:off x="4955509" y="2142701"/>
                <a:ext cx="1385223" cy="2881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79" y="415"/>
                    </a:lnTo>
                    <a:lnTo>
                      <a:pt x="21600" y="21600"/>
                    </a:lnTo>
                    <a:lnTo>
                      <a:pt x="19621" y="21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8000">
                    <a:solidFill>
                      <a:srgbClr val="1E1E1E"/>
                    </a:solidFill>
                  </a:defRPr>
                </a:pPr>
                <a:endParaRPr sz="4000" dirty="0"/>
              </a:p>
            </p:txBody>
          </p:sp>
        </p:grpSp>
        <p:sp>
          <p:nvSpPr>
            <p:cNvPr id="48" name="ïślî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59174E0-28C0-4373-BA99-6B772239C871}"/>
                </a:ext>
              </a:extLst>
            </p:cNvPr>
            <p:cNvSpPr txBox="1"/>
            <p:nvPr/>
          </p:nvSpPr>
          <p:spPr bwMode="auto">
            <a:xfrm>
              <a:off x="6043374" y="3217035"/>
              <a:ext cx="453928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 smtClean="0"/>
                <a:t>02.</a:t>
              </a:r>
              <a:r>
                <a:rPr lang="zh-CN" altLang="en-US" sz="2000" b="1" dirty="0"/>
                <a:t>规范自研组件开发流程</a:t>
              </a:r>
              <a:endParaRPr lang="en-US" altLang="zh-CN" sz="2000" b="1" dirty="0"/>
            </a:p>
          </p:txBody>
        </p:sp>
        <p:sp>
          <p:nvSpPr>
            <p:cNvPr id="46" name="işl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EE3D321-D89E-4002-BD46-9423CD54F0B5}"/>
                </a:ext>
              </a:extLst>
            </p:cNvPr>
            <p:cNvSpPr txBox="1"/>
            <p:nvPr/>
          </p:nvSpPr>
          <p:spPr bwMode="auto">
            <a:xfrm>
              <a:off x="5645184" y="2345821"/>
              <a:ext cx="453928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01</a:t>
              </a:r>
              <a:r>
                <a:rPr lang="en-US" altLang="zh-CN" sz="2000" b="1" dirty="0" smtClean="0"/>
                <a:t>.</a:t>
              </a:r>
              <a:r>
                <a:rPr lang="zh-CN" altLang="en-US" sz="2000" b="1" dirty="0"/>
                <a:t>规范第三方组件的引入流程</a:t>
              </a:r>
              <a:endParaRPr lang="en-US" altLang="zh-CN" sz="2000" b="1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CB88127-CA97-4700-A0EB-F58025C5C909}"/>
                </a:ext>
              </a:extLst>
            </p:cNvPr>
            <p:cNvCxnSpPr/>
            <p:nvPr/>
          </p:nvCxnSpPr>
          <p:spPr>
            <a:xfrm>
              <a:off x="6268884" y="4074157"/>
              <a:ext cx="5251604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50FF592-EC86-46E1-857B-31208740E17B}"/>
                </a:ext>
              </a:extLst>
            </p:cNvPr>
            <p:cNvCxnSpPr/>
            <p:nvPr/>
          </p:nvCxnSpPr>
          <p:spPr>
            <a:xfrm>
              <a:off x="5796370" y="3202943"/>
              <a:ext cx="572411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17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参与组件管理工作</a:t>
            </a:r>
            <a:endParaRPr lang="zh-CN" altLang="en-US" dirty="0">
              <a:solidFill>
                <a:srgbClr val="008CD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489278" y="100099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 smtClean="0">
                <a:solidFill>
                  <a:srgbClr val="008CD7"/>
                </a:solidFill>
              </a:rPr>
              <a:t>规范</a:t>
            </a:r>
            <a:r>
              <a:rPr lang="zh-CN" altLang="en-US" b="1" dirty="0">
                <a:solidFill>
                  <a:srgbClr val="008CD7"/>
                </a:solidFill>
              </a:rPr>
              <a:t>第三方组件的引入流程</a:t>
            </a:r>
            <a:endParaRPr lang="en-US" altLang="zh-CN" b="1" dirty="0">
              <a:solidFill>
                <a:srgbClr val="008CD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39" y="2375529"/>
            <a:ext cx="5969119" cy="4129206"/>
          </a:xfrm>
          <a:prstGeom prst="rect">
            <a:avLst/>
          </a:prstGeom>
        </p:spPr>
      </p:pic>
      <p:sp>
        <p:nvSpPr>
          <p:cNvPr id="26" name="ïšḷîḋè"/>
          <p:cNvSpPr/>
          <p:nvPr/>
        </p:nvSpPr>
        <p:spPr bwMode="auto">
          <a:xfrm>
            <a:off x="912403" y="2375529"/>
            <a:ext cx="661317" cy="66131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îṧľíḓè"/>
          <p:cNvSpPr/>
          <p:nvPr/>
        </p:nvSpPr>
        <p:spPr bwMode="auto">
          <a:xfrm>
            <a:off x="872463" y="3536086"/>
            <a:ext cx="661317" cy="66131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9" name="ïśľíďè"/>
          <p:cNvSpPr txBox="1"/>
          <p:nvPr/>
        </p:nvSpPr>
        <p:spPr>
          <a:xfrm>
            <a:off x="1573720" y="2513615"/>
            <a:ext cx="2446253" cy="368122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dirty="0"/>
              <a:t>整理发布《开源组件引入标准》</a:t>
            </a:r>
            <a:endParaRPr lang="zh-CN" altLang="en-US" b="1" dirty="0"/>
          </a:p>
        </p:txBody>
      </p:sp>
      <p:sp>
        <p:nvSpPr>
          <p:cNvPr id="32" name="íŝḷîḋé"/>
          <p:cNvSpPr txBox="1"/>
          <p:nvPr/>
        </p:nvSpPr>
        <p:spPr>
          <a:xfrm>
            <a:off x="1568972" y="3637921"/>
            <a:ext cx="2446253" cy="559481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 fontScale="92500" lnSpcReduction="20000"/>
          </a:bodyPr>
          <a:lstStyle/>
          <a:p>
            <a:r>
              <a:rPr lang="zh-CN" altLang="en-US" dirty="0" smtClean="0"/>
              <a:t>通过</a:t>
            </a:r>
            <a:r>
              <a:rPr lang="zh-CN" altLang="en-US" dirty="0"/>
              <a:t>了</a:t>
            </a:r>
            <a:r>
              <a:rPr lang="en-US" altLang="zh-CN" dirty="0"/>
              <a:t>4</a:t>
            </a:r>
            <a:r>
              <a:rPr lang="zh-CN" altLang="en-US" dirty="0"/>
              <a:t>款开源</a:t>
            </a:r>
            <a:r>
              <a:rPr lang="zh-CN" altLang="en-US" dirty="0" smtClean="0"/>
              <a:t>组件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r>
              <a:rPr lang="zh-CN" altLang="en-US" dirty="0" smtClean="0"/>
              <a:t>拒绝</a:t>
            </a:r>
            <a:r>
              <a:rPr lang="zh-CN" altLang="en-US" dirty="0"/>
              <a:t>了</a:t>
            </a:r>
            <a:r>
              <a:rPr lang="en-US" altLang="zh-CN" dirty="0"/>
              <a:t>0</a:t>
            </a:r>
            <a:r>
              <a:rPr lang="zh-CN" altLang="en-US" dirty="0"/>
              <a:t>款开源组件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p14="http://schemas.microsoft.com/office/powerpoint/2010/main" xmlns:a16="http://schemas.microsoft.com/office/drawing/2014/main" xmlns:lc="http://schemas.openxmlformats.org/drawingml/2006/lockedCanvas" xmlns="" id="{2FDF5404-46BF-4E36-8DA0-F28835BC05C6}"/>
              </a:ext>
            </a:extLst>
          </p:cNvPr>
          <p:cNvCxnSpPr/>
          <p:nvPr/>
        </p:nvCxnSpPr>
        <p:spPr>
          <a:xfrm>
            <a:off x="1636457" y="3036846"/>
            <a:ext cx="232077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p14="http://schemas.microsoft.com/office/powerpoint/2010/main" xmlns:a16="http://schemas.microsoft.com/office/drawing/2014/main" xmlns:lc="http://schemas.openxmlformats.org/drawingml/2006/lockedCanvas" xmlns="" id="{7CB363D6-D103-4714-9F05-5BE3322BCB31}"/>
              </a:ext>
            </a:extLst>
          </p:cNvPr>
          <p:cNvCxnSpPr/>
          <p:nvPr/>
        </p:nvCxnSpPr>
        <p:spPr>
          <a:xfrm>
            <a:off x="1636457" y="4190103"/>
            <a:ext cx="232077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8CD7"/>
                </a:solidFill>
                <a:latin typeface="+mn-lt"/>
                <a:ea typeface="+mn-ea"/>
                <a:cs typeface="+mn-ea"/>
                <a:sym typeface="+mn-lt"/>
              </a:rPr>
              <a:t>参与组件管理工作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89278" y="100099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08CD7"/>
                </a:solidFill>
              </a:rPr>
              <a:t>规范自研</a:t>
            </a:r>
            <a:r>
              <a:rPr lang="zh-CN" altLang="en-US" b="1" dirty="0" smtClean="0">
                <a:solidFill>
                  <a:srgbClr val="008CD7"/>
                </a:solidFill>
              </a:rPr>
              <a:t>组件开发与维护流程</a:t>
            </a:r>
            <a:endParaRPr lang="en-US" altLang="zh-CN" b="1" dirty="0">
              <a:solidFill>
                <a:srgbClr val="008CD7"/>
              </a:solidFill>
            </a:endParaRPr>
          </a:p>
        </p:txBody>
      </p:sp>
      <p:sp>
        <p:nvSpPr>
          <p:cNvPr id="36" name="ïšḷîḋè"/>
          <p:cNvSpPr/>
          <p:nvPr/>
        </p:nvSpPr>
        <p:spPr bwMode="auto">
          <a:xfrm>
            <a:off x="912403" y="1856151"/>
            <a:ext cx="661317" cy="66131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îṧľíḓè"/>
          <p:cNvSpPr/>
          <p:nvPr/>
        </p:nvSpPr>
        <p:spPr bwMode="auto">
          <a:xfrm>
            <a:off x="872463" y="3016708"/>
            <a:ext cx="661317" cy="66131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îšḷîḍe"/>
          <p:cNvSpPr/>
          <p:nvPr/>
        </p:nvSpPr>
        <p:spPr bwMode="auto">
          <a:xfrm>
            <a:off x="872463" y="4159933"/>
            <a:ext cx="661317" cy="661317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ïśľíďè"/>
          <p:cNvSpPr txBox="1"/>
          <p:nvPr/>
        </p:nvSpPr>
        <p:spPr>
          <a:xfrm>
            <a:off x="1573720" y="1994237"/>
            <a:ext cx="2446253" cy="368122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dirty="0"/>
              <a:t>整理发布</a:t>
            </a:r>
            <a:r>
              <a:rPr lang="en-US" altLang="zh-CN" dirty="0"/>
              <a:t>《</a:t>
            </a:r>
            <a:r>
              <a:rPr lang="zh-CN" altLang="en-US" dirty="0"/>
              <a:t>开源组件开发与维护规范</a:t>
            </a:r>
            <a:r>
              <a:rPr lang="en-US" altLang="zh-CN" dirty="0"/>
              <a:t>》</a:t>
            </a:r>
          </a:p>
        </p:txBody>
      </p:sp>
      <p:sp>
        <p:nvSpPr>
          <p:cNvPr id="40" name="íŝḷîḋé"/>
          <p:cNvSpPr txBox="1"/>
          <p:nvPr/>
        </p:nvSpPr>
        <p:spPr>
          <a:xfrm>
            <a:off x="1568972" y="3118543"/>
            <a:ext cx="2446253" cy="559481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dirty="0" smtClean="0"/>
              <a:t>整理发布</a:t>
            </a:r>
            <a:r>
              <a:rPr lang="en-US" altLang="zh-CN" dirty="0" smtClean="0"/>
              <a:t>《</a:t>
            </a:r>
            <a:r>
              <a:rPr lang="zh-CN" altLang="en-US" dirty="0"/>
              <a:t>组件开发指导</a:t>
            </a:r>
            <a:r>
              <a:rPr lang="en-US" altLang="zh-CN" dirty="0" smtClean="0"/>
              <a:t>》</a:t>
            </a:r>
            <a:endParaRPr lang="en-US" altLang="zh-CN" dirty="0"/>
          </a:p>
        </p:txBody>
      </p:sp>
      <p:sp>
        <p:nvSpPr>
          <p:cNvPr id="41" name="îsḻîḍe"/>
          <p:cNvSpPr txBox="1"/>
          <p:nvPr/>
        </p:nvSpPr>
        <p:spPr>
          <a:xfrm>
            <a:off x="1510982" y="4306530"/>
            <a:ext cx="2446253" cy="368122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款组件按照规范要求上传到</a:t>
            </a:r>
            <a:r>
              <a:rPr lang="en-US" altLang="zh-CN" dirty="0"/>
              <a:t>maven</a:t>
            </a:r>
            <a:r>
              <a:rPr lang="zh-CN" altLang="en-US" dirty="0"/>
              <a:t>仓库中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p14="http://schemas.microsoft.com/office/powerpoint/2010/main" xmlns:a16="http://schemas.microsoft.com/office/drawing/2014/main" xmlns:lc="http://schemas.openxmlformats.org/drawingml/2006/lockedCanvas" xmlns="" id="{2FDF5404-46BF-4E36-8DA0-F28835BC05C6}"/>
              </a:ext>
            </a:extLst>
          </p:cNvPr>
          <p:cNvCxnSpPr/>
          <p:nvPr/>
        </p:nvCxnSpPr>
        <p:spPr>
          <a:xfrm>
            <a:off x="1636457" y="2517468"/>
            <a:ext cx="232077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p14="http://schemas.microsoft.com/office/powerpoint/2010/main" xmlns:a16="http://schemas.microsoft.com/office/drawing/2014/main" xmlns:lc="http://schemas.openxmlformats.org/drawingml/2006/lockedCanvas" xmlns="" id="{7CB363D6-D103-4714-9F05-5BE3322BCB31}"/>
              </a:ext>
            </a:extLst>
          </p:cNvPr>
          <p:cNvCxnSpPr/>
          <p:nvPr/>
        </p:nvCxnSpPr>
        <p:spPr>
          <a:xfrm>
            <a:off x="1636457" y="3670725"/>
            <a:ext cx="2320778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8CD7"/>
                </a:solidFill>
                <a:latin typeface="Arial"/>
                <a:ea typeface="Microsoft YaHei"/>
                <a:cs typeface="+mn-ea"/>
                <a:sym typeface="+mn-lt"/>
              </a:rPr>
              <a:t>广告</a:t>
            </a:r>
            <a:r>
              <a:rPr lang="en-US" altLang="zh-CN" dirty="0" err="1">
                <a:solidFill>
                  <a:srgbClr val="008CD7"/>
                </a:solidFill>
                <a:latin typeface="Arial"/>
                <a:ea typeface="Microsoft YaHei"/>
                <a:cs typeface="+mn-ea"/>
                <a:sym typeface="+mn-lt"/>
              </a:rPr>
              <a:t>sdk</a:t>
            </a:r>
            <a:r>
              <a:rPr lang="zh-CN" altLang="en-US" dirty="0">
                <a:solidFill>
                  <a:srgbClr val="008CD7"/>
                </a:solidFill>
                <a:latin typeface="Arial"/>
                <a:ea typeface="Microsoft YaHei"/>
                <a:cs typeface="+mn-ea"/>
                <a:sym typeface="+mn-lt"/>
              </a:rPr>
              <a:t>客户端开发工作</a:t>
            </a:r>
            <a:endParaRPr lang="zh-CN" altLang="en-US" dirty="0">
              <a:solidFill>
                <a:srgbClr val="008CD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2156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871598"/>
            <a:ext cx="10847388" cy="3533904"/>
            <a:chOff x="673100" y="1871598"/>
            <a:chExt cx="10847388" cy="3533904"/>
          </a:xfrm>
        </p:grpSpPr>
        <p:sp>
          <p:nvSpPr>
            <p:cNvPr id="34" name="íŝ1îde"/>
            <p:cNvSpPr/>
            <p:nvPr/>
          </p:nvSpPr>
          <p:spPr>
            <a:xfrm flipH="1">
              <a:off x="861045" y="2006600"/>
              <a:ext cx="4965700" cy="3263900"/>
            </a:xfrm>
            <a:prstGeom prst="parallelogram">
              <a:avLst>
                <a:gd name="adj" fmla="val 46401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  <a:round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iS1íḑé"/>
            <p:cNvSpPr/>
            <p:nvPr/>
          </p:nvSpPr>
          <p:spPr>
            <a:xfrm>
              <a:off x="673100" y="1871598"/>
              <a:ext cx="5341591" cy="3533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048" y="0"/>
                  </a:lnTo>
                  <a:lnTo>
                    <a:pt x="21600" y="21600"/>
                  </a:lnTo>
                  <a:lnTo>
                    <a:pt x="6552" y="216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lIns="25400" tIns="25400" rIns="25400" bIns="25400" anchor="ctr"/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 sz="3200">
                  <a:solidFill>
                    <a:srgbClr val="FFFFFF"/>
                  </a:solidFill>
                </a:defRPr>
              </a:pPr>
              <a:endParaRPr sz="1600"/>
            </a:p>
          </p:txBody>
        </p:sp>
        <p:grpSp>
          <p:nvGrpSpPr>
            <p:cNvPr id="36" name="íṩlïḓé"/>
            <p:cNvGrpSpPr/>
            <p:nvPr/>
          </p:nvGrpSpPr>
          <p:grpSpPr>
            <a:xfrm>
              <a:off x="1921110" y="1993353"/>
              <a:ext cx="2845570" cy="3290394"/>
              <a:chOff x="-79166" y="-130389"/>
              <a:chExt cx="5691139" cy="6580782"/>
            </a:xfrm>
          </p:grpSpPr>
          <p:sp>
            <p:nvSpPr>
              <p:cNvPr id="51" name="îṥḻíḓé"/>
              <p:cNvSpPr/>
              <p:nvPr/>
            </p:nvSpPr>
            <p:spPr>
              <a:xfrm>
                <a:off x="864432" y="1512758"/>
                <a:ext cx="3802165" cy="3292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0" y="21600"/>
                    </a:moveTo>
                    <a:lnTo>
                      <a:pt x="5398" y="21600"/>
                    </a:lnTo>
                    <a:lnTo>
                      <a:pt x="0" y="10801"/>
                    </a:lnTo>
                    <a:lnTo>
                      <a:pt x="5398" y="0"/>
                    </a:lnTo>
                    <a:lnTo>
                      <a:pt x="16200" y="0"/>
                    </a:lnTo>
                    <a:lnTo>
                      <a:pt x="21600" y="10800"/>
                    </a:lnTo>
                    <a:cubicBezTo>
                      <a:pt x="21600" y="10800"/>
                      <a:pt x="16200" y="21600"/>
                      <a:pt x="16200" y="21600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52" name="î$ľiḋè"/>
              <p:cNvSpPr/>
              <p:nvPr/>
            </p:nvSpPr>
            <p:spPr>
              <a:xfrm>
                <a:off x="1809612" y="-130389"/>
                <a:ext cx="3802361" cy="32929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1"/>
                    </a:moveTo>
                    <a:lnTo>
                      <a:pt x="5401" y="0"/>
                    </a:lnTo>
                    <a:lnTo>
                      <a:pt x="16201" y="0"/>
                    </a:lnTo>
                    <a:lnTo>
                      <a:pt x="21600" y="10801"/>
                    </a:lnTo>
                    <a:lnTo>
                      <a:pt x="16201" y="21600"/>
                    </a:lnTo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53" name="iṡlïḓè"/>
              <p:cNvSpPr/>
              <p:nvPr/>
            </p:nvSpPr>
            <p:spPr>
              <a:xfrm>
                <a:off x="-79166" y="-130389"/>
                <a:ext cx="3802359" cy="32929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1" y="21600"/>
                    </a:moveTo>
                    <a:lnTo>
                      <a:pt x="0" y="10799"/>
                    </a:lnTo>
                    <a:lnTo>
                      <a:pt x="5401" y="0"/>
                    </a:lnTo>
                    <a:lnTo>
                      <a:pt x="16199" y="0"/>
                    </a:lnTo>
                    <a:lnTo>
                      <a:pt x="21600" y="10799"/>
                    </a:lnTo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54" name="îṩḻíḍê"/>
              <p:cNvSpPr/>
              <p:nvPr/>
            </p:nvSpPr>
            <p:spPr>
              <a:xfrm>
                <a:off x="-79166" y="3157800"/>
                <a:ext cx="3802359" cy="3292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1"/>
                    </a:moveTo>
                    <a:lnTo>
                      <a:pt x="16199" y="21600"/>
                    </a:lnTo>
                    <a:lnTo>
                      <a:pt x="5401" y="21600"/>
                    </a:lnTo>
                    <a:lnTo>
                      <a:pt x="0" y="10801"/>
                    </a:lnTo>
                    <a:lnTo>
                      <a:pt x="5401" y="0"/>
                    </a:lnTo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55" name="iṧļîďe"/>
              <p:cNvSpPr/>
              <p:nvPr/>
            </p:nvSpPr>
            <p:spPr>
              <a:xfrm>
                <a:off x="1809926" y="3157704"/>
                <a:ext cx="3801733" cy="32926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1" y="0"/>
                    </a:moveTo>
                    <a:lnTo>
                      <a:pt x="21600" y="10801"/>
                    </a:lnTo>
                    <a:lnTo>
                      <a:pt x="16198" y="21600"/>
                    </a:lnTo>
                    <a:lnTo>
                      <a:pt x="5398" y="21600"/>
                    </a:lnTo>
                    <a:lnTo>
                      <a:pt x="0" y="10801"/>
                    </a:lnTo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37" name="ïSļiḋè"/>
            <p:cNvGrpSpPr/>
            <p:nvPr/>
          </p:nvGrpSpPr>
          <p:grpSpPr>
            <a:xfrm>
              <a:off x="4765791" y="1915030"/>
              <a:ext cx="1698497" cy="3447040"/>
              <a:chOff x="4765791" y="1913881"/>
              <a:chExt cx="1698497" cy="3447040"/>
            </a:xfrm>
          </p:grpSpPr>
          <p:sp>
            <p:nvSpPr>
              <p:cNvPr id="49" name="îṥ1ïḓe"/>
              <p:cNvSpPr/>
              <p:nvPr/>
            </p:nvSpPr>
            <p:spPr>
              <a:xfrm flipH="1" flipV="1">
                <a:off x="4765791" y="1913881"/>
                <a:ext cx="1698497" cy="344704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25400" tIns="25400" rIns="25400" bIns="25400" anchor="ctr"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3200"/>
                </a:pPr>
                <a:endParaRPr sz="1600"/>
              </a:p>
            </p:txBody>
          </p:sp>
          <p:sp>
            <p:nvSpPr>
              <p:cNvPr id="50" name="i$ḻiďè"/>
              <p:cNvSpPr/>
              <p:nvPr/>
            </p:nvSpPr>
            <p:spPr>
              <a:xfrm rot="21460556">
                <a:off x="4955509" y="2142701"/>
                <a:ext cx="1385223" cy="2881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79" y="415"/>
                    </a:lnTo>
                    <a:lnTo>
                      <a:pt x="21600" y="21600"/>
                    </a:lnTo>
                    <a:lnTo>
                      <a:pt x="19621" y="21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25400" tIns="25400" rIns="25400" bIns="25400" anchor="ctr"/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defRPr sz="8000">
                    <a:solidFill>
                      <a:srgbClr val="1E1E1E"/>
                    </a:solidFill>
                  </a:defRPr>
                </a:pPr>
                <a:endParaRPr sz="4000" dirty="0"/>
              </a:p>
            </p:txBody>
          </p:sp>
        </p:grpSp>
        <p:sp>
          <p:nvSpPr>
            <p:cNvPr id="48" name="ïślî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59174E0-28C0-4373-BA99-6B772239C871}"/>
                </a:ext>
              </a:extLst>
            </p:cNvPr>
            <p:cNvSpPr txBox="1"/>
            <p:nvPr/>
          </p:nvSpPr>
          <p:spPr bwMode="auto">
            <a:xfrm>
              <a:off x="6043374" y="3217035"/>
              <a:ext cx="453928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 smtClean="0"/>
                <a:t>02.</a:t>
              </a:r>
              <a:r>
                <a:rPr lang="zh-CN" altLang="en-US" sz="2000" b="1" dirty="0"/>
                <a:t>完成需求任务</a:t>
              </a:r>
              <a:endParaRPr lang="en-US" altLang="zh-CN" sz="2000" b="1" dirty="0"/>
            </a:p>
          </p:txBody>
        </p:sp>
        <p:sp>
          <p:nvSpPr>
            <p:cNvPr id="46" name="işl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EE3D321-D89E-4002-BD46-9423CD54F0B5}"/>
                </a:ext>
              </a:extLst>
            </p:cNvPr>
            <p:cNvSpPr txBox="1"/>
            <p:nvPr/>
          </p:nvSpPr>
          <p:spPr bwMode="auto">
            <a:xfrm>
              <a:off x="5645184" y="2345821"/>
              <a:ext cx="453928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01</a:t>
              </a:r>
              <a:r>
                <a:rPr lang="en-US" altLang="zh-CN" sz="2000" b="1" dirty="0" smtClean="0"/>
                <a:t>.</a:t>
              </a:r>
              <a:r>
                <a:rPr lang="zh-CN" altLang="en-US" sz="2000" b="1" dirty="0"/>
                <a:t>丰富广告形式</a:t>
              </a:r>
              <a:r>
                <a:rPr lang="en-US" altLang="zh-CN" sz="2000" b="1" dirty="0"/>
                <a:t>/</a:t>
              </a:r>
              <a:r>
                <a:rPr lang="zh-CN" altLang="en-US" sz="2000" b="1" dirty="0"/>
                <a:t>提高广告</a:t>
              </a:r>
              <a:r>
                <a:rPr lang="en-US" altLang="zh-CN" sz="2000" b="1" dirty="0" err="1"/>
                <a:t>sdk</a:t>
              </a:r>
              <a:r>
                <a:rPr lang="zh-CN" altLang="en-US" sz="2000" b="1" dirty="0"/>
                <a:t>能力</a:t>
              </a:r>
              <a:endParaRPr lang="en-US" altLang="zh-CN" sz="2000" b="1" dirty="0"/>
            </a:p>
          </p:txBody>
        </p:sp>
        <p:sp>
          <p:nvSpPr>
            <p:cNvPr id="44" name="íṥļí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54ADB1-7EE8-4D08-B6B7-F3A9B15DFFC7}"/>
                </a:ext>
              </a:extLst>
            </p:cNvPr>
            <p:cNvSpPr txBox="1"/>
            <p:nvPr/>
          </p:nvSpPr>
          <p:spPr bwMode="auto">
            <a:xfrm>
              <a:off x="6441562" y="4088250"/>
              <a:ext cx="453928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zh-CN" sz="2000" b="1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CB88127-CA97-4700-A0EB-F58025C5C909}"/>
                </a:ext>
              </a:extLst>
            </p:cNvPr>
            <p:cNvCxnSpPr/>
            <p:nvPr/>
          </p:nvCxnSpPr>
          <p:spPr>
            <a:xfrm>
              <a:off x="6268884" y="4074157"/>
              <a:ext cx="5251604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50FF592-EC86-46E1-857B-31208740E17B}"/>
                </a:ext>
              </a:extLst>
            </p:cNvPr>
            <p:cNvCxnSpPr/>
            <p:nvPr/>
          </p:nvCxnSpPr>
          <p:spPr>
            <a:xfrm>
              <a:off x="5796370" y="3202943"/>
              <a:ext cx="572411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5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广告</a:t>
            </a:r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sdk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客户端开发工作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25159" y="102345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08CD7"/>
                </a:solidFill>
              </a:rPr>
              <a:t>丰富广告形式</a:t>
            </a:r>
            <a:r>
              <a:rPr lang="en-US" altLang="zh-CN" b="1" dirty="0">
                <a:solidFill>
                  <a:srgbClr val="008CD7"/>
                </a:solidFill>
              </a:rPr>
              <a:t>/</a:t>
            </a:r>
            <a:r>
              <a:rPr lang="zh-CN" altLang="en-US" b="1" dirty="0">
                <a:solidFill>
                  <a:srgbClr val="008CD7"/>
                </a:solidFill>
              </a:rPr>
              <a:t>提高广告</a:t>
            </a:r>
            <a:r>
              <a:rPr lang="en-US" altLang="zh-CN" b="1" dirty="0" err="1">
                <a:solidFill>
                  <a:srgbClr val="008CD7"/>
                </a:solidFill>
              </a:rPr>
              <a:t>sdk</a:t>
            </a:r>
            <a:r>
              <a:rPr lang="zh-CN" altLang="en-US" b="1" dirty="0">
                <a:solidFill>
                  <a:srgbClr val="008CD7"/>
                </a:solidFill>
              </a:rPr>
              <a:t>能力</a:t>
            </a:r>
            <a:endParaRPr lang="en-US" altLang="zh-CN" b="1" dirty="0">
              <a:solidFill>
                <a:srgbClr val="008CD7"/>
              </a:solidFill>
            </a:endParaRPr>
          </a:p>
        </p:txBody>
      </p:sp>
      <p:sp>
        <p:nvSpPr>
          <p:cNvPr id="29" name="iś1íḍè"/>
          <p:cNvSpPr/>
          <p:nvPr/>
        </p:nvSpPr>
        <p:spPr>
          <a:xfrm>
            <a:off x="838200" y="2079297"/>
            <a:ext cx="634985" cy="634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chemeClr val="accent1"/>
            </a:solidFill>
            <a:miter lim="400000"/>
          </a:ln>
        </p:spPr>
        <p:txBody>
          <a:bodyPr wrap="none" lIns="90000" tIns="46800" rIns="90000" bIns="46800" anchor="ctr">
            <a:normAutofit/>
          </a:bodyPr>
          <a:lstStyle/>
          <a:p>
            <a:pPr lvl="0" algn="ctr">
              <a:defRPr sz="3200"/>
            </a:pPr>
            <a:r>
              <a:rPr lang="en-US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30" name="îṩḷiḑè"/>
          <p:cNvSpPr/>
          <p:nvPr/>
        </p:nvSpPr>
        <p:spPr>
          <a:xfrm>
            <a:off x="838200" y="2978365"/>
            <a:ext cx="634985" cy="634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chemeClr val="accent2"/>
            </a:solidFill>
            <a:miter lim="400000"/>
          </a:ln>
        </p:spPr>
        <p:txBody>
          <a:bodyPr wrap="none" lIns="90000" tIns="46800" rIns="90000" bIns="46800" anchor="ctr">
            <a:normAutofit/>
          </a:bodyPr>
          <a:lstStyle/>
          <a:p>
            <a:pPr lvl="0" algn="ctr">
              <a:defRPr sz="3200"/>
            </a:pPr>
            <a:r>
              <a:rPr lang="en-US" dirty="0">
                <a:solidFill>
                  <a:schemeClr val="accent2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1" name="ïṩľîďe"/>
          <p:cNvSpPr/>
          <p:nvPr/>
        </p:nvSpPr>
        <p:spPr>
          <a:xfrm>
            <a:off x="828859" y="3877958"/>
            <a:ext cx="634985" cy="634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chemeClr val="accent3"/>
            </a:solidFill>
            <a:miter lim="400000"/>
          </a:ln>
        </p:spPr>
        <p:txBody>
          <a:bodyPr wrap="none" lIns="90000" tIns="46800" rIns="90000" bIns="46800" anchor="ctr">
            <a:normAutofit/>
          </a:bodyPr>
          <a:lstStyle/>
          <a:p>
            <a:pPr lvl="0" algn="ctr">
              <a:defRPr sz="3200"/>
            </a:pPr>
            <a:r>
              <a:rPr lang="en-US" dirty="0">
                <a:solidFill>
                  <a:schemeClr val="accent3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2" name="iśļíḋé"/>
          <p:cNvSpPr/>
          <p:nvPr/>
        </p:nvSpPr>
        <p:spPr>
          <a:xfrm>
            <a:off x="838200" y="4813661"/>
            <a:ext cx="634985" cy="634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chemeClr val="accent4"/>
            </a:solidFill>
            <a:miter lim="400000"/>
          </a:ln>
        </p:spPr>
        <p:txBody>
          <a:bodyPr wrap="none" lIns="90000" tIns="46800" rIns="90000" bIns="46800" anchor="ctr">
            <a:normAutofit/>
          </a:bodyPr>
          <a:lstStyle/>
          <a:p>
            <a:pPr lvl="0" algn="ctr">
              <a:defRPr sz="3200"/>
            </a:pPr>
            <a:r>
              <a:rPr lang="en-US" dirty="0">
                <a:solidFill>
                  <a:schemeClr val="accent4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33" name="íSļíḑê"/>
          <p:cNvSpPr/>
          <p:nvPr/>
        </p:nvSpPr>
        <p:spPr>
          <a:xfrm>
            <a:off x="828950" y="5707736"/>
            <a:ext cx="634985" cy="634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chemeClr val="accent5"/>
            </a:solidFill>
            <a:miter lim="400000"/>
          </a:ln>
        </p:spPr>
        <p:txBody>
          <a:bodyPr wrap="none" lIns="90000" tIns="46800" rIns="90000" bIns="46800" anchor="ctr">
            <a:normAutofit/>
          </a:bodyPr>
          <a:lstStyle/>
          <a:p>
            <a:pPr lvl="0" algn="ctr">
              <a:defRPr sz="3200"/>
            </a:pPr>
            <a:r>
              <a:rPr lang="en-US">
                <a:solidFill>
                  <a:schemeClr val="accent5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34" name="îṩľíďê"/>
          <p:cNvSpPr txBox="1"/>
          <p:nvPr/>
        </p:nvSpPr>
        <p:spPr>
          <a:xfrm>
            <a:off x="1473094" y="5053096"/>
            <a:ext cx="3962574" cy="242864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zh-CN" altLang="en-US" sz="1400" b="1" dirty="0"/>
              <a:t>提供纯净版和融合版供</a:t>
            </a:r>
            <a:r>
              <a:rPr lang="en-US" altLang="zh-CN" sz="1400" b="1" dirty="0" err="1"/>
              <a:t>cp</a:t>
            </a:r>
            <a:r>
              <a:rPr lang="zh-CN" altLang="en-US" sz="1400" b="1" dirty="0"/>
              <a:t>选择接入</a:t>
            </a:r>
          </a:p>
        </p:txBody>
      </p:sp>
      <p:sp>
        <p:nvSpPr>
          <p:cNvPr id="35" name="íSliḍê"/>
          <p:cNvSpPr txBox="1"/>
          <p:nvPr/>
        </p:nvSpPr>
        <p:spPr>
          <a:xfrm>
            <a:off x="1463753" y="4160574"/>
            <a:ext cx="3663137" cy="242864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zh-CN" altLang="en-US" sz="1400" b="1" dirty="0"/>
              <a:t>新增激励视频广告类型</a:t>
            </a:r>
          </a:p>
        </p:txBody>
      </p:sp>
      <p:sp>
        <p:nvSpPr>
          <p:cNvPr id="36" name="íṡ1iḍè"/>
          <p:cNvSpPr txBox="1"/>
          <p:nvPr/>
        </p:nvSpPr>
        <p:spPr>
          <a:xfrm>
            <a:off x="1473094" y="3268052"/>
            <a:ext cx="3962574" cy="242864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zh-CN" altLang="en-US" sz="1400" b="1" dirty="0"/>
              <a:t>新增原生广告类型</a:t>
            </a:r>
          </a:p>
        </p:txBody>
      </p:sp>
      <p:sp>
        <p:nvSpPr>
          <p:cNvPr id="37" name="îṡḷiḍè"/>
          <p:cNvSpPr txBox="1"/>
          <p:nvPr/>
        </p:nvSpPr>
        <p:spPr>
          <a:xfrm>
            <a:off x="1473094" y="2317180"/>
            <a:ext cx="3962574" cy="242864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zh-CN" altLang="en-US" sz="1400" b="1" dirty="0"/>
              <a:t>新增激励视频广告类型</a:t>
            </a:r>
          </a:p>
        </p:txBody>
      </p:sp>
      <p:sp>
        <p:nvSpPr>
          <p:cNvPr id="38" name="íşlïḑe"/>
          <p:cNvSpPr txBox="1"/>
          <p:nvPr/>
        </p:nvSpPr>
        <p:spPr>
          <a:xfrm>
            <a:off x="1463844" y="5945619"/>
            <a:ext cx="3962574" cy="242864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Autofit/>
          </a:bodyPr>
          <a:lstStyle/>
          <a:p>
            <a:r>
              <a:rPr lang="en-US" altLang="zh-CN" sz="1400" b="1" dirty="0" smtClean="0"/>
              <a:t>…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广告</a:t>
            </a:r>
            <a:r>
              <a:rPr lang="en-US" altLang="zh-CN" dirty="0" err="1" smtClean="0">
                <a:latin typeface="+mn-lt"/>
                <a:ea typeface="+mn-ea"/>
                <a:cs typeface="+mn-ea"/>
                <a:sym typeface="+mn-lt"/>
              </a:rPr>
              <a:t>sdk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客户端开发工作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45C55C-A92A-455B-9279-7CE7CCB83251}"/>
              </a:ext>
            </a:extLst>
          </p:cNvPr>
          <p:cNvCxnSpPr/>
          <p:nvPr/>
        </p:nvCxnSpPr>
        <p:spPr>
          <a:xfrm>
            <a:off x="872463" y="1370327"/>
            <a:ext cx="779502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25159" y="10234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08CD7"/>
                </a:solidFill>
              </a:rPr>
              <a:t>完成需求任务</a:t>
            </a:r>
            <a:endParaRPr lang="en-US" altLang="zh-CN" b="1" dirty="0">
              <a:solidFill>
                <a:srgbClr val="008CD7"/>
              </a:solidFill>
            </a:endParaRPr>
          </a:p>
        </p:txBody>
      </p:sp>
      <p:grpSp>
        <p:nvGrpSpPr>
          <p:cNvPr id="55" name="13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2128708"/>
            <a:ext cx="10596880" cy="4729292"/>
            <a:chOff x="0" y="1416822"/>
            <a:chExt cx="12192000" cy="5441179"/>
          </a:xfrm>
        </p:grpSpPr>
        <p:sp>
          <p:nvSpPr>
            <p:cNvPr id="56" name="isľîḑè"/>
            <p:cNvSpPr/>
            <p:nvPr/>
          </p:nvSpPr>
          <p:spPr>
            <a:xfrm>
              <a:off x="0" y="5186423"/>
              <a:ext cx="12192000" cy="1671578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ṣľïḋé"/>
            <p:cNvSpPr/>
            <p:nvPr/>
          </p:nvSpPr>
          <p:spPr>
            <a:xfrm>
              <a:off x="1586663" y="1416822"/>
              <a:ext cx="2047875" cy="3439658"/>
            </a:xfrm>
            <a:prstGeom prst="roundRect">
              <a:avLst>
                <a:gd name="adj" fmla="val 78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$liḋé"/>
            <p:cNvSpPr/>
            <p:nvPr/>
          </p:nvSpPr>
          <p:spPr bwMode="auto">
            <a:xfrm>
              <a:off x="2423461" y="1618562"/>
              <a:ext cx="374279" cy="473988"/>
            </a:xfrm>
            <a:custGeom>
              <a:avLst/>
              <a:gdLst>
                <a:gd name="T0" fmla="*/ 35 w 38"/>
                <a:gd name="T1" fmla="*/ 6 h 51"/>
                <a:gd name="T2" fmla="*/ 29 w 38"/>
                <a:gd name="T3" fmla="*/ 6 h 51"/>
                <a:gd name="T4" fmla="*/ 21 w 38"/>
                <a:gd name="T5" fmla="*/ 0 h 51"/>
                <a:gd name="T6" fmla="*/ 18 w 38"/>
                <a:gd name="T7" fmla="*/ 0 h 51"/>
                <a:gd name="T8" fmla="*/ 10 w 38"/>
                <a:gd name="T9" fmla="*/ 6 h 51"/>
                <a:gd name="T10" fmla="*/ 3 w 38"/>
                <a:gd name="T11" fmla="*/ 6 h 51"/>
                <a:gd name="T12" fmla="*/ 0 w 38"/>
                <a:gd name="T13" fmla="*/ 10 h 51"/>
                <a:gd name="T14" fmla="*/ 0 w 38"/>
                <a:gd name="T15" fmla="*/ 48 h 51"/>
                <a:gd name="T16" fmla="*/ 3 w 38"/>
                <a:gd name="T17" fmla="*/ 51 h 51"/>
                <a:gd name="T18" fmla="*/ 35 w 38"/>
                <a:gd name="T19" fmla="*/ 51 h 51"/>
                <a:gd name="T20" fmla="*/ 38 w 38"/>
                <a:gd name="T21" fmla="*/ 48 h 51"/>
                <a:gd name="T22" fmla="*/ 38 w 38"/>
                <a:gd name="T23" fmla="*/ 10 h 51"/>
                <a:gd name="T24" fmla="*/ 35 w 38"/>
                <a:gd name="T25" fmla="*/ 6 h 51"/>
                <a:gd name="T26" fmla="*/ 18 w 38"/>
                <a:gd name="T27" fmla="*/ 3 h 51"/>
                <a:gd name="T28" fmla="*/ 21 w 38"/>
                <a:gd name="T29" fmla="*/ 3 h 51"/>
                <a:gd name="T30" fmla="*/ 25 w 38"/>
                <a:gd name="T31" fmla="*/ 6 h 51"/>
                <a:gd name="T32" fmla="*/ 13 w 38"/>
                <a:gd name="T33" fmla="*/ 6 h 51"/>
                <a:gd name="T34" fmla="*/ 18 w 38"/>
                <a:gd name="T35" fmla="*/ 3 h 51"/>
                <a:gd name="T36" fmla="*/ 35 w 38"/>
                <a:gd name="T37" fmla="*/ 46 h 51"/>
                <a:gd name="T38" fmla="*/ 34 w 38"/>
                <a:gd name="T39" fmla="*/ 48 h 51"/>
                <a:gd name="T40" fmla="*/ 5 w 38"/>
                <a:gd name="T41" fmla="*/ 48 h 51"/>
                <a:gd name="T42" fmla="*/ 3 w 38"/>
                <a:gd name="T43" fmla="*/ 46 h 51"/>
                <a:gd name="T44" fmla="*/ 3 w 38"/>
                <a:gd name="T45" fmla="*/ 42 h 51"/>
                <a:gd name="T46" fmla="*/ 35 w 38"/>
                <a:gd name="T47" fmla="*/ 42 h 51"/>
                <a:gd name="T48" fmla="*/ 35 w 38"/>
                <a:gd name="T49" fmla="*/ 46 h 51"/>
                <a:gd name="T50" fmla="*/ 35 w 38"/>
                <a:gd name="T51" fmla="*/ 38 h 51"/>
                <a:gd name="T52" fmla="*/ 3 w 38"/>
                <a:gd name="T53" fmla="*/ 38 h 51"/>
                <a:gd name="T54" fmla="*/ 3 w 38"/>
                <a:gd name="T55" fmla="*/ 11 h 51"/>
                <a:gd name="T56" fmla="*/ 5 w 38"/>
                <a:gd name="T57" fmla="*/ 10 h 51"/>
                <a:gd name="T58" fmla="*/ 10 w 38"/>
                <a:gd name="T59" fmla="*/ 10 h 51"/>
                <a:gd name="T60" fmla="*/ 10 w 38"/>
                <a:gd name="T61" fmla="*/ 19 h 51"/>
                <a:gd name="T62" fmla="*/ 13 w 38"/>
                <a:gd name="T63" fmla="*/ 19 h 51"/>
                <a:gd name="T64" fmla="*/ 13 w 38"/>
                <a:gd name="T65" fmla="*/ 10 h 51"/>
                <a:gd name="T66" fmla="*/ 26 w 38"/>
                <a:gd name="T67" fmla="*/ 10 h 51"/>
                <a:gd name="T68" fmla="*/ 26 w 38"/>
                <a:gd name="T69" fmla="*/ 19 h 51"/>
                <a:gd name="T70" fmla="*/ 29 w 38"/>
                <a:gd name="T71" fmla="*/ 19 h 51"/>
                <a:gd name="T72" fmla="*/ 29 w 38"/>
                <a:gd name="T73" fmla="*/ 10 h 51"/>
                <a:gd name="T74" fmla="*/ 34 w 38"/>
                <a:gd name="T75" fmla="*/ 10 h 51"/>
                <a:gd name="T76" fmla="*/ 35 w 38"/>
                <a:gd name="T77" fmla="*/ 11 h 51"/>
                <a:gd name="T78" fmla="*/ 35 w 38"/>
                <a:gd name="T79" fmla="*/ 38 h 51"/>
                <a:gd name="T80" fmla="*/ 35 w 38"/>
                <a:gd name="T81" fmla="*/ 38 h 51"/>
                <a:gd name="T82" fmla="*/ 35 w 38"/>
                <a:gd name="T83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51">
                  <a:moveTo>
                    <a:pt x="35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8" y="3"/>
                    <a:pt x="25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1" y="3"/>
                    <a:pt x="1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1" y="51"/>
                    <a:pt x="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8" y="50"/>
                    <a:pt x="38" y="48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8"/>
                    <a:pt x="37" y="6"/>
                    <a:pt x="35" y="6"/>
                  </a:cubicBezTo>
                  <a:close/>
                  <a:moveTo>
                    <a:pt x="18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3" y="3"/>
                    <a:pt x="25" y="5"/>
                    <a:pt x="25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6" y="3"/>
                    <a:pt x="18" y="3"/>
                  </a:cubicBezTo>
                  <a:close/>
                  <a:moveTo>
                    <a:pt x="35" y="46"/>
                  </a:moveTo>
                  <a:cubicBezTo>
                    <a:pt x="35" y="47"/>
                    <a:pt x="34" y="48"/>
                    <a:pt x="3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3" y="47"/>
                    <a:pt x="3" y="46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5" y="42"/>
                    <a:pt x="35" y="42"/>
                    <a:pt x="35" y="42"/>
                  </a:cubicBezTo>
                  <a:lnTo>
                    <a:pt x="35" y="46"/>
                  </a:lnTo>
                  <a:close/>
                  <a:moveTo>
                    <a:pt x="35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5" y="10"/>
                    <a:pt x="35" y="11"/>
                  </a:cubicBezTo>
                  <a:lnTo>
                    <a:pt x="35" y="38"/>
                  </a:lnTo>
                  <a:close/>
                  <a:moveTo>
                    <a:pt x="35" y="38"/>
                  </a:moveTo>
                  <a:cubicBezTo>
                    <a:pt x="35" y="38"/>
                    <a:pt x="35" y="38"/>
                    <a:pt x="35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9" name="isļiḍé"/>
            <p:cNvGrpSpPr/>
            <p:nvPr/>
          </p:nvGrpSpPr>
          <p:grpSpPr>
            <a:xfrm>
              <a:off x="1595663" y="2650099"/>
              <a:ext cx="2029875" cy="1484283"/>
              <a:chOff x="1599675" y="2844000"/>
              <a:chExt cx="2029875" cy="1484283"/>
            </a:xfrm>
          </p:grpSpPr>
          <p:sp>
            <p:nvSpPr>
              <p:cNvPr id="70" name="iṥḻí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99675" y="3231598"/>
                <a:ext cx="2029875" cy="1096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新增可见曝光检测</a:t>
                </a:r>
                <a:r>
                  <a:rPr lang="zh-CN" altLang="en-US" sz="1100" dirty="0" smtClean="0">
                    <a:solidFill>
                      <a:schemeClr val="bg1"/>
                    </a:solidFill>
                  </a:rPr>
                  <a:t>能力</a:t>
                </a:r>
                <a:endParaRPr lang="en-US" altLang="zh-CN" sz="11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新增原生广告</a:t>
                </a:r>
                <a:r>
                  <a:rPr lang="zh-CN" altLang="en-US" sz="1100" dirty="0" smtClean="0">
                    <a:solidFill>
                      <a:schemeClr val="bg1"/>
                    </a:solidFill>
                  </a:rPr>
                  <a:t>类型</a:t>
                </a:r>
                <a:endParaRPr lang="en-US" altLang="zh-CN" sz="11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支持原生广告形式</a:t>
                </a:r>
                <a:endParaRPr lang="en-US" altLang="zh-CN" sz="11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:endParaRPr lang="en-US" altLang="zh-CN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í$lï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99675" y="2844000"/>
                <a:ext cx="202987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 smtClean="0">
                    <a:solidFill>
                      <a:schemeClr val="bg1"/>
                    </a:solidFill>
                  </a:rPr>
                  <a:t>对内</a:t>
                </a:r>
                <a:r>
                  <a:rPr lang="en-US" altLang="zh-CN" b="1" dirty="0" smtClean="0">
                    <a:solidFill>
                      <a:schemeClr val="bg1"/>
                    </a:solidFill>
                  </a:rPr>
                  <a:t>SDK</a:t>
                </a:r>
                <a:endParaRPr lang="en-US" altLang="zh-CN" sz="1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iŝḷïḍé"/>
            <p:cNvSpPr/>
            <p:nvPr/>
          </p:nvSpPr>
          <p:spPr>
            <a:xfrm>
              <a:off x="5072063" y="1416822"/>
              <a:ext cx="2047875" cy="3439657"/>
            </a:xfrm>
            <a:prstGeom prst="roundRect">
              <a:avLst>
                <a:gd name="adj" fmla="val 782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ḻïďe"/>
            <p:cNvSpPr/>
            <p:nvPr/>
          </p:nvSpPr>
          <p:spPr bwMode="auto">
            <a:xfrm>
              <a:off x="5908861" y="1618562"/>
              <a:ext cx="374279" cy="473988"/>
            </a:xfrm>
            <a:custGeom>
              <a:avLst/>
              <a:gdLst>
                <a:gd name="T0" fmla="*/ 35 w 38"/>
                <a:gd name="T1" fmla="*/ 6 h 51"/>
                <a:gd name="T2" fmla="*/ 29 w 38"/>
                <a:gd name="T3" fmla="*/ 6 h 51"/>
                <a:gd name="T4" fmla="*/ 21 w 38"/>
                <a:gd name="T5" fmla="*/ 0 h 51"/>
                <a:gd name="T6" fmla="*/ 18 w 38"/>
                <a:gd name="T7" fmla="*/ 0 h 51"/>
                <a:gd name="T8" fmla="*/ 10 w 38"/>
                <a:gd name="T9" fmla="*/ 6 h 51"/>
                <a:gd name="T10" fmla="*/ 3 w 38"/>
                <a:gd name="T11" fmla="*/ 6 h 51"/>
                <a:gd name="T12" fmla="*/ 0 w 38"/>
                <a:gd name="T13" fmla="*/ 10 h 51"/>
                <a:gd name="T14" fmla="*/ 0 w 38"/>
                <a:gd name="T15" fmla="*/ 48 h 51"/>
                <a:gd name="T16" fmla="*/ 3 w 38"/>
                <a:gd name="T17" fmla="*/ 51 h 51"/>
                <a:gd name="T18" fmla="*/ 35 w 38"/>
                <a:gd name="T19" fmla="*/ 51 h 51"/>
                <a:gd name="T20" fmla="*/ 38 w 38"/>
                <a:gd name="T21" fmla="*/ 48 h 51"/>
                <a:gd name="T22" fmla="*/ 38 w 38"/>
                <a:gd name="T23" fmla="*/ 10 h 51"/>
                <a:gd name="T24" fmla="*/ 35 w 38"/>
                <a:gd name="T25" fmla="*/ 6 h 51"/>
                <a:gd name="T26" fmla="*/ 18 w 38"/>
                <a:gd name="T27" fmla="*/ 3 h 51"/>
                <a:gd name="T28" fmla="*/ 21 w 38"/>
                <a:gd name="T29" fmla="*/ 3 h 51"/>
                <a:gd name="T30" fmla="*/ 25 w 38"/>
                <a:gd name="T31" fmla="*/ 6 h 51"/>
                <a:gd name="T32" fmla="*/ 13 w 38"/>
                <a:gd name="T33" fmla="*/ 6 h 51"/>
                <a:gd name="T34" fmla="*/ 18 w 38"/>
                <a:gd name="T35" fmla="*/ 3 h 51"/>
                <a:gd name="T36" fmla="*/ 35 w 38"/>
                <a:gd name="T37" fmla="*/ 46 h 51"/>
                <a:gd name="T38" fmla="*/ 34 w 38"/>
                <a:gd name="T39" fmla="*/ 48 h 51"/>
                <a:gd name="T40" fmla="*/ 5 w 38"/>
                <a:gd name="T41" fmla="*/ 48 h 51"/>
                <a:gd name="T42" fmla="*/ 3 w 38"/>
                <a:gd name="T43" fmla="*/ 46 h 51"/>
                <a:gd name="T44" fmla="*/ 3 w 38"/>
                <a:gd name="T45" fmla="*/ 42 h 51"/>
                <a:gd name="T46" fmla="*/ 35 w 38"/>
                <a:gd name="T47" fmla="*/ 42 h 51"/>
                <a:gd name="T48" fmla="*/ 35 w 38"/>
                <a:gd name="T49" fmla="*/ 46 h 51"/>
                <a:gd name="T50" fmla="*/ 35 w 38"/>
                <a:gd name="T51" fmla="*/ 38 h 51"/>
                <a:gd name="T52" fmla="*/ 3 w 38"/>
                <a:gd name="T53" fmla="*/ 38 h 51"/>
                <a:gd name="T54" fmla="*/ 3 w 38"/>
                <a:gd name="T55" fmla="*/ 11 h 51"/>
                <a:gd name="T56" fmla="*/ 5 w 38"/>
                <a:gd name="T57" fmla="*/ 10 h 51"/>
                <a:gd name="T58" fmla="*/ 10 w 38"/>
                <a:gd name="T59" fmla="*/ 10 h 51"/>
                <a:gd name="T60" fmla="*/ 10 w 38"/>
                <a:gd name="T61" fmla="*/ 19 h 51"/>
                <a:gd name="T62" fmla="*/ 13 w 38"/>
                <a:gd name="T63" fmla="*/ 19 h 51"/>
                <a:gd name="T64" fmla="*/ 13 w 38"/>
                <a:gd name="T65" fmla="*/ 10 h 51"/>
                <a:gd name="T66" fmla="*/ 26 w 38"/>
                <a:gd name="T67" fmla="*/ 10 h 51"/>
                <a:gd name="T68" fmla="*/ 26 w 38"/>
                <a:gd name="T69" fmla="*/ 19 h 51"/>
                <a:gd name="T70" fmla="*/ 29 w 38"/>
                <a:gd name="T71" fmla="*/ 19 h 51"/>
                <a:gd name="T72" fmla="*/ 29 w 38"/>
                <a:gd name="T73" fmla="*/ 10 h 51"/>
                <a:gd name="T74" fmla="*/ 34 w 38"/>
                <a:gd name="T75" fmla="*/ 10 h 51"/>
                <a:gd name="T76" fmla="*/ 35 w 38"/>
                <a:gd name="T77" fmla="*/ 11 h 51"/>
                <a:gd name="T78" fmla="*/ 35 w 38"/>
                <a:gd name="T79" fmla="*/ 38 h 51"/>
                <a:gd name="T80" fmla="*/ 35 w 38"/>
                <a:gd name="T81" fmla="*/ 38 h 51"/>
                <a:gd name="T82" fmla="*/ 35 w 38"/>
                <a:gd name="T83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51">
                  <a:moveTo>
                    <a:pt x="35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8" y="3"/>
                    <a:pt x="25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1" y="3"/>
                    <a:pt x="1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1" y="51"/>
                    <a:pt x="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8" y="50"/>
                    <a:pt x="38" y="48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8"/>
                    <a:pt x="37" y="6"/>
                    <a:pt x="35" y="6"/>
                  </a:cubicBezTo>
                  <a:close/>
                  <a:moveTo>
                    <a:pt x="18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3" y="3"/>
                    <a:pt x="25" y="5"/>
                    <a:pt x="25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6" y="3"/>
                    <a:pt x="18" y="3"/>
                  </a:cubicBezTo>
                  <a:close/>
                  <a:moveTo>
                    <a:pt x="35" y="46"/>
                  </a:moveTo>
                  <a:cubicBezTo>
                    <a:pt x="35" y="47"/>
                    <a:pt x="34" y="48"/>
                    <a:pt x="3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3" y="47"/>
                    <a:pt x="3" y="46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5" y="42"/>
                    <a:pt x="35" y="42"/>
                    <a:pt x="35" y="42"/>
                  </a:cubicBezTo>
                  <a:lnTo>
                    <a:pt x="35" y="46"/>
                  </a:lnTo>
                  <a:close/>
                  <a:moveTo>
                    <a:pt x="35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5" y="10"/>
                    <a:pt x="35" y="11"/>
                  </a:cubicBezTo>
                  <a:lnTo>
                    <a:pt x="35" y="38"/>
                  </a:lnTo>
                  <a:close/>
                  <a:moveTo>
                    <a:pt x="35" y="38"/>
                  </a:moveTo>
                  <a:cubicBezTo>
                    <a:pt x="35" y="38"/>
                    <a:pt x="35" y="38"/>
                    <a:pt x="35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2" name="ïşļiḑé"/>
            <p:cNvGrpSpPr/>
            <p:nvPr/>
          </p:nvGrpSpPr>
          <p:grpSpPr>
            <a:xfrm>
              <a:off x="4995296" y="2650099"/>
              <a:ext cx="2201408" cy="2000727"/>
              <a:chOff x="1513908" y="2844000"/>
              <a:chExt cx="2201408" cy="2000727"/>
            </a:xfrm>
          </p:grpSpPr>
          <p:sp>
            <p:nvSpPr>
              <p:cNvPr id="68" name="iSli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13908" y="3233710"/>
                <a:ext cx="2201408" cy="16110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新增自定义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h5</a:t>
                </a:r>
                <a:r>
                  <a:rPr lang="zh-CN" altLang="en-US" sz="1100" dirty="0" smtClean="0">
                    <a:solidFill>
                      <a:schemeClr val="bg1"/>
                    </a:solidFill>
                  </a:rPr>
                  <a:t>广告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 smtClean="0">
                    <a:solidFill>
                      <a:schemeClr val="bg1"/>
                    </a:solidFill>
                  </a:rPr>
                  <a:t>Banner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广告刷新时间可</a:t>
                </a:r>
                <a:r>
                  <a:rPr lang="zh-CN" altLang="en-US" sz="1100" dirty="0" smtClean="0">
                    <a:solidFill>
                      <a:schemeClr val="bg1"/>
                    </a:solidFill>
                  </a:rPr>
                  <a:t>配置</a:t>
                </a:r>
                <a:endParaRPr lang="en-US" altLang="zh-CN" sz="11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应用类广告点击区域可</a:t>
                </a:r>
                <a:r>
                  <a:rPr lang="zh-CN" altLang="en-US" sz="1100" dirty="0" smtClean="0">
                    <a:solidFill>
                      <a:schemeClr val="bg1"/>
                    </a:solidFill>
                  </a:rPr>
                  <a:t>配置</a:t>
                </a:r>
                <a:endParaRPr lang="en-US" altLang="zh-CN" sz="11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新增激励视频广告</a:t>
                </a:r>
                <a:r>
                  <a:rPr lang="zh-CN" altLang="en-US" sz="1100" dirty="0" smtClean="0">
                    <a:solidFill>
                      <a:schemeClr val="bg1"/>
                    </a:solidFill>
                  </a:rPr>
                  <a:t>形式</a:t>
                </a:r>
                <a:endParaRPr lang="en-US" altLang="zh-CN" sz="11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提供纯净版本</a:t>
                </a:r>
                <a:endParaRPr lang="en-US" altLang="zh-CN" sz="1100" dirty="0" smtClean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30000"/>
                  </a:lnSpc>
                </a:pPr>
                <a:endParaRPr lang="en-US" altLang="zh-CN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íṥli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99675" y="2844000"/>
                <a:ext cx="202987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 smtClean="0">
                    <a:solidFill>
                      <a:schemeClr val="bg1"/>
                    </a:solidFill>
                  </a:rPr>
                  <a:t>联盟</a:t>
                </a:r>
                <a:r>
                  <a:rPr lang="en-US" altLang="zh-CN" b="1" dirty="0" smtClean="0">
                    <a:solidFill>
                      <a:schemeClr val="bg1"/>
                    </a:solidFill>
                  </a:rPr>
                  <a:t>SDK</a:t>
                </a:r>
                <a:endParaRPr lang="en-US" altLang="zh-CN" sz="1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3" name="íŝľíḋè"/>
            <p:cNvSpPr/>
            <p:nvPr/>
          </p:nvSpPr>
          <p:spPr>
            <a:xfrm>
              <a:off x="8557462" y="1416822"/>
              <a:ext cx="2047875" cy="3439657"/>
            </a:xfrm>
            <a:prstGeom prst="roundRect">
              <a:avLst>
                <a:gd name="adj" fmla="val 782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ṥľíďé"/>
            <p:cNvSpPr/>
            <p:nvPr/>
          </p:nvSpPr>
          <p:spPr bwMode="auto">
            <a:xfrm>
              <a:off x="9394260" y="1618562"/>
              <a:ext cx="374279" cy="473988"/>
            </a:xfrm>
            <a:custGeom>
              <a:avLst/>
              <a:gdLst>
                <a:gd name="T0" fmla="*/ 35 w 38"/>
                <a:gd name="T1" fmla="*/ 6 h 51"/>
                <a:gd name="T2" fmla="*/ 29 w 38"/>
                <a:gd name="T3" fmla="*/ 6 h 51"/>
                <a:gd name="T4" fmla="*/ 21 w 38"/>
                <a:gd name="T5" fmla="*/ 0 h 51"/>
                <a:gd name="T6" fmla="*/ 18 w 38"/>
                <a:gd name="T7" fmla="*/ 0 h 51"/>
                <a:gd name="T8" fmla="*/ 10 w 38"/>
                <a:gd name="T9" fmla="*/ 6 h 51"/>
                <a:gd name="T10" fmla="*/ 3 w 38"/>
                <a:gd name="T11" fmla="*/ 6 h 51"/>
                <a:gd name="T12" fmla="*/ 0 w 38"/>
                <a:gd name="T13" fmla="*/ 10 h 51"/>
                <a:gd name="T14" fmla="*/ 0 w 38"/>
                <a:gd name="T15" fmla="*/ 48 h 51"/>
                <a:gd name="T16" fmla="*/ 3 w 38"/>
                <a:gd name="T17" fmla="*/ 51 h 51"/>
                <a:gd name="T18" fmla="*/ 35 w 38"/>
                <a:gd name="T19" fmla="*/ 51 h 51"/>
                <a:gd name="T20" fmla="*/ 38 w 38"/>
                <a:gd name="T21" fmla="*/ 48 h 51"/>
                <a:gd name="T22" fmla="*/ 38 w 38"/>
                <a:gd name="T23" fmla="*/ 10 h 51"/>
                <a:gd name="T24" fmla="*/ 35 w 38"/>
                <a:gd name="T25" fmla="*/ 6 h 51"/>
                <a:gd name="T26" fmla="*/ 18 w 38"/>
                <a:gd name="T27" fmla="*/ 3 h 51"/>
                <a:gd name="T28" fmla="*/ 21 w 38"/>
                <a:gd name="T29" fmla="*/ 3 h 51"/>
                <a:gd name="T30" fmla="*/ 25 w 38"/>
                <a:gd name="T31" fmla="*/ 6 h 51"/>
                <a:gd name="T32" fmla="*/ 13 w 38"/>
                <a:gd name="T33" fmla="*/ 6 h 51"/>
                <a:gd name="T34" fmla="*/ 18 w 38"/>
                <a:gd name="T35" fmla="*/ 3 h 51"/>
                <a:gd name="T36" fmla="*/ 35 w 38"/>
                <a:gd name="T37" fmla="*/ 46 h 51"/>
                <a:gd name="T38" fmla="*/ 34 w 38"/>
                <a:gd name="T39" fmla="*/ 48 h 51"/>
                <a:gd name="T40" fmla="*/ 5 w 38"/>
                <a:gd name="T41" fmla="*/ 48 h 51"/>
                <a:gd name="T42" fmla="*/ 3 w 38"/>
                <a:gd name="T43" fmla="*/ 46 h 51"/>
                <a:gd name="T44" fmla="*/ 3 w 38"/>
                <a:gd name="T45" fmla="*/ 42 h 51"/>
                <a:gd name="T46" fmla="*/ 35 w 38"/>
                <a:gd name="T47" fmla="*/ 42 h 51"/>
                <a:gd name="T48" fmla="*/ 35 w 38"/>
                <a:gd name="T49" fmla="*/ 46 h 51"/>
                <a:gd name="T50" fmla="*/ 35 w 38"/>
                <a:gd name="T51" fmla="*/ 38 h 51"/>
                <a:gd name="T52" fmla="*/ 3 w 38"/>
                <a:gd name="T53" fmla="*/ 38 h 51"/>
                <a:gd name="T54" fmla="*/ 3 w 38"/>
                <a:gd name="T55" fmla="*/ 11 h 51"/>
                <a:gd name="T56" fmla="*/ 5 w 38"/>
                <a:gd name="T57" fmla="*/ 10 h 51"/>
                <a:gd name="T58" fmla="*/ 10 w 38"/>
                <a:gd name="T59" fmla="*/ 10 h 51"/>
                <a:gd name="T60" fmla="*/ 10 w 38"/>
                <a:gd name="T61" fmla="*/ 19 h 51"/>
                <a:gd name="T62" fmla="*/ 13 w 38"/>
                <a:gd name="T63" fmla="*/ 19 h 51"/>
                <a:gd name="T64" fmla="*/ 13 w 38"/>
                <a:gd name="T65" fmla="*/ 10 h 51"/>
                <a:gd name="T66" fmla="*/ 26 w 38"/>
                <a:gd name="T67" fmla="*/ 10 h 51"/>
                <a:gd name="T68" fmla="*/ 26 w 38"/>
                <a:gd name="T69" fmla="*/ 19 h 51"/>
                <a:gd name="T70" fmla="*/ 29 w 38"/>
                <a:gd name="T71" fmla="*/ 19 h 51"/>
                <a:gd name="T72" fmla="*/ 29 w 38"/>
                <a:gd name="T73" fmla="*/ 10 h 51"/>
                <a:gd name="T74" fmla="*/ 34 w 38"/>
                <a:gd name="T75" fmla="*/ 10 h 51"/>
                <a:gd name="T76" fmla="*/ 35 w 38"/>
                <a:gd name="T77" fmla="*/ 11 h 51"/>
                <a:gd name="T78" fmla="*/ 35 w 38"/>
                <a:gd name="T79" fmla="*/ 38 h 51"/>
                <a:gd name="T80" fmla="*/ 35 w 38"/>
                <a:gd name="T81" fmla="*/ 38 h 51"/>
                <a:gd name="T82" fmla="*/ 35 w 38"/>
                <a:gd name="T83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51">
                  <a:moveTo>
                    <a:pt x="35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8" y="3"/>
                    <a:pt x="25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1" y="3"/>
                    <a:pt x="1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1" y="51"/>
                    <a:pt x="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8" y="50"/>
                    <a:pt x="38" y="48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8"/>
                    <a:pt x="37" y="6"/>
                    <a:pt x="35" y="6"/>
                  </a:cubicBezTo>
                  <a:close/>
                  <a:moveTo>
                    <a:pt x="18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3" y="3"/>
                    <a:pt x="25" y="5"/>
                    <a:pt x="25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6" y="3"/>
                    <a:pt x="18" y="3"/>
                  </a:cubicBezTo>
                  <a:close/>
                  <a:moveTo>
                    <a:pt x="35" y="46"/>
                  </a:moveTo>
                  <a:cubicBezTo>
                    <a:pt x="35" y="47"/>
                    <a:pt x="34" y="48"/>
                    <a:pt x="3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3" y="47"/>
                    <a:pt x="3" y="46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5" y="42"/>
                    <a:pt x="35" y="42"/>
                    <a:pt x="35" y="42"/>
                  </a:cubicBezTo>
                  <a:lnTo>
                    <a:pt x="35" y="46"/>
                  </a:lnTo>
                  <a:close/>
                  <a:moveTo>
                    <a:pt x="35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5" y="10"/>
                    <a:pt x="35" y="11"/>
                  </a:cubicBezTo>
                  <a:lnTo>
                    <a:pt x="35" y="38"/>
                  </a:lnTo>
                  <a:close/>
                  <a:moveTo>
                    <a:pt x="35" y="38"/>
                  </a:moveTo>
                  <a:cubicBezTo>
                    <a:pt x="35" y="38"/>
                    <a:pt x="35" y="38"/>
                    <a:pt x="35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5" name="iṧḷíḑè"/>
            <p:cNvGrpSpPr/>
            <p:nvPr/>
          </p:nvGrpSpPr>
          <p:grpSpPr>
            <a:xfrm>
              <a:off x="8566462" y="2650099"/>
              <a:ext cx="2029875" cy="944997"/>
              <a:chOff x="1599675" y="2844000"/>
              <a:chExt cx="2029875" cy="944997"/>
            </a:xfrm>
          </p:grpSpPr>
          <p:sp>
            <p:nvSpPr>
              <p:cNvPr id="66" name="ïṣḻî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99675" y="3231598"/>
                <a:ext cx="2029875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新增电子书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Banner</a:t>
                </a:r>
                <a:r>
                  <a:rPr lang="zh-CN" altLang="en-US" sz="1100" dirty="0">
                    <a:solidFill>
                      <a:schemeClr val="bg1"/>
                    </a:solidFill>
                  </a:rPr>
                  <a:t>广告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ï$ḷï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99675" y="2844000"/>
                <a:ext cx="202987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 smtClean="0">
                    <a:solidFill>
                      <a:schemeClr val="bg1"/>
                    </a:solidFill>
                  </a:rPr>
                  <a:t>电子书专版</a:t>
                </a:r>
                <a:r>
                  <a:rPr lang="en-US" altLang="zh-CN" sz="1800" b="1" dirty="0" smtClean="0">
                    <a:solidFill>
                      <a:schemeClr val="bg1"/>
                    </a:solidFill>
                  </a:rPr>
                  <a:t>SDK</a:t>
                </a:r>
                <a:endParaRPr lang="en-US" altLang="zh-CN" sz="18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23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56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173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17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31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17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67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56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3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56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68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68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805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31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069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w02vh34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920</Words>
  <Application>Microsoft Office PowerPoint</Application>
  <PresentationFormat>宽屏</PresentationFormat>
  <Paragraphs>189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宋体</vt:lpstr>
      <vt:lpstr>Microsoft YaHei</vt:lpstr>
      <vt:lpstr>Microsoft YaHei</vt:lpstr>
      <vt:lpstr>Arial</vt:lpstr>
      <vt:lpstr>Calibri</vt:lpstr>
      <vt:lpstr>Impact</vt:lpstr>
      <vt:lpstr>Office 主题</vt:lpstr>
      <vt:lpstr>年 度 述 职 汇 报</vt:lpstr>
      <vt:lpstr>目 录</vt:lpstr>
      <vt:lpstr> 工作总结</vt:lpstr>
      <vt:lpstr>参与组件管理工作</vt:lpstr>
      <vt:lpstr>参与组件管理工作</vt:lpstr>
      <vt:lpstr>参与组件管理工作</vt:lpstr>
      <vt:lpstr>广告sdk客户端开发工作</vt:lpstr>
      <vt:lpstr>广告sdk客户端开发工作</vt:lpstr>
      <vt:lpstr>广告sdk客户端开发工作</vt:lpstr>
      <vt:lpstr>区块链技术预研</vt:lpstr>
      <vt:lpstr>区块链技术预研</vt:lpstr>
      <vt:lpstr>区块链技术预研</vt:lpstr>
      <vt:lpstr>区块链技术预研</vt:lpstr>
      <vt:lpstr>目 录</vt:lpstr>
      <vt:lpstr> 模块问题及建议</vt:lpstr>
      <vt:lpstr>目 录</vt:lpstr>
      <vt:lpstr>模块管理心得</vt:lpstr>
      <vt:lpstr> 收获与成长</vt:lpstr>
      <vt:lpstr>目 录</vt:lpstr>
      <vt:lpstr>不足及改善</vt:lpstr>
      <vt:lpstr>目 录</vt:lpstr>
      <vt:lpstr>2019年计划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vivo</dc:creator>
  <cp:lastModifiedBy>梁彬</cp:lastModifiedBy>
  <cp:revision>151</cp:revision>
  <dcterms:created xsi:type="dcterms:W3CDTF">2018-11-26T11:14:30Z</dcterms:created>
  <dcterms:modified xsi:type="dcterms:W3CDTF">2019-01-16T12:48:34Z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2052-2.2.1.646</vt:lpwstr>
  </property>
</Properties>
</file>