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407" r:id="rId1"/>
    <p:sldMasterId id="2147484421" r:id="rId2"/>
    <p:sldMasterId id="2147484425" r:id="rId3"/>
  </p:sldMasterIdLst>
  <p:notesMasterIdLst>
    <p:notesMasterId r:id="rId11"/>
  </p:notesMasterIdLst>
  <p:sldIdLst>
    <p:sldId id="292" r:id="rId4"/>
    <p:sldId id="291" r:id="rId5"/>
    <p:sldId id="276" r:id="rId6"/>
    <p:sldId id="278" r:id="rId7"/>
    <p:sldId id="275" r:id="rId8"/>
    <p:sldId id="268" r:id="rId9"/>
    <p:sldId id="273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1200"/>
    <a:srgbClr val="31A9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深色样式 2 - 强调 3/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3C2FFA5D-87B4-456A-9821-1D502468CF0F}" styleName="主题样式 1 - 个性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E171933-4619-4E11-9A3F-F7608DF75F80}" styleName="中度样式 1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7853C-536D-4A76-A0AE-DD22124D55A5}" styleName="主题样式 1 - 个性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主题样式 1 - 个性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主题样式 1 - 个性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主题样式 1 - 个性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04"/>
    <p:restoredTop sz="85830"/>
  </p:normalViewPr>
  <p:slideViewPr>
    <p:cSldViewPr snapToGrid="0" snapToObjects="1">
      <p:cViewPr varScale="1">
        <p:scale>
          <a:sx n="80" d="100"/>
          <a:sy n="80" d="100"/>
        </p:scale>
        <p:origin x="1560" y="18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6010EC-6B0E-6340-AB23-D97AB8C93F75}" type="datetimeFigureOut">
              <a:rPr kumimoji="1" lang="zh-CN" altLang="en-US" smtClean="0"/>
              <a:t>2019/3/1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AFC8B3-C804-9245-9F6F-F1B622BF511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7772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C8B3-C804-9245-9F6F-F1B622BF5116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3058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C8B3-C804-9245-9F6F-F1B622BF5116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86950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C8B3-C804-9245-9F6F-F1B622BF5116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91918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C8B3-C804-9245-9F6F-F1B622BF5116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0349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C8B3-C804-9245-9F6F-F1B622BF5116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87368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C8B3-C804-9245-9F6F-F1B622BF5116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2583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officeplus.cn/" TargetMode="Externa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officeplus.cn/" TargetMode="External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/>
          <a:srcRect t="22049" r="54675" b="21936"/>
          <a:stretch/>
        </p:blipFill>
        <p:spPr>
          <a:xfrm>
            <a:off x="849510" y="-12701"/>
            <a:ext cx="10492980" cy="6858001"/>
          </a:xfrm>
          <a:prstGeom prst="rect">
            <a:avLst/>
          </a:prstGeom>
        </p:spPr>
      </p:pic>
      <p:sp>
        <p:nvSpPr>
          <p:cNvPr id="4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22697" y="2307026"/>
            <a:ext cx="11146606" cy="937764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48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1"/>
          </p:nvPr>
        </p:nvSpPr>
        <p:spPr>
          <a:xfrm>
            <a:off x="3155230" y="3669185"/>
            <a:ext cx="2294080" cy="549890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>
                <a:lumMod val="50000"/>
                <a:lumOff val="50000"/>
              </a:schemeClr>
            </a:solidFill>
          </a:ln>
        </p:spPr>
        <p:txBody>
          <a:bodyPr vert="horz" anchor="t"/>
          <a:lstStyle>
            <a:lvl1pPr marL="0" indent="0" algn="ctr">
              <a:buNone/>
              <a:defRPr sz="14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2"/>
          </p:nvPr>
        </p:nvSpPr>
        <p:spPr>
          <a:xfrm>
            <a:off x="6742690" y="3669184"/>
            <a:ext cx="2294080" cy="549890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>
                <a:lumMod val="50000"/>
                <a:lumOff val="50000"/>
              </a:schemeClr>
            </a:solidFill>
          </a:ln>
        </p:spPr>
        <p:txBody>
          <a:bodyPr vert="horz" anchor="t"/>
          <a:lstStyle>
            <a:lvl1pPr marL="0" indent="0" algn="ctr">
              <a:buNone/>
              <a:defRPr sz="14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3155230" y="4448647"/>
            <a:ext cx="5881540" cy="508364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20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9659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页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4282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685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/>
          <a:lstStyle/>
          <a:p>
            <a:fld id="{BEC22CE3-9473-2945-8E6C-88166E9B18D1}" type="datetimeFigureOut">
              <a:rPr kumimoji="1" lang="zh-CN" altLang="en-US" smtClean="0"/>
              <a:t>2019/3/1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/>
          <a:lstStyle/>
          <a:p>
            <a:fld id="{EC6F19F7-1E19-104B-9D34-7E41CEA9AE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11088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is-I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Microsoft YaHei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2800834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图片素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8711836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713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is-I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Microsoft YaHei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20215168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图片素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2952380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454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录页_三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/>
          <a:srcRect l="61489" t="25058" r="12143" b="25081"/>
          <a:stretch/>
        </p:blipFill>
        <p:spPr>
          <a:xfrm>
            <a:off x="558800" y="4165951"/>
            <a:ext cx="2413000" cy="2413000"/>
          </a:xfrm>
          <a:prstGeom prst="ellipse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61489" t="25058" r="12143" b="25081"/>
          <a:stretch/>
        </p:blipFill>
        <p:spPr>
          <a:xfrm>
            <a:off x="7378700" y="203200"/>
            <a:ext cx="4419600" cy="4419600"/>
          </a:xfrm>
          <a:prstGeom prst="ellipse">
            <a:avLst/>
          </a:prstGeom>
        </p:spPr>
      </p:pic>
      <p:sp>
        <p:nvSpPr>
          <p:cNvPr id="5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3801979" y="1020156"/>
            <a:ext cx="4588044" cy="88885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60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 dirty="0"/>
              <a:t>目录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3801979" y="1909012"/>
            <a:ext cx="4588044" cy="40105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20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459832" y="2413000"/>
            <a:ext cx="9272338" cy="1059969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>
              <a:defRPr kumimoji="1" lang="zh-CN" altLang="en-US" sz="1400" b="0" dirty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marL="0" lvl="0" indent="0" algn="ctr">
              <a:lnSpc>
                <a:spcPct val="130000"/>
              </a:lnSpc>
              <a:buNone/>
            </a:pPr>
            <a:r>
              <a:rPr kumimoji="1" lang="zh-CN" altLang="en-US"/>
              <a:t>单击此处编辑母版文本样式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1459832" y="416732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1459831" y="462280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9" name="文本占位符 6"/>
          <p:cNvSpPr>
            <a:spLocks noGrp="1"/>
          </p:cNvSpPr>
          <p:nvPr>
            <p:ph type="body" sz="quarter" idx="16" hasCustomPrompt="1"/>
          </p:nvPr>
        </p:nvSpPr>
        <p:spPr>
          <a:xfrm>
            <a:off x="8433254" y="416732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30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8433253" y="462280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31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4946542" y="416732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32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4946541" y="462280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98589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录页_四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/>
          <a:srcRect l="61489" t="25058" r="12143" b="25081"/>
          <a:stretch/>
        </p:blipFill>
        <p:spPr>
          <a:xfrm>
            <a:off x="558800" y="4165951"/>
            <a:ext cx="2413000" cy="2413000"/>
          </a:xfrm>
          <a:prstGeom prst="ellipse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61489" t="25058" r="12143" b="25081"/>
          <a:stretch/>
        </p:blipFill>
        <p:spPr>
          <a:xfrm>
            <a:off x="7378700" y="203200"/>
            <a:ext cx="4419600" cy="4419600"/>
          </a:xfrm>
          <a:prstGeom prst="ellipse">
            <a:avLst/>
          </a:prstGeom>
        </p:spPr>
      </p:pic>
      <p:sp>
        <p:nvSpPr>
          <p:cNvPr id="5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3801979" y="1020156"/>
            <a:ext cx="4588044" cy="88885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60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 dirty="0"/>
              <a:t>目录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3801979" y="1909012"/>
            <a:ext cx="4588044" cy="40105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20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459832" y="2413000"/>
            <a:ext cx="9272338" cy="1059969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>
              <a:defRPr kumimoji="1" lang="zh-CN" altLang="en-US" sz="1400" b="0" dirty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marL="0" lvl="0" indent="0" algn="ctr">
              <a:lnSpc>
                <a:spcPct val="130000"/>
              </a:lnSpc>
              <a:buNone/>
            </a:pPr>
            <a:r>
              <a:rPr kumimoji="1" lang="zh-CN" altLang="en-US"/>
              <a:t>单击此处编辑母版文本样式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579519" y="416732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579518" y="462280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31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3484482" y="416732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32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3483070" y="462280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4" name="文本占位符 6"/>
          <p:cNvSpPr>
            <a:spLocks noGrp="1"/>
          </p:cNvSpPr>
          <p:nvPr>
            <p:ph type="body" sz="quarter" idx="20" hasCustomPrompt="1"/>
          </p:nvPr>
        </p:nvSpPr>
        <p:spPr>
          <a:xfrm>
            <a:off x="6389445" y="417130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6390855" y="462678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6" name="文本占位符 6"/>
          <p:cNvSpPr>
            <a:spLocks noGrp="1"/>
          </p:cNvSpPr>
          <p:nvPr>
            <p:ph type="body" sz="quarter" idx="22" hasCustomPrompt="1"/>
          </p:nvPr>
        </p:nvSpPr>
        <p:spPr>
          <a:xfrm>
            <a:off x="9294408" y="417130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7" name="文本占位符 6"/>
          <p:cNvSpPr>
            <a:spLocks noGrp="1"/>
          </p:cNvSpPr>
          <p:nvPr>
            <p:ph type="body" sz="quarter" idx="23" hasCustomPrompt="1"/>
          </p:nvPr>
        </p:nvSpPr>
        <p:spPr>
          <a:xfrm>
            <a:off x="9294407" y="462678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96521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录页_五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/>
          <a:srcRect l="61489" t="25058" r="12143" b="25081"/>
          <a:stretch/>
        </p:blipFill>
        <p:spPr>
          <a:xfrm>
            <a:off x="558800" y="4165951"/>
            <a:ext cx="2413000" cy="2413000"/>
          </a:xfrm>
          <a:prstGeom prst="ellipse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61489" t="25058" r="12143" b="25081"/>
          <a:stretch/>
        </p:blipFill>
        <p:spPr>
          <a:xfrm>
            <a:off x="7378700" y="203200"/>
            <a:ext cx="4419600" cy="4419600"/>
          </a:xfrm>
          <a:prstGeom prst="ellipse">
            <a:avLst/>
          </a:prstGeom>
        </p:spPr>
      </p:pic>
      <p:sp>
        <p:nvSpPr>
          <p:cNvPr id="5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3801979" y="1020156"/>
            <a:ext cx="4588044" cy="88885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60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 dirty="0"/>
              <a:t>目录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3801979" y="1909012"/>
            <a:ext cx="4588044" cy="40105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20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459832" y="2413000"/>
            <a:ext cx="9272338" cy="1059969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 marL="0" indent="0" algn="ctr">
              <a:lnSpc>
                <a:spcPct val="130000"/>
              </a:lnSpc>
              <a:buNone/>
              <a:defRPr sz="14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579519" y="4167324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579518" y="4622800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8" name="文本占位符 6"/>
          <p:cNvSpPr>
            <a:spLocks noGrp="1"/>
          </p:cNvSpPr>
          <p:nvPr>
            <p:ph type="body" sz="quarter" idx="16" hasCustomPrompt="1"/>
          </p:nvPr>
        </p:nvSpPr>
        <p:spPr>
          <a:xfrm>
            <a:off x="2892015" y="4165951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9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2892013" y="4621427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0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5204511" y="4165951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1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5204511" y="4621427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2" name="文本占位符 6"/>
          <p:cNvSpPr>
            <a:spLocks noGrp="1"/>
          </p:cNvSpPr>
          <p:nvPr>
            <p:ph type="body" sz="quarter" idx="20" hasCustomPrompt="1"/>
          </p:nvPr>
        </p:nvSpPr>
        <p:spPr>
          <a:xfrm>
            <a:off x="7517007" y="4167324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3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7517007" y="4622800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4" name="文本占位符 6"/>
          <p:cNvSpPr>
            <a:spLocks noGrp="1"/>
          </p:cNvSpPr>
          <p:nvPr>
            <p:ph type="body" sz="quarter" idx="22" hasCustomPrompt="1"/>
          </p:nvPr>
        </p:nvSpPr>
        <p:spPr>
          <a:xfrm>
            <a:off x="9829503" y="4165951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5" name="文本占位符 6"/>
          <p:cNvSpPr>
            <a:spLocks noGrp="1"/>
          </p:cNvSpPr>
          <p:nvPr>
            <p:ph type="body" sz="quarter" idx="23" hasCustomPrompt="1"/>
          </p:nvPr>
        </p:nvSpPr>
        <p:spPr>
          <a:xfrm>
            <a:off x="9829502" y="4621427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518543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录页_六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/>
          <a:srcRect l="61489" t="25058" r="12143" b="25081"/>
          <a:stretch/>
        </p:blipFill>
        <p:spPr>
          <a:xfrm>
            <a:off x="558800" y="4165951"/>
            <a:ext cx="2413000" cy="2413000"/>
          </a:xfrm>
          <a:prstGeom prst="ellipse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61489" t="25058" r="12143" b="25081"/>
          <a:stretch/>
        </p:blipFill>
        <p:spPr>
          <a:xfrm>
            <a:off x="7378700" y="203200"/>
            <a:ext cx="4419600" cy="4419600"/>
          </a:xfrm>
          <a:prstGeom prst="ellipse">
            <a:avLst/>
          </a:prstGeom>
        </p:spPr>
      </p:pic>
      <p:sp>
        <p:nvSpPr>
          <p:cNvPr id="5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3801979" y="1020156"/>
            <a:ext cx="4588044" cy="88885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60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 dirty="0"/>
              <a:t>目录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3801979" y="1909012"/>
            <a:ext cx="4588044" cy="40105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20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459832" y="2413000"/>
            <a:ext cx="9272338" cy="1059969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>
              <a:defRPr kumimoji="1" lang="zh-CN" altLang="en-US" sz="1400" b="0" dirty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marL="0" lvl="0" indent="0" algn="ctr">
              <a:lnSpc>
                <a:spcPct val="130000"/>
              </a:lnSpc>
              <a:buNone/>
            </a:pPr>
            <a:r>
              <a:rPr kumimoji="1" lang="zh-CN" altLang="en-US"/>
              <a:t>单击此处编辑母版文本样式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558800" y="4167324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558799" y="4622800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8" name="文本占位符 6"/>
          <p:cNvSpPr>
            <a:spLocks noGrp="1"/>
          </p:cNvSpPr>
          <p:nvPr>
            <p:ph type="body" sz="quarter" idx="16" hasCustomPrompt="1"/>
          </p:nvPr>
        </p:nvSpPr>
        <p:spPr>
          <a:xfrm>
            <a:off x="2408797" y="4165951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9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2408797" y="4621427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0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4258794" y="4165951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1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4258794" y="4621427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2" name="文本占位符 6"/>
          <p:cNvSpPr>
            <a:spLocks noGrp="1"/>
          </p:cNvSpPr>
          <p:nvPr>
            <p:ph type="body" sz="quarter" idx="20" hasCustomPrompt="1"/>
          </p:nvPr>
        </p:nvSpPr>
        <p:spPr>
          <a:xfrm>
            <a:off x="7958788" y="4167324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3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7954761" y="4622800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4" name="文本占位符 6"/>
          <p:cNvSpPr>
            <a:spLocks noGrp="1"/>
          </p:cNvSpPr>
          <p:nvPr>
            <p:ph type="body" sz="quarter" idx="22" hasCustomPrompt="1"/>
          </p:nvPr>
        </p:nvSpPr>
        <p:spPr>
          <a:xfrm>
            <a:off x="9808784" y="4165951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5" name="文本占位符 6"/>
          <p:cNvSpPr>
            <a:spLocks noGrp="1"/>
          </p:cNvSpPr>
          <p:nvPr>
            <p:ph type="body" sz="quarter" idx="23" hasCustomPrompt="1"/>
          </p:nvPr>
        </p:nvSpPr>
        <p:spPr>
          <a:xfrm>
            <a:off x="9808783" y="4621427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6" name="文本占位符 6"/>
          <p:cNvSpPr>
            <a:spLocks noGrp="1"/>
          </p:cNvSpPr>
          <p:nvPr>
            <p:ph type="body" sz="quarter" idx="24" hasCustomPrompt="1"/>
          </p:nvPr>
        </p:nvSpPr>
        <p:spPr>
          <a:xfrm>
            <a:off x="6108791" y="4165951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7" name="文本占位符 6"/>
          <p:cNvSpPr>
            <a:spLocks noGrp="1"/>
          </p:cNvSpPr>
          <p:nvPr>
            <p:ph type="body" sz="quarter" idx="25" hasCustomPrompt="1"/>
          </p:nvPr>
        </p:nvSpPr>
        <p:spPr>
          <a:xfrm>
            <a:off x="6108791" y="4621427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32690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副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/>
          <a:srcRect l="61489" t="25058" r="12143" b="25081"/>
          <a:stretch/>
        </p:blipFill>
        <p:spPr>
          <a:xfrm>
            <a:off x="3882314" y="1181451"/>
            <a:ext cx="4495104" cy="4495104"/>
          </a:xfrm>
          <a:prstGeom prst="ellipse">
            <a:avLst/>
          </a:prstGeom>
        </p:spPr>
      </p:pic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1"/>
          </p:nvPr>
        </p:nvSpPr>
        <p:spPr>
          <a:xfrm>
            <a:off x="2326105" y="2470485"/>
            <a:ext cx="7539792" cy="107482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60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2"/>
          </p:nvPr>
        </p:nvSpPr>
        <p:spPr>
          <a:xfrm>
            <a:off x="2326105" y="3545305"/>
            <a:ext cx="7539792" cy="70772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44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0991317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/>
          <a:srcRect t="15838" r="78197" b="16675"/>
          <a:stretch/>
        </p:blipFill>
        <p:spPr>
          <a:xfrm>
            <a:off x="8015258" y="-12700"/>
            <a:ext cx="4189442" cy="6858000"/>
          </a:xfrm>
          <a:prstGeom prst="rect">
            <a:avLst/>
          </a:prstGeom>
        </p:spPr>
      </p:pic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269413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页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t="15838" r="78197" b="16675"/>
          <a:stretch/>
        </p:blipFill>
        <p:spPr>
          <a:xfrm flipH="1">
            <a:off x="0" y="-12700"/>
            <a:ext cx="4189442" cy="6858000"/>
          </a:xfrm>
          <a:prstGeom prst="rect">
            <a:avLst/>
          </a:prstGeom>
        </p:spPr>
      </p:pic>
      <p:sp>
        <p:nvSpPr>
          <p:cNvPr id="3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85838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r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121123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页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/>
          <a:srcRect l="54115" t="20375" r="25555" b="20378"/>
          <a:stretch/>
        </p:blipFill>
        <p:spPr>
          <a:xfrm>
            <a:off x="7739212" y="0"/>
            <a:ext cx="4452788" cy="6862813"/>
          </a:xfrm>
          <a:prstGeom prst="rect">
            <a:avLst/>
          </a:prstGeom>
        </p:spPr>
      </p:pic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280595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4778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08" r:id="rId1"/>
    <p:sldLayoutId id="2147484409" r:id="rId2"/>
    <p:sldLayoutId id="2147484410" r:id="rId3"/>
    <p:sldLayoutId id="2147484411" r:id="rId4"/>
    <p:sldLayoutId id="2147484412" r:id="rId5"/>
    <p:sldLayoutId id="2147484413" r:id="rId6"/>
    <p:sldLayoutId id="2147484414" r:id="rId7"/>
    <p:sldLayoutId id="2147484415" r:id="rId8"/>
    <p:sldLayoutId id="2147484416" r:id="rId9"/>
    <p:sldLayoutId id="2147484417" r:id="rId10"/>
    <p:sldLayoutId id="2147484418" r:id="rId11"/>
    <p:sldLayoutId id="214748442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059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22" r:id="rId1"/>
    <p:sldLayoutId id="2147484423" r:id="rId2"/>
    <p:sldLayoutId id="214748442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1661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26" r:id="rId1"/>
    <p:sldLayoutId id="2147484427" r:id="rId2"/>
    <p:sldLayoutId id="2147484428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11" Type="http://schemas.openxmlformats.org/officeDocument/2006/relationships/image" Target="../media/image4.png"/><Relationship Id="rId10" Type="http://schemas.openxmlformats.org/officeDocument/2006/relationships/image" Target="../media/image19.png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BAA93AD-A6D8-D54D-A46E-9EE06BF20F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一点资讯推荐系统简介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CC7EBDA-37EC-F14A-BF8F-62BA2832D7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04F43BB7-A86A-9848-8959-CBD8CD01CCF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16954B8-7AFD-474F-9D1B-F6EC9AC5A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4077" y="6398211"/>
            <a:ext cx="1363283" cy="476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171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60"/>
          <p:cNvCxnSpPr/>
          <p:nvPr/>
        </p:nvCxnSpPr>
        <p:spPr>
          <a:xfrm>
            <a:off x="326574" y="877152"/>
            <a:ext cx="1152207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326574" y="882231"/>
            <a:ext cx="2502830" cy="45719"/>
          </a:xfrm>
          <a:prstGeom prst="rect">
            <a:avLst/>
          </a:prstGeom>
          <a:solidFill>
            <a:srgbClr val="31A9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24973" y="287299"/>
            <a:ext cx="73036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latin typeface="Lantinghei SC Demibold" charset="-122"/>
                <a:ea typeface="Lantinghei SC Demibold" charset="-122"/>
                <a:cs typeface="Lantinghei SC Demibold" charset="-122"/>
              </a:rPr>
              <a:t>一点资讯推荐系统流程框架</a:t>
            </a:r>
          </a:p>
        </p:txBody>
      </p:sp>
      <p:sp>
        <p:nvSpPr>
          <p:cNvPr id="9" name="云形 8"/>
          <p:cNvSpPr/>
          <p:nvPr/>
        </p:nvSpPr>
        <p:spPr>
          <a:xfrm>
            <a:off x="239488" y="1209883"/>
            <a:ext cx="1654268" cy="911760"/>
          </a:xfrm>
          <a:prstGeom prst="cloud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kumimoji="1"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图文</a:t>
            </a:r>
            <a:r>
              <a:rPr kumimoji="1"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kumimoji="1"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视频</a:t>
            </a:r>
            <a:r>
              <a:rPr kumimoji="1"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kumimoji="1"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图集</a:t>
            </a:r>
            <a:r>
              <a:rPr kumimoji="1"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kumimoji="1"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问答</a:t>
            </a:r>
          </a:p>
        </p:txBody>
      </p:sp>
      <p:sp>
        <p:nvSpPr>
          <p:cNvPr id="46" name="罐形 45"/>
          <p:cNvSpPr/>
          <p:nvPr/>
        </p:nvSpPr>
        <p:spPr>
          <a:xfrm>
            <a:off x="436083" y="3428456"/>
            <a:ext cx="1262087" cy="905692"/>
          </a:xfrm>
          <a:prstGeom prst="can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kumimoji="1"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内容画像库</a:t>
            </a:r>
          </a:p>
        </p:txBody>
      </p:sp>
      <p:sp>
        <p:nvSpPr>
          <p:cNvPr id="47" name="剪去对角的矩形 46"/>
          <p:cNvSpPr/>
          <p:nvPr/>
        </p:nvSpPr>
        <p:spPr>
          <a:xfrm>
            <a:off x="436083" y="2620719"/>
            <a:ext cx="1262087" cy="447495"/>
          </a:xfrm>
          <a:prstGeom prst="snip2Diag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kumimoji="1"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特征抽取</a:t>
            </a:r>
          </a:p>
        </p:txBody>
      </p:sp>
      <p:cxnSp>
        <p:nvCxnSpPr>
          <p:cNvPr id="26" name="直线箭头连接符 25"/>
          <p:cNvCxnSpPr>
            <a:stCxn id="9" idx="1"/>
            <a:endCxn id="47" idx="3"/>
          </p:cNvCxnSpPr>
          <p:nvPr/>
        </p:nvCxnSpPr>
        <p:spPr>
          <a:xfrm>
            <a:off x="1066622" y="2120672"/>
            <a:ext cx="505" cy="5000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/>
          <p:cNvCxnSpPr>
            <a:stCxn id="47" idx="1"/>
            <a:endCxn id="46" idx="1"/>
          </p:cNvCxnSpPr>
          <p:nvPr/>
        </p:nvCxnSpPr>
        <p:spPr>
          <a:xfrm>
            <a:off x="1067127" y="3068214"/>
            <a:ext cx="0" cy="3602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2440976" y="1249137"/>
            <a:ext cx="9640533" cy="4990059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  <a:prstDash val="dash"/>
          </a:ln>
          <a:effectLst>
            <a:outerShdw sx="1000" sy="1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kumimoji="1"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9900" y="2892860"/>
            <a:ext cx="1062035" cy="1946941"/>
          </a:xfrm>
          <a:prstGeom prst="rect">
            <a:avLst/>
          </a:prstGeom>
        </p:spPr>
      </p:pic>
      <p:sp>
        <p:nvSpPr>
          <p:cNvPr id="66" name="矩形 65"/>
          <p:cNvSpPr/>
          <p:nvPr/>
        </p:nvSpPr>
        <p:spPr>
          <a:xfrm>
            <a:off x="137887" y="2167830"/>
            <a:ext cx="1755870" cy="2303498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kumimoji="1"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752130" y="1738383"/>
            <a:ext cx="1492226" cy="471761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kumimoji="1"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协同过滤召回</a:t>
            </a:r>
          </a:p>
        </p:txBody>
      </p:sp>
      <p:sp>
        <p:nvSpPr>
          <p:cNvPr id="69" name="矩形 68"/>
          <p:cNvSpPr/>
          <p:nvPr/>
        </p:nvSpPr>
        <p:spPr>
          <a:xfrm>
            <a:off x="2758673" y="2425193"/>
            <a:ext cx="1479140" cy="471761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kumimoji="1"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基于深度学习的隐式向量召回</a:t>
            </a:r>
          </a:p>
        </p:txBody>
      </p:sp>
      <p:sp>
        <p:nvSpPr>
          <p:cNvPr id="70" name="矩形 69"/>
          <p:cNvSpPr/>
          <p:nvPr/>
        </p:nvSpPr>
        <p:spPr>
          <a:xfrm>
            <a:off x="2758673" y="3798813"/>
            <a:ext cx="1479141" cy="471761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kumimoji="1"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热点召回</a:t>
            </a:r>
          </a:p>
        </p:txBody>
      </p:sp>
      <p:sp>
        <p:nvSpPr>
          <p:cNvPr id="71" name="矩形 70"/>
          <p:cNvSpPr/>
          <p:nvPr/>
        </p:nvSpPr>
        <p:spPr>
          <a:xfrm>
            <a:off x="2764365" y="4485623"/>
            <a:ext cx="1467756" cy="471761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kumimoji="1"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实时反馈召回</a:t>
            </a:r>
          </a:p>
        </p:txBody>
      </p:sp>
      <p:sp>
        <p:nvSpPr>
          <p:cNvPr id="72" name="矩形 71"/>
          <p:cNvSpPr/>
          <p:nvPr/>
        </p:nvSpPr>
        <p:spPr>
          <a:xfrm>
            <a:off x="2758673" y="5172432"/>
            <a:ext cx="1479141" cy="471761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kumimoji="1"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产品策略相关召回</a:t>
            </a:r>
            <a:endParaRPr kumimoji="1"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右箭头 15"/>
          <p:cNvSpPr/>
          <p:nvPr/>
        </p:nvSpPr>
        <p:spPr>
          <a:xfrm>
            <a:off x="1893756" y="2665068"/>
            <a:ext cx="699620" cy="484632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kumimoji="1"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4" name="矩形 143"/>
          <p:cNvSpPr/>
          <p:nvPr/>
        </p:nvSpPr>
        <p:spPr>
          <a:xfrm>
            <a:off x="7679527" y="1744802"/>
            <a:ext cx="1563035" cy="840598"/>
          </a:xfrm>
          <a:prstGeom prst="rect">
            <a:avLst/>
          </a:prstGeom>
          <a:solidFill>
            <a:schemeClr val="accent1"/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kumimoji="1"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L2</a:t>
            </a:r>
            <a:r>
              <a:rPr kumimoji="1"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基于在线深度学习的精排</a:t>
            </a:r>
          </a:p>
        </p:txBody>
      </p:sp>
      <p:sp>
        <p:nvSpPr>
          <p:cNvPr id="145" name="矩形 144"/>
          <p:cNvSpPr/>
          <p:nvPr/>
        </p:nvSpPr>
        <p:spPr>
          <a:xfrm>
            <a:off x="5460595" y="1772035"/>
            <a:ext cx="1365101" cy="797626"/>
          </a:xfrm>
          <a:prstGeom prst="rect">
            <a:avLst/>
          </a:prstGeom>
          <a:solidFill>
            <a:schemeClr val="accent1"/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kumimoji="1"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L1</a:t>
            </a:r>
            <a:r>
              <a:rPr kumimoji="1"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基于决策树的粗排</a:t>
            </a:r>
          </a:p>
        </p:txBody>
      </p:sp>
      <p:sp>
        <p:nvSpPr>
          <p:cNvPr id="146" name="矩形 145"/>
          <p:cNvSpPr/>
          <p:nvPr/>
        </p:nvSpPr>
        <p:spPr>
          <a:xfrm>
            <a:off x="2593377" y="1334204"/>
            <a:ext cx="1818603" cy="4529386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kumimoji="1"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7" name="右箭头 146"/>
          <p:cNvSpPr/>
          <p:nvPr/>
        </p:nvSpPr>
        <p:spPr>
          <a:xfrm>
            <a:off x="4467214" y="1906457"/>
            <a:ext cx="634428" cy="484632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kumimoji="1"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8" name="矩形 147"/>
          <p:cNvSpPr/>
          <p:nvPr/>
        </p:nvSpPr>
        <p:spPr>
          <a:xfrm>
            <a:off x="10096394" y="1733372"/>
            <a:ext cx="1379325" cy="840597"/>
          </a:xfrm>
          <a:prstGeom prst="rect">
            <a:avLst/>
          </a:prstGeom>
          <a:solidFill>
            <a:schemeClr val="accent1"/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kumimoji="1"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L3</a:t>
            </a:r>
            <a:r>
              <a:rPr kumimoji="1"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基于多目标的重排</a:t>
            </a:r>
          </a:p>
        </p:txBody>
      </p:sp>
      <p:sp>
        <p:nvSpPr>
          <p:cNvPr id="149" name="矩形 148"/>
          <p:cNvSpPr/>
          <p:nvPr/>
        </p:nvSpPr>
        <p:spPr>
          <a:xfrm>
            <a:off x="5134882" y="1419568"/>
            <a:ext cx="6546578" cy="1396808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  <a:prstDash val="dash"/>
          </a:ln>
          <a:effectLst>
            <a:outerShdw sx="1000" sy="1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kumimoji="1"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0" name="肘形连接符 149"/>
          <p:cNvCxnSpPr>
            <a:stCxn id="145" idx="3"/>
            <a:endCxn id="144" idx="1"/>
          </p:cNvCxnSpPr>
          <p:nvPr/>
        </p:nvCxnSpPr>
        <p:spPr>
          <a:xfrm flipV="1">
            <a:off x="6825696" y="2165101"/>
            <a:ext cx="853831" cy="574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肘形连接符 150"/>
          <p:cNvCxnSpPr>
            <a:stCxn id="144" idx="3"/>
            <a:endCxn id="148" idx="1"/>
          </p:cNvCxnSpPr>
          <p:nvPr/>
        </p:nvCxnSpPr>
        <p:spPr>
          <a:xfrm flipV="1">
            <a:off x="9242562" y="2153671"/>
            <a:ext cx="853832" cy="1143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矩形 151"/>
          <p:cNvSpPr/>
          <p:nvPr/>
        </p:nvSpPr>
        <p:spPr>
          <a:xfrm>
            <a:off x="5083595" y="3483234"/>
            <a:ext cx="3932108" cy="2070614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  <a:prstDash val="dash"/>
          </a:ln>
          <a:effectLst>
            <a:outerShdw sx="1000" sy="1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kumimoji="1"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" name="剪去对角的矩形 152"/>
          <p:cNvSpPr/>
          <p:nvPr/>
        </p:nvSpPr>
        <p:spPr>
          <a:xfrm>
            <a:off x="5436888" y="3855316"/>
            <a:ext cx="1388807" cy="470683"/>
          </a:xfrm>
          <a:prstGeom prst="snip2Diag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kumimoji="1"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产品、运营策略</a:t>
            </a:r>
          </a:p>
        </p:txBody>
      </p:sp>
      <p:sp>
        <p:nvSpPr>
          <p:cNvPr id="155" name="剪去对角的矩形 154"/>
          <p:cNvSpPr/>
          <p:nvPr/>
        </p:nvSpPr>
        <p:spPr>
          <a:xfrm>
            <a:off x="7171507" y="3827559"/>
            <a:ext cx="1563887" cy="470683"/>
          </a:xfrm>
          <a:prstGeom prst="snip2Diag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kumimoji="1"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异构内容组合推荐</a:t>
            </a:r>
          </a:p>
        </p:txBody>
      </p:sp>
      <p:sp>
        <p:nvSpPr>
          <p:cNvPr id="156" name="剪去对角的矩形 155"/>
          <p:cNvSpPr/>
          <p:nvPr/>
        </p:nvSpPr>
        <p:spPr>
          <a:xfrm>
            <a:off x="7179790" y="4666239"/>
            <a:ext cx="1547323" cy="470683"/>
          </a:xfrm>
          <a:prstGeom prst="snip2Diag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kumimoji="1"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兴趣试探及新颖性模型</a:t>
            </a:r>
          </a:p>
        </p:txBody>
      </p:sp>
      <p:sp>
        <p:nvSpPr>
          <p:cNvPr id="157" name="剪去对角的矩形 156"/>
          <p:cNvSpPr/>
          <p:nvPr/>
        </p:nvSpPr>
        <p:spPr>
          <a:xfrm>
            <a:off x="5436887" y="4666239"/>
            <a:ext cx="1388807" cy="470683"/>
          </a:xfrm>
          <a:prstGeom prst="snip2Diag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kumimoji="1"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多样性策略</a:t>
            </a:r>
          </a:p>
        </p:txBody>
      </p:sp>
      <p:sp>
        <p:nvSpPr>
          <p:cNvPr id="159" name="右箭头 158"/>
          <p:cNvSpPr/>
          <p:nvPr/>
        </p:nvSpPr>
        <p:spPr>
          <a:xfrm rot="5400000">
            <a:off x="6959355" y="2882019"/>
            <a:ext cx="612080" cy="526514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kumimoji="1"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2606040" y="1303020"/>
            <a:ext cx="646331" cy="308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kumimoji="1"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召回层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5177790" y="1394460"/>
            <a:ext cx="646331" cy="308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kumimoji="1" lang="zh-CN" altLang="en-US" sz="1200" ker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排序层</a:t>
            </a:r>
            <a:endParaRPr kumimoji="1" lang="zh-CN" altLang="en-US" sz="12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5131650" y="3483234"/>
            <a:ext cx="646331" cy="308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kumimoji="1" lang="zh-CN" altLang="en-US" sz="1200" ker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策略层</a:t>
            </a:r>
            <a:endParaRPr kumimoji="1" lang="zh-CN" altLang="en-US" sz="12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62" name="右箭头 161"/>
          <p:cNvSpPr/>
          <p:nvPr/>
        </p:nvSpPr>
        <p:spPr>
          <a:xfrm>
            <a:off x="9065257" y="3873836"/>
            <a:ext cx="1265566" cy="484632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kumimoji="1"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1" name="图片 16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94077" y="6398211"/>
            <a:ext cx="1363283" cy="476067"/>
          </a:xfrm>
          <a:prstGeom prst="rect">
            <a:avLst/>
          </a:prstGeom>
        </p:spPr>
      </p:pic>
      <p:grpSp>
        <p:nvGrpSpPr>
          <p:cNvPr id="170" name="组合 96"/>
          <p:cNvGrpSpPr/>
          <p:nvPr/>
        </p:nvGrpSpPr>
        <p:grpSpPr>
          <a:xfrm>
            <a:off x="772207" y="6031821"/>
            <a:ext cx="487230" cy="484982"/>
            <a:chOff x="3190875" y="3730625"/>
            <a:chExt cx="2063750" cy="2054225"/>
          </a:xfrm>
          <a:solidFill>
            <a:srgbClr val="FFC000"/>
          </a:solidFill>
        </p:grpSpPr>
        <p:sp>
          <p:nvSpPr>
            <p:cNvPr id="171" name="Freeform 38"/>
            <p:cNvSpPr>
              <a:spLocks/>
            </p:cNvSpPr>
            <p:nvPr/>
          </p:nvSpPr>
          <p:spPr bwMode="auto">
            <a:xfrm>
              <a:off x="3190875" y="3730625"/>
              <a:ext cx="1289050" cy="1670050"/>
            </a:xfrm>
            <a:custGeom>
              <a:avLst/>
              <a:gdLst>
                <a:gd name="T0" fmla="*/ 768 w 1280"/>
                <a:gd name="T1" fmla="*/ 1472 h 1664"/>
                <a:gd name="T2" fmla="*/ 1228 w 1280"/>
                <a:gd name="T3" fmla="*/ 812 h 1664"/>
                <a:gd name="T4" fmla="*/ 1280 w 1280"/>
                <a:gd name="T5" fmla="*/ 576 h 1664"/>
                <a:gd name="T6" fmla="*/ 896 w 1280"/>
                <a:gd name="T7" fmla="*/ 0 h 1664"/>
                <a:gd name="T8" fmla="*/ 512 w 1280"/>
                <a:gd name="T9" fmla="*/ 576 h 1664"/>
                <a:gd name="T10" fmla="*/ 768 w 1280"/>
                <a:gd name="T11" fmla="*/ 1052 h 1664"/>
                <a:gd name="T12" fmla="*/ 768 w 1280"/>
                <a:gd name="T13" fmla="*/ 1157 h 1664"/>
                <a:gd name="T14" fmla="*/ 0 w 1280"/>
                <a:gd name="T15" fmla="*/ 1664 h 1664"/>
                <a:gd name="T16" fmla="*/ 795 w 1280"/>
                <a:gd name="T17" fmla="*/ 1664 h 1664"/>
                <a:gd name="T18" fmla="*/ 768 w 1280"/>
                <a:gd name="T19" fmla="*/ 1472 h 1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0" h="1664">
                  <a:moveTo>
                    <a:pt x="768" y="1472"/>
                  </a:moveTo>
                  <a:cubicBezTo>
                    <a:pt x="768" y="1170"/>
                    <a:pt x="960" y="911"/>
                    <a:pt x="1228" y="812"/>
                  </a:cubicBezTo>
                  <a:cubicBezTo>
                    <a:pt x="1261" y="739"/>
                    <a:pt x="1280" y="657"/>
                    <a:pt x="1280" y="576"/>
                  </a:cubicBezTo>
                  <a:cubicBezTo>
                    <a:pt x="1280" y="258"/>
                    <a:pt x="1280" y="0"/>
                    <a:pt x="896" y="0"/>
                  </a:cubicBezTo>
                  <a:cubicBezTo>
                    <a:pt x="512" y="0"/>
                    <a:pt x="512" y="258"/>
                    <a:pt x="512" y="576"/>
                  </a:cubicBezTo>
                  <a:cubicBezTo>
                    <a:pt x="512" y="774"/>
                    <a:pt x="627" y="972"/>
                    <a:pt x="768" y="1052"/>
                  </a:cubicBezTo>
                  <a:cubicBezTo>
                    <a:pt x="768" y="1157"/>
                    <a:pt x="768" y="1157"/>
                    <a:pt x="768" y="1157"/>
                  </a:cubicBezTo>
                  <a:cubicBezTo>
                    <a:pt x="334" y="1193"/>
                    <a:pt x="0" y="1406"/>
                    <a:pt x="0" y="1664"/>
                  </a:cubicBezTo>
                  <a:cubicBezTo>
                    <a:pt x="795" y="1664"/>
                    <a:pt x="795" y="1664"/>
                    <a:pt x="795" y="1664"/>
                  </a:cubicBezTo>
                  <a:cubicBezTo>
                    <a:pt x="777" y="1603"/>
                    <a:pt x="768" y="1539"/>
                    <a:pt x="768" y="14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2" name="Freeform 39"/>
            <p:cNvSpPr>
              <a:spLocks noEditPoints="1"/>
            </p:cNvSpPr>
            <p:nvPr/>
          </p:nvSpPr>
          <p:spPr bwMode="auto">
            <a:xfrm>
              <a:off x="4094163" y="4629150"/>
              <a:ext cx="1160462" cy="1155700"/>
            </a:xfrm>
            <a:custGeom>
              <a:avLst/>
              <a:gdLst>
                <a:gd name="T0" fmla="*/ 576 w 1152"/>
                <a:gd name="T1" fmla="*/ 0 h 1152"/>
                <a:gd name="T2" fmla="*/ 0 w 1152"/>
                <a:gd name="T3" fmla="*/ 576 h 1152"/>
                <a:gd name="T4" fmla="*/ 576 w 1152"/>
                <a:gd name="T5" fmla="*/ 1152 h 1152"/>
                <a:gd name="T6" fmla="*/ 1152 w 1152"/>
                <a:gd name="T7" fmla="*/ 576 h 1152"/>
                <a:gd name="T8" fmla="*/ 576 w 1152"/>
                <a:gd name="T9" fmla="*/ 0 h 1152"/>
                <a:gd name="T10" fmla="*/ 896 w 1152"/>
                <a:gd name="T11" fmla="*/ 640 h 1152"/>
                <a:gd name="T12" fmla="*/ 640 w 1152"/>
                <a:gd name="T13" fmla="*/ 640 h 1152"/>
                <a:gd name="T14" fmla="*/ 640 w 1152"/>
                <a:gd name="T15" fmla="*/ 896 h 1152"/>
                <a:gd name="T16" fmla="*/ 512 w 1152"/>
                <a:gd name="T17" fmla="*/ 896 h 1152"/>
                <a:gd name="T18" fmla="*/ 512 w 1152"/>
                <a:gd name="T19" fmla="*/ 640 h 1152"/>
                <a:gd name="T20" fmla="*/ 256 w 1152"/>
                <a:gd name="T21" fmla="*/ 640 h 1152"/>
                <a:gd name="T22" fmla="*/ 256 w 1152"/>
                <a:gd name="T23" fmla="*/ 512 h 1152"/>
                <a:gd name="T24" fmla="*/ 512 w 1152"/>
                <a:gd name="T25" fmla="*/ 512 h 1152"/>
                <a:gd name="T26" fmla="*/ 512 w 1152"/>
                <a:gd name="T27" fmla="*/ 256 h 1152"/>
                <a:gd name="T28" fmla="*/ 640 w 1152"/>
                <a:gd name="T29" fmla="*/ 256 h 1152"/>
                <a:gd name="T30" fmla="*/ 640 w 1152"/>
                <a:gd name="T31" fmla="*/ 512 h 1152"/>
                <a:gd name="T32" fmla="*/ 896 w 1152"/>
                <a:gd name="T33" fmla="*/ 512 h 1152"/>
                <a:gd name="T34" fmla="*/ 896 w 1152"/>
                <a:gd name="T35" fmla="*/ 640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52" h="1152">
                  <a:moveTo>
                    <a:pt x="576" y="0"/>
                  </a:moveTo>
                  <a:cubicBezTo>
                    <a:pt x="258" y="0"/>
                    <a:pt x="0" y="258"/>
                    <a:pt x="0" y="576"/>
                  </a:cubicBezTo>
                  <a:cubicBezTo>
                    <a:pt x="0" y="894"/>
                    <a:pt x="258" y="1152"/>
                    <a:pt x="576" y="1152"/>
                  </a:cubicBezTo>
                  <a:cubicBezTo>
                    <a:pt x="894" y="1152"/>
                    <a:pt x="1152" y="894"/>
                    <a:pt x="1152" y="576"/>
                  </a:cubicBezTo>
                  <a:cubicBezTo>
                    <a:pt x="1152" y="258"/>
                    <a:pt x="894" y="0"/>
                    <a:pt x="576" y="0"/>
                  </a:cubicBezTo>
                  <a:close/>
                  <a:moveTo>
                    <a:pt x="896" y="640"/>
                  </a:moveTo>
                  <a:cubicBezTo>
                    <a:pt x="640" y="640"/>
                    <a:pt x="640" y="640"/>
                    <a:pt x="640" y="640"/>
                  </a:cubicBezTo>
                  <a:cubicBezTo>
                    <a:pt x="640" y="896"/>
                    <a:pt x="640" y="896"/>
                    <a:pt x="640" y="896"/>
                  </a:cubicBezTo>
                  <a:cubicBezTo>
                    <a:pt x="512" y="896"/>
                    <a:pt x="512" y="896"/>
                    <a:pt x="512" y="896"/>
                  </a:cubicBezTo>
                  <a:cubicBezTo>
                    <a:pt x="512" y="640"/>
                    <a:pt x="512" y="640"/>
                    <a:pt x="512" y="640"/>
                  </a:cubicBezTo>
                  <a:cubicBezTo>
                    <a:pt x="256" y="640"/>
                    <a:pt x="256" y="640"/>
                    <a:pt x="256" y="640"/>
                  </a:cubicBezTo>
                  <a:cubicBezTo>
                    <a:pt x="256" y="512"/>
                    <a:pt x="256" y="512"/>
                    <a:pt x="256" y="512"/>
                  </a:cubicBezTo>
                  <a:cubicBezTo>
                    <a:pt x="512" y="512"/>
                    <a:pt x="512" y="512"/>
                    <a:pt x="512" y="512"/>
                  </a:cubicBezTo>
                  <a:cubicBezTo>
                    <a:pt x="512" y="256"/>
                    <a:pt x="512" y="256"/>
                    <a:pt x="512" y="256"/>
                  </a:cubicBezTo>
                  <a:cubicBezTo>
                    <a:pt x="640" y="256"/>
                    <a:pt x="640" y="256"/>
                    <a:pt x="640" y="256"/>
                  </a:cubicBezTo>
                  <a:cubicBezTo>
                    <a:pt x="640" y="512"/>
                    <a:pt x="640" y="512"/>
                    <a:pt x="640" y="512"/>
                  </a:cubicBezTo>
                  <a:cubicBezTo>
                    <a:pt x="896" y="512"/>
                    <a:pt x="896" y="512"/>
                    <a:pt x="896" y="512"/>
                  </a:cubicBezTo>
                  <a:lnTo>
                    <a:pt x="896" y="6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73" name="罐形 172"/>
          <p:cNvSpPr/>
          <p:nvPr/>
        </p:nvSpPr>
        <p:spPr>
          <a:xfrm>
            <a:off x="413729" y="4963238"/>
            <a:ext cx="1262087" cy="905692"/>
          </a:xfrm>
          <a:prstGeom prst="can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kumimoji="1"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用户画像库</a:t>
            </a:r>
          </a:p>
        </p:txBody>
      </p:sp>
      <p:sp>
        <p:nvSpPr>
          <p:cNvPr id="174" name="矩形 173"/>
          <p:cNvSpPr/>
          <p:nvPr/>
        </p:nvSpPr>
        <p:spPr>
          <a:xfrm>
            <a:off x="114604" y="4690559"/>
            <a:ext cx="1825293" cy="1927411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kumimoji="1"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5" name="右箭头 174"/>
          <p:cNvSpPr/>
          <p:nvPr/>
        </p:nvSpPr>
        <p:spPr>
          <a:xfrm>
            <a:off x="1957969" y="5148534"/>
            <a:ext cx="626537" cy="484632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kumimoji="1"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6" name="肘形连接符 175"/>
          <p:cNvCxnSpPr>
            <a:stCxn id="207" idx="1"/>
          </p:cNvCxnSpPr>
          <p:nvPr/>
        </p:nvCxnSpPr>
        <p:spPr>
          <a:xfrm rot="5400000">
            <a:off x="6265087" y="1372558"/>
            <a:ext cx="358951" cy="9009330"/>
          </a:xfrm>
          <a:prstGeom prst="bentConnector2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肘形连接符 180"/>
          <p:cNvCxnSpPr>
            <a:stCxn id="207" idx="0"/>
            <a:endCxn id="149" idx="3"/>
          </p:cNvCxnSpPr>
          <p:nvPr/>
        </p:nvCxnSpPr>
        <p:spPr>
          <a:xfrm flipV="1">
            <a:off x="11581895" y="2117972"/>
            <a:ext cx="99565" cy="3344435"/>
          </a:xfrm>
          <a:prstGeom prst="bentConnector3">
            <a:avLst>
              <a:gd name="adj1" fmla="val 329599"/>
            </a:avLst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肘形连接符 187"/>
          <p:cNvCxnSpPr>
            <a:stCxn id="11" idx="2"/>
            <a:endCxn id="207" idx="3"/>
          </p:cNvCxnSpPr>
          <p:nvPr/>
        </p:nvCxnSpPr>
        <p:spPr>
          <a:xfrm rot="5400000">
            <a:off x="10756441" y="5032588"/>
            <a:ext cx="387264" cy="169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肘形连接符 191"/>
          <p:cNvCxnSpPr>
            <a:stCxn id="207" idx="0"/>
            <a:endCxn id="41" idx="0"/>
          </p:cNvCxnSpPr>
          <p:nvPr/>
        </p:nvCxnSpPr>
        <p:spPr>
          <a:xfrm flipH="1" flipV="1">
            <a:off x="2929206" y="1303020"/>
            <a:ext cx="8652689" cy="4159387"/>
          </a:xfrm>
          <a:prstGeom prst="bentConnector4">
            <a:avLst>
              <a:gd name="adj1" fmla="val -2642"/>
              <a:gd name="adj2" fmla="val 105496"/>
            </a:avLst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剪去对角的矩形 206"/>
          <p:cNvSpPr/>
          <p:nvPr/>
        </p:nvSpPr>
        <p:spPr>
          <a:xfrm>
            <a:off x="10316559" y="5227065"/>
            <a:ext cx="1265336" cy="470683"/>
          </a:xfrm>
          <a:prstGeom prst="snip2Diag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kumimoji="1"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用户行为</a:t>
            </a:r>
            <a:endParaRPr kumimoji="1"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kumimoji="1"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日志处理</a:t>
            </a:r>
          </a:p>
        </p:txBody>
      </p:sp>
      <p:sp>
        <p:nvSpPr>
          <p:cNvPr id="240" name="矩形 239"/>
          <p:cNvSpPr/>
          <p:nvPr/>
        </p:nvSpPr>
        <p:spPr>
          <a:xfrm>
            <a:off x="2765216" y="3133943"/>
            <a:ext cx="1479140" cy="471761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kumimoji="1"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画像召回</a:t>
            </a:r>
          </a:p>
        </p:txBody>
      </p:sp>
    </p:spTree>
    <p:extLst>
      <p:ext uri="{BB962C8B-B14F-4D97-AF65-F5344CB8AC3E}">
        <p14:creationId xmlns:p14="http://schemas.microsoft.com/office/powerpoint/2010/main" val="913607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60"/>
          <p:cNvCxnSpPr/>
          <p:nvPr/>
        </p:nvCxnSpPr>
        <p:spPr>
          <a:xfrm>
            <a:off x="326574" y="877152"/>
            <a:ext cx="1152207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326574" y="882231"/>
            <a:ext cx="2502830" cy="45719"/>
          </a:xfrm>
          <a:prstGeom prst="rect">
            <a:avLst/>
          </a:prstGeom>
          <a:solidFill>
            <a:srgbClr val="31A9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24973" y="287299"/>
            <a:ext cx="105018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latin typeface="Lantinghei SC Demibold" charset="-122"/>
                <a:ea typeface="Lantinghei SC Demibold" charset="-122"/>
                <a:cs typeface="Lantinghei SC Demibold" charset="-122"/>
              </a:rPr>
              <a:t>文章画像</a:t>
            </a:r>
          </a:p>
        </p:txBody>
      </p:sp>
      <p:sp>
        <p:nvSpPr>
          <p:cNvPr id="9" name="椭圆 8"/>
          <p:cNvSpPr/>
          <p:nvPr/>
        </p:nvSpPr>
        <p:spPr>
          <a:xfrm>
            <a:off x="5358754" y="1001028"/>
            <a:ext cx="1228825" cy="12288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kumimoji="1"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文档</a:t>
            </a:r>
          </a:p>
          <a:p>
            <a:pPr algn="ctr">
              <a:lnSpc>
                <a:spcPct val="130000"/>
              </a:lnSpc>
            </a:pPr>
            <a:r>
              <a:rPr kumimoji="1"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特征</a:t>
            </a:r>
          </a:p>
        </p:txBody>
      </p:sp>
      <p:sp>
        <p:nvSpPr>
          <p:cNvPr id="8" name="椭圆 7"/>
          <p:cNvSpPr/>
          <p:nvPr/>
        </p:nvSpPr>
        <p:spPr>
          <a:xfrm>
            <a:off x="1396493" y="2815393"/>
            <a:ext cx="192505" cy="192505"/>
          </a:xfrm>
          <a:prstGeom prst="ellipse">
            <a:avLst/>
          </a:prstGeom>
          <a:solidFill>
            <a:srgbClr val="771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kumimoji="1"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3634159" y="2815393"/>
            <a:ext cx="192505" cy="192505"/>
          </a:xfrm>
          <a:prstGeom prst="ellipse">
            <a:avLst/>
          </a:prstGeom>
          <a:solidFill>
            <a:srgbClr val="771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kumimoji="1"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5871825" y="2815393"/>
            <a:ext cx="192505" cy="192505"/>
          </a:xfrm>
          <a:prstGeom prst="ellipse">
            <a:avLst/>
          </a:prstGeom>
          <a:solidFill>
            <a:srgbClr val="771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kumimoji="1"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8109491" y="2815393"/>
            <a:ext cx="192505" cy="192505"/>
          </a:xfrm>
          <a:prstGeom prst="ellipse">
            <a:avLst/>
          </a:prstGeom>
          <a:solidFill>
            <a:srgbClr val="771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kumimoji="1"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10347155" y="2815393"/>
            <a:ext cx="192505" cy="192505"/>
          </a:xfrm>
          <a:prstGeom prst="ellipse">
            <a:avLst/>
          </a:prstGeom>
          <a:solidFill>
            <a:srgbClr val="771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kumimoji="1"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538239" y="3697703"/>
            <a:ext cx="1909011" cy="232610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kumimoji="1"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  <a:p>
            <a:pPr algn="ctr">
              <a:lnSpc>
                <a:spcPct val="130000"/>
              </a:lnSpc>
            </a:pPr>
            <a:r>
              <a:rPr kumimoji="1"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关键词</a:t>
            </a:r>
          </a:p>
          <a:p>
            <a:pPr algn="ctr">
              <a:lnSpc>
                <a:spcPct val="130000"/>
              </a:lnSpc>
            </a:pPr>
            <a:r>
              <a:rPr kumimoji="1"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发布源</a:t>
            </a:r>
          </a:p>
          <a:p>
            <a:pPr algn="ctr">
              <a:lnSpc>
                <a:spcPct val="130000"/>
              </a:lnSpc>
            </a:pPr>
            <a:r>
              <a:rPr kumimoji="1"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源评级</a:t>
            </a:r>
          </a:p>
          <a:p>
            <a:pPr algn="ctr">
              <a:lnSpc>
                <a:spcPct val="130000"/>
              </a:lnSpc>
            </a:pPr>
            <a:r>
              <a:rPr kumimoji="1"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主题</a:t>
            </a:r>
          </a:p>
          <a:p>
            <a:pPr algn="ctr">
              <a:lnSpc>
                <a:spcPct val="130000"/>
              </a:lnSpc>
            </a:pPr>
            <a:r>
              <a:rPr kumimoji="1"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评论</a:t>
            </a:r>
          </a:p>
        </p:txBody>
      </p:sp>
      <p:sp>
        <p:nvSpPr>
          <p:cNvPr id="25" name="圆角矩形 24"/>
          <p:cNvSpPr/>
          <p:nvPr/>
        </p:nvSpPr>
        <p:spPr>
          <a:xfrm>
            <a:off x="2775905" y="3697703"/>
            <a:ext cx="1909011" cy="232610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kumimoji="1"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大类</a:t>
            </a:r>
          </a:p>
          <a:p>
            <a:pPr algn="ctr">
              <a:lnSpc>
                <a:spcPct val="130000"/>
              </a:lnSpc>
            </a:pPr>
            <a:r>
              <a:rPr kumimoji="1"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小类</a:t>
            </a:r>
          </a:p>
          <a:p>
            <a:pPr algn="ctr">
              <a:lnSpc>
                <a:spcPct val="130000"/>
              </a:lnSpc>
            </a:pPr>
            <a:r>
              <a:rPr kumimoji="1"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频道</a:t>
            </a:r>
          </a:p>
          <a:p>
            <a:pPr algn="ctr">
              <a:lnSpc>
                <a:spcPct val="130000"/>
              </a:lnSpc>
            </a:pPr>
            <a:r>
              <a:rPr kumimoji="1"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</a:p>
          <a:p>
            <a:pPr algn="ctr">
              <a:lnSpc>
                <a:spcPct val="130000"/>
              </a:lnSpc>
            </a:pPr>
            <a:r>
              <a:rPr kumimoji="1"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兴趣图谱</a:t>
            </a:r>
          </a:p>
          <a:p>
            <a:pPr algn="ctr">
              <a:lnSpc>
                <a:spcPct val="130000"/>
              </a:lnSpc>
            </a:pPr>
            <a:r>
              <a:rPr kumimoji="1"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问答</a:t>
            </a:r>
          </a:p>
          <a:p>
            <a:pPr algn="ctr">
              <a:lnSpc>
                <a:spcPct val="130000"/>
              </a:lnSpc>
            </a:pPr>
            <a:r>
              <a:rPr kumimoji="1"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</a:p>
        </p:txBody>
      </p:sp>
      <p:sp>
        <p:nvSpPr>
          <p:cNvPr id="26" name="圆角矩形 25"/>
          <p:cNvSpPr/>
          <p:nvPr/>
        </p:nvSpPr>
        <p:spPr>
          <a:xfrm>
            <a:off x="5013571" y="3729794"/>
            <a:ext cx="1909011" cy="232610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kumimoji="1"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视频头图</a:t>
            </a:r>
          </a:p>
          <a:p>
            <a:pPr algn="ctr">
              <a:lnSpc>
                <a:spcPct val="130000"/>
              </a:lnSpc>
            </a:pPr>
            <a:r>
              <a:rPr kumimoji="1"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视频关键帧</a:t>
            </a:r>
          </a:p>
          <a:p>
            <a:pPr algn="ctr">
              <a:lnSpc>
                <a:spcPct val="130000"/>
              </a:lnSpc>
            </a:pPr>
            <a:r>
              <a:rPr kumimoji="1"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文章内图</a:t>
            </a:r>
          </a:p>
          <a:p>
            <a:pPr algn="ctr">
              <a:lnSpc>
                <a:spcPct val="130000"/>
              </a:lnSpc>
            </a:pPr>
            <a:r>
              <a:rPr kumimoji="1"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文章展现图</a:t>
            </a:r>
          </a:p>
        </p:txBody>
      </p:sp>
      <p:sp>
        <p:nvSpPr>
          <p:cNvPr id="27" name="圆角矩形 26"/>
          <p:cNvSpPr/>
          <p:nvPr/>
        </p:nvSpPr>
        <p:spPr>
          <a:xfrm>
            <a:off x="7251237" y="3729794"/>
            <a:ext cx="1909011" cy="232610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kumimoji="1"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深度</a:t>
            </a:r>
          </a:p>
          <a:p>
            <a:pPr algn="ctr">
              <a:lnSpc>
                <a:spcPct val="130000"/>
              </a:lnSpc>
            </a:pPr>
            <a:r>
              <a:rPr kumimoji="1"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标题党</a:t>
            </a:r>
          </a:p>
          <a:p>
            <a:pPr algn="ctr">
              <a:lnSpc>
                <a:spcPct val="130000"/>
              </a:lnSpc>
            </a:pPr>
            <a:r>
              <a:rPr kumimoji="1"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色情</a:t>
            </a:r>
          </a:p>
          <a:p>
            <a:pPr algn="ctr">
              <a:lnSpc>
                <a:spcPct val="130000"/>
              </a:lnSpc>
            </a:pPr>
            <a:r>
              <a:rPr kumimoji="1"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低俗</a:t>
            </a:r>
          </a:p>
          <a:p>
            <a:pPr algn="ctr">
              <a:lnSpc>
                <a:spcPct val="130000"/>
              </a:lnSpc>
            </a:pPr>
            <a:r>
              <a:rPr kumimoji="1"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软文</a:t>
            </a:r>
          </a:p>
          <a:p>
            <a:pPr algn="ctr">
              <a:lnSpc>
                <a:spcPct val="130000"/>
              </a:lnSpc>
            </a:pPr>
            <a:r>
              <a:rPr kumimoji="1"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广告</a:t>
            </a:r>
          </a:p>
        </p:txBody>
      </p:sp>
      <p:sp>
        <p:nvSpPr>
          <p:cNvPr id="28" name="圆角矩形 27"/>
          <p:cNvSpPr/>
          <p:nvPr/>
        </p:nvSpPr>
        <p:spPr>
          <a:xfrm>
            <a:off x="9488903" y="3729794"/>
            <a:ext cx="1909011" cy="232610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kumimoji="1"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发布时间</a:t>
            </a:r>
          </a:p>
          <a:p>
            <a:pPr algn="ctr">
              <a:lnSpc>
                <a:spcPct val="130000"/>
              </a:lnSpc>
            </a:pPr>
            <a:r>
              <a:rPr kumimoji="1"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展示时间</a:t>
            </a:r>
          </a:p>
          <a:p>
            <a:pPr algn="ctr">
              <a:lnSpc>
                <a:spcPct val="130000"/>
              </a:lnSpc>
            </a:pPr>
            <a:r>
              <a:rPr kumimoji="1"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时间差</a:t>
            </a:r>
          </a:p>
          <a:p>
            <a:pPr algn="ctr">
              <a:lnSpc>
                <a:spcPct val="130000"/>
              </a:lnSpc>
            </a:pPr>
            <a:r>
              <a:rPr kumimoji="1"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存活时间</a:t>
            </a:r>
          </a:p>
          <a:p>
            <a:pPr algn="ctr">
              <a:lnSpc>
                <a:spcPct val="130000"/>
              </a:lnSpc>
            </a:pPr>
            <a:r>
              <a:rPr kumimoji="1"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时效性级别</a:t>
            </a:r>
          </a:p>
          <a:p>
            <a:pPr algn="ctr">
              <a:lnSpc>
                <a:spcPct val="130000"/>
              </a:lnSpc>
            </a:pPr>
            <a:r>
              <a:rPr kumimoji="1"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突发事件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1123779" y="3112170"/>
            <a:ext cx="764953" cy="4124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kumimoji="1"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</a:t>
            </a:r>
            <a:r>
              <a:rPr kumimoji="1"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语义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3347933" y="3112170"/>
            <a:ext cx="764953" cy="4124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kumimoji="1" lang="en-US" altLang="zh-CN" sz="1600" ker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</a:t>
            </a:r>
            <a:r>
              <a:rPr kumimoji="1"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类别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5585599" y="3112170"/>
            <a:ext cx="764953" cy="4124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kumimoji="1"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</a:t>
            </a:r>
            <a:r>
              <a:rPr kumimoji="1"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图像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7823265" y="3112170"/>
            <a:ext cx="764953" cy="4124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kumimoji="1"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</a:t>
            </a:r>
            <a:r>
              <a:rPr kumimoji="1"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质量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10060931" y="3112170"/>
            <a:ext cx="764953" cy="4124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kumimoji="1"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</a:t>
            </a:r>
            <a:r>
              <a:rPr kumimoji="1"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时效</a:t>
            </a:r>
          </a:p>
        </p:txBody>
      </p:sp>
      <p:cxnSp>
        <p:nvCxnSpPr>
          <p:cNvPr id="35" name="直线连接符 34"/>
          <p:cNvCxnSpPr/>
          <p:nvPr/>
        </p:nvCxnSpPr>
        <p:spPr>
          <a:xfrm flipV="1">
            <a:off x="1684421" y="1876926"/>
            <a:ext cx="3593432" cy="97857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连接符 36"/>
          <p:cNvCxnSpPr/>
          <p:nvPr/>
        </p:nvCxnSpPr>
        <p:spPr>
          <a:xfrm flipV="1">
            <a:off x="3914274" y="2021305"/>
            <a:ext cx="1411705" cy="786064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连接符 42"/>
          <p:cNvCxnSpPr/>
          <p:nvPr/>
        </p:nvCxnSpPr>
        <p:spPr>
          <a:xfrm flipH="1" flipV="1">
            <a:off x="5968078" y="2330114"/>
            <a:ext cx="1" cy="389027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/>
          <p:cNvCxnSpPr/>
          <p:nvPr/>
        </p:nvCxnSpPr>
        <p:spPr>
          <a:xfrm flipH="1" flipV="1">
            <a:off x="6641434" y="1989222"/>
            <a:ext cx="1418833" cy="838645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线连接符 50"/>
          <p:cNvCxnSpPr/>
          <p:nvPr/>
        </p:nvCxnSpPr>
        <p:spPr>
          <a:xfrm flipH="1" flipV="1">
            <a:off x="6689559" y="1892968"/>
            <a:ext cx="3583330" cy="980054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图片 35">
            <a:extLst>
              <a:ext uri="{FF2B5EF4-FFF2-40B4-BE49-F238E27FC236}">
                <a16:creationId xmlns:a16="http://schemas.microsoft.com/office/drawing/2014/main" id="{2908BAE7-3F47-8B41-A3B2-27953EA9C2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4077" y="6398211"/>
            <a:ext cx="1363283" cy="476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712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60"/>
          <p:cNvCxnSpPr/>
          <p:nvPr/>
        </p:nvCxnSpPr>
        <p:spPr>
          <a:xfrm>
            <a:off x="326574" y="877152"/>
            <a:ext cx="1152207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326574" y="882231"/>
            <a:ext cx="2502830" cy="45719"/>
          </a:xfrm>
          <a:prstGeom prst="rect">
            <a:avLst/>
          </a:prstGeom>
          <a:solidFill>
            <a:srgbClr val="31A9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24973" y="287299"/>
            <a:ext cx="105018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latin typeface="Lantinghei SC Demibold" charset="-122"/>
                <a:ea typeface="Lantinghei SC Demibold" charset="-122"/>
                <a:cs typeface="Lantinghei SC Demibold" charset="-122"/>
              </a:rPr>
              <a:t>用户画像</a:t>
            </a:r>
          </a:p>
        </p:txBody>
      </p:sp>
      <p:sp>
        <p:nvSpPr>
          <p:cNvPr id="9" name="椭圆 8"/>
          <p:cNvSpPr/>
          <p:nvPr/>
        </p:nvSpPr>
        <p:spPr>
          <a:xfrm>
            <a:off x="5358754" y="1001028"/>
            <a:ext cx="1228825" cy="12288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kumimoji="1"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</a:p>
          <a:p>
            <a:pPr algn="ctr">
              <a:lnSpc>
                <a:spcPct val="130000"/>
              </a:lnSpc>
            </a:pPr>
            <a:r>
              <a:rPr kumimoji="1"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特征</a:t>
            </a:r>
          </a:p>
        </p:txBody>
      </p:sp>
      <p:sp>
        <p:nvSpPr>
          <p:cNvPr id="8" name="椭圆 7"/>
          <p:cNvSpPr/>
          <p:nvPr/>
        </p:nvSpPr>
        <p:spPr>
          <a:xfrm>
            <a:off x="1396493" y="2815393"/>
            <a:ext cx="192505" cy="192505"/>
          </a:xfrm>
          <a:prstGeom prst="ellipse">
            <a:avLst/>
          </a:prstGeom>
          <a:solidFill>
            <a:srgbClr val="771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kumimoji="1"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3634159" y="2815393"/>
            <a:ext cx="192505" cy="192505"/>
          </a:xfrm>
          <a:prstGeom prst="ellipse">
            <a:avLst/>
          </a:prstGeom>
          <a:solidFill>
            <a:srgbClr val="771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kumimoji="1"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5871825" y="2815393"/>
            <a:ext cx="192505" cy="192505"/>
          </a:xfrm>
          <a:prstGeom prst="ellipse">
            <a:avLst/>
          </a:prstGeom>
          <a:solidFill>
            <a:srgbClr val="771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kumimoji="1"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8109491" y="2815393"/>
            <a:ext cx="192505" cy="192505"/>
          </a:xfrm>
          <a:prstGeom prst="ellipse">
            <a:avLst/>
          </a:prstGeom>
          <a:solidFill>
            <a:srgbClr val="771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kumimoji="1"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10347155" y="2815393"/>
            <a:ext cx="192505" cy="192505"/>
          </a:xfrm>
          <a:prstGeom prst="ellipse">
            <a:avLst/>
          </a:prstGeom>
          <a:solidFill>
            <a:srgbClr val="771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kumimoji="1"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538239" y="3697703"/>
            <a:ext cx="1909011" cy="232610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kumimoji="1"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性别</a:t>
            </a:r>
            <a:endParaRPr kumimoji="1" lang="zh-CN" altLang="en-US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kumimoji="1"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年龄</a:t>
            </a:r>
          </a:p>
          <a:p>
            <a:pPr algn="ctr">
              <a:lnSpc>
                <a:spcPct val="130000"/>
              </a:lnSpc>
            </a:pPr>
            <a:r>
              <a:rPr kumimoji="1"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职业</a:t>
            </a:r>
          </a:p>
          <a:p>
            <a:pPr algn="ctr">
              <a:lnSpc>
                <a:spcPct val="130000"/>
              </a:lnSpc>
            </a:pPr>
            <a:r>
              <a:rPr kumimoji="1"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人群划分</a:t>
            </a:r>
          </a:p>
          <a:p>
            <a:pPr algn="ctr">
              <a:lnSpc>
                <a:spcPct val="130000"/>
              </a:lnSpc>
            </a:pPr>
            <a:r>
              <a:rPr kumimoji="1"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使用频次</a:t>
            </a:r>
            <a:endParaRPr kumimoji="1"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kumimoji="1"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点击行为累积</a:t>
            </a:r>
          </a:p>
        </p:txBody>
      </p:sp>
      <p:sp>
        <p:nvSpPr>
          <p:cNvPr id="25" name="圆角矩形 24"/>
          <p:cNvSpPr/>
          <p:nvPr/>
        </p:nvSpPr>
        <p:spPr>
          <a:xfrm>
            <a:off x="2775905" y="3697703"/>
            <a:ext cx="1909011" cy="232610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kumimoji="1"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搜索</a:t>
            </a:r>
            <a:r>
              <a:rPr kumimoji="1"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query</a:t>
            </a:r>
            <a:endParaRPr kumimoji="1" lang="zh-CN" altLang="en-US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kumimoji="1"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订阅频道</a:t>
            </a:r>
          </a:p>
          <a:p>
            <a:pPr algn="ctr">
              <a:lnSpc>
                <a:spcPct val="130000"/>
              </a:lnSpc>
            </a:pPr>
            <a:r>
              <a:rPr kumimoji="1"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关注一点号</a:t>
            </a:r>
          </a:p>
          <a:p>
            <a:pPr algn="ctr">
              <a:lnSpc>
                <a:spcPct val="130000"/>
              </a:lnSpc>
            </a:pPr>
            <a:r>
              <a:rPr kumimoji="1"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是否登录用户</a:t>
            </a:r>
          </a:p>
        </p:txBody>
      </p:sp>
      <p:sp>
        <p:nvSpPr>
          <p:cNvPr id="26" name="圆角矩形 25"/>
          <p:cNvSpPr/>
          <p:nvPr/>
        </p:nvSpPr>
        <p:spPr>
          <a:xfrm>
            <a:off x="5013571" y="3729794"/>
            <a:ext cx="1909011" cy="232610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kumimoji="1"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机型</a:t>
            </a:r>
          </a:p>
          <a:p>
            <a:pPr algn="ctr">
              <a:lnSpc>
                <a:spcPct val="130000"/>
              </a:lnSpc>
            </a:pPr>
            <a:r>
              <a:rPr kumimoji="1"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操作系统</a:t>
            </a:r>
          </a:p>
          <a:p>
            <a:pPr algn="ctr">
              <a:lnSpc>
                <a:spcPct val="130000"/>
              </a:lnSpc>
            </a:pPr>
            <a:r>
              <a:rPr kumimoji="1" lang="zh-CN" altLang="en-US" sz="16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安装应用</a:t>
            </a:r>
          </a:p>
          <a:p>
            <a:pPr algn="ctr">
              <a:lnSpc>
                <a:spcPct val="130000"/>
              </a:lnSpc>
            </a:pPr>
            <a:r>
              <a:rPr kumimoji="1"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endParaRPr kumimoji="1"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7251237" y="3729794"/>
            <a:ext cx="1909011" cy="232610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kumimoji="1"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</a:t>
            </a:r>
          </a:p>
          <a:p>
            <a:pPr algn="ctr">
              <a:lnSpc>
                <a:spcPct val="130000"/>
              </a:lnSpc>
            </a:pPr>
            <a:r>
              <a:rPr kumimoji="1"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Skip</a:t>
            </a:r>
            <a:endParaRPr kumimoji="1"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kumimoji="1"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收藏</a:t>
            </a:r>
          </a:p>
          <a:p>
            <a:pPr algn="ctr">
              <a:lnSpc>
                <a:spcPct val="130000"/>
              </a:lnSpc>
            </a:pPr>
            <a:r>
              <a:rPr kumimoji="1"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分享</a:t>
            </a:r>
          </a:p>
          <a:p>
            <a:pPr algn="ctr">
              <a:lnSpc>
                <a:spcPct val="130000"/>
              </a:lnSpc>
            </a:pPr>
            <a:r>
              <a:rPr kumimoji="1"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评论</a:t>
            </a:r>
          </a:p>
          <a:p>
            <a:pPr algn="ctr">
              <a:lnSpc>
                <a:spcPct val="130000"/>
              </a:lnSpc>
            </a:pPr>
            <a:r>
              <a:rPr kumimoji="1"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登录时间</a:t>
            </a:r>
          </a:p>
        </p:txBody>
      </p:sp>
      <p:sp>
        <p:nvSpPr>
          <p:cNvPr id="28" name="圆角矩形 27"/>
          <p:cNvSpPr/>
          <p:nvPr/>
        </p:nvSpPr>
        <p:spPr>
          <a:xfrm>
            <a:off x="9488903" y="3729794"/>
            <a:ext cx="1909011" cy="232610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kumimoji="1"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居住地</a:t>
            </a:r>
          </a:p>
          <a:p>
            <a:pPr algn="ctr">
              <a:lnSpc>
                <a:spcPct val="130000"/>
              </a:lnSpc>
            </a:pPr>
            <a:r>
              <a:rPr kumimoji="1"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工作地</a:t>
            </a:r>
          </a:p>
          <a:p>
            <a:pPr algn="ctr">
              <a:lnSpc>
                <a:spcPct val="130000"/>
              </a:lnSpc>
            </a:pPr>
            <a:r>
              <a:rPr kumimoji="1"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上班路线</a:t>
            </a:r>
          </a:p>
          <a:p>
            <a:pPr algn="ctr">
              <a:lnSpc>
                <a:spcPct val="130000"/>
              </a:lnSpc>
            </a:pPr>
            <a:r>
              <a:rPr kumimoji="1"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出行地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911129" y="3112170"/>
            <a:ext cx="1175322" cy="4124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kumimoji="1"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</a:t>
            </a:r>
            <a:r>
              <a:rPr kumimoji="1"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用户画像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3135283" y="3112170"/>
            <a:ext cx="1175322" cy="4124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kumimoji="1"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</a:t>
            </a:r>
            <a:r>
              <a:rPr kumimoji="1"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主动行为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5585599" y="3112170"/>
            <a:ext cx="764953" cy="4124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kumimoji="1"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</a:t>
            </a:r>
            <a:r>
              <a:rPr kumimoji="1"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设备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7610615" y="3112170"/>
            <a:ext cx="1175322" cy="4124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kumimoji="1"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</a:t>
            </a:r>
            <a:r>
              <a:rPr kumimoji="1"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被动行为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9869546" y="3112170"/>
            <a:ext cx="1175322" cy="4124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kumimoji="1"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</a:t>
            </a:r>
            <a:r>
              <a:rPr kumimoji="1"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地理位置</a:t>
            </a:r>
          </a:p>
        </p:txBody>
      </p:sp>
      <p:cxnSp>
        <p:nvCxnSpPr>
          <p:cNvPr id="35" name="直线连接符 34"/>
          <p:cNvCxnSpPr/>
          <p:nvPr/>
        </p:nvCxnSpPr>
        <p:spPr>
          <a:xfrm flipV="1">
            <a:off x="1684421" y="1876926"/>
            <a:ext cx="3593432" cy="97857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连接符 36"/>
          <p:cNvCxnSpPr/>
          <p:nvPr/>
        </p:nvCxnSpPr>
        <p:spPr>
          <a:xfrm flipV="1">
            <a:off x="3914274" y="2021305"/>
            <a:ext cx="1411705" cy="786064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连接符 42"/>
          <p:cNvCxnSpPr/>
          <p:nvPr/>
        </p:nvCxnSpPr>
        <p:spPr>
          <a:xfrm flipH="1" flipV="1">
            <a:off x="5968078" y="2330114"/>
            <a:ext cx="1" cy="389027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/>
          <p:cNvCxnSpPr/>
          <p:nvPr/>
        </p:nvCxnSpPr>
        <p:spPr>
          <a:xfrm flipH="1" flipV="1">
            <a:off x="6641434" y="1989222"/>
            <a:ext cx="1418833" cy="838645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线连接符 50"/>
          <p:cNvCxnSpPr/>
          <p:nvPr/>
        </p:nvCxnSpPr>
        <p:spPr>
          <a:xfrm flipH="1" flipV="1">
            <a:off x="6689559" y="1892968"/>
            <a:ext cx="3583330" cy="980054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图片 35">
            <a:extLst>
              <a:ext uri="{FF2B5EF4-FFF2-40B4-BE49-F238E27FC236}">
                <a16:creationId xmlns:a16="http://schemas.microsoft.com/office/drawing/2014/main" id="{F72C56B0-8F37-224B-B5F9-602CA22C2D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4077" y="6398211"/>
            <a:ext cx="1363283" cy="476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480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60"/>
          <p:cNvCxnSpPr/>
          <p:nvPr/>
        </p:nvCxnSpPr>
        <p:spPr>
          <a:xfrm>
            <a:off x="326574" y="877152"/>
            <a:ext cx="1152207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326574" y="882231"/>
            <a:ext cx="2502830" cy="45719"/>
          </a:xfrm>
          <a:prstGeom prst="rect">
            <a:avLst/>
          </a:prstGeom>
          <a:solidFill>
            <a:srgbClr val="31A9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24973" y="287299"/>
            <a:ext cx="105018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latin typeface="Lantinghei SC Demibold" charset="-122"/>
                <a:ea typeface="Lantinghei SC Demibold" charset="-122"/>
                <a:cs typeface="Lantinghei SC Demibold" charset="-122"/>
              </a:rPr>
              <a:t>推荐模型 </a:t>
            </a:r>
            <a:r>
              <a:rPr kumimoji="1" lang="en-US" altLang="zh-CN" sz="3200" dirty="0">
                <a:latin typeface="Lantinghei SC Demibold" charset="-122"/>
                <a:ea typeface="Lantinghei SC Demibold" charset="-122"/>
                <a:cs typeface="Lantinghei SC Demibold" charset="-122"/>
              </a:rPr>
              <a:t>-</a:t>
            </a:r>
            <a:r>
              <a:rPr kumimoji="1" lang="zh-CN" altLang="en-US" sz="3200" dirty="0">
                <a:latin typeface="Lantinghei SC Demibold" charset="-122"/>
                <a:ea typeface="Lantinghei SC Demibold" charset="-122"/>
                <a:cs typeface="Lantinghei SC Demibold" charset="-122"/>
              </a:rPr>
              <a:t> 训练平台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286803" y="890410"/>
            <a:ext cx="13332944" cy="222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charset="2"/>
              <a:buChar char="l"/>
            </a:pPr>
            <a:r>
              <a:rPr lang="zh-CN" altLang="en-US" dirty="0"/>
              <a:t>自主研发的大规模机器学习平台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charset="2"/>
              <a:buChar char="l"/>
            </a:pPr>
            <a:r>
              <a:rPr lang="zh-CN" altLang="en-US" dirty="0"/>
              <a:t>支持大规模</a:t>
            </a:r>
            <a:r>
              <a:rPr lang="en" altLang="zh-CN" dirty="0"/>
              <a:t>FM</a:t>
            </a:r>
            <a:r>
              <a:rPr lang="zh-CN" altLang="en-US" dirty="0"/>
              <a:t>在线学习模型</a:t>
            </a:r>
            <a:r>
              <a:rPr lang="en-US" altLang="zh-CN" dirty="0"/>
              <a:t>&amp;</a:t>
            </a:r>
            <a:r>
              <a:rPr lang="en" altLang="zh-CN" dirty="0"/>
              <a:t>DNN</a:t>
            </a:r>
            <a:r>
              <a:rPr lang="zh-CN" altLang="en-US" dirty="0"/>
              <a:t>模型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charset="2"/>
              <a:buChar char="l"/>
            </a:pPr>
            <a:r>
              <a:rPr lang="zh-CN" altLang="en-US" dirty="0"/>
              <a:t>几十亿维的</a:t>
            </a:r>
            <a:r>
              <a:rPr lang="en" altLang="zh-CN" dirty="0"/>
              <a:t>sparse id</a:t>
            </a:r>
            <a:r>
              <a:rPr lang="zh-CN" altLang="en-US" dirty="0"/>
              <a:t>向量</a:t>
            </a:r>
            <a:r>
              <a:rPr lang="en-US" altLang="zh-CN" dirty="0"/>
              <a:t>&amp; </a:t>
            </a:r>
            <a:r>
              <a:rPr lang="en" altLang="zh-CN" dirty="0"/>
              <a:t>dense</a:t>
            </a:r>
            <a:r>
              <a:rPr lang="zh-CN" altLang="en-US" dirty="0"/>
              <a:t>画像特征向量，训练样本每天</a:t>
            </a:r>
            <a:r>
              <a:rPr lang="en-US" altLang="zh-CN" dirty="0"/>
              <a:t>20</a:t>
            </a:r>
            <a:r>
              <a:rPr lang="zh-CN" altLang="en-US" dirty="0"/>
              <a:t>亿</a:t>
            </a:r>
            <a:r>
              <a:rPr lang="en-US" altLang="zh-CN" dirty="0"/>
              <a:t>+</a:t>
            </a:r>
            <a:r>
              <a:rPr lang="zh-CN" altLang="en-US" dirty="0"/>
              <a:t>，支持</a:t>
            </a:r>
            <a:r>
              <a:rPr lang="en-US" altLang="zh-CN" dirty="0"/>
              <a:t>7~30</a:t>
            </a:r>
            <a:r>
              <a:rPr lang="zh-CN" altLang="en-US" dirty="0"/>
              <a:t>天的数据训练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charset="2"/>
              <a:buChar char="l"/>
            </a:pPr>
            <a:r>
              <a:rPr lang="zh-CN" altLang="en-US" dirty="0"/>
              <a:t>预测存在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sync</a:t>
            </a:r>
            <a:r>
              <a:rPr lang="zh-CN" altLang="en-US" dirty="0"/>
              <a:t>的逻辑，每</a:t>
            </a:r>
            <a:r>
              <a:rPr lang="en-US" altLang="zh-CN" dirty="0"/>
              <a:t>5~10</a:t>
            </a:r>
            <a:r>
              <a:rPr lang="zh-CN" altLang="en-US" dirty="0"/>
              <a:t>分钟同步模型</a:t>
            </a:r>
            <a:endParaRPr kumimoji="1" lang="zh-CN" altLang="en-US" dirty="0"/>
          </a:p>
          <a:p>
            <a:pPr>
              <a:lnSpc>
                <a:spcPct val="200000"/>
              </a:lnSpc>
            </a:pPr>
            <a:endParaRPr kumimoji="1"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BAEE8BAF-3F52-D444-8008-6CAD45EEE7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4077" y="6398211"/>
            <a:ext cx="1363283" cy="476067"/>
          </a:xfrm>
          <a:prstGeom prst="rect">
            <a:avLst/>
          </a:prstGeom>
        </p:spPr>
      </p:pic>
      <p:sp>
        <p:nvSpPr>
          <p:cNvPr id="38" name="文本框 37">
            <a:extLst>
              <a:ext uri="{FF2B5EF4-FFF2-40B4-BE49-F238E27FC236}">
                <a16:creationId xmlns:a16="http://schemas.microsoft.com/office/drawing/2014/main" id="{E3BC2ABC-7EEC-A546-96B5-EE959F912486}"/>
              </a:ext>
            </a:extLst>
          </p:cNvPr>
          <p:cNvSpPr txBox="1"/>
          <p:nvPr/>
        </p:nvSpPr>
        <p:spPr>
          <a:xfrm>
            <a:off x="1817864" y="27919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786494FC-F080-6F44-9D8D-25A1DAABA3A0}"/>
              </a:ext>
            </a:extLst>
          </p:cNvPr>
          <p:cNvSpPr txBox="1"/>
          <p:nvPr/>
        </p:nvSpPr>
        <p:spPr>
          <a:xfrm>
            <a:off x="3147084" y="2741973"/>
            <a:ext cx="6946132" cy="518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71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</a:rPr>
              <a:t>模型能力：实时更新，超大规模，深度有序</a:t>
            </a:r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EA760B7D-BC49-A640-84DA-A149405AD81F}"/>
              </a:ext>
            </a:extLst>
          </p:cNvPr>
          <p:cNvGrpSpPr/>
          <p:nvPr/>
        </p:nvGrpSpPr>
        <p:grpSpPr>
          <a:xfrm>
            <a:off x="1817864" y="2741973"/>
            <a:ext cx="7742457" cy="4116027"/>
            <a:chOff x="3149742" y="1216518"/>
            <a:chExt cx="14275922" cy="4101088"/>
          </a:xfrm>
        </p:grpSpPr>
        <p:grpSp>
          <p:nvGrpSpPr>
            <p:cNvPr id="41" name="组 6">
              <a:extLst>
                <a:ext uri="{FF2B5EF4-FFF2-40B4-BE49-F238E27FC236}">
                  <a16:creationId xmlns:a16="http://schemas.microsoft.com/office/drawing/2014/main" id="{72BA1F30-5E34-7147-B814-DC68306B8B48}"/>
                </a:ext>
              </a:extLst>
            </p:cNvPr>
            <p:cNvGrpSpPr/>
            <p:nvPr/>
          </p:nvGrpSpPr>
          <p:grpSpPr>
            <a:xfrm>
              <a:off x="8534288" y="1216518"/>
              <a:ext cx="4920064" cy="2009413"/>
              <a:chOff x="8534288" y="1216518"/>
              <a:chExt cx="4920064" cy="2009413"/>
            </a:xfrm>
          </p:grpSpPr>
          <p:grpSp>
            <p:nvGrpSpPr>
              <p:cNvPr id="63" name="组 1">
                <a:extLst>
                  <a:ext uri="{FF2B5EF4-FFF2-40B4-BE49-F238E27FC236}">
                    <a16:creationId xmlns:a16="http://schemas.microsoft.com/office/drawing/2014/main" id="{E23EBBA5-80CA-ED4A-99E1-C7A77C56E927}"/>
                  </a:ext>
                </a:extLst>
              </p:cNvPr>
              <p:cNvGrpSpPr/>
              <p:nvPr/>
            </p:nvGrpSpPr>
            <p:grpSpPr>
              <a:xfrm>
                <a:off x="8534288" y="1216518"/>
                <a:ext cx="4920064" cy="2009413"/>
                <a:chOff x="5595149" y="2864729"/>
                <a:chExt cx="4920064" cy="2009413"/>
              </a:xfrm>
            </p:grpSpPr>
            <p:sp>
              <p:nvSpPr>
                <p:cNvPr id="65" name="矩形 64">
                  <a:extLst>
                    <a:ext uri="{FF2B5EF4-FFF2-40B4-BE49-F238E27FC236}">
                      <a16:creationId xmlns:a16="http://schemas.microsoft.com/office/drawing/2014/main" id="{232DF93E-BA01-5A48-A2C4-C20976EA4EC8}"/>
                    </a:ext>
                  </a:extLst>
                </p:cNvPr>
                <p:cNvSpPr/>
                <p:nvPr/>
              </p:nvSpPr>
              <p:spPr>
                <a:xfrm>
                  <a:off x="5827384" y="4372488"/>
                  <a:ext cx="4509932" cy="389119"/>
                </a:xfrm>
                <a:prstGeom prst="rect">
                  <a:avLst/>
                </a:prstGeom>
                <a:solidFill>
                  <a:srgbClr val="FF0000">
                    <a:alpha val="50000"/>
                  </a:srgb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86020" tIns="43009" rIns="86020" bIns="43009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kumimoji="1" lang="en-US" altLang="zh-CN" sz="1200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Neo</a:t>
                  </a:r>
                  <a:r>
                    <a:rPr kumimoji="1" lang="zh-CN" altLang="en-US" sz="1200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点击反馈计算平台</a:t>
                  </a:r>
                </a:p>
              </p:txBody>
            </p:sp>
            <p:sp>
              <p:nvSpPr>
                <p:cNvPr id="66" name="罐形 31">
                  <a:extLst>
                    <a:ext uri="{FF2B5EF4-FFF2-40B4-BE49-F238E27FC236}">
                      <a16:creationId xmlns:a16="http://schemas.microsoft.com/office/drawing/2014/main" id="{E80FEF74-B065-6C48-A85D-E423F3149448}"/>
                    </a:ext>
                  </a:extLst>
                </p:cNvPr>
                <p:cNvSpPr/>
                <p:nvPr/>
              </p:nvSpPr>
              <p:spPr>
                <a:xfrm>
                  <a:off x="5827384" y="3471551"/>
                  <a:ext cx="4509932" cy="519506"/>
                </a:xfrm>
                <a:prstGeom prst="can">
                  <a:avLst/>
                </a:prstGeom>
                <a:solidFill>
                  <a:srgbClr val="FFC000">
                    <a:alpha val="49000"/>
                  </a:srgb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86020" tIns="43009" rIns="86020" bIns="43009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CN" sz="1200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Neo</a:t>
                  </a:r>
                  <a:r>
                    <a:rPr lang="zh-CN" altLang="en-US" sz="1200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 </a:t>
                  </a:r>
                  <a:r>
                    <a:rPr lang="en-US" altLang="zh-CN" sz="1200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DB</a:t>
                  </a:r>
                  <a:r>
                    <a:rPr lang="zh-CN" altLang="en-US" sz="1200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分布式存储</a:t>
                  </a:r>
                </a:p>
              </p:txBody>
            </p:sp>
            <p:sp>
              <p:nvSpPr>
                <p:cNvPr id="67" name="上箭头 66">
                  <a:extLst>
                    <a:ext uri="{FF2B5EF4-FFF2-40B4-BE49-F238E27FC236}">
                      <a16:creationId xmlns:a16="http://schemas.microsoft.com/office/drawing/2014/main" id="{B807B33B-FAA4-6E40-8429-FBE937B98A98}"/>
                    </a:ext>
                  </a:extLst>
                </p:cNvPr>
                <p:cNvSpPr/>
                <p:nvPr/>
              </p:nvSpPr>
              <p:spPr>
                <a:xfrm flipH="1">
                  <a:off x="7636098" y="4089754"/>
                  <a:ext cx="907155" cy="243684"/>
                </a:xfrm>
                <a:prstGeom prst="upArrow">
                  <a:avLst>
                    <a:gd name="adj1" fmla="val 34565"/>
                    <a:gd name="adj2" fmla="val 27317"/>
                  </a:avLst>
                </a:prstGeom>
                <a:gradFill>
                  <a:gsLst>
                    <a:gs pos="0">
                      <a:srgbClr val="FF0000"/>
                    </a:gs>
                    <a:gs pos="100000">
                      <a:srgbClr val="C00000"/>
                    </a:gs>
                  </a:gsLst>
                </a:gra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86020" tIns="43009" rIns="86020" bIns="43009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8" name="矩形 67">
                  <a:extLst>
                    <a:ext uri="{FF2B5EF4-FFF2-40B4-BE49-F238E27FC236}">
                      <a16:creationId xmlns:a16="http://schemas.microsoft.com/office/drawing/2014/main" id="{82A9A845-8DE1-6B48-BCD5-54CCE7ED0CAB}"/>
                    </a:ext>
                  </a:extLst>
                </p:cNvPr>
                <p:cNvSpPr/>
                <p:nvPr/>
              </p:nvSpPr>
              <p:spPr>
                <a:xfrm>
                  <a:off x="5595149" y="2864729"/>
                  <a:ext cx="4920064" cy="2009413"/>
                </a:xfrm>
                <a:prstGeom prst="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86020" tIns="43009" rIns="86020" bIns="43009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0D0BB182-81D0-9F48-86DF-3A90376E55DA}"/>
                  </a:ext>
                </a:extLst>
              </p:cNvPr>
              <p:cNvSpPr txBox="1"/>
              <p:nvPr/>
            </p:nvSpPr>
            <p:spPr>
              <a:xfrm>
                <a:off x="9548175" y="1350404"/>
                <a:ext cx="3522981" cy="369279"/>
              </a:xfrm>
              <a:prstGeom prst="rect">
                <a:avLst/>
              </a:prstGeom>
              <a:noFill/>
            </p:spPr>
            <p:txBody>
              <a:bodyPr wrap="none" lIns="86020" tIns="43009" rIns="86020" bIns="43009" rtlCol="0">
                <a:spAutoFit/>
              </a:bodyPr>
              <a:lstStyle/>
              <a:p>
                <a:r>
                  <a:rPr kumimoji="1" lang="zh-CN" altLang="en-U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大规模在线动态特征系统</a:t>
                </a:r>
              </a:p>
            </p:txBody>
          </p:sp>
        </p:grp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1AB5B522-5822-2A48-9410-285EF88EC31F}"/>
                </a:ext>
              </a:extLst>
            </p:cNvPr>
            <p:cNvSpPr/>
            <p:nvPr/>
          </p:nvSpPr>
          <p:spPr>
            <a:xfrm>
              <a:off x="5813578" y="1792209"/>
              <a:ext cx="2048846" cy="143597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86020" tIns="43009" rIns="86020" bIns="43009"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zh-CN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GBDT</a:t>
              </a:r>
              <a:endParaRPr kumimoji="1"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3" name="组 8">
              <a:extLst>
                <a:ext uri="{FF2B5EF4-FFF2-40B4-BE49-F238E27FC236}">
                  <a16:creationId xmlns:a16="http://schemas.microsoft.com/office/drawing/2014/main" id="{691E6427-6B9D-A940-9EF9-AB9CF460FC38}"/>
                </a:ext>
              </a:extLst>
            </p:cNvPr>
            <p:cNvGrpSpPr/>
            <p:nvPr/>
          </p:nvGrpSpPr>
          <p:grpSpPr>
            <a:xfrm>
              <a:off x="8534288" y="3346557"/>
              <a:ext cx="4920061" cy="1813011"/>
              <a:chOff x="8534288" y="3346557"/>
              <a:chExt cx="4920061" cy="1813011"/>
            </a:xfrm>
          </p:grpSpPr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BE7C553E-F739-8749-9B88-81F17CE1D9EE}"/>
                  </a:ext>
                </a:extLst>
              </p:cNvPr>
              <p:cNvSpPr/>
              <p:nvPr/>
            </p:nvSpPr>
            <p:spPr>
              <a:xfrm>
                <a:off x="8534288" y="3346557"/>
                <a:ext cx="4920061" cy="1813011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86020" tIns="43009" rIns="86020" bIns="43009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52" name="组 2">
                <a:extLst>
                  <a:ext uri="{FF2B5EF4-FFF2-40B4-BE49-F238E27FC236}">
                    <a16:creationId xmlns:a16="http://schemas.microsoft.com/office/drawing/2014/main" id="{C03B4BD8-C2F6-214B-9D24-2D5EE9389E26}"/>
                  </a:ext>
                </a:extLst>
              </p:cNvPr>
              <p:cNvGrpSpPr/>
              <p:nvPr/>
            </p:nvGrpSpPr>
            <p:grpSpPr>
              <a:xfrm>
                <a:off x="8766520" y="3390431"/>
                <a:ext cx="4509933" cy="1662948"/>
                <a:chOff x="12176898" y="2591028"/>
                <a:chExt cx="4509933" cy="1662948"/>
              </a:xfrm>
            </p:grpSpPr>
            <p:sp>
              <p:nvSpPr>
                <p:cNvPr id="53" name="矩形 52">
                  <a:extLst>
                    <a:ext uri="{FF2B5EF4-FFF2-40B4-BE49-F238E27FC236}">
                      <a16:creationId xmlns:a16="http://schemas.microsoft.com/office/drawing/2014/main" id="{5FDA6F72-E8A5-5A43-A02B-DBB6FCE589EE}"/>
                    </a:ext>
                  </a:extLst>
                </p:cNvPr>
                <p:cNvSpPr/>
                <p:nvPr/>
              </p:nvSpPr>
              <p:spPr>
                <a:xfrm>
                  <a:off x="12176898" y="3882947"/>
                  <a:ext cx="4509933" cy="371029"/>
                </a:xfrm>
                <a:prstGeom prst="rect">
                  <a:avLst/>
                </a:prstGeom>
                <a:solidFill>
                  <a:srgbClr val="FF0000">
                    <a:alpha val="50000"/>
                  </a:srgb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86020" tIns="43009" rIns="86020" bIns="43009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kumimoji="1" lang="en-US" altLang="zh-CN" sz="120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Calf</a:t>
                  </a:r>
                  <a:r>
                    <a:rPr kumimoji="1" lang="zh-CN" altLang="en-US" sz="120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在线机器学习平台</a:t>
                  </a:r>
                </a:p>
              </p:txBody>
            </p:sp>
            <p:sp>
              <p:nvSpPr>
                <p:cNvPr id="54" name="罐形 18">
                  <a:extLst>
                    <a:ext uri="{FF2B5EF4-FFF2-40B4-BE49-F238E27FC236}">
                      <a16:creationId xmlns:a16="http://schemas.microsoft.com/office/drawing/2014/main" id="{D3272695-B088-E040-8773-CD1322DD2DC3}"/>
                    </a:ext>
                  </a:extLst>
                </p:cNvPr>
                <p:cNvSpPr/>
                <p:nvPr/>
              </p:nvSpPr>
              <p:spPr>
                <a:xfrm>
                  <a:off x="13222047" y="3049300"/>
                  <a:ext cx="306562" cy="255001"/>
                </a:xfrm>
                <a:prstGeom prst="can">
                  <a:avLst/>
                </a:prstGeom>
                <a:gradFill>
                  <a:gsLst>
                    <a:gs pos="0">
                      <a:srgbClr val="FF0000"/>
                    </a:gs>
                    <a:gs pos="100000">
                      <a:srgbClr val="C00000"/>
                    </a:gs>
                  </a:gsLst>
                </a:gra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86020" tIns="43009" rIns="86020" bIns="43009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5" name="罐形 19">
                  <a:extLst>
                    <a:ext uri="{FF2B5EF4-FFF2-40B4-BE49-F238E27FC236}">
                      <a16:creationId xmlns:a16="http://schemas.microsoft.com/office/drawing/2014/main" id="{40AC46B1-6DD9-C540-A101-95D6630C5D5D}"/>
                    </a:ext>
                  </a:extLst>
                </p:cNvPr>
                <p:cNvSpPr/>
                <p:nvPr/>
              </p:nvSpPr>
              <p:spPr>
                <a:xfrm>
                  <a:off x="13659601" y="3049300"/>
                  <a:ext cx="306562" cy="255001"/>
                </a:xfrm>
                <a:prstGeom prst="can">
                  <a:avLst/>
                </a:prstGeom>
                <a:gradFill>
                  <a:gsLst>
                    <a:gs pos="0">
                      <a:srgbClr val="FF0000"/>
                    </a:gs>
                    <a:gs pos="100000">
                      <a:srgbClr val="C00000"/>
                    </a:gs>
                  </a:gsLst>
                </a:gra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86020" tIns="43009" rIns="86020" bIns="43009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6" name="罐形 20">
                  <a:extLst>
                    <a:ext uri="{FF2B5EF4-FFF2-40B4-BE49-F238E27FC236}">
                      <a16:creationId xmlns:a16="http://schemas.microsoft.com/office/drawing/2014/main" id="{5A353962-74B2-004F-8773-38C965EBC651}"/>
                    </a:ext>
                  </a:extLst>
                </p:cNvPr>
                <p:cNvSpPr/>
                <p:nvPr/>
              </p:nvSpPr>
              <p:spPr>
                <a:xfrm>
                  <a:off x="14083345" y="3043954"/>
                  <a:ext cx="306562" cy="255001"/>
                </a:xfrm>
                <a:prstGeom prst="can">
                  <a:avLst/>
                </a:prstGeom>
                <a:gradFill>
                  <a:gsLst>
                    <a:gs pos="0">
                      <a:srgbClr val="FF0000"/>
                    </a:gs>
                    <a:gs pos="100000">
                      <a:srgbClr val="C00000"/>
                    </a:gs>
                  </a:gsLst>
                </a:gra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86020" tIns="43009" rIns="86020" bIns="43009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7" name="罐形 21">
                  <a:extLst>
                    <a:ext uri="{FF2B5EF4-FFF2-40B4-BE49-F238E27FC236}">
                      <a16:creationId xmlns:a16="http://schemas.microsoft.com/office/drawing/2014/main" id="{E4A4B241-A1D5-8E4D-A484-50DDCC7268BF}"/>
                    </a:ext>
                  </a:extLst>
                </p:cNvPr>
                <p:cNvSpPr/>
                <p:nvPr/>
              </p:nvSpPr>
              <p:spPr>
                <a:xfrm>
                  <a:off x="14524858" y="3049300"/>
                  <a:ext cx="306562" cy="255001"/>
                </a:xfrm>
                <a:prstGeom prst="can">
                  <a:avLst/>
                </a:prstGeom>
                <a:gradFill>
                  <a:gsLst>
                    <a:gs pos="0">
                      <a:srgbClr val="FF0000"/>
                    </a:gs>
                    <a:gs pos="100000">
                      <a:srgbClr val="C00000"/>
                    </a:gs>
                  </a:gsLst>
                </a:gra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86020" tIns="43009" rIns="86020" bIns="43009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8" name="罐形 22">
                  <a:extLst>
                    <a:ext uri="{FF2B5EF4-FFF2-40B4-BE49-F238E27FC236}">
                      <a16:creationId xmlns:a16="http://schemas.microsoft.com/office/drawing/2014/main" id="{5D6432D4-CD9C-FD4A-959F-EA2F3A321B96}"/>
                    </a:ext>
                  </a:extLst>
                </p:cNvPr>
                <p:cNvSpPr/>
                <p:nvPr/>
              </p:nvSpPr>
              <p:spPr>
                <a:xfrm>
                  <a:off x="14989996" y="3043954"/>
                  <a:ext cx="306562" cy="255001"/>
                </a:xfrm>
                <a:prstGeom prst="can">
                  <a:avLst/>
                </a:prstGeom>
                <a:gradFill>
                  <a:gsLst>
                    <a:gs pos="0">
                      <a:srgbClr val="FF0000"/>
                    </a:gs>
                    <a:gs pos="100000">
                      <a:srgbClr val="C00000"/>
                    </a:gs>
                  </a:gsLst>
                </a:gra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86020" tIns="43009" rIns="86020" bIns="43009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9" name="文本框 58">
                  <a:extLst>
                    <a:ext uri="{FF2B5EF4-FFF2-40B4-BE49-F238E27FC236}">
                      <a16:creationId xmlns:a16="http://schemas.microsoft.com/office/drawing/2014/main" id="{933BAA73-AE6F-EA4C-8E51-B57E4FCD9F39}"/>
                    </a:ext>
                  </a:extLst>
                </p:cNvPr>
                <p:cNvSpPr txBox="1"/>
                <p:nvPr/>
              </p:nvSpPr>
              <p:spPr>
                <a:xfrm>
                  <a:off x="13367743" y="3241715"/>
                  <a:ext cx="2845720" cy="369279"/>
                </a:xfrm>
                <a:prstGeom prst="rect">
                  <a:avLst/>
                </a:prstGeom>
                <a:noFill/>
              </p:spPr>
              <p:txBody>
                <a:bodyPr wrap="none" lIns="86020" tIns="43009" rIns="86020" bIns="43009" rtlCol="0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Parameter</a:t>
                  </a:r>
                  <a:r>
                    <a:rPr kumimoji="1" lang="zh-CN" altLang="en-US" sz="12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 </a:t>
                  </a:r>
                  <a:r>
                    <a:rPr kumimoji="1" lang="en-US" altLang="zh-CN" sz="12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Servers</a:t>
                  </a:r>
                  <a:endParaRPr kumimoji="1" lang="zh-CN" altLang="en-U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0" name="罐形 24">
                  <a:extLst>
                    <a:ext uri="{FF2B5EF4-FFF2-40B4-BE49-F238E27FC236}">
                      <a16:creationId xmlns:a16="http://schemas.microsoft.com/office/drawing/2014/main" id="{5B039156-0BFD-414E-83CE-97EF0E0DAA0B}"/>
                    </a:ext>
                  </a:extLst>
                </p:cNvPr>
                <p:cNvSpPr/>
                <p:nvPr/>
              </p:nvSpPr>
              <p:spPr>
                <a:xfrm>
                  <a:off x="15466104" y="3053697"/>
                  <a:ext cx="306562" cy="255001"/>
                </a:xfrm>
                <a:prstGeom prst="can">
                  <a:avLst/>
                </a:prstGeom>
                <a:gradFill>
                  <a:gsLst>
                    <a:gs pos="0">
                      <a:srgbClr val="FF0000"/>
                    </a:gs>
                    <a:gs pos="100000">
                      <a:srgbClr val="C00000"/>
                    </a:gs>
                  </a:gsLst>
                </a:gra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86020" tIns="43009" rIns="86020" bIns="43009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1" name="上箭头 60">
                  <a:extLst>
                    <a:ext uri="{FF2B5EF4-FFF2-40B4-BE49-F238E27FC236}">
                      <a16:creationId xmlns:a16="http://schemas.microsoft.com/office/drawing/2014/main" id="{BFE73130-A842-BF4E-A945-443D5C972ED0}"/>
                    </a:ext>
                  </a:extLst>
                </p:cNvPr>
                <p:cNvSpPr/>
                <p:nvPr/>
              </p:nvSpPr>
              <p:spPr>
                <a:xfrm flipH="1">
                  <a:off x="14027251" y="3619911"/>
                  <a:ext cx="907155" cy="212693"/>
                </a:xfrm>
                <a:prstGeom prst="upArrow">
                  <a:avLst>
                    <a:gd name="adj1" fmla="val 34565"/>
                    <a:gd name="adj2" fmla="val 27317"/>
                  </a:avLst>
                </a:prstGeom>
                <a:gradFill>
                  <a:gsLst>
                    <a:gs pos="0">
                      <a:srgbClr val="FF0000"/>
                    </a:gs>
                    <a:gs pos="100000">
                      <a:srgbClr val="C00000"/>
                    </a:gs>
                  </a:gsLst>
                </a:gra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86020" tIns="43009" rIns="86020" bIns="43009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2" name="文本框 61">
                  <a:extLst>
                    <a:ext uri="{FF2B5EF4-FFF2-40B4-BE49-F238E27FC236}">
                      <a16:creationId xmlns:a16="http://schemas.microsoft.com/office/drawing/2014/main" id="{B1017A61-9611-AA49-8BB3-248435AD95F1}"/>
                    </a:ext>
                  </a:extLst>
                </p:cNvPr>
                <p:cNvSpPr txBox="1"/>
                <p:nvPr/>
              </p:nvSpPr>
              <p:spPr>
                <a:xfrm>
                  <a:off x="13007520" y="2591028"/>
                  <a:ext cx="3522982" cy="369279"/>
                </a:xfrm>
                <a:prstGeom prst="rect">
                  <a:avLst/>
                </a:prstGeom>
                <a:noFill/>
              </p:spPr>
              <p:txBody>
                <a:bodyPr wrap="none" lIns="86020" tIns="43009" rIns="86020" bIns="43009" rtlCol="0">
                  <a:spAutoFit/>
                </a:bodyPr>
                <a:lstStyle/>
                <a:p>
                  <a:r>
                    <a:rPr kumimoji="1" lang="zh-CN" altLang="en-US" sz="12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大规模在线机器学习平台</a:t>
                  </a:r>
                </a:p>
              </p:txBody>
            </p:sp>
          </p:grpSp>
        </p:grp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2F5E8EBD-9130-0242-A71F-41BEC6D7D74B}"/>
                </a:ext>
              </a:extLst>
            </p:cNvPr>
            <p:cNvSpPr/>
            <p:nvPr/>
          </p:nvSpPr>
          <p:spPr>
            <a:xfrm>
              <a:off x="5813578" y="3375781"/>
              <a:ext cx="2048846" cy="143794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86020" tIns="43009" rIns="86020" bIns="43009"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zh-CN" sz="1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Online LR</a:t>
              </a:r>
              <a:r>
                <a:rPr kumimoji="1" lang="zh-CN" altLang="en-US" sz="1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＋</a:t>
              </a:r>
              <a:r>
                <a:rPr kumimoji="1" lang="en-US" altLang="zh-CN" sz="1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FFM</a:t>
              </a:r>
              <a:endParaRPr kumimoji="1"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6AACA2F3-263C-A843-B051-62303B93C6CD}"/>
                </a:ext>
              </a:extLst>
            </p:cNvPr>
            <p:cNvSpPr/>
            <p:nvPr/>
          </p:nvSpPr>
          <p:spPr>
            <a:xfrm>
              <a:off x="3149742" y="1792211"/>
              <a:ext cx="1991971" cy="3021519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86020" tIns="43009" rIns="86020" bIns="43009"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zh-CN" sz="1400" dirty="0" err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DeepFM</a:t>
              </a:r>
              <a:r>
                <a:rPr kumimoji="1" lang="zh-CN" altLang="en-US" sz="1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kumimoji="1" lang="en-US" altLang="zh-CN" sz="1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DNN + FM)</a:t>
              </a:r>
              <a:r>
                <a:rPr kumimoji="1" lang="zh-CN" altLang="en-US" sz="1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：百亿规模样本和特征，实时更新</a:t>
              </a: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F83BFBFA-9C26-A746-B507-6F3C4EB0AD05}"/>
                </a:ext>
              </a:extLst>
            </p:cNvPr>
            <p:cNvSpPr/>
            <p:nvPr/>
          </p:nvSpPr>
          <p:spPr>
            <a:xfrm>
              <a:off x="14126217" y="1792208"/>
              <a:ext cx="1191188" cy="1433724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86020" tIns="43009" rIns="86020" bIns="43009"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HDFS</a:t>
              </a:r>
              <a:endPara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17BB4116-3E8B-8D42-A104-D8AD0810E78F}"/>
                </a:ext>
              </a:extLst>
            </p:cNvPr>
            <p:cNvSpPr/>
            <p:nvPr/>
          </p:nvSpPr>
          <p:spPr>
            <a:xfrm>
              <a:off x="14126212" y="3346558"/>
              <a:ext cx="1191191" cy="146717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86020" tIns="43009" rIns="86020" bIns="43009"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Kafka</a:t>
              </a:r>
              <a:endPara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左箭头 47">
              <a:extLst>
                <a:ext uri="{FF2B5EF4-FFF2-40B4-BE49-F238E27FC236}">
                  <a16:creationId xmlns:a16="http://schemas.microsoft.com/office/drawing/2014/main" id="{9BAD31FF-79BE-AD44-8B61-E3EFE55E3D00}"/>
                </a:ext>
              </a:extLst>
            </p:cNvPr>
            <p:cNvSpPr/>
            <p:nvPr/>
          </p:nvSpPr>
          <p:spPr>
            <a:xfrm rot="10800000">
              <a:off x="4260775" y="5226897"/>
              <a:ext cx="13164889" cy="90709"/>
            </a:xfrm>
            <a:prstGeom prst="leftArrow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86020" tIns="43009" rIns="86020" bIns="43009" rtlCol="0"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左箭头 48">
              <a:extLst>
                <a:ext uri="{FF2B5EF4-FFF2-40B4-BE49-F238E27FC236}">
                  <a16:creationId xmlns:a16="http://schemas.microsoft.com/office/drawing/2014/main" id="{125B2E03-9B38-A347-B1C5-9657DE4995C0}"/>
                </a:ext>
              </a:extLst>
            </p:cNvPr>
            <p:cNvSpPr/>
            <p:nvPr/>
          </p:nvSpPr>
          <p:spPr>
            <a:xfrm>
              <a:off x="15474186" y="3334377"/>
              <a:ext cx="1231595" cy="69478"/>
            </a:xfrm>
            <a:prstGeom prst="leftArrow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86020" tIns="43009" rIns="86020" bIns="43009" rtlCol="0"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左箭头 49">
              <a:extLst>
                <a:ext uri="{FF2B5EF4-FFF2-40B4-BE49-F238E27FC236}">
                  <a16:creationId xmlns:a16="http://schemas.microsoft.com/office/drawing/2014/main" id="{1BAC3C5C-9C56-674B-B2EB-4B66E2DD65EF}"/>
                </a:ext>
              </a:extLst>
            </p:cNvPr>
            <p:cNvSpPr/>
            <p:nvPr/>
          </p:nvSpPr>
          <p:spPr>
            <a:xfrm rot="16200000">
              <a:off x="3957284" y="5013784"/>
              <a:ext cx="413933" cy="106207"/>
            </a:xfrm>
            <a:prstGeom prst="leftArrow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86020" tIns="43009" rIns="86020" bIns="43009" rtlCol="0"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69" name="图片 68">
            <a:extLst>
              <a:ext uri="{FF2B5EF4-FFF2-40B4-BE49-F238E27FC236}">
                <a16:creationId xmlns:a16="http://schemas.microsoft.com/office/drawing/2014/main" id="{1345BFC0-BA4B-D34C-B717-506D4A58B4A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3474" y="4266439"/>
            <a:ext cx="1213314" cy="2475357"/>
          </a:xfrm>
          <a:prstGeom prst="rect">
            <a:avLst/>
          </a:prstGeom>
        </p:spPr>
      </p:pic>
      <p:sp>
        <p:nvSpPr>
          <p:cNvPr id="70" name="矩形 69">
            <a:extLst>
              <a:ext uri="{FF2B5EF4-FFF2-40B4-BE49-F238E27FC236}">
                <a16:creationId xmlns:a16="http://schemas.microsoft.com/office/drawing/2014/main" id="{2F1FC0D4-EB4A-4C44-9BCF-C23846099074}"/>
              </a:ext>
            </a:extLst>
          </p:cNvPr>
          <p:cNvSpPr/>
          <p:nvPr/>
        </p:nvSpPr>
        <p:spPr>
          <a:xfrm>
            <a:off x="4890644" y="4303755"/>
            <a:ext cx="2445933" cy="358265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9663" tIns="24831" rIns="49663" bIns="24831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Neo</a:t>
            </a:r>
            <a:r>
              <a:rPr kumimoji="1"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点击反馈计算平台</a:t>
            </a:r>
          </a:p>
        </p:txBody>
      </p:sp>
      <p:sp>
        <p:nvSpPr>
          <p:cNvPr id="71" name="罐形 31">
            <a:extLst>
              <a:ext uri="{FF2B5EF4-FFF2-40B4-BE49-F238E27FC236}">
                <a16:creationId xmlns:a16="http://schemas.microsoft.com/office/drawing/2014/main" id="{9A69DE89-D7B7-CD4A-97A4-DC1B66EDA11D}"/>
              </a:ext>
            </a:extLst>
          </p:cNvPr>
          <p:cNvSpPr/>
          <p:nvPr/>
        </p:nvSpPr>
        <p:spPr>
          <a:xfrm>
            <a:off x="4864089" y="3197225"/>
            <a:ext cx="2445933" cy="635065"/>
          </a:xfrm>
          <a:prstGeom prst="can">
            <a:avLst/>
          </a:prstGeom>
          <a:solidFill>
            <a:srgbClr val="FFC000">
              <a:alpha val="49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9663" tIns="24831" rIns="49663" bIns="24831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Neo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DB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分布式存储</a:t>
            </a:r>
          </a:p>
        </p:txBody>
      </p:sp>
      <p:sp>
        <p:nvSpPr>
          <p:cNvPr id="72" name="上箭头 71">
            <a:extLst>
              <a:ext uri="{FF2B5EF4-FFF2-40B4-BE49-F238E27FC236}">
                <a16:creationId xmlns:a16="http://schemas.microsoft.com/office/drawing/2014/main" id="{5FAF4726-6112-D94B-BA5A-62AE1DCA6CF2}"/>
              </a:ext>
            </a:extLst>
          </p:cNvPr>
          <p:cNvSpPr/>
          <p:nvPr/>
        </p:nvSpPr>
        <p:spPr>
          <a:xfrm flipH="1">
            <a:off x="5748553" y="3953770"/>
            <a:ext cx="491989" cy="297887"/>
          </a:xfrm>
          <a:prstGeom prst="upArrow">
            <a:avLst>
              <a:gd name="adj1" fmla="val 34565"/>
              <a:gd name="adj2" fmla="val 27317"/>
            </a:avLst>
          </a:prstGeom>
          <a:gradFill>
            <a:gsLst>
              <a:gs pos="0">
                <a:srgbClr val="FF0000"/>
              </a:gs>
              <a:gs pos="100000">
                <a:srgbClr val="C00000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9663" tIns="24831" rIns="49663" bIns="24831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57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1897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60"/>
          <p:cNvCxnSpPr/>
          <p:nvPr/>
        </p:nvCxnSpPr>
        <p:spPr>
          <a:xfrm>
            <a:off x="326574" y="877152"/>
            <a:ext cx="1152207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326574" y="882231"/>
            <a:ext cx="2502830" cy="45719"/>
          </a:xfrm>
          <a:prstGeom prst="rect">
            <a:avLst/>
          </a:prstGeom>
          <a:solidFill>
            <a:srgbClr val="31A9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24973" y="287299"/>
            <a:ext cx="107105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latin typeface="Lantinghei SC Demibold" charset="-122"/>
                <a:ea typeface="Lantinghei SC Demibold" charset="-122"/>
                <a:cs typeface="Lantinghei SC Demibold" charset="-122"/>
              </a:rPr>
              <a:t>基于深度学习的召回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69239" y="932374"/>
            <a:ext cx="6601609" cy="5133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charset="2"/>
              <a:buChar char="l"/>
            </a:pPr>
            <a:r>
              <a:rPr kumimoji="1" lang="zh-CN" altLang="en-US" dirty="0"/>
              <a:t>神经网络推荐模型 </a:t>
            </a:r>
            <a:r>
              <a:rPr kumimoji="1" lang="en-US" altLang="zh-CN" dirty="0"/>
              <a:t>Matching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User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Doc</a:t>
            </a:r>
            <a:r>
              <a:rPr kumimoji="1" lang="zh-CN" altLang="en-US" dirty="0"/>
              <a:t> </a:t>
            </a:r>
            <a:r>
              <a:rPr kumimoji="1" lang="en-US" altLang="zh-CN" dirty="0"/>
              <a:t>Embedding</a:t>
            </a:r>
            <a:endParaRPr kumimoji="1" lang="zh-CN" altLang="en-US" dirty="0"/>
          </a:p>
          <a:p>
            <a:pPr marL="742950" lvl="1" indent="-285750">
              <a:lnSpc>
                <a:spcPct val="150000"/>
              </a:lnSpc>
              <a:buFont typeface="Wingdings" charset="2"/>
              <a:buChar char="n"/>
            </a:pPr>
            <a:r>
              <a:rPr kumimoji="1" lang="zh-CN" altLang="en-US" sz="1600" dirty="0"/>
              <a:t>针对匹配任务的模型</a:t>
            </a:r>
            <a:r>
              <a:rPr kumimoji="1" lang="en-US" altLang="zh-CN" sz="1600" dirty="0"/>
              <a:t>+</a:t>
            </a:r>
            <a:r>
              <a:rPr kumimoji="1" lang="zh-CN" altLang="en-US" sz="1600" dirty="0"/>
              <a:t>大规模用户行为数据</a:t>
            </a:r>
          </a:p>
          <a:p>
            <a:pPr marL="742950" lvl="1" indent="-285750">
              <a:lnSpc>
                <a:spcPct val="150000"/>
              </a:lnSpc>
              <a:buFont typeface="Wingdings" charset="2"/>
              <a:buChar char="n"/>
            </a:pPr>
            <a:r>
              <a:rPr kumimoji="1" lang="en-US" altLang="zh-CN" sz="1600" dirty="0"/>
              <a:t>End2End</a:t>
            </a:r>
            <a:r>
              <a:rPr kumimoji="1" lang="zh-CN" altLang="en-US" sz="1600" dirty="0"/>
              <a:t>框架</a:t>
            </a:r>
          </a:p>
          <a:p>
            <a:pPr marL="742950" lvl="1" indent="-285750">
              <a:lnSpc>
                <a:spcPct val="150000"/>
              </a:lnSpc>
              <a:buFont typeface="Wingdings" charset="2"/>
              <a:buChar char="n"/>
            </a:pPr>
            <a:r>
              <a:rPr kumimoji="1" lang="zh-CN" altLang="en-US" sz="1600" dirty="0"/>
              <a:t>同时训练出用户和文档向量</a:t>
            </a:r>
          </a:p>
          <a:p>
            <a:pPr marL="742950" lvl="1" indent="-285750">
              <a:lnSpc>
                <a:spcPct val="150000"/>
              </a:lnSpc>
              <a:buFont typeface="Wingdings" charset="2"/>
              <a:buChar char="n"/>
            </a:pPr>
            <a:r>
              <a:rPr kumimoji="1" lang="zh-CN" altLang="en-US" sz="1600" dirty="0"/>
              <a:t>泛化能力</a:t>
            </a:r>
            <a:endParaRPr kumimoji="1" lang="en-US" altLang="zh-CN" sz="1600" dirty="0"/>
          </a:p>
          <a:p>
            <a:pPr marL="742950" lvl="1" indent="-285750">
              <a:lnSpc>
                <a:spcPct val="150000"/>
              </a:lnSpc>
              <a:buFont typeface="Wingdings" charset="2"/>
              <a:buChar char="n"/>
            </a:pPr>
            <a:r>
              <a:rPr kumimoji="1" lang="en-US" altLang="zh-CN" sz="1600" dirty="0"/>
              <a:t>Negative</a:t>
            </a:r>
            <a:r>
              <a:rPr kumimoji="1" lang="zh-CN" altLang="en-US" sz="1600" dirty="0"/>
              <a:t> </a:t>
            </a:r>
            <a:r>
              <a:rPr kumimoji="1" lang="en-US" altLang="zh-CN" sz="1600" dirty="0" err="1"/>
              <a:t>samping</a:t>
            </a:r>
            <a:endParaRPr kumimoji="1" lang="zh-CN" altLang="en-US" sz="1600" dirty="0"/>
          </a:p>
          <a:p>
            <a:pPr marL="285750" indent="-285750">
              <a:lnSpc>
                <a:spcPct val="150000"/>
              </a:lnSpc>
              <a:buFont typeface="Wingdings" charset="2"/>
              <a:buChar char="l"/>
            </a:pPr>
            <a:r>
              <a:rPr kumimoji="1" lang="zh-CN" altLang="en-US" dirty="0"/>
              <a:t>用户</a:t>
            </a:r>
            <a:r>
              <a:rPr kumimoji="1" lang="en-US" altLang="zh-CN" dirty="0"/>
              <a:t>ID</a:t>
            </a:r>
            <a:r>
              <a:rPr kumimoji="1" lang="zh-CN" altLang="en-US" dirty="0"/>
              <a:t>作为输出层 </a:t>
            </a:r>
            <a:r>
              <a:rPr kumimoji="1" lang="en-US" altLang="zh-CN" dirty="0"/>
              <a:t>-&gt;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UserCF</a:t>
            </a:r>
            <a:endParaRPr kumimoji="1" lang="zh-CN" altLang="en-US" dirty="0"/>
          </a:p>
          <a:p>
            <a:pPr marL="742950" lvl="1" indent="-285750">
              <a:lnSpc>
                <a:spcPct val="150000"/>
              </a:lnSpc>
              <a:buFont typeface="Wingdings" charset="2"/>
              <a:buChar char="n"/>
            </a:pPr>
            <a:r>
              <a:rPr kumimoji="1" lang="zh-CN" altLang="en-US" sz="1600" dirty="0"/>
              <a:t>新用户向量无法计算</a:t>
            </a:r>
          </a:p>
          <a:p>
            <a:pPr marL="742950" lvl="1" indent="-285750">
              <a:lnSpc>
                <a:spcPct val="150000"/>
              </a:lnSpc>
              <a:buFont typeface="Wingdings" charset="2"/>
              <a:buChar char="n"/>
            </a:pPr>
            <a:r>
              <a:rPr kumimoji="1" lang="zh-CN" altLang="en-US" sz="1600" dirty="0"/>
              <a:t>新文档向量可直接计算</a:t>
            </a:r>
          </a:p>
          <a:p>
            <a:pPr marL="285750" indent="-285750">
              <a:lnSpc>
                <a:spcPct val="150000"/>
              </a:lnSpc>
              <a:buFont typeface="Wingdings" charset="2"/>
              <a:buChar char="l"/>
            </a:pPr>
            <a:r>
              <a:rPr kumimoji="1" lang="zh-CN" altLang="en-US" dirty="0"/>
              <a:t>文档</a:t>
            </a:r>
            <a:r>
              <a:rPr kumimoji="1" lang="en-US" altLang="zh-CN" dirty="0"/>
              <a:t>ID</a:t>
            </a:r>
            <a:r>
              <a:rPr kumimoji="1" lang="zh-CN" altLang="en-US" dirty="0"/>
              <a:t>作为输出层 </a:t>
            </a:r>
            <a:r>
              <a:rPr kumimoji="1" lang="en-US" altLang="zh-CN" dirty="0"/>
              <a:t>-&gt;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ItemCF</a:t>
            </a:r>
            <a:endParaRPr kumimoji="1" lang="zh-CN" altLang="en-US" dirty="0"/>
          </a:p>
          <a:p>
            <a:pPr marL="742950" lvl="1" indent="-285750">
              <a:lnSpc>
                <a:spcPct val="150000"/>
              </a:lnSpc>
              <a:buFont typeface="Wingdings" charset="2"/>
              <a:buChar char="n"/>
            </a:pPr>
            <a:r>
              <a:rPr kumimoji="1" lang="zh-CN" altLang="en-US" sz="1600" dirty="0"/>
              <a:t>新文档向量无法计算</a:t>
            </a:r>
          </a:p>
          <a:p>
            <a:pPr marL="742950" lvl="1" indent="-285750">
              <a:lnSpc>
                <a:spcPct val="150000"/>
              </a:lnSpc>
              <a:buFont typeface="Wingdings" charset="2"/>
              <a:buChar char="n"/>
            </a:pPr>
            <a:r>
              <a:rPr kumimoji="1" lang="zh-CN" altLang="en-US" sz="1600" dirty="0"/>
              <a:t>新用户向量可直接计算</a:t>
            </a:r>
            <a:endParaRPr kumimoji="1" lang="zh-CN" altLang="en-US" dirty="0"/>
          </a:p>
          <a:p>
            <a:pPr>
              <a:lnSpc>
                <a:spcPct val="200000"/>
              </a:lnSpc>
            </a:pPr>
            <a:endParaRPr kumimoji="1" lang="zh-CN" altLang="en-US" dirty="0"/>
          </a:p>
        </p:txBody>
      </p:sp>
      <p:sp>
        <p:nvSpPr>
          <p:cNvPr id="288" name="文本框 287"/>
          <p:cNvSpPr txBox="1"/>
          <p:nvPr/>
        </p:nvSpPr>
        <p:spPr>
          <a:xfrm>
            <a:off x="11133244" y="3486816"/>
            <a:ext cx="824841" cy="124357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kumimoji="1" lang="en-US" altLang="zh-CN" sz="3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</a:t>
            </a:r>
            <a:r>
              <a:rPr kumimoji="1" lang="zh-CN" altLang="en-US" sz="3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</a:t>
            </a:r>
            <a:r>
              <a:rPr kumimoji="1" lang="en-US" altLang="zh-CN" sz="3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</a:t>
            </a:r>
            <a:r>
              <a:rPr kumimoji="1" lang="zh-CN" altLang="en-US" sz="3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</a:t>
            </a:r>
            <a:r>
              <a:rPr kumimoji="1" lang="en-US" altLang="zh-CN" sz="3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</a:t>
            </a:r>
            <a:endParaRPr kumimoji="1" lang="zh-CN" altLang="en-US" sz="32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7" name="文本框 356"/>
              <p:cNvSpPr txBox="1"/>
              <p:nvPr/>
            </p:nvSpPr>
            <p:spPr>
              <a:xfrm>
                <a:off x="10701972" y="1228685"/>
                <a:ext cx="1256113" cy="2400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30000"/>
                  </a:lnSpc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0" i="1" kern="0" smtClean="0">
                          <a:latin typeface="Cambria Math" charset="0"/>
                          <a:ea typeface="微软雅黑" panose="020B0503020204020204" pitchFamily="34" charset="-122"/>
                          <a:cs typeface="+mn-ea"/>
                          <a:sym typeface="+mn-lt"/>
                        </a:rPr>
                        <m:t>𝑝</m:t>
                      </m:r>
                      <m:r>
                        <a:rPr kumimoji="1" lang="en-US" altLang="zh-CN" sz="1200" b="0" i="1" kern="0" smtClean="0">
                          <a:latin typeface="Cambria Math" charset="0"/>
                          <a:ea typeface="微软雅黑" panose="020B0503020204020204" pitchFamily="34" charset="-122"/>
                          <a:cs typeface="+mn-ea"/>
                          <a:sym typeface="+mn-lt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sz="1200" b="0" i="1" kern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kumimoji="1" lang="en-US" altLang="zh-CN" sz="1200" b="0" i="1" kern="0" smtClean="0">
                              <a:latin typeface="Cambria Math" charset="0"/>
                              <a:ea typeface="微软雅黑" panose="020B0503020204020204" pitchFamily="34" charset="-122"/>
                              <a:cs typeface="+mn-ea"/>
                              <a:sym typeface="+mn-lt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sz="1200" b="0" i="1" kern="0" smtClean="0">
                              <a:latin typeface="Cambria Math" charset="0"/>
                              <a:ea typeface="微软雅黑" panose="020B0503020204020204" pitchFamily="34" charset="-122"/>
                              <a:cs typeface="+mn-ea"/>
                              <a:sym typeface="+mn-lt"/>
                            </a:rPr>
                            <m:t>𝑡</m:t>
                          </m:r>
                        </m:sub>
                      </m:sSub>
                      <m:r>
                        <a:rPr kumimoji="1" lang="en-US" altLang="zh-CN" sz="1200" b="0" i="1" kern="0" smtClean="0">
                          <a:latin typeface="Cambria Math" charset="0"/>
                          <a:ea typeface="微软雅黑" panose="020B0503020204020204" pitchFamily="34" charset="-122"/>
                          <a:cs typeface="+mn-ea"/>
                          <a:sym typeface="+mn-lt"/>
                        </a:rPr>
                        <m:t>=</m:t>
                      </m:r>
                      <m:r>
                        <a:rPr kumimoji="1" lang="en-US" altLang="zh-CN" sz="1200" b="0" i="1" kern="0" smtClean="0">
                          <a:latin typeface="Cambria Math" charset="0"/>
                          <a:ea typeface="微软雅黑" panose="020B0503020204020204" pitchFamily="34" charset="-122"/>
                          <a:cs typeface="+mn-ea"/>
                          <a:sym typeface="+mn-lt"/>
                        </a:rPr>
                        <m:t>𝑖</m:t>
                      </m:r>
                      <m:r>
                        <a:rPr kumimoji="1" lang="en-US" altLang="zh-CN" sz="1200" b="0" i="1" kern="0" smtClean="0">
                          <a:latin typeface="Cambria Math" charset="0"/>
                          <a:ea typeface="微软雅黑" panose="020B0503020204020204" pitchFamily="34" charset="-122"/>
                          <a:cs typeface="+mn-ea"/>
                          <a:sym typeface="+mn-lt"/>
                        </a:rPr>
                        <m:t>|</m:t>
                      </m:r>
                      <m:r>
                        <a:rPr kumimoji="1" lang="en-US" altLang="zh-CN" sz="1200" b="0" i="1" kern="0" smtClean="0">
                          <a:latin typeface="Cambria Math" charset="0"/>
                          <a:ea typeface="微软雅黑" panose="020B0503020204020204" pitchFamily="34" charset="-122"/>
                          <a:cs typeface="+mn-ea"/>
                          <a:sym typeface="+mn-lt"/>
                        </a:rPr>
                        <m:t>𝑐𝑜𝑛𝑡𝑒𝑥𝑡</m:t>
                      </m:r>
                      <m:r>
                        <a:rPr kumimoji="1" lang="en-US" altLang="zh-CN" sz="1200" b="0" i="1" kern="0" smtClean="0">
                          <a:latin typeface="Cambria Math" charset="0"/>
                          <a:ea typeface="微软雅黑" panose="020B0503020204020204" pitchFamily="34" charset="-122"/>
                          <a:cs typeface="+mn-ea"/>
                          <a:sym typeface="+mn-lt"/>
                        </a:rPr>
                        <m:t>)</m:t>
                      </m:r>
                    </m:oMath>
                  </m:oMathPara>
                </a14:m>
                <a:endParaRPr kumimoji="1" lang="zh-CN" altLang="en-US" sz="12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357" name="文本框 3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1972" y="1228685"/>
                <a:ext cx="1256113" cy="240066"/>
              </a:xfrm>
              <a:prstGeom prst="rect">
                <a:avLst/>
              </a:prstGeom>
              <a:blipFill rotWithShape="0">
                <a:blip r:embed="rId7"/>
                <a:stretch>
                  <a:fillRect l="-1942" r="-3398" b="-205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 3"/>
          <p:cNvGrpSpPr/>
          <p:nvPr/>
        </p:nvGrpSpPr>
        <p:grpSpPr>
          <a:xfrm>
            <a:off x="7450560" y="1965960"/>
            <a:ext cx="3129167" cy="3309980"/>
            <a:chOff x="6840805" y="1489357"/>
            <a:chExt cx="4883722" cy="4769563"/>
          </a:xfrm>
        </p:grpSpPr>
        <p:cxnSp>
          <p:nvCxnSpPr>
            <p:cNvPr id="269" name="直线连接符 268"/>
            <p:cNvCxnSpPr>
              <a:endCxn id="287" idx="2"/>
            </p:cNvCxnSpPr>
            <p:nvPr/>
          </p:nvCxnSpPr>
          <p:spPr>
            <a:xfrm>
              <a:off x="9873352" y="4187589"/>
              <a:ext cx="1367766" cy="1591297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直线连接符 269"/>
            <p:cNvCxnSpPr>
              <a:endCxn id="287" idx="2"/>
            </p:cNvCxnSpPr>
            <p:nvPr/>
          </p:nvCxnSpPr>
          <p:spPr>
            <a:xfrm>
              <a:off x="9874315" y="3095848"/>
              <a:ext cx="1366803" cy="2683038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直线连接符 270"/>
            <p:cNvCxnSpPr/>
            <p:nvPr/>
          </p:nvCxnSpPr>
          <p:spPr>
            <a:xfrm flipV="1">
              <a:off x="9864017" y="1589178"/>
              <a:ext cx="1377101" cy="2613359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直线连接符 271"/>
            <p:cNvCxnSpPr/>
            <p:nvPr/>
          </p:nvCxnSpPr>
          <p:spPr>
            <a:xfrm flipV="1">
              <a:off x="9864017" y="1589178"/>
              <a:ext cx="1377101" cy="1509383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直线连接符 272"/>
            <p:cNvCxnSpPr/>
            <p:nvPr/>
          </p:nvCxnSpPr>
          <p:spPr>
            <a:xfrm flipH="1">
              <a:off x="9875752" y="2531392"/>
              <a:ext cx="1365366" cy="564456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直线连接符 273"/>
            <p:cNvCxnSpPr/>
            <p:nvPr/>
          </p:nvCxnSpPr>
          <p:spPr>
            <a:xfrm flipH="1">
              <a:off x="9866724" y="2531392"/>
              <a:ext cx="1374394" cy="1671145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直线连接符 274"/>
            <p:cNvCxnSpPr/>
            <p:nvPr/>
          </p:nvCxnSpPr>
          <p:spPr>
            <a:xfrm flipV="1">
              <a:off x="8509241" y="4206453"/>
              <a:ext cx="1182656" cy="1577740"/>
            </a:xfrm>
            <a:prstGeom prst="line">
              <a:avLst/>
            </a:prstGeom>
            <a:ln w="19050"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直线连接符 275"/>
            <p:cNvCxnSpPr/>
            <p:nvPr/>
          </p:nvCxnSpPr>
          <p:spPr>
            <a:xfrm flipH="1">
              <a:off x="8514390" y="3095848"/>
              <a:ext cx="1177509" cy="1565996"/>
            </a:xfrm>
            <a:prstGeom prst="line">
              <a:avLst/>
            </a:prstGeom>
            <a:ln w="19050"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直线连接符 276"/>
            <p:cNvCxnSpPr/>
            <p:nvPr/>
          </p:nvCxnSpPr>
          <p:spPr>
            <a:xfrm>
              <a:off x="8518175" y="3951587"/>
              <a:ext cx="1186727" cy="254866"/>
            </a:xfrm>
            <a:prstGeom prst="line">
              <a:avLst/>
            </a:prstGeom>
            <a:ln w="19050"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直线连接符 277"/>
            <p:cNvCxnSpPr/>
            <p:nvPr/>
          </p:nvCxnSpPr>
          <p:spPr>
            <a:xfrm>
              <a:off x="8518175" y="2851141"/>
              <a:ext cx="1173722" cy="244707"/>
            </a:xfrm>
            <a:prstGeom prst="line">
              <a:avLst/>
            </a:prstGeom>
            <a:ln w="19050"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直线连接符 278"/>
            <p:cNvCxnSpPr/>
            <p:nvPr/>
          </p:nvCxnSpPr>
          <p:spPr>
            <a:xfrm>
              <a:off x="8518175" y="1570663"/>
              <a:ext cx="1173722" cy="1525185"/>
            </a:xfrm>
            <a:prstGeom prst="line">
              <a:avLst/>
            </a:prstGeom>
            <a:ln w="19050"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直线连接符 279"/>
            <p:cNvCxnSpPr/>
            <p:nvPr/>
          </p:nvCxnSpPr>
          <p:spPr>
            <a:xfrm>
              <a:off x="8519539" y="2661867"/>
              <a:ext cx="1175065" cy="1544586"/>
            </a:xfrm>
            <a:prstGeom prst="line">
              <a:avLst/>
            </a:prstGeom>
            <a:ln w="19050"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8" name="圆角矩形 307"/>
            <p:cNvSpPr/>
            <p:nvPr/>
          </p:nvSpPr>
          <p:spPr>
            <a:xfrm>
              <a:off x="8321327" y="1556590"/>
              <a:ext cx="198212" cy="1122348"/>
            </a:xfrm>
            <a:prstGeom prst="roundRect">
              <a:avLst/>
            </a:prstGeom>
            <a:noFill/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kumimoji="1"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9" name="椭圆 308"/>
            <p:cNvSpPr/>
            <p:nvPr/>
          </p:nvSpPr>
          <p:spPr>
            <a:xfrm>
              <a:off x="8377052" y="1625132"/>
              <a:ext cx="94257" cy="9425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kumimoji="1"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0" name="椭圆 309"/>
            <p:cNvSpPr/>
            <p:nvPr/>
          </p:nvSpPr>
          <p:spPr>
            <a:xfrm>
              <a:off x="8377052" y="1787931"/>
              <a:ext cx="94257" cy="9425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kumimoji="1"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1" name="椭圆 310"/>
            <p:cNvSpPr/>
            <p:nvPr/>
          </p:nvSpPr>
          <p:spPr>
            <a:xfrm>
              <a:off x="8377052" y="2514046"/>
              <a:ext cx="94257" cy="9425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kumimoji="1"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2" name="文本框 311"/>
            <p:cNvSpPr txBox="1"/>
            <p:nvPr/>
          </p:nvSpPr>
          <p:spPr>
            <a:xfrm>
              <a:off x="8294425" y="1987573"/>
              <a:ext cx="369332" cy="419265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>
                <a:spcBef>
                  <a:spcPts val="600"/>
                </a:spcBef>
              </a:pPr>
              <a:r>
                <a:rPr kumimoji="1" lang="en-US" altLang="zh-CN" sz="12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.</a:t>
              </a:r>
              <a:r>
                <a:rPr kumimoji="1" lang="zh-CN" altLang="en-US" sz="12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  </a:t>
              </a:r>
              <a:r>
                <a:rPr kumimoji="1" lang="en-US" altLang="zh-CN" sz="12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.</a:t>
              </a:r>
              <a:r>
                <a:rPr kumimoji="1" lang="zh-CN" altLang="en-US" sz="12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  </a:t>
              </a:r>
              <a:r>
                <a:rPr kumimoji="1" lang="en-US" altLang="zh-CN" sz="12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.</a:t>
              </a:r>
              <a:endParaRPr kumimoji="1"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grpSp>
          <p:nvGrpSpPr>
            <p:cNvPr id="282" name="组 281"/>
            <p:cNvGrpSpPr/>
            <p:nvPr/>
          </p:nvGrpSpPr>
          <p:grpSpPr>
            <a:xfrm>
              <a:off x="8294425" y="2837774"/>
              <a:ext cx="369332" cy="1122348"/>
              <a:chOff x="884158" y="2928952"/>
              <a:chExt cx="369332" cy="1122348"/>
            </a:xfrm>
          </p:grpSpPr>
          <p:sp>
            <p:nvSpPr>
              <p:cNvPr id="303" name="圆角矩形 302"/>
              <p:cNvSpPr/>
              <p:nvPr/>
            </p:nvSpPr>
            <p:spPr>
              <a:xfrm>
                <a:off x="911060" y="2928952"/>
                <a:ext cx="198212" cy="1122348"/>
              </a:xfrm>
              <a:prstGeom prst="roundRect">
                <a:avLst/>
              </a:prstGeom>
              <a:noFill/>
              <a:ln w="190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kumimoji="1"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4" name="椭圆 303"/>
              <p:cNvSpPr/>
              <p:nvPr/>
            </p:nvSpPr>
            <p:spPr>
              <a:xfrm>
                <a:off x="966785" y="2997494"/>
                <a:ext cx="94257" cy="9425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kumimoji="1"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5" name="椭圆 304"/>
              <p:cNvSpPr/>
              <p:nvPr/>
            </p:nvSpPr>
            <p:spPr>
              <a:xfrm>
                <a:off x="966785" y="3160293"/>
                <a:ext cx="94257" cy="9425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kumimoji="1"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6" name="椭圆 305"/>
              <p:cNvSpPr/>
              <p:nvPr/>
            </p:nvSpPr>
            <p:spPr>
              <a:xfrm>
                <a:off x="966785" y="3886408"/>
                <a:ext cx="94257" cy="9425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kumimoji="1"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7" name="文本框 306"/>
              <p:cNvSpPr txBox="1"/>
              <p:nvPr/>
            </p:nvSpPr>
            <p:spPr>
              <a:xfrm>
                <a:off x="884158" y="3359935"/>
                <a:ext cx="369332" cy="419265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pPr algn="ctr">
                  <a:spcBef>
                    <a:spcPts val="600"/>
                  </a:spcBef>
                </a:pPr>
                <a:r>
                  <a:rPr kumimoji="1" lang="en-US" altLang="zh-CN" sz="1200" kern="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.</a:t>
                </a:r>
                <a:r>
                  <a:rPr kumimoji="1" lang="zh-CN" altLang="en-US" sz="1200" kern="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  </a:t>
                </a:r>
                <a:r>
                  <a:rPr kumimoji="1" lang="en-US" altLang="zh-CN" sz="1200" kern="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.</a:t>
                </a:r>
                <a:r>
                  <a:rPr kumimoji="1" lang="zh-CN" altLang="en-US" sz="1200" kern="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  </a:t>
                </a:r>
                <a:r>
                  <a:rPr kumimoji="1" lang="en-US" altLang="zh-CN" sz="1200" kern="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.</a:t>
                </a:r>
                <a:endParaRPr kumimoji="1" lang="zh-CN" altLang="en-US" sz="12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283" name="组 282"/>
            <p:cNvGrpSpPr/>
            <p:nvPr/>
          </p:nvGrpSpPr>
          <p:grpSpPr>
            <a:xfrm>
              <a:off x="8294425" y="4661844"/>
              <a:ext cx="369332" cy="1122348"/>
              <a:chOff x="884158" y="2928952"/>
              <a:chExt cx="369332" cy="1122348"/>
            </a:xfrm>
          </p:grpSpPr>
          <p:sp>
            <p:nvSpPr>
              <p:cNvPr id="298" name="圆角矩形 297"/>
              <p:cNvSpPr/>
              <p:nvPr/>
            </p:nvSpPr>
            <p:spPr>
              <a:xfrm>
                <a:off x="911060" y="2928952"/>
                <a:ext cx="198212" cy="1122348"/>
              </a:xfrm>
              <a:prstGeom prst="roundRect">
                <a:avLst/>
              </a:prstGeom>
              <a:noFill/>
              <a:ln w="190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kumimoji="1"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9" name="椭圆 298"/>
              <p:cNvSpPr/>
              <p:nvPr/>
            </p:nvSpPr>
            <p:spPr>
              <a:xfrm>
                <a:off x="966785" y="2997494"/>
                <a:ext cx="94257" cy="9425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kumimoji="1"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0" name="椭圆 299"/>
              <p:cNvSpPr/>
              <p:nvPr/>
            </p:nvSpPr>
            <p:spPr>
              <a:xfrm>
                <a:off x="966785" y="3160293"/>
                <a:ext cx="94257" cy="9425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kumimoji="1"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1" name="椭圆 300"/>
              <p:cNvSpPr/>
              <p:nvPr/>
            </p:nvSpPr>
            <p:spPr>
              <a:xfrm>
                <a:off x="966785" y="3886408"/>
                <a:ext cx="94257" cy="9425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kumimoji="1"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2" name="文本框 301"/>
              <p:cNvSpPr txBox="1"/>
              <p:nvPr/>
            </p:nvSpPr>
            <p:spPr>
              <a:xfrm>
                <a:off x="884158" y="3359935"/>
                <a:ext cx="369332" cy="419265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pPr algn="ctr">
                  <a:spcBef>
                    <a:spcPts val="600"/>
                  </a:spcBef>
                </a:pPr>
                <a:r>
                  <a:rPr kumimoji="1" lang="en-US" altLang="zh-CN" sz="1200" kern="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.</a:t>
                </a:r>
                <a:r>
                  <a:rPr kumimoji="1" lang="zh-CN" altLang="en-US" sz="1200" kern="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  </a:t>
                </a:r>
                <a:r>
                  <a:rPr kumimoji="1" lang="en-US" altLang="zh-CN" sz="1200" kern="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.</a:t>
                </a:r>
                <a:r>
                  <a:rPr kumimoji="1" lang="zh-CN" altLang="en-US" sz="1200" kern="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  </a:t>
                </a:r>
                <a:r>
                  <a:rPr kumimoji="1" lang="en-US" altLang="zh-CN" sz="1200" kern="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.</a:t>
                </a:r>
                <a:endParaRPr kumimoji="1" lang="zh-CN" altLang="en-US" sz="12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284" name="组 283"/>
            <p:cNvGrpSpPr/>
            <p:nvPr/>
          </p:nvGrpSpPr>
          <p:grpSpPr>
            <a:xfrm>
              <a:off x="9650638" y="3084105"/>
              <a:ext cx="369332" cy="1122348"/>
              <a:chOff x="2460072" y="3947511"/>
              <a:chExt cx="369332" cy="1122348"/>
            </a:xfrm>
          </p:grpSpPr>
          <p:grpSp>
            <p:nvGrpSpPr>
              <p:cNvPr id="292" name="组 291"/>
              <p:cNvGrpSpPr/>
              <p:nvPr/>
            </p:nvGrpSpPr>
            <p:grpSpPr>
              <a:xfrm>
                <a:off x="2486974" y="3947511"/>
                <a:ext cx="198212" cy="1122348"/>
                <a:chOff x="2486974" y="3947511"/>
                <a:chExt cx="198212" cy="1122348"/>
              </a:xfrm>
            </p:grpSpPr>
            <p:sp>
              <p:nvSpPr>
                <p:cNvPr id="294" name="圆角矩形 293"/>
                <p:cNvSpPr/>
                <p:nvPr/>
              </p:nvSpPr>
              <p:spPr>
                <a:xfrm>
                  <a:off x="2486974" y="3947511"/>
                  <a:ext cx="198212" cy="1122348"/>
                </a:xfrm>
                <a:prstGeom prst="roundRect">
                  <a:avLst/>
                </a:prstGeom>
                <a:noFill/>
                <a:ln w="19050"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30000"/>
                    </a:lnSpc>
                  </a:pPr>
                  <a:endParaRPr kumimoji="1"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95" name="椭圆 294"/>
                <p:cNvSpPr/>
                <p:nvPr/>
              </p:nvSpPr>
              <p:spPr>
                <a:xfrm>
                  <a:off x="2542699" y="4016053"/>
                  <a:ext cx="94257" cy="94257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30000"/>
                    </a:lnSpc>
                  </a:pPr>
                  <a:endParaRPr kumimoji="1"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96" name="椭圆 295"/>
                <p:cNvSpPr/>
                <p:nvPr/>
              </p:nvSpPr>
              <p:spPr>
                <a:xfrm>
                  <a:off x="2542699" y="4178852"/>
                  <a:ext cx="94257" cy="94257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30000"/>
                    </a:lnSpc>
                  </a:pPr>
                  <a:endParaRPr kumimoji="1"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97" name="椭圆 296"/>
                <p:cNvSpPr/>
                <p:nvPr/>
              </p:nvSpPr>
              <p:spPr>
                <a:xfrm>
                  <a:off x="2542699" y="4904967"/>
                  <a:ext cx="94257" cy="94257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30000"/>
                    </a:lnSpc>
                  </a:pPr>
                  <a:endParaRPr kumimoji="1"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293" name="文本框 292"/>
              <p:cNvSpPr txBox="1"/>
              <p:nvPr/>
            </p:nvSpPr>
            <p:spPr>
              <a:xfrm>
                <a:off x="2460072" y="4378494"/>
                <a:ext cx="369332" cy="419265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pPr algn="ctr">
                  <a:spcBef>
                    <a:spcPts val="600"/>
                  </a:spcBef>
                </a:pPr>
                <a:r>
                  <a:rPr kumimoji="1" lang="en-US" altLang="zh-CN" sz="1200" kern="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.</a:t>
                </a:r>
                <a:r>
                  <a:rPr kumimoji="1" lang="zh-CN" altLang="en-US" sz="1200" kern="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  </a:t>
                </a:r>
                <a:r>
                  <a:rPr kumimoji="1" lang="en-US" altLang="zh-CN" sz="1200" kern="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.</a:t>
                </a:r>
                <a:r>
                  <a:rPr kumimoji="1" lang="zh-CN" altLang="en-US" sz="1200" kern="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  </a:t>
                </a:r>
                <a:r>
                  <a:rPr kumimoji="1" lang="en-US" altLang="zh-CN" sz="1200" kern="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.</a:t>
                </a:r>
                <a:endParaRPr kumimoji="1" lang="zh-CN" altLang="en-US" sz="12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285" name="椭圆 284"/>
            <p:cNvSpPr/>
            <p:nvPr/>
          </p:nvSpPr>
          <p:spPr>
            <a:xfrm>
              <a:off x="11241118" y="1489357"/>
              <a:ext cx="199642" cy="199642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kumimoji="1"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6" name="椭圆 285"/>
            <p:cNvSpPr/>
            <p:nvPr/>
          </p:nvSpPr>
          <p:spPr>
            <a:xfrm>
              <a:off x="11241118" y="2431571"/>
              <a:ext cx="199642" cy="199642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kumimoji="1"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7" name="椭圆 286"/>
            <p:cNvSpPr/>
            <p:nvPr/>
          </p:nvSpPr>
          <p:spPr>
            <a:xfrm>
              <a:off x="11241118" y="5679065"/>
              <a:ext cx="199642" cy="199642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kumimoji="1"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89" name="直线箭头连接符 288"/>
            <p:cNvCxnSpPr/>
            <p:nvPr/>
          </p:nvCxnSpPr>
          <p:spPr>
            <a:xfrm>
              <a:off x="6950880" y="2117764"/>
              <a:ext cx="1360800" cy="0"/>
            </a:xfrm>
            <a:prstGeom prst="straightConnector1">
              <a:avLst/>
            </a:prstGeom>
            <a:ln w="190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直线箭头连接符 289"/>
            <p:cNvCxnSpPr/>
            <p:nvPr/>
          </p:nvCxnSpPr>
          <p:spPr>
            <a:xfrm>
              <a:off x="6950881" y="3398948"/>
              <a:ext cx="1360800" cy="0"/>
            </a:xfrm>
            <a:prstGeom prst="straightConnector1">
              <a:avLst/>
            </a:prstGeom>
            <a:ln w="190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6" name="文本框 315"/>
                <p:cNvSpPr txBox="1"/>
                <p:nvPr/>
              </p:nvSpPr>
              <p:spPr>
                <a:xfrm>
                  <a:off x="7008246" y="1832084"/>
                  <a:ext cx="1184812" cy="2800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130000"/>
                    </a:lnSpc>
                    <a:spcBef>
                      <a:spcPts val="600"/>
                    </a:spcBef>
                  </a:pPr>
                  <a:r>
                    <a:rPr kumimoji="1" lang="en-US" altLang="zh-CN" sz="1400" kern="0" dirty="0">
                      <a:ea typeface="微软雅黑" panose="020B0503020204020204" pitchFamily="34" charset="-122"/>
                      <a:cs typeface="+mn-ea"/>
                      <a:sym typeface="+mn-lt"/>
                    </a:rPr>
                    <a:t>i</a:t>
                  </a:r>
                  <a:r>
                    <a:rPr kumimoji="1" lang="en-US" altLang="zh-CN" sz="1400" kern="0">
                      <a:ea typeface="微软雅黑" panose="020B0503020204020204" pitchFamily="34" charset="-122"/>
                      <a:cs typeface="+mn-ea"/>
                      <a:sym typeface="+mn-lt"/>
                    </a:rPr>
                    <a:t>ndex</a:t>
                  </a:r>
                  <a:r>
                    <a:rPr kumimoji="1" lang="zh-CN" altLang="en-US" sz="1400" kern="0" dirty="0">
                      <a:ea typeface="微软雅黑" panose="020B0503020204020204" pitchFamily="34" charset="-122"/>
                      <a:cs typeface="+mn-ea"/>
                      <a:sym typeface="+mn-lt"/>
                    </a:rPr>
                    <a:t> </a:t>
                  </a:r>
                  <a:r>
                    <a:rPr kumimoji="1" lang="en-US" altLang="zh-CN" sz="1400" kern="0" dirty="0">
                      <a:ea typeface="微软雅黑" panose="020B0503020204020204" pitchFamily="34" charset="-122"/>
                      <a:cs typeface="+mn-ea"/>
                      <a:sym typeface="+mn-lt"/>
                    </a:rPr>
                    <a:t>for</a:t>
                  </a:r>
                  <a:r>
                    <a:rPr kumimoji="1" lang="zh-CN" altLang="en-US" sz="1400" kern="0" dirty="0">
                      <a:ea typeface="微软雅黑" panose="020B0503020204020204" pitchFamily="34" charset="-122"/>
                      <a:cs typeface="+mn-ea"/>
                      <a:sym typeface="+mn-lt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400" i="1" kern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kumimoji="1" lang="en-US" altLang="zh-CN" sz="1400" b="0" i="1" kern="0" smtClean="0">
                              <a:latin typeface="Cambria Math" charset="0"/>
                              <a:ea typeface="微软雅黑" panose="020B0503020204020204" pitchFamily="34" charset="-122"/>
                              <a:cs typeface="+mn-ea"/>
                              <a:sym typeface="+mn-lt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sz="1400" b="0" i="1" kern="0" smtClean="0">
                              <a:latin typeface="Cambria Math" charset="0"/>
                              <a:ea typeface="微软雅黑" panose="020B0503020204020204" pitchFamily="34" charset="-122"/>
                              <a:cs typeface="+mn-ea"/>
                              <a:sym typeface="+mn-lt"/>
                            </a:rPr>
                            <m:t>𝑡</m:t>
                          </m:r>
                          <m:r>
                            <a:rPr kumimoji="1" lang="en-US" altLang="zh-CN" sz="1400" b="0" i="1" kern="0" smtClean="0">
                              <a:latin typeface="Cambria Math" charset="0"/>
                              <a:ea typeface="微软雅黑" panose="020B0503020204020204" pitchFamily="34" charset="-122"/>
                              <a:cs typeface="+mn-ea"/>
                              <a:sym typeface="+mn-lt"/>
                            </a:rPr>
                            <m:t>−1</m:t>
                          </m:r>
                        </m:sub>
                      </m:sSub>
                    </m:oMath>
                  </a14:m>
                  <a:endParaRPr kumimoji="1" lang="zh-CN" altLang="en-US" sz="1400" kern="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endParaRPr>
                </a:p>
              </p:txBody>
            </p:sp>
          </mc:Choice>
          <mc:Fallback xmlns="">
            <p:sp>
              <p:nvSpPr>
                <p:cNvPr id="316" name="文本框 3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8246" y="1832084"/>
                  <a:ext cx="1184812" cy="28007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4516" t="-12903" r="-59677" b="-9032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4" name="直线箭头连接符 333"/>
            <p:cNvCxnSpPr/>
            <p:nvPr/>
          </p:nvCxnSpPr>
          <p:spPr>
            <a:xfrm>
              <a:off x="6950880" y="5223018"/>
              <a:ext cx="1360800" cy="0"/>
            </a:xfrm>
            <a:prstGeom prst="straightConnector1">
              <a:avLst/>
            </a:prstGeom>
            <a:ln w="190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5" name="文本框 334"/>
                <p:cNvSpPr txBox="1"/>
                <p:nvPr/>
              </p:nvSpPr>
              <p:spPr>
                <a:xfrm>
                  <a:off x="7007431" y="3108445"/>
                  <a:ext cx="1184812" cy="2800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130000"/>
                    </a:lnSpc>
                    <a:spcBef>
                      <a:spcPts val="600"/>
                    </a:spcBef>
                  </a:pPr>
                  <a:r>
                    <a:rPr kumimoji="1" lang="en-US" altLang="zh-CN" sz="1400" kern="0" dirty="0">
                      <a:ea typeface="微软雅黑" panose="020B0503020204020204" pitchFamily="34" charset="-122"/>
                      <a:cs typeface="+mn-ea"/>
                      <a:sym typeface="+mn-lt"/>
                    </a:rPr>
                    <a:t>index</a:t>
                  </a:r>
                  <a:r>
                    <a:rPr kumimoji="1" lang="zh-CN" altLang="en-US" sz="1400" kern="0" dirty="0">
                      <a:ea typeface="微软雅黑" panose="020B0503020204020204" pitchFamily="34" charset="-122"/>
                      <a:cs typeface="+mn-ea"/>
                      <a:sym typeface="+mn-lt"/>
                    </a:rPr>
                    <a:t> </a:t>
                  </a:r>
                  <a:r>
                    <a:rPr kumimoji="1" lang="en-US" altLang="zh-CN" sz="1400" kern="0" dirty="0">
                      <a:ea typeface="微软雅黑" panose="020B0503020204020204" pitchFamily="34" charset="-122"/>
                      <a:cs typeface="+mn-ea"/>
                      <a:sym typeface="+mn-lt"/>
                    </a:rPr>
                    <a:t>for</a:t>
                  </a:r>
                  <a:r>
                    <a:rPr kumimoji="1" lang="zh-CN" altLang="en-US" sz="1400" kern="0" dirty="0">
                      <a:ea typeface="微软雅黑" panose="020B0503020204020204" pitchFamily="34" charset="-122"/>
                      <a:cs typeface="+mn-ea"/>
                      <a:sym typeface="+mn-lt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400" i="1" kern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kumimoji="1" lang="en-US" altLang="zh-CN" sz="1400" b="0" i="1" kern="0" smtClean="0">
                              <a:latin typeface="Cambria Math" charset="0"/>
                              <a:ea typeface="微软雅黑" panose="020B0503020204020204" pitchFamily="34" charset="-122"/>
                              <a:cs typeface="+mn-ea"/>
                              <a:sym typeface="+mn-lt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sz="1400" b="0" i="1" kern="0" smtClean="0">
                              <a:latin typeface="Cambria Math" charset="0"/>
                              <a:ea typeface="微软雅黑" panose="020B0503020204020204" pitchFamily="34" charset="-122"/>
                              <a:cs typeface="+mn-ea"/>
                              <a:sym typeface="+mn-lt"/>
                            </a:rPr>
                            <m:t>𝑡</m:t>
                          </m:r>
                          <m:r>
                            <a:rPr kumimoji="1" lang="en-US" altLang="zh-CN" sz="1400" b="0" i="1" kern="0" smtClean="0">
                              <a:latin typeface="Cambria Math" charset="0"/>
                              <a:ea typeface="微软雅黑" panose="020B0503020204020204" pitchFamily="34" charset="-122"/>
                              <a:cs typeface="+mn-ea"/>
                              <a:sym typeface="+mn-lt"/>
                            </a:rPr>
                            <m:t>−2</m:t>
                          </m:r>
                        </m:sub>
                      </m:sSub>
                    </m:oMath>
                  </a14:m>
                  <a:endParaRPr kumimoji="1" lang="zh-CN" altLang="en-US" sz="1400" kern="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endParaRPr>
                </a:p>
              </p:txBody>
            </p:sp>
          </mc:Choice>
          <mc:Fallback xmlns="">
            <p:sp>
              <p:nvSpPr>
                <p:cNvPr id="335" name="文本框 3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7431" y="3108445"/>
                  <a:ext cx="1184812" cy="28007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4516" t="-9375" r="-59677" b="-8437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6" name="文本框 335"/>
                <p:cNvSpPr txBox="1"/>
                <p:nvPr/>
              </p:nvSpPr>
              <p:spPr>
                <a:xfrm>
                  <a:off x="7007431" y="4934042"/>
                  <a:ext cx="1184812" cy="2800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130000"/>
                    </a:lnSpc>
                    <a:spcBef>
                      <a:spcPts val="600"/>
                    </a:spcBef>
                  </a:pPr>
                  <a:r>
                    <a:rPr kumimoji="1" lang="en-US" altLang="zh-CN" sz="1400" kern="0" dirty="0">
                      <a:ea typeface="微软雅黑" panose="020B0503020204020204" pitchFamily="34" charset="-122"/>
                      <a:cs typeface="+mn-ea"/>
                      <a:sym typeface="+mn-lt"/>
                    </a:rPr>
                    <a:t>index</a:t>
                  </a:r>
                  <a:r>
                    <a:rPr kumimoji="1" lang="zh-CN" altLang="en-US" sz="1400" kern="0" dirty="0">
                      <a:ea typeface="微软雅黑" panose="020B0503020204020204" pitchFamily="34" charset="-122"/>
                      <a:cs typeface="+mn-ea"/>
                      <a:sym typeface="+mn-lt"/>
                    </a:rPr>
                    <a:t> </a:t>
                  </a:r>
                  <a:r>
                    <a:rPr kumimoji="1" lang="en-US" altLang="zh-CN" sz="1400" kern="0" dirty="0">
                      <a:ea typeface="微软雅黑" panose="020B0503020204020204" pitchFamily="34" charset="-122"/>
                      <a:cs typeface="+mn-ea"/>
                      <a:sym typeface="+mn-lt"/>
                    </a:rPr>
                    <a:t>for</a:t>
                  </a:r>
                  <a:r>
                    <a:rPr kumimoji="1" lang="zh-CN" altLang="en-US" sz="1400" kern="0" dirty="0">
                      <a:ea typeface="微软雅黑" panose="020B0503020204020204" pitchFamily="34" charset="-122"/>
                      <a:cs typeface="+mn-ea"/>
                      <a:sym typeface="+mn-lt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400" i="1" kern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kumimoji="1" lang="en-US" altLang="zh-CN" sz="1400" b="0" i="1" kern="0" smtClean="0">
                              <a:latin typeface="Cambria Math" charset="0"/>
                              <a:ea typeface="微软雅黑" panose="020B0503020204020204" pitchFamily="34" charset="-122"/>
                              <a:cs typeface="+mn-ea"/>
                              <a:sym typeface="+mn-lt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sz="1400" b="0" i="1" kern="0" smtClean="0">
                              <a:latin typeface="Cambria Math" charset="0"/>
                              <a:ea typeface="微软雅黑" panose="020B0503020204020204" pitchFamily="34" charset="-122"/>
                              <a:cs typeface="+mn-ea"/>
                              <a:sym typeface="+mn-lt"/>
                            </a:rPr>
                            <m:t>𝑡</m:t>
                          </m:r>
                          <m:r>
                            <a:rPr kumimoji="1" lang="en-US" altLang="zh-CN" sz="1400" b="0" i="1" kern="0" smtClean="0">
                              <a:latin typeface="Cambria Math" charset="0"/>
                              <a:ea typeface="微软雅黑" panose="020B0503020204020204" pitchFamily="34" charset="-122"/>
                              <a:cs typeface="+mn-ea"/>
                              <a:sym typeface="+mn-lt"/>
                            </a:rPr>
                            <m:t>+1</m:t>
                          </m:r>
                        </m:sub>
                      </m:sSub>
                    </m:oMath>
                  </a14:m>
                  <a:endParaRPr kumimoji="1" lang="zh-CN" altLang="en-US" sz="1400" kern="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endParaRPr>
                </a:p>
              </p:txBody>
            </p:sp>
          </mc:Choice>
          <mc:Fallback xmlns="">
            <p:sp>
              <p:nvSpPr>
                <p:cNvPr id="336" name="文本框 3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7431" y="4934042"/>
                  <a:ext cx="1184812" cy="280077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4516" t="-12500" r="-59677" b="-8437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0" name="直线箭头连接符 339"/>
            <p:cNvCxnSpPr/>
            <p:nvPr/>
          </p:nvCxnSpPr>
          <p:spPr>
            <a:xfrm flipV="1">
              <a:off x="7484298" y="2124217"/>
              <a:ext cx="293963" cy="226105"/>
            </a:xfrm>
            <a:prstGeom prst="straightConnector1">
              <a:avLst/>
            </a:prstGeom>
            <a:ln w="12700">
              <a:solidFill>
                <a:srgbClr val="C0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直线箭头连接符 345"/>
            <p:cNvCxnSpPr/>
            <p:nvPr/>
          </p:nvCxnSpPr>
          <p:spPr>
            <a:xfrm flipV="1">
              <a:off x="7488957" y="3398947"/>
              <a:ext cx="293963" cy="226105"/>
            </a:xfrm>
            <a:prstGeom prst="straightConnector1">
              <a:avLst/>
            </a:prstGeom>
            <a:ln w="12700">
              <a:solidFill>
                <a:srgbClr val="C0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直线箭头连接符 346"/>
            <p:cNvCxnSpPr/>
            <p:nvPr/>
          </p:nvCxnSpPr>
          <p:spPr>
            <a:xfrm flipV="1">
              <a:off x="7488957" y="5211281"/>
              <a:ext cx="293963" cy="226105"/>
            </a:xfrm>
            <a:prstGeom prst="straightConnector1">
              <a:avLst/>
            </a:prstGeom>
            <a:ln w="12700">
              <a:solidFill>
                <a:srgbClr val="C0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直线连接符 348"/>
            <p:cNvCxnSpPr/>
            <p:nvPr/>
          </p:nvCxnSpPr>
          <p:spPr>
            <a:xfrm>
              <a:off x="7484298" y="2343869"/>
              <a:ext cx="0" cy="3093517"/>
            </a:xfrm>
            <a:prstGeom prst="line">
              <a:avLst/>
            </a:prstGeom>
            <a:ln w="12700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4" name="文本框 353"/>
            <p:cNvSpPr txBox="1"/>
            <p:nvPr/>
          </p:nvSpPr>
          <p:spPr>
            <a:xfrm>
              <a:off x="6840805" y="3928120"/>
              <a:ext cx="734495" cy="5724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kumimoji="1" lang="en-US" altLang="zh-CN" sz="12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Lookup</a:t>
              </a:r>
              <a:endParaRPr kumimoji="1"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algn="ctr">
                <a:lnSpc>
                  <a:spcPct val="130000"/>
                </a:lnSpc>
              </a:pPr>
              <a:r>
                <a:rPr kumimoji="1" lang="en-US" altLang="zh-CN" sz="12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Table</a:t>
              </a:r>
              <a:endParaRPr kumimoji="1"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55" name="文本框 354"/>
            <p:cNvSpPr txBox="1"/>
            <p:nvPr/>
          </p:nvSpPr>
          <p:spPr>
            <a:xfrm>
              <a:off x="10935528" y="5926521"/>
              <a:ext cx="788999" cy="3323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ts val="600"/>
                </a:spcBef>
              </a:pPr>
              <a:r>
                <a:rPr kumimoji="1" lang="en-US" altLang="zh-CN" sz="12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Softmax</a:t>
              </a:r>
              <a:endParaRPr kumimoji="1"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58" name="文本框 357"/>
            <p:cNvSpPr txBox="1"/>
            <p:nvPr/>
          </p:nvSpPr>
          <p:spPr>
            <a:xfrm>
              <a:off x="9552437" y="4265854"/>
              <a:ext cx="511679" cy="3323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ts val="600"/>
                </a:spcBef>
              </a:pPr>
              <a:r>
                <a:rPr kumimoji="1" lang="en-US" altLang="zh-CN" sz="12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Sum</a:t>
              </a:r>
              <a:endParaRPr kumimoji="1"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pic>
        <p:nvPicPr>
          <p:cNvPr id="63" name="图片 62">
            <a:extLst>
              <a:ext uri="{FF2B5EF4-FFF2-40B4-BE49-F238E27FC236}">
                <a16:creationId xmlns:a16="http://schemas.microsoft.com/office/drawing/2014/main" id="{D0FFFA97-F8D2-1741-B092-1493A337871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794077" y="6398211"/>
            <a:ext cx="1363283" cy="476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312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60"/>
          <p:cNvCxnSpPr/>
          <p:nvPr/>
        </p:nvCxnSpPr>
        <p:spPr>
          <a:xfrm>
            <a:off x="326574" y="877152"/>
            <a:ext cx="1152207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326574" y="882231"/>
            <a:ext cx="2502830" cy="45719"/>
          </a:xfrm>
          <a:prstGeom prst="rect">
            <a:avLst/>
          </a:prstGeom>
          <a:solidFill>
            <a:srgbClr val="31A9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24973" y="287299"/>
            <a:ext cx="105018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latin typeface="Lantinghei SC Demibold" charset="-122"/>
                <a:ea typeface="Lantinghei SC Demibold" charset="-122"/>
                <a:cs typeface="Lantinghei SC Demibold" charset="-122"/>
              </a:rPr>
              <a:t>使用深度学习的在线排序模型</a:t>
            </a:r>
          </a:p>
        </p:txBody>
      </p:sp>
      <p:cxnSp>
        <p:nvCxnSpPr>
          <p:cNvPr id="68" name="直线箭头连接符 67"/>
          <p:cNvCxnSpPr>
            <a:stCxn id="163" idx="0"/>
          </p:cNvCxnSpPr>
          <p:nvPr/>
        </p:nvCxnSpPr>
        <p:spPr>
          <a:xfrm flipV="1">
            <a:off x="5911374" y="4409414"/>
            <a:ext cx="1" cy="6153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线箭头连接符 70"/>
          <p:cNvCxnSpPr>
            <a:stCxn id="162" idx="0"/>
          </p:cNvCxnSpPr>
          <p:nvPr/>
        </p:nvCxnSpPr>
        <p:spPr>
          <a:xfrm flipV="1">
            <a:off x="7711374" y="4409414"/>
            <a:ext cx="1" cy="6153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线箭头连接符 71"/>
          <p:cNvCxnSpPr>
            <a:stCxn id="164" idx="0"/>
          </p:cNvCxnSpPr>
          <p:nvPr/>
        </p:nvCxnSpPr>
        <p:spPr>
          <a:xfrm flipV="1">
            <a:off x="9511374" y="4409414"/>
            <a:ext cx="1" cy="6153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线箭头连接符 78"/>
          <p:cNvCxnSpPr>
            <a:stCxn id="85" idx="2"/>
          </p:cNvCxnSpPr>
          <p:nvPr/>
        </p:nvCxnSpPr>
        <p:spPr>
          <a:xfrm>
            <a:off x="8488097" y="3024973"/>
            <a:ext cx="0" cy="333324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线箭头连接符 80"/>
          <p:cNvCxnSpPr>
            <a:stCxn id="85" idx="0"/>
            <a:endCxn id="189" idx="2"/>
          </p:cNvCxnSpPr>
          <p:nvPr/>
        </p:nvCxnSpPr>
        <p:spPr>
          <a:xfrm flipV="1">
            <a:off x="8488097" y="2326075"/>
            <a:ext cx="0" cy="33889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矩形 83"/>
          <p:cNvSpPr/>
          <p:nvPr/>
        </p:nvSpPr>
        <p:spPr>
          <a:xfrm>
            <a:off x="6688097" y="3358297"/>
            <a:ext cx="360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kumimoji="1"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ReLU</a:t>
            </a:r>
            <a:endParaRPr kumimoji="1"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7588097" y="2664973"/>
            <a:ext cx="180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kumimoji="1"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ReLU</a:t>
            </a:r>
            <a:endParaRPr kumimoji="1"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7" name="组 86"/>
          <p:cNvGrpSpPr/>
          <p:nvPr/>
        </p:nvGrpSpPr>
        <p:grpSpPr>
          <a:xfrm>
            <a:off x="5011374" y="4033372"/>
            <a:ext cx="6965290" cy="376042"/>
            <a:chOff x="4899967" y="4352050"/>
            <a:chExt cx="6965290" cy="376042"/>
          </a:xfrm>
        </p:grpSpPr>
        <p:sp>
          <p:nvSpPr>
            <p:cNvPr id="88" name="矩形 87"/>
            <p:cNvSpPr/>
            <p:nvPr/>
          </p:nvSpPr>
          <p:spPr>
            <a:xfrm>
              <a:off x="4899967" y="4368092"/>
              <a:ext cx="1800000" cy="36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r>
                <a:rPr kumimoji="1"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User</a:t>
              </a:r>
              <a:r>
                <a:rPr kumimoji="1"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kumimoji="1"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vector</a:t>
              </a:r>
              <a:endParaRPr kumimoji="1"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6699967" y="4368092"/>
              <a:ext cx="1800000" cy="360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r>
                <a:rPr kumimoji="1"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Doc</a:t>
              </a:r>
              <a:r>
                <a:rPr kumimoji="1"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kumimoji="1"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vector</a:t>
              </a:r>
              <a:endParaRPr kumimoji="1"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>
              <a:off x="8499967" y="4368092"/>
              <a:ext cx="1800000" cy="36000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r>
                <a:rPr kumimoji="1"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Clicklog</a:t>
              </a:r>
              <a:r>
                <a:rPr kumimoji="1"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kumimoji="1"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vector</a:t>
              </a:r>
              <a:endParaRPr kumimoji="1"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1" name="矩形 90"/>
            <p:cNvSpPr/>
            <p:nvPr/>
          </p:nvSpPr>
          <p:spPr>
            <a:xfrm>
              <a:off x="10785257" y="4368092"/>
              <a:ext cx="1080000" cy="36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kumimoji="1"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" name="文本框 91"/>
            <p:cNvSpPr txBox="1"/>
            <p:nvPr/>
          </p:nvSpPr>
          <p:spPr>
            <a:xfrm>
              <a:off x="10358355" y="4352050"/>
              <a:ext cx="385042" cy="3323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ts val="600"/>
                </a:spcBef>
              </a:pPr>
              <a:r>
                <a:rPr kumimoji="1" lang="en-US" altLang="zh-CN" sz="12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.</a:t>
              </a:r>
              <a:r>
                <a:rPr kumimoji="1" lang="zh-CN" altLang="en-US" sz="12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 </a:t>
              </a:r>
              <a:r>
                <a:rPr kumimoji="1" lang="en-US" altLang="zh-CN" sz="12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.</a:t>
              </a:r>
              <a:r>
                <a:rPr kumimoji="1" lang="zh-CN" altLang="en-US" sz="12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 </a:t>
              </a:r>
              <a:r>
                <a:rPr kumimoji="1" lang="en-US" altLang="zh-CN" sz="12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.</a:t>
              </a:r>
              <a:endParaRPr kumimoji="1"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187" name="文本框 186"/>
          <p:cNvSpPr txBox="1"/>
          <p:nvPr/>
        </p:nvSpPr>
        <p:spPr>
          <a:xfrm>
            <a:off x="10799154" y="4713692"/>
            <a:ext cx="1306768" cy="1052596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Implicit</a:t>
            </a:r>
            <a:r>
              <a:rPr kumimoji="1"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</a:p>
          <a:p>
            <a:pPr>
              <a:lnSpc>
                <a:spcPct val="130000"/>
              </a:lnSpc>
            </a:pPr>
            <a:r>
              <a:rPr kumimoji="1"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interaction</a:t>
            </a:r>
            <a:r>
              <a:rPr kumimoji="1"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</a:p>
          <a:p>
            <a:pPr>
              <a:lnSpc>
                <a:spcPct val="130000"/>
              </a:lnSpc>
            </a:pPr>
            <a:r>
              <a:rPr kumimoji="1"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with</a:t>
            </a:r>
            <a:r>
              <a:rPr kumimoji="1"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kumimoji="1"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the</a:t>
            </a:r>
            <a:r>
              <a:rPr kumimoji="1"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</a:p>
          <a:p>
            <a:pPr>
              <a:lnSpc>
                <a:spcPct val="130000"/>
              </a:lnSpc>
            </a:pPr>
            <a:r>
              <a:rPr kumimoji="1"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impression</a:t>
            </a:r>
            <a:r>
              <a:rPr kumimoji="1"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kumimoji="1"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doc</a:t>
            </a:r>
            <a:endParaRPr kumimoji="1" lang="zh-CN" altLang="en-US" sz="12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88" name="直线箭头连接符 187"/>
          <p:cNvCxnSpPr/>
          <p:nvPr/>
        </p:nvCxnSpPr>
        <p:spPr>
          <a:xfrm flipH="1" flipV="1">
            <a:off x="11436664" y="4409414"/>
            <a:ext cx="8015" cy="3042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矩形 188"/>
          <p:cNvSpPr/>
          <p:nvPr/>
        </p:nvSpPr>
        <p:spPr>
          <a:xfrm>
            <a:off x="7588097" y="1966075"/>
            <a:ext cx="180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kumimoji="1"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Logistic</a:t>
            </a:r>
            <a:endParaRPr kumimoji="1"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0" name="直线箭头连接符 189"/>
          <p:cNvCxnSpPr>
            <a:stCxn id="189" idx="0"/>
            <a:endCxn id="191" idx="2"/>
          </p:cNvCxnSpPr>
          <p:nvPr/>
        </p:nvCxnSpPr>
        <p:spPr>
          <a:xfrm flipV="1">
            <a:off x="8488097" y="1629773"/>
            <a:ext cx="0" cy="3363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文本框 190"/>
          <p:cNvSpPr txBox="1"/>
          <p:nvPr/>
        </p:nvSpPr>
        <p:spPr>
          <a:xfrm>
            <a:off x="8200999" y="1217352"/>
            <a:ext cx="574196" cy="4124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kumimoji="1" lang="en-US" altLang="zh-CN" sz="1600" ker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CTR</a:t>
            </a:r>
            <a:endParaRPr kumimoji="1" lang="zh-CN" altLang="en-US" sz="16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92" name="直线箭头连接符 191"/>
          <p:cNvCxnSpPr/>
          <p:nvPr/>
        </p:nvCxnSpPr>
        <p:spPr>
          <a:xfrm flipV="1">
            <a:off x="8488097" y="3697195"/>
            <a:ext cx="1" cy="3522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矩形 161"/>
          <p:cNvSpPr/>
          <p:nvPr/>
        </p:nvSpPr>
        <p:spPr>
          <a:xfrm>
            <a:off x="7014779" y="5024757"/>
            <a:ext cx="1393190" cy="5608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Doc</a:t>
            </a:r>
            <a:endParaRPr kumimoji="1"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kumimoji="1"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features</a:t>
            </a:r>
            <a:endParaRPr kumimoji="1"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" name="矩形 162"/>
          <p:cNvSpPr/>
          <p:nvPr/>
        </p:nvSpPr>
        <p:spPr>
          <a:xfrm>
            <a:off x="5214779" y="5024758"/>
            <a:ext cx="1393190" cy="56082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</a:t>
            </a:r>
            <a:endParaRPr kumimoji="1"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kumimoji="1"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features</a:t>
            </a:r>
            <a:endParaRPr kumimoji="1"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4" name="矩形 163"/>
          <p:cNvSpPr/>
          <p:nvPr/>
        </p:nvSpPr>
        <p:spPr>
          <a:xfrm>
            <a:off x="8814779" y="5024757"/>
            <a:ext cx="1393190" cy="5608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</a:t>
            </a:r>
            <a:r>
              <a:rPr kumimoji="1"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Behavior</a:t>
            </a:r>
            <a:endParaRPr kumimoji="1"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文本框 164"/>
              <p:cNvSpPr txBox="1"/>
              <p:nvPr/>
            </p:nvSpPr>
            <p:spPr>
              <a:xfrm>
                <a:off x="286803" y="886613"/>
                <a:ext cx="5820578" cy="60275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charset="2"/>
                  <a:buChar char="l"/>
                </a:pPr>
                <a:r>
                  <a:rPr kumimoji="1" lang="en-US" altLang="zh-CN" dirty="0"/>
                  <a:t>Loss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function</a:t>
                </a:r>
                <a:endParaRPr kumimoji="1" lang="zh-CN" altLang="en-US" dirty="0"/>
              </a:p>
              <a:p>
                <a:pPr marL="742950" lvl="1" indent="-285750">
                  <a:lnSpc>
                    <a:spcPct val="150000"/>
                  </a:lnSpc>
                  <a:buFont typeface="Wingdings" charset="2"/>
                  <a:buChar char="n"/>
                </a:pPr>
                <a14:m>
                  <m:oMath xmlns:m="http://schemas.openxmlformats.org/officeDocument/2006/math">
                    <m:r>
                      <a:rPr kumimoji="1" lang="en-US" altLang="zh-CN" sz="1600" b="0" i="1" smtClean="0">
                        <a:latin typeface="Cambria Math" charset="0"/>
                      </a:rPr>
                      <m:t>𝐸</m:t>
                    </m:r>
                    <m:r>
                      <a:rPr kumimoji="1" lang="mr-IN" altLang="zh-CN" sz="1600" i="1" smtClean="0">
                        <a:latin typeface="Cambria Math" charset="0"/>
                      </a:rPr>
                      <m:t>=</m:t>
                    </m:r>
                    <m:r>
                      <a:rPr kumimoji="1" lang="en-US" altLang="zh-CN" sz="1600" b="0" i="1" smtClean="0">
                        <a:latin typeface="Cambria Math" charset="0"/>
                      </a:rPr>
                      <m:t>−</m:t>
                    </m:r>
                    <m:r>
                      <a:rPr kumimoji="1" lang="en-US" altLang="zh-CN" sz="1600" b="0" i="1" smtClean="0">
                        <a:latin typeface="Cambria Math" charset="0"/>
                      </a:rPr>
                      <m:t>𝑦𝑙𝑜𝑔</m:t>
                    </m:r>
                    <m:acc>
                      <m:accPr>
                        <m:chr m:val="̂"/>
                        <m:ctrlPr>
                          <a:rPr kumimoji="1"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zh-CN" sz="1600" b="0" i="1" smtClean="0">
                            <a:latin typeface="Cambria Math" charset="0"/>
                          </a:rPr>
                          <m:t>𝑦</m:t>
                        </m:r>
                      </m:e>
                    </m:acc>
                    <m:r>
                      <a:rPr kumimoji="1" lang="en-US" altLang="zh-CN" sz="1600" b="0" i="1" smtClean="0">
                        <a:latin typeface="Cambria Math" charset="0"/>
                      </a:rPr>
                      <m:t>−</m:t>
                    </m:r>
                    <m:d>
                      <m:dPr>
                        <m:ctrlPr>
                          <a:rPr kumimoji="1"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1600" b="0" i="1" smtClean="0">
                            <a:latin typeface="Cambria Math" charset="0"/>
                          </a:rPr>
                          <m:t>1−</m:t>
                        </m:r>
                        <m:r>
                          <a:rPr kumimoji="1" lang="en-US" altLang="zh-CN" sz="1600" b="0" i="1" smtClean="0">
                            <a:latin typeface="Cambria Math" charset="0"/>
                          </a:rPr>
                          <m:t>𝑦</m:t>
                        </m:r>
                      </m:e>
                    </m:d>
                    <m:r>
                      <a:rPr kumimoji="1" lang="en-US" altLang="zh-CN" sz="1600" i="1">
                        <a:latin typeface="Cambria Math" charset="0"/>
                      </a:rPr>
                      <m:t>𝑙𝑜𝑔</m:t>
                    </m:r>
                    <m:d>
                      <m:dPr>
                        <m:ctrlPr>
                          <a:rPr kumimoji="1" lang="en-US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1600" i="1">
                            <a:latin typeface="Cambria Math" charset="0"/>
                          </a:rPr>
                          <m:t>1−</m:t>
                        </m:r>
                        <m:acc>
                          <m:accPr>
                            <m:chr m:val="̂"/>
                            <m:ctrlPr>
                              <a:rPr kumimoji="1"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zh-CN" sz="16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kumimoji="1" lang="zh-CN" altLang="en-US" sz="1600" b="0" i="1" smtClean="0">
                        <a:latin typeface="Cambria Math" charset="0"/>
                      </a:rPr>
                      <m:t>⁡</m:t>
                    </m:r>
                  </m:oMath>
                </a14:m>
                <a:endParaRPr kumimoji="1" lang="zh-CN" altLang="en-US" sz="1600" i="1" dirty="0"/>
              </a:p>
              <a:p>
                <a:pPr marL="742950" lvl="1" indent="-285750">
                  <a:lnSpc>
                    <a:spcPct val="150000"/>
                  </a:lnSpc>
                  <a:buFont typeface="Wingdings" charset="2"/>
                  <a:buChar char="n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1" lang="zh-CN" altLang="en-US" sz="1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zh-CN" sz="1600" b="0" i="1" smtClean="0">
                            <a:latin typeface="Cambria Math" charset="0"/>
                          </a:rPr>
                          <m:t>𝑦</m:t>
                        </m:r>
                      </m:e>
                    </m:acc>
                    <m:r>
                      <a:rPr kumimoji="1" lang="en-US" altLang="zh-CN" sz="1600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kumimoji="1" lang="mr-IN" altLang="zh-CN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sz="1600" b="0" i="1" smtClean="0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zh-CN" sz="1600" b="0" i="1" smtClean="0">
                            <a:latin typeface="Cambria Math" charset="0"/>
                          </a:rPr>
                          <m:t>1+</m:t>
                        </m:r>
                        <m:r>
                          <a:rPr kumimoji="1" lang="en-US" altLang="zh-CN" sz="1600" i="1">
                            <a:latin typeface="Cambria Math" charset="0"/>
                          </a:rPr>
                          <m:t>𝑒𝑥𝑝</m:t>
                        </m:r>
                        <m:r>
                          <a:rPr kumimoji="1" lang="en-US" altLang="zh-CN" sz="1600" b="0" i="1" smtClean="0">
                            <a:latin typeface="Cambria Math" charset="0"/>
                          </a:rPr>
                          <m:t>(−</m:t>
                        </m:r>
                        <m:sSup>
                          <m:sSupPr>
                            <m:ctrlPr>
                              <a:rPr kumimoji="1"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1600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p>
                            <m:r>
                              <a:rPr kumimoji="1" lang="en-US" altLang="zh-CN" sz="1600" b="0" i="1" smtClean="0">
                                <a:latin typeface="Cambria Math" charset="0"/>
                              </a:rPr>
                              <m:t>𝑡</m:t>
                            </m:r>
                          </m:sup>
                        </m:sSup>
                        <m:r>
                          <a:rPr kumimoji="1" lang="en-US" altLang="zh-CN" sz="1600" b="0" i="1" smtClean="0">
                            <a:latin typeface="Cambria Math" charset="0"/>
                          </a:rPr>
                          <m:t>𝑥</m:t>
                        </m:r>
                        <m:r>
                          <a:rPr kumimoji="1" lang="en-US" altLang="zh-CN" sz="1600" b="0" i="1" smtClean="0">
                            <a:latin typeface="Cambria Math" charset="0"/>
                          </a:rPr>
                          <m:t>)</m:t>
                        </m:r>
                      </m:den>
                    </m:f>
                  </m:oMath>
                </a14:m>
                <a:endParaRPr kumimoji="1" lang="en-US" altLang="zh-CN" sz="1600" dirty="0"/>
              </a:p>
              <a:p>
                <a:pPr marL="742950" lvl="1" indent="-285750">
                  <a:lnSpc>
                    <a:spcPct val="150000"/>
                  </a:lnSpc>
                  <a:buFont typeface="Wingdings" charset="2"/>
                  <a:buChar char="n"/>
                </a:pPr>
                <a:r>
                  <a:rPr kumimoji="1" lang="zh-CN" altLang="en-US" sz="1600" dirty="0"/>
                  <a:t>加权</a:t>
                </a:r>
                <a:r>
                  <a:rPr kumimoji="1" lang="en-US" altLang="zh-CN" sz="1600" dirty="0"/>
                  <a:t>dwell</a:t>
                </a:r>
                <a:r>
                  <a:rPr kumimoji="1" lang="zh-CN" altLang="en-US" sz="1600" dirty="0"/>
                  <a:t>作为</a:t>
                </a:r>
                <a:r>
                  <a:rPr kumimoji="1" lang="en-US" altLang="zh-CN" sz="1600" dirty="0"/>
                  <a:t>target</a:t>
                </a:r>
                <a:endParaRPr kumimoji="1" lang="zh-CN" altLang="en-US" sz="1600" dirty="0"/>
              </a:p>
              <a:p>
                <a:pPr marL="342900" indent="-342900">
                  <a:lnSpc>
                    <a:spcPct val="150000"/>
                  </a:lnSpc>
                  <a:buFont typeface="Wingdings" charset="2"/>
                  <a:buChar char="l"/>
                </a:pPr>
                <a:r>
                  <a:rPr kumimoji="1" lang="zh-CN" altLang="en-US" dirty="0"/>
                  <a:t>模型特征</a:t>
                </a:r>
              </a:p>
              <a:p>
                <a:pPr marL="800100" lvl="1" indent="-342900">
                  <a:lnSpc>
                    <a:spcPct val="150000"/>
                  </a:lnSpc>
                  <a:buFont typeface="Wingdings" charset="2"/>
                  <a:buChar char="l"/>
                </a:pPr>
                <a:r>
                  <a:rPr kumimoji="1" lang="zh-CN" altLang="en-US" sz="1600" dirty="0"/>
                  <a:t>用户画像</a:t>
                </a:r>
                <a:endParaRPr kumimoji="1" lang="en-US" altLang="zh-CN" sz="1600" dirty="0"/>
              </a:p>
              <a:p>
                <a:pPr marL="800100" lvl="1" indent="-342900">
                  <a:lnSpc>
                    <a:spcPct val="150000"/>
                  </a:lnSpc>
                  <a:buFont typeface="Wingdings" charset="2"/>
                  <a:buChar char="l"/>
                </a:pPr>
                <a:r>
                  <a:rPr kumimoji="1" lang="zh-CN" altLang="en-US" sz="1600" dirty="0"/>
                  <a:t>文章画像</a:t>
                </a:r>
                <a:endParaRPr kumimoji="1" lang="en-US" altLang="zh-CN" sz="1600" dirty="0"/>
              </a:p>
              <a:p>
                <a:pPr marL="800100" lvl="1" indent="-342900">
                  <a:lnSpc>
                    <a:spcPct val="150000"/>
                  </a:lnSpc>
                  <a:buFont typeface="Wingdings" charset="2"/>
                  <a:buChar char="l"/>
                </a:pPr>
                <a:r>
                  <a:rPr kumimoji="1" lang="zh-CN" altLang="en-US" sz="1600" dirty="0"/>
                  <a:t>用户行为</a:t>
                </a:r>
                <a:endParaRPr kumimoji="1" lang="en-US" altLang="zh-CN" sz="1600" dirty="0"/>
              </a:p>
              <a:p>
                <a:pPr marL="800100" lvl="1" indent="-342900">
                  <a:lnSpc>
                    <a:spcPct val="150000"/>
                  </a:lnSpc>
                  <a:buFont typeface="Wingdings" charset="2"/>
                  <a:buChar char="l"/>
                </a:pPr>
                <a:r>
                  <a:rPr kumimoji="1" lang="zh-CN" altLang="en-US" sz="1600" dirty="0"/>
                  <a:t>实时点击率以及趋势特征</a:t>
                </a:r>
                <a:endParaRPr kumimoji="1" lang="en-US" altLang="zh-CN" sz="1600" dirty="0"/>
              </a:p>
              <a:p>
                <a:pPr marL="800100" lvl="1" indent="-342900">
                  <a:lnSpc>
                    <a:spcPct val="150000"/>
                  </a:lnSpc>
                  <a:buFont typeface="Wingdings" charset="2"/>
                  <a:buChar char="l"/>
                </a:pPr>
                <a:r>
                  <a:rPr kumimoji="1" lang="en-US" altLang="zh-CN" sz="1600" dirty="0"/>
                  <a:t>Bias</a:t>
                </a:r>
                <a:r>
                  <a:rPr kumimoji="1" lang="zh-CN" altLang="en-US" sz="1600" dirty="0"/>
                  <a:t>特征</a:t>
                </a:r>
                <a:endParaRPr kumimoji="1" lang="en-US" altLang="zh-CN" sz="1600" dirty="0"/>
              </a:p>
              <a:p>
                <a:pPr marL="800100" lvl="1" indent="-342900">
                  <a:lnSpc>
                    <a:spcPct val="150000"/>
                  </a:lnSpc>
                  <a:buFont typeface="Wingdings" charset="2"/>
                  <a:buChar char="l"/>
                </a:pPr>
                <a:r>
                  <a:rPr kumimoji="1" lang="en-US" altLang="zh-CN" sz="1600" dirty="0"/>
                  <a:t>Retrieve</a:t>
                </a:r>
                <a:r>
                  <a:rPr kumimoji="1" lang="zh-CN" altLang="en-US" sz="1600" dirty="0"/>
                  <a:t> </a:t>
                </a:r>
                <a:r>
                  <a:rPr kumimoji="1" lang="en-US" altLang="zh-CN" sz="1600" dirty="0"/>
                  <a:t>score</a:t>
                </a:r>
                <a:endParaRPr kumimoji="1" lang="zh-CN" altLang="en-US" sz="1600" dirty="0"/>
              </a:p>
              <a:p>
                <a:pPr marL="800100" lvl="1" indent="-342900">
                  <a:lnSpc>
                    <a:spcPct val="150000"/>
                  </a:lnSpc>
                  <a:buFont typeface="Wingdings" charset="2"/>
                  <a:buChar char="l"/>
                </a:pPr>
                <a:r>
                  <a:rPr kumimoji="1" lang="en-US" altLang="zh-CN" sz="1600" dirty="0"/>
                  <a:t>.</a:t>
                </a:r>
                <a:r>
                  <a:rPr kumimoji="1" lang="zh-CN" altLang="en-US" sz="1600" dirty="0"/>
                  <a:t> </a:t>
                </a:r>
                <a:r>
                  <a:rPr kumimoji="1" lang="en-US" altLang="zh-CN" sz="1600" dirty="0"/>
                  <a:t>.</a:t>
                </a:r>
                <a:r>
                  <a:rPr kumimoji="1" lang="zh-CN" altLang="en-US" sz="1600" dirty="0"/>
                  <a:t> </a:t>
                </a:r>
                <a:r>
                  <a:rPr kumimoji="1" lang="en-US" altLang="zh-CN" sz="1600" dirty="0"/>
                  <a:t>.</a:t>
                </a:r>
                <a:r>
                  <a:rPr kumimoji="1" lang="zh-CN" altLang="en-US" sz="1600" dirty="0"/>
                  <a:t> </a:t>
                </a:r>
                <a:r>
                  <a:rPr kumimoji="1" lang="en-US" altLang="zh-CN" sz="1600" dirty="0"/>
                  <a:t>.</a:t>
                </a:r>
                <a:r>
                  <a:rPr kumimoji="1" lang="zh-CN" altLang="en-US" sz="1600" dirty="0"/>
                  <a:t> </a:t>
                </a:r>
                <a:r>
                  <a:rPr kumimoji="1" lang="en-US" altLang="zh-CN" sz="1600" dirty="0"/>
                  <a:t>.</a:t>
                </a:r>
                <a:r>
                  <a:rPr kumimoji="1" lang="zh-CN" altLang="en-US" sz="1600" dirty="0"/>
                  <a:t> </a:t>
                </a:r>
                <a:r>
                  <a:rPr kumimoji="1" lang="en-US" altLang="zh-CN" sz="1600" dirty="0"/>
                  <a:t>.</a:t>
                </a:r>
                <a:endParaRPr kumimoji="1" lang="zh-CN" altLang="en-US" sz="1600" dirty="0"/>
              </a:p>
              <a:p>
                <a:pPr marL="342900" indent="-342900">
                  <a:lnSpc>
                    <a:spcPct val="150000"/>
                  </a:lnSpc>
                  <a:buFont typeface="Wingdings" charset="2"/>
                  <a:buChar char="l"/>
                </a:pPr>
                <a:r>
                  <a:rPr kumimoji="1" lang="zh-CN" altLang="en-US" sz="1600" dirty="0"/>
                  <a:t>模型更新</a:t>
                </a:r>
                <a:endParaRPr kumimoji="1" lang="en-US" altLang="zh-CN" sz="1600" dirty="0"/>
              </a:p>
              <a:p>
                <a:pPr marL="800100" lvl="1" indent="-342900">
                  <a:lnSpc>
                    <a:spcPct val="150000"/>
                  </a:lnSpc>
                  <a:buFont typeface="Wingdings" charset="2"/>
                  <a:buChar char="l"/>
                </a:pPr>
                <a:r>
                  <a:rPr kumimoji="1" lang="zh-CN" altLang="en-US" sz="1600" dirty="0"/>
                  <a:t>基于</a:t>
                </a:r>
                <a:r>
                  <a:rPr kumimoji="1" lang="en-US" altLang="zh-CN" sz="1600" dirty="0"/>
                  <a:t>FTRL</a:t>
                </a:r>
                <a:r>
                  <a:rPr kumimoji="1" lang="zh-CN" altLang="en-US" sz="1600" dirty="0"/>
                  <a:t>的在线更新方式</a:t>
                </a:r>
              </a:p>
              <a:p>
                <a:pPr>
                  <a:lnSpc>
                    <a:spcPct val="200000"/>
                  </a:lnSpc>
                </a:pPr>
                <a:endParaRPr kumimoji="1" lang="zh-CN" altLang="en-US" dirty="0"/>
              </a:p>
            </p:txBody>
          </p:sp>
        </mc:Choice>
        <mc:Fallback xmlns="">
          <p:sp>
            <p:nvSpPr>
              <p:cNvPr id="165" name="文本框 1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803" y="886613"/>
                <a:ext cx="5820578" cy="6027547"/>
              </a:xfrm>
              <a:prstGeom prst="rect">
                <a:avLst/>
              </a:prstGeom>
              <a:blipFill>
                <a:blip r:embed="rId3"/>
                <a:stretch>
                  <a:fillRect l="-6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" name="图片 29">
            <a:extLst>
              <a:ext uri="{FF2B5EF4-FFF2-40B4-BE49-F238E27FC236}">
                <a16:creationId xmlns:a16="http://schemas.microsoft.com/office/drawing/2014/main" id="{C53E423F-92CF-0B40-B995-273F039427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94077" y="6398211"/>
            <a:ext cx="1363283" cy="476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110568"/>
      </p:ext>
    </p:extLst>
  </p:cSld>
  <p:clrMapOvr>
    <a:masterClrMapping/>
  </p:clrMapOvr>
</p:sld>
</file>

<file path=ppt/theme/theme1.xml><?xml version="1.0" encoding="utf-8"?>
<a:theme xmlns:a="http://schemas.openxmlformats.org/drawingml/2006/main" name="模板页面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46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lnSpc>
            <a:spcPct val="130000"/>
          </a:lnSpc>
          <a:defRPr sz="120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lnSpc>
            <a:spcPct val="130000"/>
          </a:lnSpc>
          <a:spcBef>
            <a:spcPts val="600"/>
          </a:spcBef>
          <a:defRPr sz="1200" kern="0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6BF29C9EFEBC7D9BE406C71C1CC0DA6C</Template>
  <TotalTime>17576</TotalTime>
  <Words>549</Words>
  <Application>Microsoft Macintosh PowerPoint</Application>
  <PresentationFormat>宽屏</PresentationFormat>
  <Paragraphs>176</Paragraphs>
  <Slides>7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7</vt:i4>
      </vt:variant>
    </vt:vector>
  </HeadingPairs>
  <TitlesOfParts>
    <vt:vector size="20" baseType="lpstr">
      <vt:lpstr>宋体</vt:lpstr>
      <vt:lpstr>Microsoft YaHei</vt:lpstr>
      <vt:lpstr>Microsoft YaHei</vt:lpstr>
      <vt:lpstr>Lantinghei SC Demibold</vt:lpstr>
      <vt:lpstr>Segoe UI Light</vt:lpstr>
      <vt:lpstr>Arial</vt:lpstr>
      <vt:lpstr>Calibri</vt:lpstr>
      <vt:lpstr>Cambria Math</vt:lpstr>
      <vt:lpstr>Century Gothic</vt:lpstr>
      <vt:lpstr>Wingdings</vt:lpstr>
      <vt:lpstr>模板页面</vt:lpstr>
      <vt:lpstr>OfficePLUS</vt:lpstr>
      <vt:lpstr>1_OfficePLUS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方 琨</cp:lastModifiedBy>
  <cp:revision>668</cp:revision>
  <dcterms:created xsi:type="dcterms:W3CDTF">2017-05-01T09:42:02Z</dcterms:created>
  <dcterms:modified xsi:type="dcterms:W3CDTF">2019-03-01T13:28:21Z</dcterms:modified>
</cp:coreProperties>
</file>