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20"/>
  </p:notesMasterIdLst>
  <p:sldIdLst>
    <p:sldId id="256" r:id="rId2"/>
    <p:sldId id="291" r:id="rId3"/>
    <p:sldId id="305" r:id="rId4"/>
    <p:sldId id="292" r:id="rId5"/>
    <p:sldId id="293" r:id="rId6"/>
    <p:sldId id="306" r:id="rId7"/>
    <p:sldId id="294" r:id="rId8"/>
    <p:sldId id="295" r:id="rId9"/>
    <p:sldId id="307" r:id="rId10"/>
    <p:sldId id="296" r:id="rId11"/>
    <p:sldId id="297" r:id="rId12"/>
    <p:sldId id="298" r:id="rId13"/>
    <p:sldId id="308" r:id="rId14"/>
    <p:sldId id="299" r:id="rId15"/>
    <p:sldId id="301" r:id="rId16"/>
    <p:sldId id="309" r:id="rId17"/>
    <p:sldId id="303" r:id="rId18"/>
    <p:sldId id="30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vo" initials="v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ADB9CA"/>
    <a:srgbClr val="008CD7"/>
    <a:srgbClr val="FFFFFF"/>
    <a:srgbClr val="FBEEE7"/>
    <a:srgbClr val="BEDCF6"/>
    <a:srgbClr val="387CDD"/>
    <a:srgbClr val="A9D202"/>
    <a:srgbClr val="FBB134"/>
    <a:srgbClr val="03B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821" autoAdjust="0"/>
  </p:normalViewPr>
  <p:slideViewPr>
    <p:cSldViewPr snapToGrid="0">
      <p:cViewPr varScale="1">
        <p:scale>
          <a:sx n="54" d="100"/>
          <a:sy n="54" d="100"/>
        </p:scale>
        <p:origin x="108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B77D7-8637-4C74-A83C-B10E662AAE5D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68E49-2FE1-4D93-A1D9-F3FE2AF79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8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和算法团队分工的需要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在多个模型中挑选较优模型的需要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68E49-2FE1-4D93-A1D9-F3FE2AF79C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549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正确的正例样本数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预测为正例的样本数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一般来说呢，鱼与熊掌不可兼得。如果你的模型很贪婪，想要覆盖更多的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，那么它就更有可能犯错。在这种情况下，你会有很高的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，但是较低的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。如果你的模型很保守，只对它很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作出预测，那么你的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会很高，但是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会相对低。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68E49-2FE1-4D93-A1D9-F3FE2AF79C1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629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和算法团队分工的需要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在多个模型中挑选较优模型的需要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68E49-2FE1-4D93-A1D9-F3FE2AF79C1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800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为精确率和召回率的调和平均值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68E49-2FE1-4D93-A1D9-F3FE2AF79C1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411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涉及一个知识点：以逻辑回归为例，在做二分类时，需要设置一个阈值。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精确率的分母为预测为真的个数，会随着阈值的变化而变化，变化情况不可预测。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召回率的样本一旦确定，分母就已经确定了，三个指标的变化随分子单调递增。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68E49-2FE1-4D93-A1D9-F3FE2AF79C1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775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和算法团队分工的需要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在多个模型中挑选较优模型的需要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68E49-2FE1-4D93-A1D9-F3FE2AF79C1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557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基本上，曲线下的面积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(AUC)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越大，或者说曲线更接近左上角（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positive rate=1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positive rate=0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），那么模型就越理想，越好。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68E49-2FE1-4D93-A1D9-F3FE2AF79C1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192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68E49-2FE1-4D93-A1D9-F3FE2AF79C1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273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和算法团队分工的需要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在多个模型中挑选较优模型的需要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68E49-2FE1-4D93-A1D9-F3FE2AF79C1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693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准确率</a:t>
            </a:r>
            <a:r>
              <a:rPr lang="zh-CN" altLang="en-US" baseline="0" dirty="0" smtClean="0"/>
              <a:t>，掩盖了样例如何被分错的事实，不能帮助我们更好的了解分类中的错误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68E49-2FE1-4D93-A1D9-F3FE2AF79C1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354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和算法团队分工的需要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在多个模型中挑选较优模型的需要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68E49-2FE1-4D93-A1D9-F3FE2AF79C1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072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预测正确的正例样本数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样本中的正例样本数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68E49-2FE1-4D93-A1D9-F3FE2AF79C1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729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预测正确的正例样本数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样本中的正例样本数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68E49-2FE1-4D93-A1D9-F3FE2AF79C1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82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和算法团队分工的需要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在多个模型中挑选较优模型的需要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68E49-2FE1-4D93-A1D9-F3FE2AF79C1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834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正确的正例样本数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预测为正例的样本数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一般来说呢，鱼与熊掌不可兼得。如果你的模型很贪婪，想要覆盖更多的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，那么它就更有可能犯错。在这种情况下，你会有很高的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，但是较低的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。如果你的模型很保守，只对它很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作出预测，那么你的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会很高，但是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会相对低。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68E49-2FE1-4D93-A1D9-F3FE2AF79C1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799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正确的正例样本数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预测为正例的样本数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一般来说呢，鱼与熊掌不可兼得。如果你的模型很贪婪，想要覆盖更多的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，那么它就更有可能犯错。在这种情况下，你会有很高的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，但是较低的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。如果你的模型很保守，只对它很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作出预测，那么你的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会很高，但是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会相对低。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68E49-2FE1-4D93-A1D9-F3FE2AF79C1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95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329C-0B2C-432E-9403-BA8490B181D5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41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329C-0B2C-432E-9403-BA8490B181D5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90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329C-0B2C-432E-9403-BA8490B181D5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38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329C-0B2C-432E-9403-BA8490B181D5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329C-0B2C-432E-9403-BA8490B181D5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43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329C-0B2C-432E-9403-BA8490B181D5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57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329C-0B2C-432E-9403-BA8490B181D5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38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329C-0B2C-432E-9403-BA8490B181D5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47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329C-0B2C-432E-9403-BA8490B181D5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0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329C-0B2C-432E-9403-BA8490B181D5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9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329C-0B2C-432E-9403-BA8490B181D5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14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3329C-0B2C-432E-9403-BA8490B181D5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322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7186" y="2807161"/>
            <a:ext cx="9387000" cy="1038224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离线模型评估指标</a:t>
            </a:r>
            <a:endParaRPr lang="zh-CN" altLang="en-US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75172" y="3845385"/>
            <a:ext cx="3528728" cy="629998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内容分发事业部</a:t>
            </a:r>
            <a:endParaRPr lang="en-US" altLang="zh-CN" sz="2000" dirty="0" smtClean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内容开发组 梁彬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0077" y="724619"/>
            <a:ext cx="5849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精确</a:t>
            </a:r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率（覆盖率）</a:t>
            </a:r>
            <a:endParaRPr lang="en-US" altLang="zh-CN" sz="24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TP</a:t>
            </a:r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）</a:t>
            </a:r>
            <a:r>
              <a:rPr lang="en-US" altLang="zh-CN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/(TP+FP)</a:t>
            </a:r>
            <a:endParaRPr lang="zh-CN" altLang="en-US" sz="24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67486"/>
              </p:ext>
            </p:extLst>
          </p:nvPr>
        </p:nvGraphicFramePr>
        <p:xfrm>
          <a:off x="2871278" y="1891341"/>
          <a:ext cx="6807558" cy="31292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2584"/>
                <a:gridCol w="942584"/>
                <a:gridCol w="2487378"/>
                <a:gridCol w="2435012"/>
              </a:tblGrid>
              <a:tr h="782308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实际值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30154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真（</a:t>
                      </a:r>
                      <a:r>
                        <a:rPr lang="en-US" altLang="zh-CN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80</a:t>
                      </a:r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假（</a:t>
                      </a:r>
                      <a:r>
                        <a:rPr lang="en-US" altLang="zh-CN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20</a:t>
                      </a:r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7823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预测值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真（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60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TP(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Ture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 Positive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50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FP(False Positives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10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8344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假（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40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FN(False Negative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30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TN(True Negative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10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23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0077" y="724619"/>
            <a:ext cx="5849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召回率</a:t>
            </a:r>
            <a:r>
              <a:rPr lang="en-US" altLang="zh-CN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VS</a:t>
            </a:r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精确率</a:t>
            </a:r>
            <a:endParaRPr lang="zh-CN" altLang="en-US" sz="24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588582"/>
              </p:ext>
            </p:extLst>
          </p:nvPr>
        </p:nvGraphicFramePr>
        <p:xfrm>
          <a:off x="2871278" y="1891341"/>
          <a:ext cx="6807558" cy="31292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2584"/>
                <a:gridCol w="942584"/>
                <a:gridCol w="2487378"/>
                <a:gridCol w="2435012"/>
              </a:tblGrid>
              <a:tr h="782308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召回率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=0.625</a:t>
                      </a: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精确率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=0.833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实际值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30154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真（</a:t>
                      </a:r>
                      <a:r>
                        <a:rPr lang="en-US" altLang="zh-CN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80</a:t>
                      </a:r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假（</a:t>
                      </a:r>
                      <a:r>
                        <a:rPr lang="en-US" altLang="zh-CN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20</a:t>
                      </a:r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7823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预测值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真（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60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TP(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Ture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 Positive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50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FP(False Positives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10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8344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假（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40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FN(False Negative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30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TN(True Negative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10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59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0077" y="724619"/>
            <a:ext cx="5849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召回率</a:t>
            </a:r>
            <a:r>
              <a:rPr lang="en-US" altLang="zh-CN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VS</a:t>
            </a:r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精确率</a:t>
            </a:r>
            <a:endParaRPr lang="zh-CN" altLang="en-US" sz="24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528744"/>
              </p:ext>
            </p:extLst>
          </p:nvPr>
        </p:nvGraphicFramePr>
        <p:xfrm>
          <a:off x="2871278" y="1891341"/>
          <a:ext cx="6807558" cy="31292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2584"/>
                <a:gridCol w="942584"/>
                <a:gridCol w="2487378"/>
                <a:gridCol w="2435012"/>
              </a:tblGrid>
              <a:tr h="782308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召回率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=0.687</a:t>
                      </a:r>
                    </a:p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精确率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=0.785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实际值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30154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真（</a:t>
                      </a:r>
                      <a:r>
                        <a:rPr lang="en-US" altLang="zh-CN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80</a:t>
                      </a:r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假（</a:t>
                      </a:r>
                      <a:r>
                        <a:rPr lang="en-US" altLang="zh-CN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20</a:t>
                      </a:r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7823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预测值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真（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70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TP(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Ture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 Positive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55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FP(False Positives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15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8344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假（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30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FN(False Negative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25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TN(True Negative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5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7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15431" y="2331143"/>
            <a:ext cx="55027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准确率</a:t>
            </a:r>
            <a:endParaRPr lang="en-US" altLang="zh-CN" sz="2400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召回</a:t>
            </a:r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率</a:t>
            </a:r>
            <a:endParaRPr lang="en-US" altLang="zh-CN" sz="2400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精确</a:t>
            </a:r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率</a:t>
            </a:r>
            <a:endParaRPr lang="en-US" altLang="zh-CN" sz="2400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</a:t>
            </a:r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值</a:t>
            </a:r>
            <a:endParaRPr lang="en-US" altLang="zh-CN" sz="2400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ROC&amp;AUC</a:t>
            </a:r>
            <a:endParaRPr lang="zh-CN" altLang="en-US" sz="24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51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30620" y="570060"/>
            <a:ext cx="58499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</a:t>
            </a:r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值</a:t>
            </a:r>
            <a:endParaRPr lang="en-US" altLang="zh-CN" sz="2400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Precision </a:t>
            </a:r>
            <a:r>
              <a:rPr lang="en-US" altLang="zh-CN" sz="24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* Recall * 2 / (Precision + Recall)</a:t>
            </a:r>
            <a:endParaRPr lang="en-US" altLang="zh-CN" sz="2400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en-US" altLang="zh-CN" sz="2400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zh-CN" altLang="en-US" sz="24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473455"/>
              </p:ext>
            </p:extLst>
          </p:nvPr>
        </p:nvGraphicFramePr>
        <p:xfrm>
          <a:off x="2871278" y="1891341"/>
          <a:ext cx="6807558" cy="31292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2584"/>
                <a:gridCol w="942584"/>
                <a:gridCol w="2487378"/>
                <a:gridCol w="2435012"/>
              </a:tblGrid>
              <a:tr h="782308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实际值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30154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真（</a:t>
                      </a:r>
                      <a:r>
                        <a:rPr lang="en-US" altLang="zh-CN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80</a:t>
                      </a:r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假（</a:t>
                      </a:r>
                      <a:r>
                        <a:rPr lang="en-US" altLang="zh-CN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20</a:t>
                      </a:r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7823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预测值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真（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60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TP(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Ture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 Positive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50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FP(False Positives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10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8344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假（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40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FN(False Negative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30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TN(True Negative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10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8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473455"/>
              </p:ext>
            </p:extLst>
          </p:nvPr>
        </p:nvGraphicFramePr>
        <p:xfrm>
          <a:off x="2871278" y="1891341"/>
          <a:ext cx="6807558" cy="31292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2584"/>
                <a:gridCol w="942584"/>
                <a:gridCol w="2487378"/>
                <a:gridCol w="2435012"/>
              </a:tblGrid>
              <a:tr h="782308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实际值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30154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真（</a:t>
                      </a:r>
                      <a:r>
                        <a:rPr lang="en-US" altLang="zh-CN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80</a:t>
                      </a:r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假（</a:t>
                      </a:r>
                      <a:r>
                        <a:rPr lang="en-US" altLang="zh-CN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20</a:t>
                      </a:r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7823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预测值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真（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60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TP(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Ture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 Positive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50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FP(False Positives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10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8344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假（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40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FN(False Negative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30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TN(True Negative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10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350077" y="521934"/>
            <a:ext cx="58499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召回</a:t>
            </a:r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率</a:t>
            </a:r>
            <a:r>
              <a:rPr lang="en-US" altLang="zh-CN" sz="24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=</a:t>
            </a:r>
            <a:r>
              <a:rPr lang="en-US" altLang="zh-CN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TP/(TP+FN)=P(Y`=1|Y=1)</a:t>
            </a:r>
          </a:p>
          <a:p>
            <a:pPr algn="ctr"/>
            <a:r>
              <a:rPr lang="zh-CN" altLang="en-US" sz="24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精确</a:t>
            </a:r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率</a:t>
            </a:r>
            <a:r>
              <a:rPr lang="en-US" altLang="zh-CN" sz="24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=TP/(</a:t>
            </a:r>
            <a:r>
              <a:rPr lang="en-US" altLang="zh-CN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TP+FP)=P(Y=1|Y`=1)</a:t>
            </a:r>
          </a:p>
          <a:p>
            <a:pPr algn="ctr"/>
            <a:endParaRPr lang="en-US" altLang="zh-CN" sz="2400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zh-CN" altLang="en-US" sz="24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3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15431" y="2331143"/>
            <a:ext cx="55027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准确率</a:t>
            </a:r>
            <a:endParaRPr lang="en-US" altLang="zh-CN" sz="2400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召回</a:t>
            </a:r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率</a:t>
            </a:r>
            <a:endParaRPr lang="en-US" altLang="zh-CN" sz="2400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精确</a:t>
            </a:r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率</a:t>
            </a:r>
            <a:endParaRPr lang="en-US" altLang="zh-CN" sz="2400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</a:t>
            </a:r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值</a:t>
            </a:r>
            <a:endParaRPr lang="en-US" altLang="zh-CN" sz="2400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ROC&amp;AUC</a:t>
            </a:r>
            <a:endParaRPr lang="zh-CN" altLang="en-US" sz="24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98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50077" y="521934"/>
            <a:ext cx="5849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ROC</a:t>
            </a:r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曲线</a:t>
            </a:r>
            <a:endParaRPr lang="en-US" altLang="zh-CN" sz="2400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zh-CN" altLang="en-US" sz="24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AutoShape 2" descr="https://upload-images.jianshu.io/upload_images/145616-651daa43e80f4c8f.png?imageMogr2/auto-orient/strip%7CimageView2/2/w/500/format/webp"/>
          <p:cNvSpPr>
            <a:spLocks noChangeAspect="1" noChangeArrowheads="1"/>
          </p:cNvSpPr>
          <p:nvPr/>
        </p:nvSpPr>
        <p:spPr bwMode="auto">
          <a:xfrm>
            <a:off x="1952290" y="-1913957"/>
            <a:ext cx="5411035" cy="541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09" y="1112883"/>
            <a:ext cx="4915903" cy="476842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08953" y="6287592"/>
            <a:ext cx="4678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https://en.wikipedia.org/wiki/Confusion_matrix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7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7186" y="2807161"/>
            <a:ext cx="9387000" cy="1038224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谢谢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75172" y="3845385"/>
            <a:ext cx="3528728" cy="629998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内容分发事业部</a:t>
            </a:r>
            <a:endParaRPr lang="en-US" altLang="zh-CN" sz="2000" dirty="0" smtClean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内容开发组 梁彬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76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55572" y="2922814"/>
            <a:ext cx="550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为什么要掌握离线模型评估指标？</a:t>
            </a:r>
            <a:endParaRPr lang="zh-CN" altLang="en-US" sz="24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30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15431" y="2331143"/>
            <a:ext cx="55027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准确率</a:t>
            </a:r>
            <a:endParaRPr lang="en-US" altLang="zh-CN" sz="2400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召回</a:t>
            </a:r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率</a:t>
            </a:r>
            <a:endParaRPr lang="en-US" altLang="zh-CN" sz="2400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精确</a:t>
            </a:r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率</a:t>
            </a:r>
            <a:endParaRPr lang="en-US" altLang="zh-CN" sz="2400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</a:t>
            </a:r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值</a:t>
            </a:r>
            <a:endParaRPr lang="en-US" altLang="zh-CN" sz="2400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ROC&amp;AUC</a:t>
            </a:r>
            <a:endParaRPr lang="zh-CN" altLang="en-US" sz="24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32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84679"/>
              </p:ext>
            </p:extLst>
          </p:nvPr>
        </p:nvGraphicFramePr>
        <p:xfrm>
          <a:off x="2871278" y="1891341"/>
          <a:ext cx="6807558" cy="31292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2584"/>
                <a:gridCol w="942584"/>
                <a:gridCol w="2487378"/>
                <a:gridCol w="2435012"/>
              </a:tblGrid>
              <a:tr h="782308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实际值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30154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真（</a:t>
                      </a:r>
                      <a:r>
                        <a:rPr lang="en-US" altLang="zh-CN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80</a:t>
                      </a:r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假（</a:t>
                      </a:r>
                      <a:r>
                        <a:rPr lang="en-US" altLang="zh-CN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20</a:t>
                      </a:r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7823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预测值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真（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60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TP(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Ture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 Positive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50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FP(False Positives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10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8344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假（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40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FN(False Negative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30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TN(True Negative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10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4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896621"/>
              </p:ext>
            </p:extLst>
          </p:nvPr>
        </p:nvGraphicFramePr>
        <p:xfrm>
          <a:off x="2871278" y="1891341"/>
          <a:ext cx="6807558" cy="31292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2584"/>
                <a:gridCol w="942584"/>
                <a:gridCol w="2487378"/>
                <a:gridCol w="2435012"/>
              </a:tblGrid>
              <a:tr h="782308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实际值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30154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真（</a:t>
                      </a:r>
                      <a:r>
                        <a:rPr lang="en-US" altLang="zh-CN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80</a:t>
                      </a:r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假（</a:t>
                      </a:r>
                      <a:r>
                        <a:rPr lang="en-US" altLang="zh-CN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20</a:t>
                      </a:r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7823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预测值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真（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60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TP(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Ture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 Positive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50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FP(False Positives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10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8344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假（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40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FN(False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Negative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30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TN(True Negative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10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350077" y="724619"/>
            <a:ext cx="5849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准确率</a:t>
            </a:r>
            <a:endParaRPr lang="en-US" altLang="zh-CN" sz="24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TP+TN</a:t>
            </a:r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）</a:t>
            </a:r>
            <a:r>
              <a:rPr lang="en-US" altLang="zh-CN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/(TP+TN+FP+FN)</a:t>
            </a:r>
            <a:endParaRPr lang="zh-CN" altLang="en-US" sz="24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09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15431" y="2331143"/>
            <a:ext cx="55027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准确率</a:t>
            </a:r>
            <a:endParaRPr lang="en-US" altLang="zh-CN" sz="2400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召回</a:t>
            </a:r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率</a:t>
            </a:r>
            <a:endParaRPr lang="en-US" altLang="zh-CN" sz="2400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精确</a:t>
            </a:r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率</a:t>
            </a:r>
            <a:endParaRPr lang="en-US" altLang="zh-CN" sz="2400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</a:t>
            </a:r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值</a:t>
            </a:r>
            <a:endParaRPr lang="en-US" altLang="zh-CN" sz="2400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ROC&amp;AUC</a:t>
            </a:r>
            <a:endParaRPr lang="zh-CN" altLang="en-US" sz="24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0077" y="724619"/>
            <a:ext cx="5849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召回率</a:t>
            </a:r>
            <a:endParaRPr lang="en-US" altLang="zh-CN" sz="24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TP</a:t>
            </a:r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）</a:t>
            </a:r>
            <a:r>
              <a:rPr lang="en-US" altLang="zh-CN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/(TP+FN)</a:t>
            </a:r>
            <a:endParaRPr lang="zh-CN" altLang="en-US" sz="24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250814"/>
              </p:ext>
            </p:extLst>
          </p:nvPr>
        </p:nvGraphicFramePr>
        <p:xfrm>
          <a:off x="2871278" y="1891341"/>
          <a:ext cx="6807558" cy="31292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2584"/>
                <a:gridCol w="942584"/>
                <a:gridCol w="2487378"/>
                <a:gridCol w="2435012"/>
              </a:tblGrid>
              <a:tr h="782308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实际值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30154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真（</a:t>
                      </a:r>
                      <a:r>
                        <a:rPr lang="en-US" altLang="zh-CN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80</a:t>
                      </a:r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假（</a:t>
                      </a:r>
                      <a:r>
                        <a:rPr lang="en-US" altLang="zh-CN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20</a:t>
                      </a:r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7823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预测值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真（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60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TP(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Ture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 Positive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50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FP(False Positives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10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8344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假（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40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FN(False Negative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30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TN(True Negative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10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6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0077" y="724619"/>
            <a:ext cx="5849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召回率</a:t>
            </a:r>
            <a:endParaRPr lang="en-US" altLang="zh-CN" sz="24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TP</a:t>
            </a:r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）</a:t>
            </a:r>
            <a:r>
              <a:rPr lang="en-US" altLang="zh-CN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/(TP+FN)</a:t>
            </a:r>
            <a:endParaRPr lang="zh-CN" altLang="en-US" sz="24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53295"/>
              </p:ext>
            </p:extLst>
          </p:nvPr>
        </p:nvGraphicFramePr>
        <p:xfrm>
          <a:off x="2871278" y="1891341"/>
          <a:ext cx="6807558" cy="31292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2584"/>
                <a:gridCol w="942584"/>
                <a:gridCol w="2487378"/>
                <a:gridCol w="2435012"/>
              </a:tblGrid>
              <a:tr h="782308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实际值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30154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真（</a:t>
                      </a:r>
                      <a:r>
                        <a:rPr lang="en-US" altLang="zh-CN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80</a:t>
                      </a:r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假（</a:t>
                      </a:r>
                      <a:r>
                        <a:rPr lang="en-US" altLang="zh-CN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20</a:t>
                      </a:r>
                      <a:r>
                        <a:rPr lang="zh-CN" alt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7823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预测值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真（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100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TP(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Ture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 Positive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80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FP(False Positives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20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8344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假（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FN(False Negative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TN(True Negative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zh-CN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0</a:t>
                      </a:r>
                      <a:r>
                        <a:rPr lang="zh-CN" altLang="en-US" sz="1100" u="none" strike="noStrike" dirty="0" smtClean="0"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35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15431" y="2331143"/>
            <a:ext cx="55027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准确率</a:t>
            </a:r>
            <a:endParaRPr lang="en-US" altLang="zh-CN" sz="2400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召回</a:t>
            </a:r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率</a:t>
            </a:r>
            <a:endParaRPr lang="en-US" altLang="zh-CN" sz="2400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精确</a:t>
            </a:r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率</a:t>
            </a:r>
            <a:endParaRPr lang="en-US" altLang="zh-CN" sz="2400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</a:t>
            </a:r>
            <a:r>
              <a:rPr lang="zh-CN" altLang="en-US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值</a:t>
            </a:r>
            <a:endParaRPr lang="en-US" altLang="zh-CN" sz="2400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ROC&amp;AUC</a:t>
            </a:r>
            <a:endParaRPr lang="zh-CN" altLang="en-US" sz="24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96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861</TotalTime>
  <Words>1158</Words>
  <Application>Microsoft Office PowerPoint</Application>
  <PresentationFormat>宽屏</PresentationFormat>
  <Paragraphs>192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Microsoft YaHei</vt:lpstr>
      <vt:lpstr>Arial</vt:lpstr>
      <vt:lpstr>Calibri</vt:lpstr>
      <vt:lpstr>Calibri Light</vt:lpstr>
      <vt:lpstr>Office Theme</vt:lpstr>
      <vt:lpstr>离线模型评估指标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vivo</dc:creator>
  <cp:lastModifiedBy>梁彬</cp:lastModifiedBy>
  <cp:revision>169</cp:revision>
  <dcterms:created xsi:type="dcterms:W3CDTF">2018-11-26T11:14:30Z</dcterms:created>
  <dcterms:modified xsi:type="dcterms:W3CDTF">2019-01-18T11:02:48Z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2052-2.2.1.646</vt:lpwstr>
  </property>
</Properties>
</file>