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4"/>
  </p:notesMasterIdLst>
  <p:sldIdLst>
    <p:sldId id="287" r:id="rId2"/>
    <p:sldId id="304" r:id="rId3"/>
    <p:sldId id="302" r:id="rId4"/>
    <p:sldId id="303" r:id="rId5"/>
    <p:sldId id="300" r:id="rId6"/>
    <p:sldId id="291" r:id="rId7"/>
    <p:sldId id="292" r:id="rId8"/>
    <p:sldId id="293" r:id="rId9"/>
    <p:sldId id="305" r:id="rId10"/>
    <p:sldId id="306" r:id="rId11"/>
    <p:sldId id="290" r:id="rId12"/>
    <p:sldId id="294" r:id="rId13"/>
  </p:sldIdLst>
  <p:sldSz cx="12801600" cy="9601200" type="A3"/>
  <p:notesSz cx="6858000" cy="9144000"/>
  <p:defaultTextStyle>
    <a:defPPr>
      <a:defRPr lang="en-US"/>
    </a:defPPr>
    <a:lvl1pPr marL="0" algn="l" defTabSz="6399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39981" algn="l" defTabSz="6399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79962" algn="l" defTabSz="6399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19943" algn="l" defTabSz="6399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59925" algn="l" defTabSz="6399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199905" algn="l" defTabSz="6399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39886" algn="l" defTabSz="6399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479869" algn="l" defTabSz="6399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19848" algn="l" defTabSz="6399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9">
          <p15:clr>
            <a:srgbClr val="A4A3A4"/>
          </p15:clr>
        </p15:guide>
        <p15:guide id="2" pos="4229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41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364"/>
    <a:srgbClr val="7891A2"/>
    <a:srgbClr val="E37B4F"/>
    <a:srgbClr val="E8E8E8"/>
    <a:srgbClr val="0076B7"/>
    <a:srgbClr val="0076B8"/>
    <a:srgbClr val="FFE364"/>
    <a:srgbClr val="4972A1"/>
    <a:srgbClr val="CCB8AC"/>
    <a:srgbClr val="97C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9" autoAdjust="0"/>
    <p:restoredTop sz="94523" autoAdjust="0"/>
  </p:normalViewPr>
  <p:slideViewPr>
    <p:cSldViewPr snapToGrid="0" snapToObjects="1">
      <p:cViewPr varScale="1">
        <p:scale>
          <a:sx n="79" d="100"/>
          <a:sy n="79" d="100"/>
        </p:scale>
        <p:origin x="1428" y="96"/>
      </p:cViewPr>
      <p:guideLst>
        <p:guide orient="horz" pos="3059"/>
        <p:guide pos="4229"/>
        <p:guide orient="horz" pos="3024"/>
        <p:guide pos="4163"/>
      </p:guideLst>
    </p:cSldViewPr>
  </p:slideViewPr>
  <p:outlineViewPr>
    <p:cViewPr>
      <p:scale>
        <a:sx n="33" d="100"/>
        <a:sy n="33" d="100"/>
      </p:scale>
      <p:origin x="0" y="-3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A376B-30FF-1A4A-AD15-19A188F7C5D0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1DC5B-8F3A-DA46-9DFC-3B2411CC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3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4571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19" algn="l" defTabSz="4571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78" algn="l" defTabSz="4571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4571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4571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4571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4571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4571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457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页和关键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785"/>
            <a:ext cx="12801600" cy="9601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0179" tIns="45090" rIns="90179" bIns="45090"/>
          <a:lstStyle>
            <a:lvl1pPr>
              <a:defRPr sz="1100"/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72" y="2662"/>
            <a:ext cx="1240465" cy="124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24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92370" y="1626361"/>
            <a:ext cx="10878988" cy="921518"/>
          </a:xfrm>
          <a:prstGeom prst="rect">
            <a:avLst/>
          </a:prstGeom>
        </p:spPr>
        <p:txBody>
          <a:bodyPr lIns="127997" tIns="63999" rIns="127997" bIns="63999"/>
          <a:lstStyle>
            <a:lvl1pPr algn="l">
              <a:lnSpc>
                <a:spcPct val="110000"/>
              </a:lnSpc>
              <a:defRPr sz="3500" b="0" i="0" spc="197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</a:lstStyle>
          <a:p>
            <a:r>
              <a:rPr lang="zh-CN" altLang="en-US" dirty="0" smtClean="0"/>
              <a:t>标题为方正兰亭粗黑 </a:t>
            </a:r>
            <a:r>
              <a:rPr lang="en-US" altLang="zh-CN" dirty="0" smtClean="0"/>
              <a:t>30pt </a:t>
            </a:r>
            <a:r>
              <a:rPr lang="zh-CN" altLang="en-US" dirty="0" smtClean="0"/>
              <a:t>行距</a:t>
            </a:r>
            <a:r>
              <a:rPr lang="en-US" altLang="zh-CN" dirty="0" smtClean="0"/>
              <a:t>1.1</a:t>
            </a:r>
            <a:r>
              <a:rPr lang="zh-CN" altLang="en-US" dirty="0" smtClean="0"/>
              <a:t>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992370" y="2874993"/>
            <a:ext cx="10878988" cy="5543808"/>
          </a:xfrm>
          <a:prstGeom prst="rect">
            <a:avLst/>
          </a:prstGeom>
        </p:spPr>
        <p:txBody>
          <a:bodyPr lIns="127997" tIns="63999" rIns="127997" bIns="63999"/>
          <a:lstStyle>
            <a:lvl1pPr marL="507243" indent="-507243">
              <a:lnSpc>
                <a:spcPct val="150000"/>
              </a:lnSpc>
              <a:buFont typeface="+mj-lt"/>
              <a:buAutoNum type="arabicPeriod"/>
              <a:defRPr sz="2600" spc="148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  <a:lvl2pPr>
              <a:lnSpc>
                <a:spcPct val="150000"/>
              </a:lnSpc>
              <a:defRPr sz="2400" spc="148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2pPr>
            <a:lvl3pPr>
              <a:lnSpc>
                <a:spcPct val="150000"/>
              </a:lnSpc>
              <a:defRPr sz="1800" spc="148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3pPr>
            <a:lvl4pPr>
              <a:lnSpc>
                <a:spcPct val="150000"/>
              </a:lnSpc>
              <a:defRPr sz="1800" spc="148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4pPr>
            <a:lvl5pPr>
              <a:lnSpc>
                <a:spcPct val="150000"/>
              </a:lnSpc>
              <a:defRPr sz="1800" spc="148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01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单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92370" y="1626361"/>
            <a:ext cx="10878988" cy="1243686"/>
          </a:xfrm>
          <a:prstGeom prst="rect">
            <a:avLst/>
          </a:prstGeom>
        </p:spPr>
        <p:txBody>
          <a:bodyPr lIns="127997" tIns="63999" rIns="127997" bIns="63999"/>
          <a:lstStyle>
            <a:lvl1pPr algn="l">
              <a:lnSpc>
                <a:spcPct val="110000"/>
              </a:lnSpc>
              <a:defRPr sz="3500" b="0" i="0" spc="197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</a:lstStyle>
          <a:p>
            <a:r>
              <a:rPr lang="zh-CN" altLang="en-US" dirty="0" smtClean="0"/>
              <a:t>标题为方正兰亭粗黑 </a:t>
            </a:r>
            <a:r>
              <a:rPr lang="en-US" altLang="zh-CN" dirty="0" smtClean="0"/>
              <a:t>30pt </a:t>
            </a:r>
            <a:r>
              <a:rPr lang="zh-CN" altLang="en-US" dirty="0" smtClean="0"/>
              <a:t>行距</a:t>
            </a:r>
            <a:r>
              <a:rPr lang="en-US" altLang="zh-CN" dirty="0" smtClean="0"/>
              <a:t>1.1</a:t>
            </a:r>
            <a:r>
              <a:rPr lang="zh-CN" altLang="en-US" dirty="0" smtClean="0"/>
              <a:t>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992370" y="3314980"/>
            <a:ext cx="10878988" cy="5103821"/>
          </a:xfrm>
          <a:prstGeom prst="rect">
            <a:avLst/>
          </a:prstGeom>
        </p:spPr>
        <p:txBody>
          <a:bodyPr lIns="127997" tIns="63999" rIns="127997" bIns="63999"/>
          <a:lstStyle>
            <a:lvl1pPr marL="507243" indent="-507243">
              <a:lnSpc>
                <a:spcPct val="150000"/>
              </a:lnSpc>
              <a:buFont typeface="+mj-lt"/>
              <a:buAutoNum type="arabicPeriod"/>
              <a:defRPr sz="2600" spc="148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1pPr>
            <a:lvl2pPr>
              <a:lnSpc>
                <a:spcPct val="150000"/>
              </a:lnSpc>
              <a:defRPr sz="2400" spc="148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2pPr>
            <a:lvl3pPr>
              <a:lnSpc>
                <a:spcPct val="150000"/>
              </a:lnSpc>
              <a:defRPr sz="1800" spc="148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3pPr>
            <a:lvl4pPr>
              <a:lnSpc>
                <a:spcPct val="150000"/>
              </a:lnSpc>
              <a:defRPr sz="1800" spc="148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4pPr>
            <a:lvl5pPr>
              <a:lnSpc>
                <a:spcPct val="150000"/>
              </a:lnSpc>
              <a:defRPr sz="1800" spc="148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74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双图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28234" y="3443688"/>
            <a:ext cx="5783303" cy="57274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0179" tIns="45090" rIns="90179" bIns="45090"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92370" y="1626361"/>
            <a:ext cx="10878988" cy="1243686"/>
          </a:xfrm>
          <a:prstGeom prst="rect">
            <a:avLst/>
          </a:prstGeom>
        </p:spPr>
        <p:txBody>
          <a:bodyPr lIns="127997" tIns="63999" rIns="127997" bIns="63999"/>
          <a:lstStyle>
            <a:lvl1pPr algn="l">
              <a:lnSpc>
                <a:spcPct val="110000"/>
              </a:lnSpc>
              <a:defRPr sz="3500" b="0" i="0" spc="197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</a:lstStyle>
          <a:p>
            <a:r>
              <a:rPr lang="zh-CN" altLang="en-US" dirty="0" smtClean="0"/>
              <a:t>标题为方正兰亭粗黑 </a:t>
            </a:r>
            <a:r>
              <a:rPr lang="en-US" altLang="zh-CN" dirty="0" smtClean="0"/>
              <a:t>30pt </a:t>
            </a:r>
            <a:r>
              <a:rPr lang="zh-CN" altLang="en-US" dirty="0" smtClean="0"/>
              <a:t>行距</a:t>
            </a:r>
            <a:r>
              <a:rPr lang="en-US" altLang="zh-CN" dirty="0" smtClean="0"/>
              <a:t>1.1</a:t>
            </a:r>
            <a:r>
              <a:rPr lang="zh-CN" altLang="en-US" dirty="0" smtClean="0"/>
              <a:t>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6575904" y="3443688"/>
            <a:ext cx="5783303" cy="57274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0179" tIns="45090" rIns="90179" bIns="45090"/>
          <a:lstStyle>
            <a:lvl1pPr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41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单图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28232" y="3443688"/>
            <a:ext cx="11959915" cy="57274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0179" tIns="45090" rIns="90179" bIns="45090"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92370" y="1626361"/>
            <a:ext cx="10878988" cy="1243686"/>
          </a:xfrm>
          <a:prstGeom prst="rect">
            <a:avLst/>
          </a:prstGeom>
        </p:spPr>
        <p:txBody>
          <a:bodyPr lIns="127997" tIns="63999" rIns="127997" bIns="63999"/>
          <a:lstStyle>
            <a:lvl1pPr algn="l">
              <a:lnSpc>
                <a:spcPct val="110000"/>
              </a:lnSpc>
              <a:defRPr sz="3500" b="0" i="0" spc="197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</a:lstStyle>
          <a:p>
            <a:r>
              <a:rPr lang="zh-CN" altLang="en-US" dirty="0" smtClean="0"/>
              <a:t>标题为方正兰亭粗黑 </a:t>
            </a:r>
            <a:r>
              <a:rPr lang="en-US" altLang="zh-CN" dirty="0" smtClean="0"/>
              <a:t>30pt </a:t>
            </a:r>
            <a:r>
              <a:rPr lang="zh-CN" altLang="en-US" dirty="0" smtClean="0"/>
              <a:t>行距</a:t>
            </a:r>
            <a:r>
              <a:rPr lang="en-US" altLang="zh-CN" dirty="0" smtClean="0"/>
              <a:t>1.1</a:t>
            </a:r>
            <a:r>
              <a:rPr lang="zh-CN" altLang="en-US" dirty="0" smtClean="0"/>
              <a:t>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95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 userDrawn="1"/>
        </p:nvSpPr>
        <p:spPr>
          <a:xfrm>
            <a:off x="1137038" y="9817950"/>
            <a:ext cx="354418" cy="358756"/>
          </a:xfrm>
          <a:prstGeom prst="rect">
            <a:avLst/>
          </a:prstGeom>
          <a:solidFill>
            <a:srgbClr val="FEE3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8" name="Rectangle 13"/>
          <p:cNvSpPr/>
          <p:nvPr userDrawn="1"/>
        </p:nvSpPr>
        <p:spPr>
          <a:xfrm>
            <a:off x="1601414" y="9817950"/>
            <a:ext cx="354418" cy="358756"/>
          </a:xfrm>
          <a:prstGeom prst="rect">
            <a:avLst/>
          </a:prstGeom>
          <a:solidFill>
            <a:srgbClr val="F7BD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9" name="Rectangle 14"/>
          <p:cNvSpPr/>
          <p:nvPr userDrawn="1"/>
        </p:nvSpPr>
        <p:spPr>
          <a:xfrm>
            <a:off x="2058526" y="9817950"/>
            <a:ext cx="354418" cy="358756"/>
          </a:xfrm>
          <a:prstGeom prst="rect">
            <a:avLst/>
          </a:prstGeom>
          <a:solidFill>
            <a:srgbClr val="E37B4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0" name="Rectangle 15"/>
          <p:cNvSpPr/>
          <p:nvPr userDrawn="1"/>
        </p:nvSpPr>
        <p:spPr>
          <a:xfrm>
            <a:off x="2522903" y="9817950"/>
            <a:ext cx="354418" cy="358756"/>
          </a:xfrm>
          <a:prstGeom prst="rect">
            <a:avLst/>
          </a:prstGeom>
          <a:solidFill>
            <a:srgbClr val="D265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1" name="Rectangle 16"/>
          <p:cNvSpPr/>
          <p:nvPr userDrawn="1"/>
        </p:nvSpPr>
        <p:spPr>
          <a:xfrm>
            <a:off x="2975371" y="9817950"/>
            <a:ext cx="354418" cy="358756"/>
          </a:xfrm>
          <a:prstGeom prst="rect">
            <a:avLst/>
          </a:prstGeom>
          <a:solidFill>
            <a:srgbClr val="BF48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2" name="Rectangle 17"/>
          <p:cNvSpPr/>
          <p:nvPr userDrawn="1"/>
        </p:nvSpPr>
        <p:spPr>
          <a:xfrm>
            <a:off x="3463562" y="9817950"/>
            <a:ext cx="354418" cy="358756"/>
          </a:xfrm>
          <a:prstGeom prst="rect">
            <a:avLst/>
          </a:prstGeom>
          <a:solidFill>
            <a:srgbClr val="AC55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3" name="Rectangle 18"/>
          <p:cNvSpPr/>
          <p:nvPr userDrawn="1"/>
        </p:nvSpPr>
        <p:spPr>
          <a:xfrm>
            <a:off x="0" y="9817950"/>
            <a:ext cx="354418" cy="358756"/>
          </a:xfrm>
          <a:prstGeom prst="rect">
            <a:avLst/>
          </a:prstGeom>
          <a:solidFill>
            <a:srgbClr val="0076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4" name="Rectangle 21"/>
          <p:cNvSpPr/>
          <p:nvPr userDrawn="1"/>
        </p:nvSpPr>
        <p:spPr>
          <a:xfrm>
            <a:off x="3923294" y="9817950"/>
            <a:ext cx="354418" cy="358756"/>
          </a:xfrm>
          <a:prstGeom prst="rect">
            <a:avLst/>
          </a:prstGeom>
          <a:solidFill>
            <a:srgbClr val="654C8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5" name="Rectangle 22"/>
          <p:cNvSpPr/>
          <p:nvPr userDrawn="1"/>
        </p:nvSpPr>
        <p:spPr>
          <a:xfrm>
            <a:off x="4387671" y="9817950"/>
            <a:ext cx="354418" cy="358756"/>
          </a:xfrm>
          <a:prstGeom prst="rect">
            <a:avLst/>
          </a:prstGeom>
          <a:solidFill>
            <a:srgbClr val="5350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6" name="Rectangle 23"/>
          <p:cNvSpPr/>
          <p:nvPr userDrawn="1"/>
        </p:nvSpPr>
        <p:spPr>
          <a:xfrm>
            <a:off x="4844782" y="9817950"/>
            <a:ext cx="354418" cy="358756"/>
          </a:xfrm>
          <a:prstGeom prst="rect">
            <a:avLst/>
          </a:prstGeom>
          <a:solidFill>
            <a:srgbClr val="4972A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7" name="Rectangle 24"/>
          <p:cNvSpPr/>
          <p:nvPr userDrawn="1"/>
        </p:nvSpPr>
        <p:spPr>
          <a:xfrm>
            <a:off x="5309160" y="9817950"/>
            <a:ext cx="354418" cy="358756"/>
          </a:xfrm>
          <a:prstGeom prst="rect">
            <a:avLst/>
          </a:prstGeom>
          <a:solidFill>
            <a:srgbClr val="7891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8" name="Rectangle 25"/>
          <p:cNvSpPr/>
          <p:nvPr userDrawn="1"/>
        </p:nvSpPr>
        <p:spPr>
          <a:xfrm>
            <a:off x="5761629" y="9817950"/>
            <a:ext cx="354418" cy="358756"/>
          </a:xfrm>
          <a:prstGeom prst="rect">
            <a:avLst/>
          </a:prstGeom>
          <a:solidFill>
            <a:srgbClr val="97C66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9" name="Rectangle 26"/>
          <p:cNvSpPr/>
          <p:nvPr userDrawn="1"/>
        </p:nvSpPr>
        <p:spPr>
          <a:xfrm>
            <a:off x="6249820" y="9817950"/>
            <a:ext cx="354418" cy="358756"/>
          </a:xfrm>
          <a:prstGeom prst="rect">
            <a:avLst/>
          </a:prstGeom>
          <a:solidFill>
            <a:srgbClr val="CCB8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cxnSp>
        <p:nvCxnSpPr>
          <p:cNvPr id="20" name="Straight Connector 28"/>
          <p:cNvCxnSpPr/>
          <p:nvPr userDrawn="1"/>
        </p:nvCxnSpPr>
        <p:spPr>
          <a:xfrm>
            <a:off x="992372" y="-406591"/>
            <a:ext cx="0" cy="370715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72" y="2662"/>
            <a:ext cx="1240465" cy="1240465"/>
          </a:xfrm>
          <a:prstGeom prst="rect">
            <a:avLst/>
          </a:prstGeom>
        </p:spPr>
      </p:pic>
      <p:cxnSp>
        <p:nvCxnSpPr>
          <p:cNvPr id="22" name="Straight Connector 34"/>
          <p:cNvCxnSpPr/>
          <p:nvPr userDrawn="1"/>
        </p:nvCxnSpPr>
        <p:spPr>
          <a:xfrm>
            <a:off x="992372" y="9601201"/>
            <a:ext cx="0" cy="384167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8"/>
          <p:cNvCxnSpPr/>
          <p:nvPr userDrawn="1"/>
        </p:nvCxnSpPr>
        <p:spPr>
          <a:xfrm rot="5400000">
            <a:off x="-184565" y="1047164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9"/>
          <p:cNvCxnSpPr/>
          <p:nvPr userDrawn="1"/>
        </p:nvCxnSpPr>
        <p:spPr>
          <a:xfrm rot="5400000">
            <a:off x="12986165" y="1019367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41"/>
          <p:cNvCxnSpPr/>
          <p:nvPr userDrawn="1"/>
        </p:nvCxnSpPr>
        <p:spPr>
          <a:xfrm rot="5400000">
            <a:off x="-184565" y="8238438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42"/>
          <p:cNvCxnSpPr/>
          <p:nvPr userDrawn="1"/>
        </p:nvCxnSpPr>
        <p:spPr>
          <a:xfrm rot="5400000">
            <a:off x="12986165" y="8238438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43"/>
          <p:cNvCxnSpPr/>
          <p:nvPr userDrawn="1"/>
        </p:nvCxnSpPr>
        <p:spPr>
          <a:xfrm>
            <a:off x="11863535" y="-406591"/>
            <a:ext cx="0" cy="370715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44"/>
          <p:cNvCxnSpPr/>
          <p:nvPr userDrawn="1"/>
        </p:nvCxnSpPr>
        <p:spPr>
          <a:xfrm>
            <a:off x="11863535" y="9601201"/>
            <a:ext cx="0" cy="384167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8"/>
          <p:cNvCxnSpPr/>
          <p:nvPr userDrawn="1"/>
        </p:nvCxnSpPr>
        <p:spPr>
          <a:xfrm rot="5400000">
            <a:off x="-184565" y="1477668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49"/>
          <p:cNvCxnSpPr/>
          <p:nvPr userDrawn="1"/>
        </p:nvCxnSpPr>
        <p:spPr>
          <a:xfrm rot="5400000">
            <a:off x="12986165" y="1449872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50"/>
          <p:cNvCxnSpPr/>
          <p:nvPr userDrawn="1"/>
        </p:nvCxnSpPr>
        <p:spPr>
          <a:xfrm rot="5400000">
            <a:off x="-184565" y="2721354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51"/>
          <p:cNvCxnSpPr/>
          <p:nvPr userDrawn="1"/>
        </p:nvCxnSpPr>
        <p:spPr>
          <a:xfrm rot="5400000">
            <a:off x="12986165" y="2721354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63"/>
          <p:cNvCxnSpPr/>
          <p:nvPr userDrawn="1"/>
        </p:nvCxnSpPr>
        <p:spPr>
          <a:xfrm>
            <a:off x="432737" y="-406591"/>
            <a:ext cx="0" cy="370715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64"/>
          <p:cNvCxnSpPr/>
          <p:nvPr userDrawn="1"/>
        </p:nvCxnSpPr>
        <p:spPr>
          <a:xfrm rot="5400000">
            <a:off x="-184565" y="3151846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5"/>
          <p:cNvCxnSpPr/>
          <p:nvPr userDrawn="1"/>
        </p:nvCxnSpPr>
        <p:spPr>
          <a:xfrm rot="5400000">
            <a:off x="12986165" y="3151846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6"/>
          <p:cNvCxnSpPr/>
          <p:nvPr userDrawn="1"/>
        </p:nvCxnSpPr>
        <p:spPr>
          <a:xfrm rot="5400000">
            <a:off x="-184565" y="8986141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67"/>
          <p:cNvCxnSpPr/>
          <p:nvPr userDrawn="1"/>
        </p:nvCxnSpPr>
        <p:spPr>
          <a:xfrm rot="5400000">
            <a:off x="12986165" y="8986141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68"/>
          <p:cNvCxnSpPr/>
          <p:nvPr userDrawn="1"/>
        </p:nvCxnSpPr>
        <p:spPr>
          <a:xfrm>
            <a:off x="432737" y="9601201"/>
            <a:ext cx="0" cy="384167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/>
          <p:nvPr userDrawn="1"/>
        </p:nvCxnSpPr>
        <p:spPr>
          <a:xfrm>
            <a:off x="12372945" y="9601201"/>
            <a:ext cx="0" cy="384167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70"/>
          <p:cNvCxnSpPr/>
          <p:nvPr userDrawn="1"/>
        </p:nvCxnSpPr>
        <p:spPr>
          <a:xfrm>
            <a:off x="12372945" y="-406591"/>
            <a:ext cx="0" cy="370715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73"/>
          <p:cNvCxnSpPr/>
          <p:nvPr userDrawn="1"/>
        </p:nvCxnSpPr>
        <p:spPr>
          <a:xfrm>
            <a:off x="11599584" y="-35877"/>
            <a:ext cx="0" cy="1110234"/>
          </a:xfrm>
          <a:prstGeom prst="line">
            <a:avLst/>
          </a:prstGeom>
          <a:ln w="6350" cmpd="sng">
            <a:solidFill>
              <a:srgbClr val="0076B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 userDrawn="1"/>
        </p:nvSpPr>
        <p:spPr>
          <a:xfrm>
            <a:off x="11627715" y="606214"/>
            <a:ext cx="620202" cy="243444"/>
          </a:xfrm>
          <a:prstGeom prst="rect">
            <a:avLst/>
          </a:prstGeom>
          <a:noFill/>
        </p:spPr>
        <p:txBody>
          <a:bodyPr wrap="square" lIns="90175" tIns="45089" rIns="90175" bIns="45089" rtlCol="0">
            <a:spAutoFit/>
          </a:bodyPr>
          <a:lstStyle/>
          <a:p>
            <a:fld id="{1F464972-9380-4746-97AC-66413BB3334E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ClanOT-WideBook"/>
                <a:cs typeface="ClanOT-WideBook"/>
              </a:rPr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ClanOT-WideBook"/>
              <a:cs typeface="ClanOT-WideBook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9530005" y="606214"/>
            <a:ext cx="1889330" cy="263424"/>
          </a:xfrm>
          <a:prstGeom prst="rect">
            <a:avLst/>
          </a:prstGeom>
          <a:noFill/>
        </p:spPr>
        <p:txBody>
          <a:bodyPr wrap="square" lIns="90175" tIns="45089" rIns="90175" bIns="45089" rtlCol="0">
            <a:spAutoFit/>
          </a:bodyPr>
          <a:lstStyle/>
          <a:p>
            <a:pPr algn="r">
              <a:tabLst>
                <a:tab pos="1407439" algn="l"/>
              </a:tabLst>
            </a:pPr>
            <a:r>
              <a:rPr lang="en-US" altLang="zh-CN" sz="1100" spc="139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  <a:cs typeface="FZLanTingHei-EL-GBK"/>
              </a:rPr>
              <a:t>PPT</a:t>
            </a:r>
            <a:r>
              <a:rPr lang="zh-CN" altLang="en-US" sz="1100" spc="139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  <a:cs typeface="FZLanTingHei-EL-GBK"/>
              </a:rPr>
              <a:t>标题     部门名称   </a:t>
            </a:r>
            <a:endParaRPr lang="en-US" sz="1100" spc="139" dirty="0" smtClean="0">
              <a:latin typeface="方正兰亭纤黑_GBK" panose="02000000000000000000" pitchFamily="2" charset="-122"/>
              <a:ea typeface="方正兰亭纤黑_GBK" panose="02000000000000000000" pitchFamily="2" charset="-122"/>
              <a:cs typeface="FZLanTingHei-EL-GBK"/>
            </a:endParaRPr>
          </a:p>
        </p:txBody>
      </p:sp>
    </p:spTree>
    <p:extLst>
      <p:ext uri="{BB962C8B-B14F-4D97-AF65-F5344CB8AC3E}">
        <p14:creationId xmlns:p14="http://schemas.microsoft.com/office/powerpoint/2010/main" val="85854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52" r:id="rId2"/>
    <p:sldLayoutId id="2147483706" r:id="rId3"/>
    <p:sldLayoutId id="2147483713" r:id="rId4"/>
    <p:sldLayoutId id="2147483664" r:id="rId5"/>
    <p:sldLayoutId id="2147483665" r:id="rId6"/>
  </p:sldLayoutIdLst>
  <p:timing>
    <p:tnLst>
      <p:par>
        <p:cTn id="1" dur="indefinite" restart="never" nodeType="tmRoot"/>
      </p:par>
    </p:tnLst>
  </p:timing>
  <p:txStyles>
    <p:titleStyle>
      <a:lvl1pPr algn="ctr" defTabSz="1279920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9970" indent="-479970" algn="l" defTabSz="1279920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936" indent="-399976" algn="l" defTabSz="127992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99899" indent="-319981" algn="l" defTabSz="127992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862" indent="-319981" algn="l" defTabSz="12799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820" indent="-319981" algn="l" defTabSz="127992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19781" indent="-319981" algn="l" defTabSz="12799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59743" indent="-319981" algn="l" defTabSz="12799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703" indent="-319981" algn="l" defTabSz="12799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39662" indent="-319981" algn="l" defTabSz="12799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79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960" algn="l" defTabSz="1279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920" algn="l" defTabSz="1279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19880" algn="l" defTabSz="1279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59842" algn="l" defTabSz="1279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199800" algn="l" defTabSz="1279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39761" algn="l" defTabSz="1279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79722" algn="l" defTabSz="1279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19681" algn="l" defTabSz="1279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5iyaya_group2_M03_09_0D_wKgAB1E-y2DN9NeUAABxxXrMLf493_mod.psd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25" r="5225"/>
          <a:stretch>
            <a:fillRect/>
          </a:stretch>
        </p:blipFill>
        <p:spPr>
          <a:xfrm flipH="1">
            <a:off x="0" y="0"/>
            <a:ext cx="12801600" cy="96012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97" y="0"/>
            <a:ext cx="1770738" cy="1770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944666" y="6125234"/>
            <a:ext cx="181803" cy="486888"/>
          </a:xfrm>
          <a:prstGeom prst="rect">
            <a:avLst/>
          </a:prstGeom>
          <a:noFill/>
        </p:spPr>
        <p:txBody>
          <a:bodyPr wrap="none" lIns="90179" tIns="45090" rIns="90179" bIns="45090" rtlCol="0">
            <a:spAutoFit/>
          </a:bodyPr>
          <a:lstStyle/>
          <a:p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4192132" y="2294600"/>
            <a:ext cx="4320000" cy="4320000"/>
          </a:xfrm>
          <a:prstGeom prst="rect">
            <a:avLst/>
          </a:prstGeom>
          <a:solidFill>
            <a:srgbClr val="0076B7">
              <a:alpha val="5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9" tIns="45090" rIns="90179" bIns="45090" rtlCol="0" anchor="ctr"/>
          <a:lstStyle/>
          <a:p>
            <a:pPr algn="ctr"/>
            <a:endParaRPr lang="zh-CN" altLang="en-US"/>
          </a:p>
        </p:txBody>
      </p:sp>
      <p:sp>
        <p:nvSpPr>
          <p:cNvPr id="9" name="TextBox 7"/>
          <p:cNvSpPr txBox="1">
            <a:spLocks/>
          </p:cNvSpPr>
          <p:nvPr/>
        </p:nvSpPr>
        <p:spPr>
          <a:xfrm>
            <a:off x="4546975" y="2103040"/>
            <a:ext cx="4607437" cy="4511560"/>
          </a:xfrm>
          <a:prstGeom prst="rect">
            <a:avLst/>
          </a:prstGeom>
          <a:noFill/>
        </p:spPr>
        <p:txBody>
          <a:bodyPr wrap="square" lIns="248526" tIns="230773" rIns="71008" bIns="46155" rtlCol="0">
            <a:spAutoFit/>
          </a:bodyPr>
          <a:lstStyle/>
          <a:p>
            <a:pPr>
              <a:spcBef>
                <a:spcPts val="1184"/>
              </a:spcBef>
            </a:pPr>
            <a:r>
              <a:rPr lang="zh-CN" altLang="en-US" sz="3700" b="1" spc="148" dirty="0" smtClean="0">
                <a:solidFill>
                  <a:schemeClr val="bg1"/>
                </a:solidFill>
                <a:latin typeface="FZLanTingHei-EL-GBK"/>
                <a:ea typeface="华文黑体" charset="0"/>
                <a:cs typeface="FZLanTingHei-EL-GBK"/>
              </a:rPr>
              <a:t>转 正 答 辩</a:t>
            </a:r>
            <a:endParaRPr lang="en-US" sz="3700" b="1" spc="148" dirty="0">
              <a:solidFill>
                <a:schemeClr val="bg1"/>
              </a:solidFill>
              <a:latin typeface="FZLanTingHei-EL-GBK"/>
              <a:ea typeface="华文黑体" charset="0"/>
              <a:cs typeface="FZLanTingHei-EL-GBK"/>
            </a:endParaRPr>
          </a:p>
          <a:p>
            <a:pPr>
              <a:spcBef>
                <a:spcPts val="1184"/>
              </a:spcBef>
            </a:pPr>
            <a:endParaRPr lang="en-US" altLang="zh-CN" sz="2400" spc="148" dirty="0" smtClean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  <a:cs typeface="FZLanTingHei-EL-GBK"/>
            </a:endParaRPr>
          </a:p>
          <a:p>
            <a:pPr>
              <a:spcBef>
                <a:spcPts val="1184"/>
              </a:spcBef>
            </a:pPr>
            <a:endParaRPr lang="en-US" altLang="zh-CN" sz="2400" spc="148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  <a:cs typeface="FZLanTingHei-EL-GBK"/>
            </a:endParaRPr>
          </a:p>
          <a:p>
            <a:pPr>
              <a:spcBef>
                <a:spcPts val="1184"/>
              </a:spcBef>
            </a:pPr>
            <a:endParaRPr lang="en-US" altLang="zh-CN" sz="2400" spc="148" dirty="0" smtClean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  <a:cs typeface="FZLanTingHei-EL-GBK"/>
            </a:endParaRPr>
          </a:p>
          <a:p>
            <a:pPr>
              <a:spcBef>
                <a:spcPts val="1184"/>
              </a:spcBef>
            </a:pPr>
            <a:endParaRPr lang="en-US" altLang="zh-CN" sz="2400" spc="148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  <a:cs typeface="FZLanTingHei-EL-GBK"/>
            </a:endParaRPr>
          </a:p>
          <a:p>
            <a:pPr>
              <a:spcBef>
                <a:spcPts val="1184"/>
              </a:spcBef>
            </a:pPr>
            <a:r>
              <a:rPr lang="en-US" altLang="zh-CN" sz="2400" spc="148" dirty="0" smtClean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FZLanTingHei-EL-GBK"/>
              </a:rPr>
              <a:t>           </a:t>
            </a:r>
            <a:r>
              <a:rPr lang="zh-CN" altLang="en-US" sz="2400" spc="148" dirty="0" smtClean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FZLanTingHei-EL-GBK"/>
              </a:rPr>
              <a:t>姓名：梁彬</a:t>
            </a:r>
            <a:endParaRPr lang="en-US" altLang="zh-CN" sz="2400" spc="148" dirty="0" smtClean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  <a:cs typeface="FZLanTingHei-EL-GBK"/>
            </a:endParaRPr>
          </a:p>
          <a:p>
            <a:pPr>
              <a:spcBef>
                <a:spcPts val="1184"/>
              </a:spcBef>
            </a:pPr>
            <a:r>
              <a:rPr lang="zh-CN" altLang="en-US" sz="2400" spc="148" dirty="0" smtClean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FZLanTingHei-EL-GBK"/>
              </a:rPr>
              <a:t>           </a:t>
            </a:r>
            <a:endParaRPr lang="en-US" altLang="zh-CN" sz="2400" spc="148" dirty="0" smtClean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  <a:cs typeface="FZLanTingHei-EL-GBK"/>
            </a:endParaRPr>
          </a:p>
          <a:p>
            <a:pPr>
              <a:spcBef>
                <a:spcPts val="1184"/>
              </a:spcBef>
            </a:pPr>
            <a:r>
              <a:rPr lang="en-US" altLang="zh-CN" sz="2400" spc="148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FZLanTingHei-EL-GBK"/>
              </a:rPr>
              <a:t> </a:t>
            </a:r>
            <a:r>
              <a:rPr lang="en-US" altLang="zh-CN" sz="2400" spc="148" dirty="0" smtClean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FZLanTingHei-EL-GBK"/>
              </a:rPr>
              <a:t>          </a:t>
            </a:r>
            <a:r>
              <a:rPr lang="zh-CN" altLang="en-US" sz="2400" spc="148" dirty="0" smtClean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FZLanTingHei-EL-GBK"/>
              </a:rPr>
              <a:t>导师：焦磊</a:t>
            </a:r>
            <a:endParaRPr lang="en-US" sz="2400" spc="148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  <a:cs typeface="FZLanTingHei-EL-GBK"/>
            </a:endParaRPr>
          </a:p>
        </p:txBody>
      </p:sp>
    </p:spTree>
    <p:extLst>
      <p:ext uri="{BB962C8B-B14F-4D97-AF65-F5344CB8AC3E}">
        <p14:creationId xmlns:p14="http://schemas.microsoft.com/office/powerpoint/2010/main" val="236309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/>
          <p:cNvSpPr txBox="1">
            <a:spLocks/>
          </p:cNvSpPr>
          <p:nvPr/>
        </p:nvSpPr>
        <p:spPr>
          <a:xfrm>
            <a:off x="2228852" y="1239137"/>
            <a:ext cx="6928795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、自我评价与规划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94374" y="3254535"/>
            <a:ext cx="11442649" cy="4929506"/>
            <a:chOff x="908957" y="1242694"/>
            <a:chExt cx="7339693" cy="3161948"/>
          </a:xfrm>
        </p:grpSpPr>
        <p:sp>
          <p:nvSpPr>
            <p:cNvPr id="6" name="椭圆 34"/>
            <p:cNvSpPr/>
            <p:nvPr/>
          </p:nvSpPr>
          <p:spPr>
            <a:xfrm rot="5400000" flipV="1">
              <a:off x="6928600" y="2989253"/>
              <a:ext cx="1163726" cy="1476374"/>
            </a:xfrm>
            <a:custGeom>
              <a:avLst/>
              <a:gdLst/>
              <a:ahLst/>
              <a:cxnLst/>
              <a:rect l="l" t="t" r="r" b="b"/>
              <a:pathLst>
                <a:path w="1118836" h="1438889">
                  <a:moveTo>
                    <a:pt x="548270" y="0"/>
                  </a:moveTo>
                  <a:lnTo>
                    <a:pt x="721662" y="346785"/>
                  </a:lnTo>
                  <a:cubicBezTo>
                    <a:pt x="951885" y="413972"/>
                    <a:pt x="1118836" y="627225"/>
                    <a:pt x="1118836" y="879471"/>
                  </a:cubicBezTo>
                  <a:cubicBezTo>
                    <a:pt x="1118836" y="1188429"/>
                    <a:pt x="868376" y="1438889"/>
                    <a:pt x="559418" y="1438889"/>
                  </a:cubicBezTo>
                  <a:cubicBezTo>
                    <a:pt x="250460" y="1438889"/>
                    <a:pt x="0" y="1188429"/>
                    <a:pt x="0" y="879471"/>
                  </a:cubicBezTo>
                  <a:cubicBezTo>
                    <a:pt x="0" y="636984"/>
                    <a:pt x="154283" y="430531"/>
                    <a:pt x="370781" y="3549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rot="5400000">
              <a:off x="1231410" y="1071162"/>
              <a:ext cx="1146479" cy="14895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9" name="等腰三角形 42"/>
              <p:cNvSpPr/>
              <p:nvPr/>
            </p:nvSpPr>
            <p:spPr>
              <a:xfrm>
                <a:off x="4061111" y="2251925"/>
                <a:ext cx="1054142" cy="1350592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872660" y="1327501"/>
              <a:ext cx="5375990" cy="1224902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圆角矩形 10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4351930" y="1330004"/>
                <a:ext cx="3742172" cy="267112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908957" y="3179740"/>
              <a:ext cx="5375990" cy="1224902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圆角矩形 13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4351930" y="1330004"/>
                <a:ext cx="3742172" cy="2671122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000" dirty="0" smtClean="0">
                    <a:solidFill>
                      <a:prstClr val="white"/>
                    </a:solidFill>
                    <a:latin typeface="微软雅黑"/>
                    <a:ea typeface="微软雅黑"/>
                  </a:rPr>
                  <a:t>不断提高技术水平，保持行业竞争力</a:t>
                </a:r>
                <a:endParaRPr lang="en-US" altLang="zh-CN" sz="2000" dirty="0" smtClean="0">
                  <a:solidFill>
                    <a:prstClr val="white"/>
                  </a:solidFill>
                  <a:latin typeface="微软雅黑"/>
                  <a:ea typeface="微软雅黑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000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提高</a:t>
                </a:r>
                <a:r>
                  <a:rPr lang="zh-CN" altLang="en-US" sz="2000" dirty="0" smtClean="0">
                    <a:solidFill>
                      <a:prstClr val="white"/>
                    </a:solidFill>
                    <a:latin typeface="微软雅黑"/>
                    <a:ea typeface="微软雅黑"/>
                  </a:rPr>
                  <a:t>除技术领域以外的能力</a:t>
                </a:r>
                <a:endParaRPr lang="en-US" altLang="zh-CN" sz="2000" dirty="0" smtClean="0">
                  <a:solidFill>
                    <a:prstClr val="white"/>
                  </a:solidFill>
                  <a:latin typeface="微软雅黑"/>
                  <a:ea typeface="微软雅黑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"/>
                  </a:rPr>
                  <a:t>从个人贡献者转换为团队贡献者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17" name="TextBox 24"/>
            <p:cNvSpPr>
              <a:spLocks noChangeArrowheads="1"/>
            </p:cNvSpPr>
            <p:nvPr/>
          </p:nvSpPr>
          <p:spPr bwMode="auto">
            <a:xfrm>
              <a:off x="1207481" y="1745477"/>
              <a:ext cx="874712" cy="236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自我评价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8" name="TextBox 31"/>
            <p:cNvSpPr>
              <a:spLocks noChangeArrowheads="1"/>
            </p:cNvSpPr>
            <p:nvPr/>
          </p:nvSpPr>
          <p:spPr bwMode="auto">
            <a:xfrm>
              <a:off x="7242131" y="3599452"/>
              <a:ext cx="874713" cy="236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自我规划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174514" y="3869101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胜兵先胜而后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求战，先有方向再努力做事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延迟满足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，时刻保持一定的进取心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7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/>
          <p:cNvSpPr txBox="1">
            <a:spLocks/>
          </p:cNvSpPr>
          <p:nvPr/>
        </p:nvSpPr>
        <p:spPr>
          <a:xfrm>
            <a:off x="2228852" y="1239137"/>
            <a:ext cx="6928795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 smtClean="0">
                <a:ea typeface="方正兰亭粗黑_GBK"/>
              </a:rPr>
              <a:t>六、</a:t>
            </a:r>
            <a:r>
              <a:rPr lang="en-US" altLang="zh-CN" sz="3000" dirty="0" smtClean="0">
                <a:ea typeface="方正兰亭粗黑_GBK"/>
              </a:rPr>
              <a:t>Q&amp;A</a:t>
            </a:r>
            <a:endParaRPr lang="zh-CN" altLang="en-US" sz="3000" dirty="0">
              <a:ea typeface="方正兰亭粗黑_GBK"/>
            </a:endParaRPr>
          </a:p>
        </p:txBody>
      </p:sp>
    </p:spTree>
    <p:extLst>
      <p:ext uri="{BB962C8B-B14F-4D97-AF65-F5344CB8AC3E}">
        <p14:creationId xmlns:p14="http://schemas.microsoft.com/office/powerpoint/2010/main" val="358663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8980" y="1688276"/>
            <a:ext cx="12030586" cy="7478646"/>
          </a:xfrm>
          <a:prstGeom prst="rect">
            <a:avLst/>
          </a:prstGeom>
          <a:solidFill>
            <a:srgbClr val="0076B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0179" tIns="45090" rIns="90179" bIns="45090"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98413" y="4798336"/>
            <a:ext cx="2611721" cy="639040"/>
          </a:xfrm>
          <a:prstGeom prst="rect">
            <a:avLst/>
          </a:prstGeom>
          <a:noFill/>
        </p:spPr>
        <p:txBody>
          <a:bodyPr wrap="square" lIns="90179" tIns="45090" rIns="90179" bIns="45090" rtlCol="0">
            <a:spAutoFit/>
          </a:bodyPr>
          <a:lstStyle/>
          <a:p>
            <a:pPr algn="ctr"/>
            <a:r>
              <a:rPr lang="zh-CN" altLang="en-US" sz="3600" kern="20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黑体"/>
              </a:rPr>
              <a:t>谢谢</a:t>
            </a:r>
            <a:endParaRPr lang="en-US" sz="3600" kern="20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5914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992370" y="1407564"/>
            <a:ext cx="10878988" cy="921518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idx="10"/>
          </p:nvPr>
        </p:nvSpPr>
        <p:spPr>
          <a:xfrm>
            <a:off x="992370" y="2001536"/>
            <a:ext cx="10878988" cy="5543808"/>
          </a:xfrm>
        </p:spPr>
        <p:txBody>
          <a:bodyPr/>
          <a:lstStyle/>
          <a:p>
            <a:r>
              <a:rPr lang="zh-CN" altLang="en-US" dirty="0"/>
              <a:t>导师</a:t>
            </a:r>
            <a:r>
              <a:rPr lang="zh-CN" altLang="en-US" dirty="0" smtClean="0"/>
              <a:t>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学员特点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辅导内容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辅导思路及方式</a:t>
            </a:r>
            <a:endParaRPr lang="en-US" altLang="zh-CN" dirty="0" smtClean="0"/>
          </a:p>
          <a:p>
            <a:r>
              <a:rPr lang="zh-CN" altLang="en-US" dirty="0" smtClean="0"/>
              <a:t>学员</a:t>
            </a:r>
            <a:r>
              <a:rPr lang="zh-CN" altLang="en-US" dirty="0"/>
              <a:t>篇</a:t>
            </a:r>
            <a:endParaRPr lang="en-US" altLang="zh-CN" dirty="0"/>
          </a:p>
          <a:p>
            <a:pPr lvl="1"/>
            <a:r>
              <a:rPr lang="zh-CN" altLang="en-US" dirty="0"/>
              <a:t>对企业文化的认知和感受</a:t>
            </a:r>
            <a:endParaRPr lang="en-US" altLang="zh-CN" dirty="0"/>
          </a:p>
          <a:p>
            <a:pPr lvl="1"/>
            <a:r>
              <a:rPr lang="zh-CN" altLang="en-US" dirty="0"/>
              <a:t>试用期工作目标及达成情况总结</a:t>
            </a:r>
            <a:endParaRPr lang="en-US" altLang="zh-CN" dirty="0"/>
          </a:p>
          <a:p>
            <a:pPr lvl="1"/>
            <a:r>
              <a:rPr lang="zh-CN" altLang="en-US" dirty="0"/>
              <a:t>负责工作模块的意见、想法及规划</a:t>
            </a:r>
            <a:endParaRPr lang="en-US" altLang="zh-CN" dirty="0"/>
          </a:p>
          <a:p>
            <a:pPr lvl="1"/>
            <a:r>
              <a:rPr lang="zh-CN" altLang="en-US" dirty="0"/>
              <a:t>原有优秀工作经验介绍</a:t>
            </a:r>
            <a:endParaRPr lang="en-US" altLang="zh-CN" dirty="0"/>
          </a:p>
          <a:p>
            <a:pPr lvl="1"/>
            <a:r>
              <a:rPr lang="zh-CN" altLang="en-US" dirty="0"/>
              <a:t>自我评价与规划</a:t>
            </a:r>
            <a:endParaRPr lang="en-US" altLang="zh-CN" dirty="0"/>
          </a:p>
          <a:p>
            <a:pPr lvl="1"/>
            <a:r>
              <a:rPr lang="en-US" altLang="zh-CN" dirty="0" smtClean="0"/>
              <a:t>Q&amp;A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246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pacing.psd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71" t="8" r="3410" b="-8"/>
          <a:stretch/>
        </p:blipFill>
        <p:spPr/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69" y="2653"/>
            <a:ext cx="1236484" cy="12364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75071" y="2283609"/>
            <a:ext cx="4253872" cy="4272126"/>
          </a:xfrm>
          <a:prstGeom prst="rect">
            <a:avLst/>
          </a:prstGeom>
          <a:solidFill>
            <a:srgbClr val="7891A2">
              <a:alpha val="5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9" tIns="45090" rIns="90179" bIns="45090"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275924" y="3919757"/>
            <a:ext cx="4103801" cy="999830"/>
          </a:xfrm>
          <a:prstGeom prst="rect">
            <a:avLst/>
          </a:prstGeom>
          <a:noFill/>
        </p:spPr>
        <p:txBody>
          <a:bodyPr wrap="square" lIns="248526" tIns="230773" rIns="71008" bIns="46155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592"/>
              </a:spcBef>
              <a:spcAft>
                <a:spcPts val="1578"/>
              </a:spcAft>
            </a:pPr>
            <a:r>
              <a:rPr lang="zh-CN" altLang="en-US" sz="3900" spc="148" dirty="0" smtClean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黑体"/>
              </a:rPr>
              <a:t>导师篇</a:t>
            </a:r>
            <a:endParaRPr lang="en-US" altLang="zh-CN" sz="2400" spc="148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17405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69" y="2653"/>
            <a:ext cx="1236484" cy="12364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36347" y="2238234"/>
            <a:ext cx="834289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方正兰亭纤黑_GBK"/>
              </a:rPr>
              <a:t>学员背景：</a:t>
            </a:r>
            <a:endParaRPr lang="en-US" altLang="zh-CN" sz="2400" dirty="0" smtClean="0">
              <a:ea typeface="方正兰亭纤黑_GBK"/>
            </a:endParaRPr>
          </a:p>
          <a:p>
            <a:endParaRPr lang="en-US" altLang="zh-CN" sz="2000" dirty="0" smtClean="0">
              <a:solidFill>
                <a:srgbClr val="00B0F0"/>
              </a:solidFill>
              <a:ea typeface="方正兰亭纤黑_GBK"/>
            </a:endParaRPr>
          </a:p>
          <a:p>
            <a:r>
              <a:rPr lang="zh-CN" altLang="en-US" sz="2000" dirty="0" smtClean="0">
                <a:solidFill>
                  <a:srgbClr val="00B0F0"/>
                </a:solidFill>
                <a:ea typeface="方正兰亭纤黑_GBK"/>
              </a:rPr>
              <a:t>梁彬曾经在焦点科技和咪咕互娱工作。曾经负责过多个</a:t>
            </a:r>
            <a:r>
              <a:rPr lang="en-US" altLang="zh-CN" sz="2000" dirty="0" smtClean="0">
                <a:solidFill>
                  <a:srgbClr val="00B0F0"/>
                </a:solidFill>
                <a:ea typeface="方正兰亭纤黑_GBK"/>
              </a:rPr>
              <a:t>SDK</a:t>
            </a:r>
            <a:r>
              <a:rPr lang="zh-CN" altLang="en-US" sz="2000" dirty="0" smtClean="0">
                <a:solidFill>
                  <a:srgbClr val="00B0F0"/>
                </a:solidFill>
                <a:ea typeface="方正兰亭纤黑_GBK"/>
              </a:rPr>
              <a:t>包括支付，埋点，对</a:t>
            </a:r>
            <a:r>
              <a:rPr lang="en-US" altLang="zh-CN" sz="2000" dirty="0" smtClean="0">
                <a:solidFill>
                  <a:srgbClr val="00B0F0"/>
                </a:solidFill>
                <a:ea typeface="方正兰亭纤黑_GBK"/>
              </a:rPr>
              <a:t>SDK</a:t>
            </a:r>
            <a:r>
              <a:rPr lang="zh-CN" altLang="en-US" sz="2000" dirty="0" smtClean="0">
                <a:solidFill>
                  <a:srgbClr val="00B0F0"/>
                </a:solidFill>
                <a:ea typeface="方正兰亭纤黑_GBK"/>
              </a:rPr>
              <a:t>的开发和维护有较多经验。技术能力优秀，责任心强。</a:t>
            </a:r>
            <a:endParaRPr lang="en-US" altLang="zh-CN" sz="2400" dirty="0" smtClean="0">
              <a:ea typeface="方正兰亭纤黑_GBK"/>
            </a:endParaRPr>
          </a:p>
          <a:p>
            <a:endParaRPr lang="en-US" altLang="zh-CN" sz="2400" dirty="0" smtClean="0">
              <a:ea typeface="方正兰亭纤黑_GBK"/>
            </a:endParaRPr>
          </a:p>
          <a:p>
            <a:r>
              <a:rPr lang="zh-CN" altLang="en-US" sz="2400" dirty="0">
                <a:ea typeface="方正兰亭纤黑_GBK"/>
              </a:rPr>
              <a:t>辅导思路及方式：</a:t>
            </a:r>
            <a:endParaRPr lang="en-US" altLang="zh-CN" sz="2400" dirty="0">
              <a:ea typeface="方正兰亭纤黑_GBK"/>
            </a:endParaRPr>
          </a:p>
          <a:p>
            <a:endParaRPr lang="en-US" altLang="zh-CN" sz="2000" dirty="0" smtClean="0">
              <a:solidFill>
                <a:srgbClr val="00B0F0"/>
              </a:solidFill>
              <a:ea typeface="方正兰亭纤黑_GBK"/>
            </a:endParaRPr>
          </a:p>
          <a:p>
            <a:r>
              <a:rPr lang="zh-CN" altLang="en-US" sz="2000" dirty="0" smtClean="0">
                <a:solidFill>
                  <a:srgbClr val="00B0F0"/>
                </a:solidFill>
                <a:ea typeface="方正兰亭纤黑_GBK"/>
              </a:rPr>
              <a:t>主要是工作环境带入，工作流程，公司文化的介绍。</a:t>
            </a:r>
            <a:endParaRPr lang="en-US" altLang="zh-CN" sz="2000" dirty="0" smtClean="0">
              <a:solidFill>
                <a:srgbClr val="00B0F0"/>
              </a:solidFill>
              <a:ea typeface="方正兰亭纤黑_GBK"/>
            </a:endParaRPr>
          </a:p>
          <a:p>
            <a:r>
              <a:rPr lang="zh-CN" altLang="en-US" sz="2000" dirty="0" smtClean="0">
                <a:solidFill>
                  <a:srgbClr val="00B0F0"/>
                </a:solidFill>
                <a:ea typeface="方正兰亭纤黑_GBK"/>
              </a:rPr>
              <a:t>协助参与到组件，广告等项目的工作</a:t>
            </a:r>
            <a:endParaRPr lang="en-US" altLang="zh-CN" sz="2000" dirty="0" smtClean="0">
              <a:solidFill>
                <a:srgbClr val="00B0F0"/>
              </a:solidFill>
              <a:ea typeface="方正兰亭纤黑_GBK"/>
            </a:endParaRPr>
          </a:p>
          <a:p>
            <a:endParaRPr lang="en-US" altLang="zh-CN" sz="2400" dirty="0" smtClean="0">
              <a:ea typeface="方正兰亭纤黑_GBK"/>
            </a:endParaRPr>
          </a:p>
          <a:p>
            <a:endParaRPr lang="en-US" altLang="zh-CN" sz="2400" dirty="0">
              <a:ea typeface="方正兰亭纤黑_GBK"/>
            </a:endParaRPr>
          </a:p>
          <a:p>
            <a:r>
              <a:rPr lang="zh-CN" altLang="en-US" sz="2400" dirty="0" smtClean="0">
                <a:ea typeface="方正兰亭纤黑_GBK"/>
              </a:rPr>
              <a:t>辅导内容：</a:t>
            </a:r>
            <a:endParaRPr lang="en-US" altLang="zh-CN" sz="2400" dirty="0" smtClean="0">
              <a:ea typeface="方正兰亭纤黑_GBK"/>
            </a:endParaRPr>
          </a:p>
          <a:p>
            <a:endParaRPr lang="en-US" altLang="zh-CN" sz="2400" dirty="0" smtClean="0">
              <a:solidFill>
                <a:srgbClr val="00B0F0"/>
              </a:solidFill>
              <a:ea typeface="方正兰亭纤黑_GBK"/>
            </a:endParaRPr>
          </a:p>
          <a:p>
            <a:r>
              <a:rPr lang="en-US" altLang="zh-CN" sz="2000" dirty="0" smtClean="0">
                <a:solidFill>
                  <a:srgbClr val="00B0F0"/>
                </a:solidFill>
                <a:ea typeface="方正兰亭纤黑_GBK"/>
              </a:rPr>
              <a:t>1.</a:t>
            </a:r>
            <a:r>
              <a:rPr lang="zh-CN" altLang="en-US" sz="2000" dirty="0" smtClean="0">
                <a:solidFill>
                  <a:srgbClr val="00B0F0"/>
                </a:solidFill>
                <a:ea typeface="方正兰亭纤黑_GBK"/>
              </a:rPr>
              <a:t>帮助融入团队，了解团队。</a:t>
            </a:r>
            <a:endParaRPr lang="en-US" altLang="zh-CN" sz="2000" dirty="0" smtClean="0">
              <a:solidFill>
                <a:srgbClr val="00B0F0"/>
              </a:solidFill>
              <a:ea typeface="方正兰亭纤黑_GBK"/>
            </a:endParaRPr>
          </a:p>
          <a:p>
            <a:r>
              <a:rPr lang="en-US" altLang="zh-CN" sz="2000" dirty="0" smtClean="0">
                <a:solidFill>
                  <a:srgbClr val="00B0F0"/>
                </a:solidFill>
                <a:ea typeface="方正兰亭纤黑_GBK"/>
              </a:rPr>
              <a:t>2.</a:t>
            </a:r>
            <a:r>
              <a:rPr lang="zh-CN" altLang="en-US" sz="2000" dirty="0" smtClean="0">
                <a:solidFill>
                  <a:srgbClr val="00B0F0"/>
                </a:solidFill>
                <a:ea typeface="方正兰亭纤黑_GBK"/>
              </a:rPr>
              <a:t>提供完成工作的一些必要辅助，包括提供人员信息，文档信息等。</a:t>
            </a:r>
            <a:endParaRPr lang="en-US" altLang="zh-CN" sz="2000" dirty="0" smtClean="0">
              <a:solidFill>
                <a:srgbClr val="00B0F0"/>
              </a:solidFill>
              <a:ea typeface="方正兰亭纤黑_GBK"/>
            </a:endParaRPr>
          </a:p>
          <a:p>
            <a:r>
              <a:rPr lang="en-US" altLang="zh-CN" sz="2000" dirty="0" smtClean="0">
                <a:solidFill>
                  <a:srgbClr val="00B0F0"/>
                </a:solidFill>
                <a:ea typeface="方正兰亭纤黑_GBK"/>
              </a:rPr>
              <a:t>3.</a:t>
            </a:r>
            <a:r>
              <a:rPr lang="zh-CN" altLang="en-US" sz="2000" dirty="0" smtClean="0">
                <a:solidFill>
                  <a:srgbClr val="00B0F0"/>
                </a:solidFill>
                <a:ea typeface="方正兰亭纤黑_GBK"/>
              </a:rPr>
              <a:t>讨论一些技术方案。</a:t>
            </a:r>
            <a:endParaRPr lang="en-US" altLang="zh-CN" sz="2000" dirty="0" smtClean="0">
              <a:solidFill>
                <a:srgbClr val="00B0F0"/>
              </a:solidFill>
              <a:ea typeface="方正兰亭纤黑_GBK"/>
            </a:endParaRPr>
          </a:p>
          <a:p>
            <a:r>
              <a:rPr lang="en-US" altLang="zh-CN" sz="2000" dirty="0" smtClean="0">
                <a:solidFill>
                  <a:srgbClr val="00B0F0"/>
                </a:solidFill>
                <a:ea typeface="方正兰亭纤黑_GBK"/>
              </a:rPr>
              <a:t>4.</a:t>
            </a:r>
            <a:r>
              <a:rPr lang="zh-CN" altLang="en-US" sz="2000" dirty="0" smtClean="0">
                <a:solidFill>
                  <a:srgbClr val="00B0F0"/>
                </a:solidFill>
                <a:ea typeface="方正兰亭纤黑_GBK"/>
              </a:rPr>
              <a:t>围绕梁彬打造一个组件方向的小团队</a:t>
            </a:r>
            <a:endParaRPr lang="en-US" altLang="zh-CN" sz="2000" dirty="0">
              <a:solidFill>
                <a:srgbClr val="00B0F0"/>
              </a:solidFill>
              <a:ea typeface="方正兰亭纤黑_GBK"/>
            </a:endParaRPr>
          </a:p>
          <a:p>
            <a:endParaRPr lang="en-US" altLang="zh-CN" sz="2400" dirty="0" smtClean="0">
              <a:ea typeface="方正兰亭纤黑_GBK"/>
            </a:endParaRPr>
          </a:p>
          <a:p>
            <a:endParaRPr lang="en-US" altLang="zh-CN" sz="2400" dirty="0">
              <a:ea typeface="方正兰亭纤黑_GBK"/>
            </a:endParaRPr>
          </a:p>
        </p:txBody>
      </p:sp>
    </p:spTree>
    <p:extLst>
      <p:ext uri="{BB962C8B-B14F-4D97-AF65-F5344CB8AC3E}">
        <p14:creationId xmlns:p14="http://schemas.microsoft.com/office/powerpoint/2010/main" val="198035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6974899908_f0b5751ac9_o_lighter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65" r="5365"/>
          <a:stretch>
            <a:fillRect/>
          </a:stretch>
        </p:blipFill>
        <p:spPr/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69" y="2653"/>
            <a:ext cx="1236484" cy="12364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275071" y="2665747"/>
            <a:ext cx="4253872" cy="4272126"/>
          </a:xfrm>
          <a:prstGeom prst="rect">
            <a:avLst/>
          </a:prstGeom>
          <a:solidFill>
            <a:srgbClr val="E37B4F">
              <a:alpha val="6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9" tIns="45090" rIns="90179" bIns="45090"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275071" y="4349729"/>
            <a:ext cx="4253019" cy="904162"/>
          </a:xfrm>
          <a:prstGeom prst="rect">
            <a:avLst/>
          </a:prstGeom>
          <a:noFill/>
        </p:spPr>
        <p:txBody>
          <a:bodyPr wrap="square" lIns="248526" tIns="230773" rIns="71008" bIns="46155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592"/>
              </a:spcBef>
              <a:spcAft>
                <a:spcPts val="1578"/>
              </a:spcAft>
            </a:pPr>
            <a:r>
              <a:rPr lang="zh-CN" altLang="en-US" sz="3900" spc="148" dirty="0" smtClean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黑体"/>
              </a:rPr>
              <a:t>学员篇</a:t>
            </a:r>
            <a:endParaRPr lang="en-US" altLang="zh-CN" sz="2400" spc="148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4997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69" y="2653"/>
            <a:ext cx="1236484" cy="1236484"/>
          </a:xfrm>
          <a:prstGeom prst="rect">
            <a:avLst/>
          </a:prstGeom>
        </p:spPr>
      </p:pic>
      <p:sp>
        <p:nvSpPr>
          <p:cNvPr id="8" name="标题 5"/>
          <p:cNvSpPr txBox="1">
            <a:spLocks/>
          </p:cNvSpPr>
          <p:nvPr/>
        </p:nvSpPr>
        <p:spPr>
          <a:xfrm>
            <a:off x="2228853" y="1239137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一、对企业文化的认知和感受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78267" y="2713385"/>
            <a:ext cx="8787612" cy="88710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永远保持平常心，凡事回归事物的本源，出现问题时，有求责于己的态度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88815" y="2618370"/>
            <a:ext cx="1103127" cy="110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69690" y="2702209"/>
            <a:ext cx="947608" cy="94760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本分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93455" y="4202546"/>
            <a:ext cx="8787612" cy="88710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没有大团队的成功，就不可能有小团队及个人的成功，个人和团队是紧紧的绑在一起的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365808" y="4058530"/>
            <a:ext cx="1103127" cy="110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46683" y="4142369"/>
            <a:ext cx="947608" cy="94760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78267" y="5576600"/>
            <a:ext cx="8787612" cy="88710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永远保持学习的动力和求知的欲望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88815" y="5498690"/>
            <a:ext cx="1103127" cy="110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469690" y="5582529"/>
            <a:ext cx="947608" cy="94760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78267" y="7010858"/>
            <a:ext cx="8787612" cy="88710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遵循消费者导向，通过技术创新，提升用户体验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16" name="椭圆 15"/>
          <p:cNvSpPr/>
          <p:nvPr/>
        </p:nvSpPr>
        <p:spPr>
          <a:xfrm>
            <a:off x="1388815" y="6889849"/>
            <a:ext cx="1103127" cy="110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469690" y="6973688"/>
            <a:ext cx="947608" cy="94760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017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69" y="2653"/>
            <a:ext cx="1236484" cy="1236484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899165" y="2813450"/>
            <a:ext cx="11221651" cy="5610646"/>
            <a:chOff x="1159320" y="1347614"/>
            <a:chExt cx="6813106" cy="3406444"/>
          </a:xfrm>
        </p:grpSpPr>
        <p:grpSp>
          <p:nvGrpSpPr>
            <p:cNvPr id="288" name="Group 14"/>
            <p:cNvGrpSpPr/>
            <p:nvPr/>
          </p:nvGrpSpPr>
          <p:grpSpPr>
            <a:xfrm>
              <a:off x="5079491" y="1347614"/>
              <a:ext cx="2880085" cy="645054"/>
              <a:chOff x="6772654" y="2152648"/>
              <a:chExt cx="3840113" cy="860072"/>
            </a:xfrm>
          </p:grpSpPr>
          <p:sp>
            <p:nvSpPr>
              <p:cNvPr id="289" name="Shape 539"/>
              <p:cNvSpPr/>
              <p:nvPr/>
            </p:nvSpPr>
            <p:spPr>
              <a:xfrm>
                <a:off x="7289045" y="2152648"/>
                <a:ext cx="3323722" cy="64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ubicBezTo>
                      <a:pt x="0" y="0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C4C7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3375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kumimoji="0" sz="2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ller Light"/>
                  <a:sym typeface="Aller Light"/>
                </a:endParaRPr>
              </a:p>
            </p:txBody>
          </p:sp>
          <p:sp>
            <p:nvSpPr>
              <p:cNvPr id="290" name="Shape 540"/>
              <p:cNvSpPr/>
              <p:nvPr/>
            </p:nvSpPr>
            <p:spPr>
              <a:xfrm>
                <a:off x="6772654" y="2152648"/>
                <a:ext cx="516147" cy="8600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9997"/>
                    </a:lnTo>
                    <a:lnTo>
                      <a:pt x="2792" y="21600"/>
                    </a:lnTo>
                    <a:lnTo>
                      <a:pt x="21600" y="16183"/>
                    </a:lnTo>
                    <a:cubicBezTo>
                      <a:pt x="21600" y="16183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C4C7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3375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kumimoji="0" sz="2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ller Light"/>
                  <a:sym typeface="Aller Light"/>
                </a:endParaRPr>
              </a:p>
            </p:txBody>
          </p:sp>
        </p:grpSp>
        <p:grpSp>
          <p:nvGrpSpPr>
            <p:cNvPr id="291" name="Group 18"/>
            <p:cNvGrpSpPr/>
            <p:nvPr/>
          </p:nvGrpSpPr>
          <p:grpSpPr>
            <a:xfrm>
              <a:off x="1159320" y="1347614"/>
              <a:ext cx="2890362" cy="645056"/>
              <a:chOff x="1545759" y="2152646"/>
              <a:chExt cx="3853815" cy="860074"/>
            </a:xfrm>
          </p:grpSpPr>
          <p:sp>
            <p:nvSpPr>
              <p:cNvPr id="292" name="Shape 542"/>
              <p:cNvSpPr/>
              <p:nvPr/>
            </p:nvSpPr>
            <p:spPr>
              <a:xfrm>
                <a:off x="1545759" y="2152646"/>
                <a:ext cx="3344236" cy="64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4C7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3375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kumimoji="0" sz="2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ller Light"/>
                  <a:sym typeface="Aller Light"/>
                </a:endParaRPr>
              </a:p>
            </p:txBody>
          </p:sp>
          <p:sp>
            <p:nvSpPr>
              <p:cNvPr id="293" name="Shape 543"/>
              <p:cNvSpPr/>
              <p:nvPr/>
            </p:nvSpPr>
            <p:spPr>
              <a:xfrm>
                <a:off x="4883415" y="2152648"/>
                <a:ext cx="516159" cy="8600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19997"/>
                    </a:lnTo>
                    <a:lnTo>
                      <a:pt x="18808" y="21600"/>
                    </a:lnTo>
                    <a:lnTo>
                      <a:pt x="0" y="16183"/>
                    </a:lnTo>
                    <a:cubicBezTo>
                      <a:pt x="0" y="1618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4C7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3375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kumimoji="0" sz="2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ller Light"/>
                  <a:sym typeface="Aller Light"/>
                </a:endParaRPr>
              </a:p>
            </p:txBody>
          </p:sp>
        </p:grpSp>
        <p:grpSp>
          <p:nvGrpSpPr>
            <p:cNvPr id="294" name="Group 21"/>
            <p:cNvGrpSpPr/>
            <p:nvPr/>
          </p:nvGrpSpPr>
          <p:grpSpPr>
            <a:xfrm>
              <a:off x="5070045" y="3367676"/>
              <a:ext cx="2902381" cy="645054"/>
              <a:chOff x="6760059" y="4457519"/>
              <a:chExt cx="3869841" cy="860072"/>
            </a:xfrm>
          </p:grpSpPr>
          <p:sp>
            <p:nvSpPr>
              <p:cNvPr id="295" name="Shape 545"/>
              <p:cNvSpPr/>
              <p:nvPr/>
            </p:nvSpPr>
            <p:spPr>
              <a:xfrm>
                <a:off x="7276450" y="4671632"/>
                <a:ext cx="3353450" cy="6443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0"/>
                    </a:lnTo>
                    <a:lnTo>
                      <a:pt x="0" y="0"/>
                    </a:lnTo>
                    <a:lnTo>
                      <a:pt x="0" y="21600"/>
                    </a:lnTo>
                    <a:cubicBezTo>
                      <a:pt x="0" y="2160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C4C7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3375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kumimoji="0" sz="2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ller Light"/>
                  <a:sym typeface="Aller Light"/>
                </a:endParaRPr>
              </a:p>
            </p:txBody>
          </p:sp>
          <p:sp>
            <p:nvSpPr>
              <p:cNvPr id="296" name="Shape 546"/>
              <p:cNvSpPr/>
              <p:nvPr/>
            </p:nvSpPr>
            <p:spPr>
              <a:xfrm>
                <a:off x="6760059" y="4457519"/>
                <a:ext cx="516158" cy="8600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1603"/>
                    </a:lnTo>
                    <a:lnTo>
                      <a:pt x="2791" y="0"/>
                    </a:lnTo>
                    <a:lnTo>
                      <a:pt x="21600" y="5417"/>
                    </a:lnTo>
                    <a:cubicBezTo>
                      <a:pt x="21600" y="5417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C4C7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3375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kumimoji="0" sz="2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ller Light"/>
                  <a:sym typeface="Aller Light"/>
                </a:endParaRPr>
              </a:p>
            </p:txBody>
          </p:sp>
        </p:grpSp>
        <p:grpSp>
          <p:nvGrpSpPr>
            <p:cNvPr id="297" name="Group 24"/>
            <p:cNvGrpSpPr/>
            <p:nvPr/>
          </p:nvGrpSpPr>
          <p:grpSpPr>
            <a:xfrm>
              <a:off x="1159320" y="3367676"/>
              <a:ext cx="2890356" cy="645054"/>
              <a:chOff x="1545760" y="4457519"/>
              <a:chExt cx="3853808" cy="860072"/>
            </a:xfrm>
          </p:grpSpPr>
          <p:sp>
            <p:nvSpPr>
              <p:cNvPr id="298" name="Shape 548"/>
              <p:cNvSpPr/>
              <p:nvPr/>
            </p:nvSpPr>
            <p:spPr>
              <a:xfrm>
                <a:off x="1545760" y="4671632"/>
                <a:ext cx="3336278" cy="6443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1600"/>
                    </a:lnTo>
                    <a:cubicBezTo>
                      <a:pt x="21600" y="2160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C4C7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3375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kumimoji="0" sz="2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ller Light"/>
                  <a:sym typeface="Aller Light"/>
                </a:endParaRPr>
              </a:p>
            </p:txBody>
          </p:sp>
          <p:sp>
            <p:nvSpPr>
              <p:cNvPr id="299" name="Shape 549"/>
              <p:cNvSpPr/>
              <p:nvPr/>
            </p:nvSpPr>
            <p:spPr>
              <a:xfrm>
                <a:off x="4883415" y="4457519"/>
                <a:ext cx="516153" cy="8600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603"/>
                    </a:lnTo>
                    <a:lnTo>
                      <a:pt x="18808" y="0"/>
                    </a:lnTo>
                    <a:lnTo>
                      <a:pt x="0" y="5417"/>
                    </a:lnTo>
                    <a:cubicBezTo>
                      <a:pt x="0" y="5417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C4C7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3375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kumimoji="0" sz="2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ller Light"/>
                  <a:sym typeface="Aller Light"/>
                </a:endParaRPr>
              </a:p>
            </p:txBody>
          </p:sp>
        </p:grpSp>
        <p:sp>
          <p:nvSpPr>
            <p:cNvPr id="300" name="Shape 558"/>
            <p:cNvSpPr/>
            <p:nvPr/>
          </p:nvSpPr>
          <p:spPr>
            <a:xfrm>
              <a:off x="1159903" y="1522242"/>
              <a:ext cx="147920" cy="140162"/>
            </a:xfrm>
            <a:prstGeom prst="rect">
              <a:avLst/>
            </a:prstGeom>
            <a:solidFill>
              <a:srgbClr val="005DA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33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kumimoji="0" sz="2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ller Light"/>
                <a:sym typeface="Aller Light"/>
              </a:endParaRPr>
            </a:p>
          </p:txBody>
        </p:sp>
        <p:sp>
          <p:nvSpPr>
            <p:cNvPr id="302" name="Shape 566"/>
            <p:cNvSpPr/>
            <p:nvPr/>
          </p:nvSpPr>
          <p:spPr>
            <a:xfrm>
              <a:off x="1159903" y="3713745"/>
              <a:ext cx="147920" cy="140162"/>
            </a:xfrm>
            <a:prstGeom prst="rect">
              <a:avLst/>
            </a:prstGeom>
            <a:solidFill>
              <a:srgbClr val="005DA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33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kumimoji="0" sz="2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ller Light"/>
                <a:sym typeface="Aller Light"/>
              </a:endParaRPr>
            </a:p>
          </p:txBody>
        </p:sp>
        <p:sp>
          <p:nvSpPr>
            <p:cNvPr id="303" name="Shape 568"/>
            <p:cNvSpPr/>
            <p:nvPr/>
          </p:nvSpPr>
          <p:spPr>
            <a:xfrm>
              <a:off x="7814476" y="1522242"/>
              <a:ext cx="147920" cy="140162"/>
            </a:xfrm>
            <a:prstGeom prst="rect">
              <a:avLst/>
            </a:prstGeom>
            <a:solidFill>
              <a:srgbClr val="005DA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33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kumimoji="0" sz="2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ller Light"/>
                <a:sym typeface="Aller Light"/>
              </a:endParaRPr>
            </a:p>
          </p:txBody>
        </p:sp>
        <p:sp>
          <p:nvSpPr>
            <p:cNvPr id="305" name="Shape 576"/>
            <p:cNvSpPr/>
            <p:nvPr/>
          </p:nvSpPr>
          <p:spPr>
            <a:xfrm>
              <a:off x="7814476" y="3713745"/>
              <a:ext cx="147920" cy="140162"/>
            </a:xfrm>
            <a:prstGeom prst="rect">
              <a:avLst/>
            </a:prstGeom>
            <a:solidFill>
              <a:srgbClr val="005DA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33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kumimoji="0" sz="2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ller Light"/>
                <a:sym typeface="Aller Light"/>
              </a:endParaRPr>
            </a:p>
          </p:txBody>
        </p:sp>
        <p:sp>
          <p:nvSpPr>
            <p:cNvPr id="306" name="Text Placeholder 12"/>
            <p:cNvSpPr txBox="1">
              <a:spLocks/>
            </p:cNvSpPr>
            <p:nvPr/>
          </p:nvSpPr>
          <p:spPr>
            <a:xfrm>
              <a:off x="1408428" y="1445669"/>
              <a:ext cx="1959184" cy="287177"/>
            </a:xfrm>
            <a:prstGeom prst="rect">
              <a:avLst/>
            </a:prstGeom>
          </p:spPr>
          <p:txBody>
            <a:bodyPr lIns="0" rIns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+mn-cs"/>
                </a:defRPr>
              </a:lvl1pPr>
              <a:lvl2pPr marL="3429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熟悉企业文化</a:t>
              </a:r>
              <a:endParaRPr lang="en-GB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" name="Text Placeholder 12"/>
            <p:cNvSpPr txBox="1">
              <a:spLocks/>
            </p:cNvSpPr>
            <p:nvPr/>
          </p:nvSpPr>
          <p:spPr>
            <a:xfrm>
              <a:off x="1408427" y="3661661"/>
              <a:ext cx="1959184" cy="287177"/>
            </a:xfrm>
            <a:prstGeom prst="rect">
              <a:avLst/>
            </a:prstGeom>
          </p:spPr>
          <p:txBody>
            <a:bodyPr lIns="0" rIns="0">
              <a:norm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+mn-cs"/>
                </a:defRPr>
              </a:lvl1pPr>
              <a:lvl2pPr marL="3429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广告</a:t>
              </a:r>
              <a:r>
                <a:rPr lang="en-US" altLang="zh-CN" sz="24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endParaRPr lang="en-GB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" name="Text Placeholder 12"/>
            <p:cNvSpPr txBox="1">
              <a:spLocks/>
            </p:cNvSpPr>
            <p:nvPr/>
          </p:nvSpPr>
          <p:spPr>
            <a:xfrm>
              <a:off x="5660202" y="1483769"/>
              <a:ext cx="1959184" cy="287177"/>
            </a:xfrm>
            <a:prstGeom prst="rect">
              <a:avLst/>
            </a:prstGeom>
          </p:spPr>
          <p:txBody>
            <a:bodyPr lIns="0" rIns="0">
              <a:noAutofit/>
            </a:bodyPr>
            <a:lstStyle>
              <a:lvl1pPr marL="0" indent="0" algn="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+mn-cs"/>
                </a:defRPr>
              </a:lvl1pPr>
              <a:lvl2pPr marL="3429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参与组件管理</a:t>
              </a:r>
              <a:endParaRPr lang="en-GB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1" name="Text Placeholder 12"/>
            <p:cNvSpPr txBox="1">
              <a:spLocks/>
            </p:cNvSpPr>
            <p:nvPr/>
          </p:nvSpPr>
          <p:spPr>
            <a:xfrm>
              <a:off x="5660201" y="3661661"/>
              <a:ext cx="1959184" cy="287177"/>
            </a:xfrm>
            <a:prstGeom prst="rect">
              <a:avLst/>
            </a:prstGeom>
          </p:spPr>
          <p:txBody>
            <a:bodyPr lIns="0" rIns="0">
              <a:normAutofit/>
            </a:bodyPr>
            <a:lstStyle>
              <a:lvl1pPr marL="0" indent="0" algn="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+mn-cs"/>
                </a:defRPr>
              </a:lvl1pPr>
              <a:lvl2pPr marL="3429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预研区块链</a:t>
              </a:r>
              <a:endParaRPr lang="en-GB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2" name="Text Placeholder 12"/>
            <p:cNvSpPr txBox="1">
              <a:spLocks/>
            </p:cNvSpPr>
            <p:nvPr/>
          </p:nvSpPr>
          <p:spPr>
            <a:xfrm>
              <a:off x="1408428" y="2089615"/>
              <a:ext cx="1775671" cy="466973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800" b="0" kern="1200" baseline="0">
                  <a:solidFill>
                    <a:sysClr val="windowText" lastClr="000000"/>
                  </a:solidFill>
                  <a:latin typeface="Aller Light" panose="02000503000000020004" pitchFamily="2" charset="0"/>
                  <a:ea typeface="Roboto" pitchFamily="2" charset="0"/>
                  <a:cs typeface="+mn-cs"/>
                </a:defRPr>
              </a:lvl1pPr>
              <a:lvl2pPr marL="3429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1.</a:t>
              </a:r>
              <a:r>
                <a:rPr lang="zh-CN" altLang="en-US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熟悉公司使命</a:t>
              </a:r>
              <a:endPara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lang="zh-CN" altLang="en-US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熟悉公司愿景</a:t>
              </a:r>
              <a:endPara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3.</a:t>
              </a:r>
              <a:r>
                <a:rPr lang="zh-CN" altLang="en-US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熟悉公司核心价值观</a:t>
              </a:r>
              <a:endPara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4" name="Text Placeholder 12"/>
            <p:cNvSpPr txBox="1">
              <a:spLocks/>
            </p:cNvSpPr>
            <p:nvPr/>
          </p:nvSpPr>
          <p:spPr>
            <a:xfrm>
              <a:off x="1408427" y="4143731"/>
              <a:ext cx="1775671" cy="610327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800" b="0" kern="1200" baseline="0">
                  <a:solidFill>
                    <a:sysClr val="windowText" lastClr="000000"/>
                  </a:solidFill>
                  <a:latin typeface="Aller Light" panose="02000503000000020004" pitchFamily="2" charset="0"/>
                  <a:ea typeface="Roboto" pitchFamily="2" charset="0"/>
                  <a:cs typeface="+mn-cs"/>
                </a:defRPr>
              </a:lvl1pPr>
              <a:lvl2pPr marL="3429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1.</a:t>
              </a:r>
              <a:r>
                <a:rPr lang="zh-CN" altLang="en-US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开发上线广告</a:t>
              </a:r>
              <a:r>
                <a:rPr lang="en-US" altLang="zh-CN" sz="20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sdk</a:t>
              </a:r>
              <a:r>
                <a:rPr lang="zh-CN" altLang="en-US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需求</a:t>
              </a:r>
              <a:endPara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lang="zh-CN" altLang="en-US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梳理广告</a:t>
              </a:r>
              <a:r>
                <a:rPr lang="en-US" altLang="zh-CN" sz="20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sdk</a:t>
              </a:r>
              <a:r>
                <a:rPr lang="zh-CN" altLang="en-US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工作内容</a:t>
              </a:r>
              <a:endPara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3.</a:t>
              </a:r>
              <a:r>
                <a:rPr lang="zh-CN" altLang="en-US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丰富</a:t>
              </a:r>
              <a:r>
                <a:rPr lang="en-US" altLang="zh-CN" sz="20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sdk</a:t>
              </a:r>
              <a:r>
                <a:rPr lang="zh-CN" altLang="en-US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广告形式</a:t>
              </a:r>
              <a:endPara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5" name="Text Placeholder 12"/>
            <p:cNvSpPr txBox="1">
              <a:spLocks/>
            </p:cNvSpPr>
            <p:nvPr/>
          </p:nvSpPr>
          <p:spPr>
            <a:xfrm>
              <a:off x="5878192" y="2317477"/>
              <a:ext cx="2081384" cy="211929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marL="0" indent="0" algn="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800" b="0" kern="1200" baseline="0">
                  <a:solidFill>
                    <a:sysClr val="windowText" lastClr="000000"/>
                  </a:solidFill>
                  <a:latin typeface="Aller Light" panose="02000503000000020004" pitchFamily="2" charset="0"/>
                  <a:ea typeface="Roboto" pitchFamily="2" charset="0"/>
                  <a:cs typeface="+mn-cs"/>
                </a:defRPr>
              </a:lvl1pPr>
              <a:lvl2pPr marL="3429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1.</a:t>
              </a:r>
              <a:r>
                <a:rPr lang="zh-CN" altLang="en-US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编写开源组件引入规范</a:t>
              </a:r>
              <a:r>
                <a:rPr lang="en-US" altLang="zh-CN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1.0</a:t>
              </a:r>
            </a:p>
            <a:p>
              <a:r>
                <a:rPr lang="en-US" altLang="zh-CN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lang="zh-CN" altLang="en-US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编写自研组件规范</a:t>
              </a:r>
              <a:r>
                <a:rPr lang="en-US" altLang="zh-CN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1.0</a:t>
              </a:r>
            </a:p>
            <a:p>
              <a:r>
                <a:rPr lang="en-US" altLang="zh-CN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3.</a:t>
              </a:r>
              <a:r>
                <a:rPr lang="zh-CN" altLang="en-US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统计各</a:t>
              </a:r>
              <a:r>
                <a:rPr lang="en-US" altLang="zh-CN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组件使用情况</a:t>
              </a:r>
              <a:endPara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" name="Text Placeholder 12"/>
            <p:cNvSpPr txBox="1">
              <a:spLocks/>
            </p:cNvSpPr>
            <p:nvPr/>
          </p:nvSpPr>
          <p:spPr>
            <a:xfrm>
              <a:off x="4861001" y="4065194"/>
              <a:ext cx="3111425" cy="445273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marL="0" indent="0" algn="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800" b="0" kern="1200" baseline="0">
                  <a:solidFill>
                    <a:sysClr val="windowText" lastClr="000000"/>
                  </a:solidFill>
                  <a:latin typeface="Aller Light" panose="02000503000000020004" pitchFamily="2" charset="0"/>
                  <a:ea typeface="Roboto" pitchFamily="2" charset="0"/>
                  <a:cs typeface="+mn-cs"/>
                </a:defRPr>
              </a:lvl1pPr>
              <a:lvl2pPr marL="3429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1.</a:t>
              </a:r>
              <a:r>
                <a:rPr lang="zh-CN" altLang="en-US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学习比特币、以太坊、超级账本的基本原理</a:t>
              </a:r>
              <a:endPara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lang="zh-CN" altLang="en-US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思考适合公司的区块链落地场景</a:t>
              </a:r>
              <a:endPara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18" name="组合 317"/>
            <p:cNvGrpSpPr/>
            <p:nvPr/>
          </p:nvGrpSpPr>
          <p:grpSpPr>
            <a:xfrm>
              <a:off x="3566899" y="1677917"/>
              <a:ext cx="1997947" cy="1997946"/>
              <a:chOff x="3566899" y="1605909"/>
              <a:chExt cx="1997947" cy="1997946"/>
            </a:xfrm>
          </p:grpSpPr>
          <p:sp>
            <p:nvSpPr>
              <p:cNvPr id="319" name="Shape 551"/>
              <p:cNvSpPr/>
              <p:nvPr/>
            </p:nvSpPr>
            <p:spPr>
              <a:xfrm>
                <a:off x="3566899" y="1605909"/>
                <a:ext cx="1997947" cy="19979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5DA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3375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kumimoji="0" sz="2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ller Light"/>
                  <a:sym typeface="Aller Light"/>
                </a:endParaRPr>
              </a:p>
            </p:txBody>
          </p:sp>
          <p:sp>
            <p:nvSpPr>
              <p:cNvPr id="320" name="椭圆 319"/>
              <p:cNvSpPr/>
              <p:nvPr/>
            </p:nvSpPr>
            <p:spPr>
              <a:xfrm>
                <a:off x="3699991" y="1747171"/>
                <a:ext cx="1728790" cy="172879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5DA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试用期工作</a:t>
                </a:r>
                <a:endPara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DA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5DA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内容概述</a:t>
                </a:r>
              </a:p>
            </p:txBody>
          </p:sp>
        </p:grpSp>
      </p:grpSp>
      <p:sp>
        <p:nvSpPr>
          <p:cNvPr id="321" name="矩形 320"/>
          <p:cNvSpPr/>
          <p:nvPr/>
        </p:nvSpPr>
        <p:spPr>
          <a:xfrm>
            <a:off x="2169177" y="1361320"/>
            <a:ext cx="634019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二、试用期工作目标及达成情况总结</a:t>
            </a:r>
          </a:p>
        </p:txBody>
      </p:sp>
    </p:spTree>
    <p:extLst>
      <p:ext uri="{BB962C8B-B14F-4D97-AF65-F5344CB8AC3E}">
        <p14:creationId xmlns:p14="http://schemas.microsoft.com/office/powerpoint/2010/main" val="407730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ivo_logo_badg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369" y="0"/>
            <a:ext cx="1236484" cy="1241790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69" y="2652"/>
            <a:ext cx="1236484" cy="1236484"/>
          </a:xfrm>
          <a:prstGeom prst="rect">
            <a:avLst/>
          </a:prstGeom>
        </p:spPr>
      </p:pic>
      <p:sp>
        <p:nvSpPr>
          <p:cNvPr id="8" name="标题 5"/>
          <p:cNvSpPr txBox="1">
            <a:spLocks/>
          </p:cNvSpPr>
          <p:nvPr/>
        </p:nvSpPr>
        <p:spPr>
          <a:xfrm>
            <a:off x="2228852" y="1239137"/>
            <a:ext cx="6928795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 smtClean="0">
                <a:ea typeface="方正兰亭粗黑_GBK"/>
              </a:rPr>
              <a:t>三、负责工作模块的意见、想法及规划</a:t>
            </a:r>
            <a:endParaRPr lang="zh-CN" altLang="en-US" sz="3000" dirty="0">
              <a:ea typeface="方正兰亭粗黑_GBK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87397" y="2830107"/>
            <a:ext cx="11359610" cy="5321624"/>
            <a:chOff x="854116" y="1536376"/>
            <a:chExt cx="5525272" cy="2588418"/>
          </a:xfrm>
        </p:grpSpPr>
        <p:sp>
          <p:nvSpPr>
            <p:cNvPr id="25" name="Shape 1452"/>
            <p:cNvSpPr/>
            <p:nvPr/>
          </p:nvSpPr>
          <p:spPr>
            <a:xfrm>
              <a:off x="854116" y="2165642"/>
              <a:ext cx="1719613" cy="1959152"/>
            </a:xfrm>
            <a:prstGeom prst="roundRect">
              <a:avLst>
                <a:gd name="adj" fmla="val 6924"/>
              </a:avLst>
            </a:prstGeom>
            <a:ln w="12700">
              <a:solidFill>
                <a:srgbClr val="A6AAA9"/>
              </a:solidFill>
              <a:miter lim="400000"/>
            </a:ln>
          </p:spPr>
          <p:txBody>
            <a:bodyPr lIns="14288" tIns="14288" rIns="14288" bIns="14288" anchor="ctr"/>
            <a:lstStyle/>
            <a:p>
              <a:pPr defTabSz="914400"/>
              <a:endParaRPr sz="13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Shape 1454"/>
            <p:cNvSpPr/>
            <p:nvPr/>
          </p:nvSpPr>
          <p:spPr>
            <a:xfrm>
              <a:off x="2764613" y="2165642"/>
              <a:ext cx="1719614" cy="1959152"/>
            </a:xfrm>
            <a:prstGeom prst="roundRect">
              <a:avLst>
                <a:gd name="adj" fmla="val 6924"/>
              </a:avLst>
            </a:prstGeom>
            <a:ln w="12700">
              <a:solidFill>
                <a:srgbClr val="A6AAA9"/>
              </a:solidFill>
              <a:miter lim="400000"/>
            </a:ln>
          </p:spPr>
          <p:txBody>
            <a:bodyPr lIns="14288" tIns="14288" rIns="14288" bIns="14288" anchor="ctr"/>
            <a:lstStyle/>
            <a:p>
              <a:pPr defTabSz="914400"/>
              <a:endParaRPr sz="13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Shape 1456"/>
            <p:cNvSpPr/>
            <p:nvPr/>
          </p:nvSpPr>
          <p:spPr>
            <a:xfrm>
              <a:off x="4659774" y="2165642"/>
              <a:ext cx="1719614" cy="1959152"/>
            </a:xfrm>
            <a:prstGeom prst="roundRect">
              <a:avLst>
                <a:gd name="adj" fmla="val 6924"/>
              </a:avLst>
            </a:prstGeom>
            <a:ln w="12700">
              <a:solidFill>
                <a:srgbClr val="A6AAA9"/>
              </a:solidFill>
              <a:miter lim="400000"/>
            </a:ln>
          </p:spPr>
          <p:txBody>
            <a:bodyPr lIns="14288" tIns="14288" rIns="14288" bIns="14288" anchor="ctr"/>
            <a:lstStyle/>
            <a:p>
              <a:pPr defTabSz="914400"/>
              <a:endParaRPr sz="13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Shape 1460"/>
            <p:cNvSpPr/>
            <p:nvPr/>
          </p:nvSpPr>
          <p:spPr>
            <a:xfrm>
              <a:off x="1080993" y="1536376"/>
              <a:ext cx="1265859" cy="1265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5DA2"/>
            </a:solidFill>
            <a:ln w="12700" cap="flat">
              <a:noFill/>
              <a:miter lim="400000"/>
            </a:ln>
            <a:effectLst/>
          </p:spPr>
          <p:txBody>
            <a:bodyPr wrap="square" lIns="14288" tIns="14288" rIns="14288" bIns="14288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Shape 1465"/>
            <p:cNvSpPr/>
            <p:nvPr/>
          </p:nvSpPr>
          <p:spPr>
            <a:xfrm>
              <a:off x="2991491" y="1536376"/>
              <a:ext cx="1265859" cy="1265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5DA2"/>
            </a:solidFill>
            <a:ln w="12700" cap="flat">
              <a:noFill/>
              <a:miter lim="400000"/>
            </a:ln>
            <a:effectLst/>
          </p:spPr>
          <p:txBody>
            <a:bodyPr wrap="square" lIns="14288" tIns="14288" rIns="14288" bIns="14288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Shape 1468"/>
            <p:cNvSpPr/>
            <p:nvPr/>
          </p:nvSpPr>
          <p:spPr>
            <a:xfrm>
              <a:off x="4900054" y="1536479"/>
              <a:ext cx="1263266" cy="1263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5DA2"/>
            </a:solidFill>
            <a:ln w="12700" cap="flat">
              <a:noFill/>
              <a:miter lim="400000"/>
            </a:ln>
            <a:effectLst/>
          </p:spPr>
          <p:txBody>
            <a:bodyPr wrap="square" lIns="14288" tIns="14288" rIns="14288" bIns="14288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 Placeholder 5"/>
            <p:cNvSpPr txBox="1">
              <a:spLocks/>
            </p:cNvSpPr>
            <p:nvPr/>
          </p:nvSpPr>
          <p:spPr>
            <a:xfrm>
              <a:off x="1052796" y="1952599"/>
              <a:ext cx="1274115" cy="433415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组件管理</a:t>
              </a:r>
              <a:endPara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Placeholder 6"/>
            <p:cNvSpPr txBox="1">
              <a:spLocks/>
            </p:cNvSpPr>
            <p:nvPr/>
          </p:nvSpPr>
          <p:spPr>
            <a:xfrm>
              <a:off x="943244" y="2998654"/>
              <a:ext cx="1806032" cy="85064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buFont typeface="Arial" pitchFamily="34" charset="0"/>
                <a:buNone/>
              </a:pPr>
              <a:r>
                <a:rPr lang="en-US" altLang="zh-CN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1.</a:t>
              </a:r>
              <a:r>
                <a:rPr lang="zh-CN" altLang="en-US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推动各组件关键指标的建立</a:t>
              </a:r>
              <a:endPara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indent="0" algn="just">
                <a:lnSpc>
                  <a:spcPct val="120000"/>
                </a:lnSpc>
                <a:buFont typeface="Arial" pitchFamily="34" charset="0"/>
                <a:buNone/>
              </a:pPr>
              <a:r>
                <a:rPr lang="en-US" altLang="zh-CN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lang="zh-CN" altLang="en-US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建立公司级</a:t>
              </a:r>
              <a:r>
                <a:rPr lang="en-US" altLang="zh-CN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maven</a:t>
              </a:r>
              <a:r>
                <a:rPr lang="zh-CN" altLang="en-US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仓库</a:t>
              </a:r>
              <a:endPara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 Placeholder 5"/>
            <p:cNvSpPr txBox="1">
              <a:spLocks/>
            </p:cNvSpPr>
            <p:nvPr/>
          </p:nvSpPr>
          <p:spPr>
            <a:xfrm>
              <a:off x="3057331" y="1952599"/>
              <a:ext cx="1184986" cy="433415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75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广告</a:t>
              </a:r>
              <a:r>
                <a:rPr lang="en-US" altLang="zh-CN" sz="2400" b="1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endPara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 Placeholder 6"/>
            <p:cNvSpPr txBox="1">
              <a:spLocks/>
            </p:cNvSpPr>
            <p:nvPr/>
          </p:nvSpPr>
          <p:spPr>
            <a:xfrm>
              <a:off x="2764613" y="2998654"/>
              <a:ext cx="1663141" cy="85064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ts val="14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en-US" altLang="zh-CN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1.</a:t>
              </a:r>
              <a:r>
                <a: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建立广告</a:t>
              </a:r>
              <a:r>
                <a:rPr lang="en-US" altLang="zh-CN" sz="20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sdk</a:t>
              </a:r>
              <a:r>
                <a: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核心指标</a:t>
              </a:r>
              <a:endPara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具备自升级</a:t>
              </a:r>
              <a:r>
                <a:rPr lang="zh-CN" altLang="en-US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能力 </a:t>
              </a:r>
              <a:endPara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3.</a:t>
              </a:r>
              <a:r>
                <a:rPr lang="zh-CN" altLang="en-US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依靠大数据平台推动广告精细化投放</a:t>
              </a:r>
              <a:endPara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 Placeholder 6"/>
            <p:cNvSpPr txBox="1">
              <a:spLocks/>
            </p:cNvSpPr>
            <p:nvPr/>
          </p:nvSpPr>
          <p:spPr>
            <a:xfrm>
              <a:off x="4659774" y="3012788"/>
              <a:ext cx="1719614" cy="85064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ts val="14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en-US" altLang="zh-CN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en-US" altLang="zh-CN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zh-CN" altLang="en-US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公有</a:t>
              </a:r>
              <a:r>
                <a: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链（区块链</a:t>
              </a:r>
              <a:r>
                <a:rPr lang="en-US" altLang="zh-CN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  <a:r>
                <a:rPr lang="zh-CN" altLang="en-US" sz="20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资源</a:t>
              </a:r>
              <a:r>
                <a:rPr lang="zh-CN" altLang="en-US" sz="20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lang="zh-CN" altLang="en-US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超级账本</a:t>
              </a:r>
              <a:r>
                <a:rPr lang="zh-CN" altLang="en-US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区块链</a:t>
              </a:r>
              <a:r>
                <a:rPr lang="en-US" altLang="zh-CN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  <a:r>
                <a: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合作</a:t>
              </a:r>
              <a:r>
                <a:rPr lang="zh-CN" altLang="en-US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伙伴）</a:t>
              </a:r>
              <a:endPara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 Placeholder 5"/>
            <p:cNvSpPr txBox="1">
              <a:spLocks/>
            </p:cNvSpPr>
            <p:nvPr/>
          </p:nvSpPr>
          <p:spPr>
            <a:xfrm>
              <a:off x="4960864" y="1952599"/>
              <a:ext cx="1184986" cy="433415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75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预研区块链</a:t>
              </a:r>
              <a:endPara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Shape 1480"/>
            <p:cNvSpPr/>
            <p:nvPr/>
          </p:nvSpPr>
          <p:spPr>
            <a:xfrm>
              <a:off x="4945719" y="1658843"/>
              <a:ext cx="139760" cy="139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43" y="20435"/>
                  </a:moveTo>
                  <a:cubicBezTo>
                    <a:pt x="17964" y="20435"/>
                    <a:pt x="17252" y="19721"/>
                    <a:pt x="17252" y="18844"/>
                  </a:cubicBezTo>
                  <a:cubicBezTo>
                    <a:pt x="17252" y="17964"/>
                    <a:pt x="17964" y="17253"/>
                    <a:pt x="18843" y="17253"/>
                  </a:cubicBezTo>
                  <a:cubicBezTo>
                    <a:pt x="19721" y="17253"/>
                    <a:pt x="20434" y="17964"/>
                    <a:pt x="20434" y="18844"/>
                  </a:cubicBezTo>
                  <a:cubicBezTo>
                    <a:pt x="20434" y="19721"/>
                    <a:pt x="19721" y="20435"/>
                    <a:pt x="18843" y="20435"/>
                  </a:cubicBezTo>
                  <a:close/>
                  <a:moveTo>
                    <a:pt x="12390" y="18844"/>
                  </a:moveTo>
                  <a:cubicBezTo>
                    <a:pt x="12390" y="19721"/>
                    <a:pt x="11679" y="20435"/>
                    <a:pt x="10801" y="20435"/>
                  </a:cubicBezTo>
                  <a:cubicBezTo>
                    <a:pt x="9922" y="20435"/>
                    <a:pt x="9210" y="19721"/>
                    <a:pt x="9210" y="18844"/>
                  </a:cubicBezTo>
                  <a:cubicBezTo>
                    <a:pt x="9210" y="17964"/>
                    <a:pt x="9922" y="17253"/>
                    <a:pt x="10801" y="17253"/>
                  </a:cubicBezTo>
                  <a:cubicBezTo>
                    <a:pt x="11679" y="17253"/>
                    <a:pt x="12390" y="17964"/>
                    <a:pt x="12390" y="18844"/>
                  </a:cubicBezTo>
                  <a:close/>
                  <a:moveTo>
                    <a:pt x="9210" y="2756"/>
                  </a:moveTo>
                  <a:cubicBezTo>
                    <a:pt x="9210" y="1879"/>
                    <a:pt x="9922" y="1165"/>
                    <a:pt x="10801" y="1165"/>
                  </a:cubicBezTo>
                  <a:cubicBezTo>
                    <a:pt x="11679" y="1165"/>
                    <a:pt x="12390" y="1879"/>
                    <a:pt x="12390" y="2756"/>
                  </a:cubicBezTo>
                  <a:cubicBezTo>
                    <a:pt x="12390" y="3636"/>
                    <a:pt x="11679" y="4347"/>
                    <a:pt x="10801" y="4347"/>
                  </a:cubicBezTo>
                  <a:cubicBezTo>
                    <a:pt x="9922" y="4347"/>
                    <a:pt x="9210" y="3636"/>
                    <a:pt x="9210" y="2756"/>
                  </a:cubicBezTo>
                  <a:close/>
                  <a:moveTo>
                    <a:pt x="4348" y="18844"/>
                  </a:moveTo>
                  <a:cubicBezTo>
                    <a:pt x="4348" y="19721"/>
                    <a:pt x="3636" y="20435"/>
                    <a:pt x="2757" y="20435"/>
                  </a:cubicBezTo>
                  <a:cubicBezTo>
                    <a:pt x="1879" y="20435"/>
                    <a:pt x="1168" y="19721"/>
                    <a:pt x="1168" y="18844"/>
                  </a:cubicBezTo>
                  <a:cubicBezTo>
                    <a:pt x="1168" y="17964"/>
                    <a:pt x="1879" y="17253"/>
                    <a:pt x="2757" y="17253"/>
                  </a:cubicBezTo>
                  <a:cubicBezTo>
                    <a:pt x="3636" y="17253"/>
                    <a:pt x="4348" y="17964"/>
                    <a:pt x="4348" y="18844"/>
                  </a:cubicBezTo>
                  <a:close/>
                  <a:moveTo>
                    <a:pt x="19934" y="16312"/>
                  </a:moveTo>
                  <a:lnTo>
                    <a:pt x="19934" y="13672"/>
                  </a:lnTo>
                  <a:cubicBezTo>
                    <a:pt x="19934" y="12078"/>
                    <a:pt x="18879" y="9707"/>
                    <a:pt x="15971" y="9707"/>
                  </a:cubicBezTo>
                  <a:lnTo>
                    <a:pt x="13673" y="9707"/>
                  </a:lnTo>
                  <a:cubicBezTo>
                    <a:pt x="12050" y="9707"/>
                    <a:pt x="11899" y="8913"/>
                    <a:pt x="11892" y="8503"/>
                  </a:cubicBezTo>
                  <a:lnTo>
                    <a:pt x="11892" y="5288"/>
                  </a:lnTo>
                  <a:cubicBezTo>
                    <a:pt x="12872" y="4867"/>
                    <a:pt x="13558" y="3893"/>
                    <a:pt x="13558" y="2756"/>
                  </a:cubicBezTo>
                  <a:cubicBezTo>
                    <a:pt x="13558" y="1234"/>
                    <a:pt x="12323" y="0"/>
                    <a:pt x="10801" y="0"/>
                  </a:cubicBezTo>
                  <a:cubicBezTo>
                    <a:pt x="9277" y="0"/>
                    <a:pt x="8043" y="1234"/>
                    <a:pt x="8043" y="2756"/>
                  </a:cubicBezTo>
                  <a:cubicBezTo>
                    <a:pt x="8043" y="3893"/>
                    <a:pt x="8730" y="4867"/>
                    <a:pt x="9709" y="5288"/>
                  </a:cubicBezTo>
                  <a:lnTo>
                    <a:pt x="9709" y="8503"/>
                  </a:lnTo>
                  <a:cubicBezTo>
                    <a:pt x="9709" y="8799"/>
                    <a:pt x="9623" y="9707"/>
                    <a:pt x="7927" y="9707"/>
                  </a:cubicBezTo>
                  <a:lnTo>
                    <a:pt x="5631" y="9707"/>
                  </a:lnTo>
                  <a:cubicBezTo>
                    <a:pt x="2723" y="9707"/>
                    <a:pt x="1666" y="12078"/>
                    <a:pt x="1666" y="13672"/>
                  </a:cubicBezTo>
                  <a:lnTo>
                    <a:pt x="1666" y="16312"/>
                  </a:lnTo>
                  <a:cubicBezTo>
                    <a:pt x="686" y="16733"/>
                    <a:pt x="0" y="17707"/>
                    <a:pt x="0" y="18844"/>
                  </a:cubicBezTo>
                  <a:cubicBezTo>
                    <a:pt x="0" y="20366"/>
                    <a:pt x="1235" y="21600"/>
                    <a:pt x="2757" y="21600"/>
                  </a:cubicBezTo>
                  <a:cubicBezTo>
                    <a:pt x="4280" y="21600"/>
                    <a:pt x="5516" y="20366"/>
                    <a:pt x="5516" y="18844"/>
                  </a:cubicBezTo>
                  <a:cubicBezTo>
                    <a:pt x="5516" y="17707"/>
                    <a:pt x="4828" y="16733"/>
                    <a:pt x="3849" y="16312"/>
                  </a:cubicBezTo>
                  <a:lnTo>
                    <a:pt x="3849" y="13672"/>
                  </a:lnTo>
                  <a:cubicBezTo>
                    <a:pt x="3849" y="13376"/>
                    <a:pt x="3935" y="11890"/>
                    <a:pt x="5631" y="11890"/>
                  </a:cubicBezTo>
                  <a:lnTo>
                    <a:pt x="7927" y="11890"/>
                  </a:lnTo>
                  <a:cubicBezTo>
                    <a:pt x="8626" y="11890"/>
                    <a:pt x="9214" y="11785"/>
                    <a:pt x="9709" y="11608"/>
                  </a:cubicBezTo>
                  <a:lnTo>
                    <a:pt x="9709" y="16312"/>
                  </a:lnTo>
                  <a:cubicBezTo>
                    <a:pt x="8730" y="16733"/>
                    <a:pt x="8043" y="17707"/>
                    <a:pt x="8043" y="18844"/>
                  </a:cubicBezTo>
                  <a:cubicBezTo>
                    <a:pt x="8043" y="20366"/>
                    <a:pt x="9277" y="21600"/>
                    <a:pt x="10801" y="21600"/>
                  </a:cubicBezTo>
                  <a:cubicBezTo>
                    <a:pt x="12323" y="21600"/>
                    <a:pt x="13558" y="20366"/>
                    <a:pt x="13558" y="18844"/>
                  </a:cubicBezTo>
                  <a:cubicBezTo>
                    <a:pt x="13558" y="17707"/>
                    <a:pt x="12872" y="16733"/>
                    <a:pt x="11892" y="16312"/>
                  </a:cubicBezTo>
                  <a:lnTo>
                    <a:pt x="11892" y="11608"/>
                  </a:lnTo>
                  <a:cubicBezTo>
                    <a:pt x="12388" y="11785"/>
                    <a:pt x="12975" y="11890"/>
                    <a:pt x="13673" y="11890"/>
                  </a:cubicBezTo>
                  <a:lnTo>
                    <a:pt x="15971" y="11890"/>
                  </a:lnTo>
                  <a:cubicBezTo>
                    <a:pt x="17592" y="11890"/>
                    <a:pt x="17743" y="13263"/>
                    <a:pt x="17751" y="13672"/>
                  </a:cubicBezTo>
                  <a:lnTo>
                    <a:pt x="17751" y="16312"/>
                  </a:lnTo>
                  <a:cubicBezTo>
                    <a:pt x="16772" y="16733"/>
                    <a:pt x="16086" y="17707"/>
                    <a:pt x="16086" y="18844"/>
                  </a:cubicBezTo>
                  <a:cubicBezTo>
                    <a:pt x="16086" y="20366"/>
                    <a:pt x="17320" y="21600"/>
                    <a:pt x="18843" y="21600"/>
                  </a:cubicBezTo>
                  <a:cubicBezTo>
                    <a:pt x="20366" y="21600"/>
                    <a:pt x="21600" y="20366"/>
                    <a:pt x="21600" y="18844"/>
                  </a:cubicBezTo>
                  <a:cubicBezTo>
                    <a:pt x="21600" y="17707"/>
                    <a:pt x="20914" y="16733"/>
                    <a:pt x="19934" y="16312"/>
                  </a:cubicBezTo>
                  <a:close/>
                </a:path>
              </a:pathLst>
            </a:custGeom>
            <a:solidFill>
              <a:srgbClr val="005DA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2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/>
          <p:cNvSpPr txBox="1">
            <a:spLocks/>
          </p:cNvSpPr>
          <p:nvPr/>
        </p:nvSpPr>
        <p:spPr>
          <a:xfrm>
            <a:off x="2187895" y="1275218"/>
            <a:ext cx="6928795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、原有优秀工作经验介绍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32942" y="2666257"/>
            <a:ext cx="10720908" cy="5487143"/>
            <a:chOff x="899592" y="1275607"/>
            <a:chExt cx="7488832" cy="3224515"/>
          </a:xfrm>
        </p:grpSpPr>
        <p:sp>
          <p:nvSpPr>
            <p:cNvPr id="6" name="矩形 5"/>
            <p:cNvSpPr/>
            <p:nvPr/>
          </p:nvSpPr>
          <p:spPr>
            <a:xfrm>
              <a:off x="2843808" y="1275607"/>
              <a:ext cx="5544616" cy="14502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5"/>
            <p:cNvSpPr/>
            <p:nvPr/>
          </p:nvSpPr>
          <p:spPr>
            <a:xfrm rot="5400000">
              <a:off x="1104784" y="1070415"/>
              <a:ext cx="1450218" cy="1860602"/>
            </a:xfrm>
            <a:custGeom>
              <a:avLst/>
              <a:gdLst/>
              <a:ahLst/>
              <a:cxnLst/>
              <a:rect l="l" t="t" r="r" b="b"/>
              <a:pathLst>
                <a:path w="1450218" h="1860602">
                  <a:moveTo>
                    <a:pt x="0" y="1860602"/>
                  </a:moveTo>
                  <a:lnTo>
                    <a:pt x="0" y="132410"/>
                  </a:lnTo>
                  <a:lnTo>
                    <a:pt x="582757" y="132410"/>
                  </a:lnTo>
                  <a:lnTo>
                    <a:pt x="725109" y="0"/>
                  </a:lnTo>
                  <a:lnTo>
                    <a:pt x="867461" y="132410"/>
                  </a:lnTo>
                  <a:lnTo>
                    <a:pt x="1450218" y="132410"/>
                  </a:lnTo>
                  <a:lnTo>
                    <a:pt x="1450218" y="18606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28"/>
            <p:cNvSpPr txBox="1"/>
            <p:nvPr/>
          </p:nvSpPr>
          <p:spPr>
            <a:xfrm>
              <a:off x="3279707" y="1662162"/>
              <a:ext cx="4752528" cy="1808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29"/>
            <p:cNvSpPr txBox="1"/>
            <p:nvPr/>
          </p:nvSpPr>
          <p:spPr>
            <a:xfrm>
              <a:off x="1249126" y="1772479"/>
              <a:ext cx="1161533" cy="5064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2800" dirty="0" smtClean="0"/>
                <a:t>开发</a:t>
              </a:r>
              <a:r>
                <a:rPr lang="zh-CN" altLang="en-US" sz="2800" dirty="0"/>
                <a:t>数据采集</a:t>
              </a:r>
              <a:r>
                <a:rPr lang="en-US" altLang="zh-CN" sz="2800" dirty="0"/>
                <a:t>SDK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899592" y="3049904"/>
              <a:ext cx="5544616" cy="14502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30"/>
            <p:cNvSpPr/>
            <p:nvPr/>
          </p:nvSpPr>
          <p:spPr>
            <a:xfrm rot="16200000" flipH="1">
              <a:off x="6733014" y="2844711"/>
              <a:ext cx="1450218" cy="1860602"/>
            </a:xfrm>
            <a:custGeom>
              <a:avLst/>
              <a:gdLst/>
              <a:ahLst/>
              <a:cxnLst/>
              <a:rect l="l" t="t" r="r" b="b"/>
              <a:pathLst>
                <a:path w="1450218" h="1860602">
                  <a:moveTo>
                    <a:pt x="0" y="132410"/>
                  </a:moveTo>
                  <a:lnTo>
                    <a:pt x="0" y="1860602"/>
                  </a:lnTo>
                  <a:lnTo>
                    <a:pt x="1450218" y="1860602"/>
                  </a:lnTo>
                  <a:lnTo>
                    <a:pt x="1450218" y="132410"/>
                  </a:lnTo>
                  <a:lnTo>
                    <a:pt x="867461" y="132410"/>
                  </a:lnTo>
                  <a:lnTo>
                    <a:pt x="725109" y="0"/>
                  </a:lnTo>
                  <a:lnTo>
                    <a:pt x="582757" y="1324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32"/>
            <p:cNvSpPr txBox="1"/>
            <p:nvPr/>
          </p:nvSpPr>
          <p:spPr>
            <a:xfrm>
              <a:off x="6916835" y="3557973"/>
              <a:ext cx="1115400" cy="5064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2800" b="1" spc="300" dirty="0" smtClean="0"/>
                <a:t>动态加载广告模块</a:t>
              </a:r>
              <a:endParaRPr lang="zh-CN" altLang="en-US" sz="2800" b="1" spc="300" dirty="0"/>
            </a:p>
          </p:txBody>
        </p:sp>
        <p:sp>
          <p:nvSpPr>
            <p:cNvPr id="14" name="TextBox 33"/>
            <p:cNvSpPr txBox="1"/>
            <p:nvPr/>
          </p:nvSpPr>
          <p:spPr>
            <a:xfrm>
              <a:off x="1249126" y="3556420"/>
              <a:ext cx="4968552" cy="4340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动态加载发布频率较高的模块，保证支付模块稳定的同时，满足广告模块高频修改的诉求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4021244" y="3511782"/>
            <a:ext cx="77326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通过参数配置，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基本上可适配任何数据采集场景</a:t>
            </a:r>
          </a:p>
        </p:txBody>
      </p:sp>
    </p:spTree>
    <p:extLst>
      <p:ext uri="{BB962C8B-B14F-4D97-AF65-F5344CB8AC3E}">
        <p14:creationId xmlns:p14="http://schemas.microsoft.com/office/powerpoint/2010/main" val="100866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</TotalTime>
  <Words>565</Words>
  <Application>Microsoft Office PowerPoint</Application>
  <PresentationFormat>A3 纸张(297x420 毫米)</PresentationFormat>
  <Paragraphs>91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Aller Light</vt:lpstr>
      <vt:lpstr>ClanOT-WideBook</vt:lpstr>
      <vt:lpstr>FZLanTingHei-EL-GBK</vt:lpstr>
      <vt:lpstr>Open Sans</vt:lpstr>
      <vt:lpstr>方正兰亭粗黑_GBK</vt:lpstr>
      <vt:lpstr>方正兰亭纤黑_GBK</vt:lpstr>
      <vt:lpstr>黑体</vt:lpstr>
      <vt:lpstr>华文黑体</vt:lpstr>
      <vt:lpstr>宋体</vt:lpstr>
      <vt:lpstr>微软雅黑</vt:lpstr>
      <vt:lpstr>Arial</vt:lpstr>
      <vt:lpstr>Calibri</vt:lpstr>
      <vt:lpstr>Office 主题​​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MetaDesign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MetaDesign AG</dc:creator>
  <cp:lastModifiedBy>梁彬</cp:lastModifiedBy>
  <cp:revision>135</cp:revision>
  <cp:lastPrinted>2015-03-17T03:26:33Z</cp:lastPrinted>
  <dcterms:created xsi:type="dcterms:W3CDTF">2014-12-04T02:45:18Z</dcterms:created>
  <dcterms:modified xsi:type="dcterms:W3CDTF">2018-08-14T11:19:56Z</dcterms:modified>
</cp:coreProperties>
</file>