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1" r:id="rId3"/>
    <p:sldId id="259" r:id="rId4"/>
    <p:sldId id="261" r:id="rId5"/>
    <p:sldId id="263" r:id="rId6"/>
    <p:sldId id="262" r:id="rId7"/>
    <p:sldId id="264" r:id="rId8"/>
    <p:sldId id="274" r:id="rId9"/>
    <p:sldId id="265" r:id="rId10"/>
    <p:sldId id="268" r:id="rId11"/>
    <p:sldId id="266" r:id="rId12"/>
    <p:sldId id="267" r:id="rId1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32E"/>
    <a:srgbClr val="FDD023"/>
    <a:srgbClr val="461D7C"/>
    <a:srgbClr val="593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/>
    <p:restoredTop sz="94638"/>
  </p:normalViewPr>
  <p:slideViewPr>
    <p:cSldViewPr snapToGrid="0" snapToObjects="1" showGuides="1">
      <p:cViewPr>
        <p:scale>
          <a:sx n="147" d="100"/>
          <a:sy n="147" d="100"/>
        </p:scale>
        <p:origin x="-424" y="-896"/>
      </p:cViewPr>
      <p:guideLst>
        <p:guide orient="horz" pos="2460"/>
        <p:guide pos="25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3589-0EC1-D54D-B6E7-46D06437BB7A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4CE5-250F-3946-8BB5-F12187BE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lta.cct.lsu.edu/" TargetMode="External"/><Relationship Id="rId4" Type="http://schemas.openxmlformats.org/officeDocument/2006/relationships/hyperlink" Target="http://delta-lsf.cct.lsu.edu:8080/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608893" y="4071031"/>
            <a:ext cx="5257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 Hebrew"/>
                <a:cs typeface="Arial Hebrew"/>
              </a:rPr>
              <a:t>LBRN - HPC systems : CCT, LSU</a:t>
            </a:r>
            <a:endParaRPr lang="en-US" sz="2800" b="1" dirty="0">
              <a:latin typeface="Arial Hebrew"/>
              <a:cs typeface="Arial Hebrew"/>
            </a:endParaRPr>
          </a:p>
        </p:txBody>
      </p:sp>
      <p:pic>
        <p:nvPicPr>
          <p:cNvPr id="23" name="Picture 22" descr="servers-interface-symb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26" y="2078795"/>
            <a:ext cx="2099158" cy="20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5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CCT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Delta (account &amp; allocation)</a:t>
            </a:r>
            <a:endParaRPr lang="en-US" sz="1600" b="1" dirty="0">
              <a:latin typeface="Arial Hebrew"/>
              <a:cs typeface="Arial Hebr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0673" y="875936"/>
            <a:ext cx="690659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In order to get access to Delta resources, user must create a Delta account. 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Account is able to request through </a:t>
            </a:r>
            <a:r>
              <a:rPr lang="en-US" sz="1400" i="1" dirty="0">
                <a:hlinkClick r:id="rId3"/>
              </a:rPr>
              <a:t>https://delta.cct.lsu.edu</a:t>
            </a:r>
            <a:r>
              <a:rPr lang="en-US" sz="1400" i="1" dirty="0" smtClean="0">
                <a:hlinkClick r:id="rId3"/>
              </a:rPr>
              <a:t>/</a:t>
            </a:r>
            <a:endParaRPr lang="en-US" sz="1400" dirty="0" smtClean="0"/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To apply, the principal investigator (PI) must be a researcher or educator </a:t>
            </a:r>
            <a:r>
              <a:rPr lang="en-US" sz="1400" dirty="0" smtClean="0"/>
              <a:t>at Louisiana based institution.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All allocation request are reviewed by the Delta Resource Allocation Committee(</a:t>
            </a:r>
            <a:r>
              <a:rPr lang="en-US" sz="1400" b="1" dirty="0"/>
              <a:t>DRAC</a:t>
            </a:r>
            <a:r>
              <a:rPr lang="en-US" sz="1400" dirty="0"/>
              <a:t>)</a:t>
            </a:r>
            <a:r>
              <a:rPr lang="en-US" sz="1400" dirty="0" smtClean="0"/>
              <a:t>.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A user may apply for one of following allocation types.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 dirty="0" smtClean="0"/>
              <a:t>Startup</a:t>
            </a:r>
            <a:r>
              <a:rPr lang="en-US" sz="1400" dirty="0" smtClean="0"/>
              <a:t> : </a:t>
            </a:r>
            <a:r>
              <a:rPr lang="en-US" sz="1400" dirty="0"/>
              <a:t>The fastest way to get started on </a:t>
            </a:r>
            <a:r>
              <a:rPr lang="en-US" sz="1400" dirty="0" smtClean="0"/>
              <a:t>Delta, </a:t>
            </a:r>
            <a:r>
              <a:rPr lang="en-US" sz="1400" dirty="0"/>
              <a:t>Startup allocations require minimum documentation, are reviewed all year long, and are valid for one </a:t>
            </a:r>
            <a:r>
              <a:rPr lang="en-US" sz="1400" dirty="0" smtClean="0"/>
              <a:t>year. 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 dirty="0" smtClean="0"/>
              <a:t>Research</a:t>
            </a:r>
            <a:r>
              <a:rPr lang="en-US" sz="1400" dirty="0" smtClean="0"/>
              <a:t> : </a:t>
            </a:r>
            <a:r>
              <a:rPr lang="en-US" sz="1400" dirty="0"/>
              <a:t>Research allocation requests are reviewed quarterly and require more formal documentation. Research allocations will be granted for one year and may be renewed or extended</a:t>
            </a:r>
            <a:r>
              <a:rPr lang="en-US" sz="1400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 dirty="0" smtClean="0"/>
              <a:t>Storage</a:t>
            </a:r>
            <a:r>
              <a:rPr lang="en-US" sz="1400" dirty="0" smtClean="0"/>
              <a:t> : </a:t>
            </a:r>
            <a:r>
              <a:rPr lang="en-US" sz="1400" dirty="0"/>
              <a:t>U</a:t>
            </a:r>
            <a:r>
              <a:rPr lang="en-US" sz="1400" dirty="0" smtClean="0"/>
              <a:t>pto 10GB space per PUIs only for data store purpose. It will be granted 6 months period initially, and able to extend based on request and the decision of DRAC.   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Job can be </a:t>
            </a:r>
            <a:r>
              <a:rPr lang="en-US" sz="1400" dirty="0"/>
              <a:t>submitted through </a:t>
            </a:r>
            <a:r>
              <a:rPr lang="en-US" sz="1400" dirty="0" smtClean="0"/>
              <a:t>SAC, </a:t>
            </a: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://delta-lsf.cct.lsu.edu:8080</a:t>
            </a:r>
            <a:r>
              <a:rPr lang="en-US" sz="1400" dirty="0" smtClean="0">
                <a:hlinkClick r:id="rId4"/>
              </a:rPr>
              <a:t>/</a:t>
            </a:r>
            <a:endParaRPr lang="en-US" sz="1400" dirty="0"/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user account holders are asked to acknowledge their use of </a:t>
            </a:r>
            <a:r>
              <a:rPr lang="en-US" sz="1400" dirty="0" smtClean="0"/>
              <a:t>Delta resources </a:t>
            </a:r>
            <a:r>
              <a:rPr lang="en-US" sz="1400" dirty="0"/>
              <a:t>in any resulting research publications or reports by including the following statement:</a:t>
            </a:r>
          </a:p>
          <a:p>
            <a:endParaRPr lang="en-US" sz="1400" i="1" dirty="0" smtClean="0"/>
          </a:p>
          <a:p>
            <a:pPr lvl="0"/>
            <a:r>
              <a:rPr lang="en-US" sz="1200" i="1" dirty="0" smtClean="0"/>
              <a:t>“Portions </a:t>
            </a:r>
            <a:r>
              <a:rPr lang="en-US" sz="1200" i="1" dirty="0"/>
              <a:t>of this research were conducted with high performance computational resources provided by the </a:t>
            </a:r>
            <a:r>
              <a:rPr lang="en-US" sz="1200" i="1" dirty="0" smtClean="0"/>
              <a:t>Center for Computation &amp; Technology (</a:t>
            </a:r>
            <a:r>
              <a:rPr lang="en-US" sz="1200" i="1" dirty="0"/>
              <a:t>https://delta.cct.lsu.edu</a:t>
            </a:r>
            <a:r>
              <a:rPr lang="en-US" sz="1200" i="1" dirty="0" smtClean="0"/>
              <a:t>/).”</a:t>
            </a:r>
            <a:endParaRPr lang="en-US" sz="1200" dirty="0" smtClean="0"/>
          </a:p>
        </p:txBody>
      </p:sp>
      <p:pic>
        <p:nvPicPr>
          <p:cNvPr id="4" name="Picture 3" descr="meet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23" y="4829760"/>
            <a:ext cx="1391040" cy="13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CCT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Delta (SAC)</a:t>
            </a:r>
            <a:endParaRPr lang="en-US" sz="1600" b="1" dirty="0">
              <a:latin typeface="Arial Hebrew"/>
              <a:cs typeface="Arial Hebr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0673" y="875936"/>
            <a:ext cx="6716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Spectrum Application Center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 smtClean="0"/>
              <a:t>GUI </a:t>
            </a:r>
            <a:r>
              <a:rPr lang="en-US" sz="1400" dirty="0"/>
              <a:t>Interface to create graph based workflow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Provides a web portal interface to </a:t>
            </a:r>
            <a:r>
              <a:rPr lang="en-US" sz="1400" dirty="0" smtClean="0"/>
              <a:t>SPM(Spectrum Process Manager) </a:t>
            </a:r>
            <a:r>
              <a:rPr lang="en-US" sz="1400" dirty="0"/>
              <a:t>workflows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Educates PIs and their students through visual monitoring of workflows </a:t>
            </a:r>
          </a:p>
        </p:txBody>
      </p:sp>
      <p:pic>
        <p:nvPicPr>
          <p:cNvPr id="24" name="Picture 23" descr="PAC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4" y="2180272"/>
            <a:ext cx="5387020" cy="34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9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CCT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Delta (SAC)</a:t>
            </a:r>
            <a:endParaRPr lang="en-US" sz="1600" b="1" dirty="0">
              <a:latin typeface="Arial Hebrew"/>
              <a:cs typeface="Arial Hebr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30673" y="875936"/>
            <a:ext cx="6906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1400" dirty="0"/>
              <a:t>Customized workflow is able to provide to </a:t>
            </a:r>
            <a:r>
              <a:rPr lang="en-US" sz="1400" dirty="0" smtClean="0"/>
              <a:t>users</a:t>
            </a:r>
            <a:endParaRPr lang="en-US" sz="1400" dirty="0"/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Uploading data can be a trigger to submit jobs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Web-based real-time dashboard for monitoring global workloads and resources, including resource usage reporting. </a:t>
            </a:r>
          </a:p>
        </p:txBody>
      </p:sp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5" y="2241387"/>
            <a:ext cx="5237777" cy="33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Picture 69" descr="servers-interface-symb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96" y="1048440"/>
            <a:ext cx="1097389" cy="109738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844150" y="3342456"/>
            <a:ext cx="1171091" cy="1097389"/>
            <a:chOff x="1882953" y="3006600"/>
            <a:chExt cx="1171091" cy="1097389"/>
          </a:xfrm>
        </p:grpSpPr>
        <p:pic>
          <p:nvPicPr>
            <p:cNvPr id="71" name="Picture 70" descr="servers-interface-symb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953" y="3006600"/>
              <a:ext cx="1097389" cy="109738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254610" y="3153600"/>
              <a:ext cx="799434" cy="80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199873" y="3342456"/>
            <a:ext cx="1195045" cy="1097389"/>
            <a:chOff x="4095200" y="3012131"/>
            <a:chExt cx="1195045" cy="1097389"/>
          </a:xfrm>
        </p:grpSpPr>
        <p:grpSp>
          <p:nvGrpSpPr>
            <p:cNvPr id="72" name="Group 71"/>
            <p:cNvGrpSpPr/>
            <p:nvPr/>
          </p:nvGrpSpPr>
          <p:grpSpPr>
            <a:xfrm>
              <a:off x="4095200" y="3012131"/>
              <a:ext cx="1162569" cy="1097389"/>
              <a:chOff x="1817773" y="3006600"/>
              <a:chExt cx="1162569" cy="1097389"/>
            </a:xfrm>
          </p:grpSpPr>
          <p:pic>
            <p:nvPicPr>
              <p:cNvPr id="73" name="Picture 72" descr="servers-interface-symbol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2953" y="3006600"/>
                <a:ext cx="1097389" cy="1097389"/>
              </a:xfrm>
              <a:prstGeom prst="rect">
                <a:avLst/>
              </a:prstGeom>
            </p:spPr>
          </p:pic>
          <p:sp>
            <p:nvSpPr>
              <p:cNvPr id="74" name="Rectangle 73"/>
              <p:cNvSpPr/>
              <p:nvPr/>
            </p:nvSpPr>
            <p:spPr>
              <a:xfrm>
                <a:off x="1817773" y="3153600"/>
                <a:ext cx="431832" cy="803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4895789" y="3159131"/>
              <a:ext cx="394456" cy="80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6214" y="3342456"/>
            <a:ext cx="1171539" cy="1097389"/>
            <a:chOff x="1808803" y="3006600"/>
            <a:chExt cx="1171539" cy="1097389"/>
          </a:xfrm>
        </p:grpSpPr>
        <p:pic>
          <p:nvPicPr>
            <p:cNvPr id="78" name="Picture 77" descr="servers-interface-symbo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953" y="3006600"/>
              <a:ext cx="1097389" cy="1097389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1808803" y="3138426"/>
              <a:ext cx="800033" cy="803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204959" y="763502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HPC systems @ CCT &amp; LSU</a:t>
            </a:r>
            <a:endParaRPr lang="en-US" sz="2000" b="1" dirty="0">
              <a:latin typeface="Arial Hebrew"/>
              <a:cs typeface="Arial Hebrew"/>
            </a:endParaRPr>
          </a:p>
        </p:txBody>
      </p:sp>
      <p:cxnSp>
        <p:nvCxnSpPr>
          <p:cNvPr id="82" name="Straight Arrow Connector 81"/>
          <p:cNvCxnSpPr>
            <a:stCxn id="70" idx="2"/>
            <a:endCxn id="71" idx="0"/>
          </p:cNvCxnSpPr>
          <p:nvPr/>
        </p:nvCxnSpPr>
        <p:spPr>
          <a:xfrm flipH="1">
            <a:off x="2392845" y="2145829"/>
            <a:ext cx="2400546" cy="11966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0" idx="2"/>
            <a:endCxn id="73" idx="0"/>
          </p:cNvCxnSpPr>
          <p:nvPr/>
        </p:nvCxnSpPr>
        <p:spPr>
          <a:xfrm>
            <a:off x="4793391" y="2145829"/>
            <a:ext cx="20357" cy="11966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8" idx="0"/>
          </p:cNvCxnSpPr>
          <p:nvPr/>
        </p:nvCxnSpPr>
        <p:spPr>
          <a:xfrm>
            <a:off x="4793391" y="2145829"/>
            <a:ext cx="2585668" cy="11966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217009" y="4439845"/>
            <a:ext cx="16081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LSU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Philip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SuperMike-II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SuperMIC</a:t>
            </a:r>
            <a:endParaRPr lang="en-US" sz="1600" b="1" dirty="0">
              <a:latin typeface="Arial Hebrew"/>
              <a:cs typeface="Arial Hebrew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36204" y="4470170"/>
            <a:ext cx="137730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LONI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Eric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Qeenbee2</a:t>
            </a:r>
            <a:endParaRPr lang="en-US" sz="1600" b="1" dirty="0">
              <a:latin typeface="Arial Hebrew"/>
              <a:cs typeface="Arial Hebrew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113770" y="4465935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CCT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Delta</a:t>
            </a:r>
            <a:endParaRPr lang="en-US" sz="1600" b="1" dirty="0">
              <a:latin typeface="Arial Hebrew"/>
              <a:cs typeface="Arial Hebrew"/>
            </a:endParaRPr>
          </a:p>
        </p:txBody>
      </p:sp>
    </p:spTree>
    <p:extLst>
      <p:ext uri="{BB962C8B-B14F-4D97-AF65-F5344CB8AC3E}">
        <p14:creationId xmlns:p14="http://schemas.microsoft.com/office/powerpoint/2010/main" val="252605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LSU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Philip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63070"/>
              </p:ext>
            </p:extLst>
          </p:nvPr>
        </p:nvGraphicFramePr>
        <p:xfrm>
          <a:off x="1165178" y="1016840"/>
          <a:ext cx="7578158" cy="33883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487198"/>
                <a:gridCol w="6090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2.93 GHz Quad Core Nehalem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96GB 1066MHz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146GB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10/100/1000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5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32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2.93 GHz Quad Core Nehalem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24GB 1333MHz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146GB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10/100/1000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5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 Login Node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2.93 GHz Quad Core Nehalem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48GB 1066MHz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146GB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10/100/1000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5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Cluster Storage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190TB DDN storage running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Lustre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23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LSU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Arial Hebrew"/>
                <a:cs typeface="Arial Hebrew"/>
              </a:rPr>
              <a:t>SuperMike-</a:t>
            </a:r>
            <a:r>
              <a:rPr lang="en-US" sz="1600" b="1" dirty="0" smtClean="0">
                <a:latin typeface="Arial Hebrew"/>
                <a:cs typeface="Arial Hebrew"/>
              </a:rPr>
              <a:t>II</a:t>
            </a:r>
            <a:endParaRPr lang="en-US" sz="1600" b="1" dirty="0">
              <a:latin typeface="Arial Hebrew"/>
              <a:cs typeface="Arial Hebrew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85320"/>
              </p:ext>
            </p:extLst>
          </p:nvPr>
        </p:nvGraphicFramePr>
        <p:xfrm>
          <a:off x="1199738" y="848958"/>
          <a:ext cx="7578158" cy="5394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47675"/>
                <a:gridCol w="60304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 Interactive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2.6 GHz 8-Core Sandy Bridge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64GB 1666MHz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 Gigabit/sec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Gigabit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382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2.6 GHz 8-Core Sandy Bridge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32GB 1666MHz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 Gigabit/sec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Gigabit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50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2.6 GHz 8-Core Sandy Bridge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NVIDIA M2090 GPUs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64GB 1666MHz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 Gigabit/sec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Gigabit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 Compute  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2.6 GHz 8-Core Sandy Bridge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256GB 1666MHz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 Gigabit/sec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Gigabit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Cluster Storage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400 TB DDN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Lustre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High-Performance disk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TB NFS-mounted /home disk storage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27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LSU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SuperMIC</a:t>
            </a:r>
            <a:endParaRPr lang="en-US" sz="1600" b="1" dirty="0">
              <a:latin typeface="Arial Hebrew"/>
              <a:cs typeface="Arial Hebrew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98164"/>
              </p:ext>
            </p:extLst>
          </p:nvPr>
        </p:nvGraphicFramePr>
        <p:xfrm>
          <a:off x="1199738" y="848958"/>
          <a:ext cx="7578158" cy="475488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47675"/>
                <a:gridCol w="60304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 Login Node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2.8GHz 10-Core Ivy Bridge-EP E5-2680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Intel Xeon Phi 7120P Coprocessors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128GB DDR3 1866MHz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1TB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Gigabit/sec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fi-FI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endParaRPr lang="fi-FI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</a:t>
                      </a:r>
                      <a:r>
                        <a:rPr lang="fi-FI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Hat</a:t>
                      </a: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360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2.8GHz 10-Core Ivy Bridge-EP E5-2680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Intel Xeon Phi 7120P Coprocessors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64GB DDR3 1866MHz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 Gigabit/sec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Gigabit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20 Hybrid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2.8GHz 10-Core Ivy Bridge-EP E5-2680 Xeon 64-bit 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Intel Xeon Phi 7120P Coprocessors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One NVIDIA Tesla K20X 6GB GPU with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GPUDirect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Support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fi-FI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64GB DDR3 1866MHz Ram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500GB HD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56 Gigabit/sec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Gigabit Ethernet network interface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6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Cluster Storage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840TB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Lustre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High-Performance disk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5TB NFS-mounted /home disk storage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7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LONI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Queenbee2</a:t>
            </a:r>
            <a:endParaRPr lang="en-US" sz="1600" b="1" dirty="0">
              <a:latin typeface="Arial Hebrew"/>
              <a:cs typeface="Arial Hebrew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0478"/>
              </p:ext>
            </p:extLst>
          </p:nvPr>
        </p:nvGraphicFramePr>
        <p:xfrm>
          <a:off x="1199738" y="848958"/>
          <a:ext cx="7578158" cy="43027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47675"/>
                <a:gridCol w="60304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480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10-core 2.8 GHz E5-2680v2 Xeon processors.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 GB memory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 GB HDD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NVIDIA Tesla K20x GPU's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16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10-core 2.8 GHz E5-2680v2 Xeon processors.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64 GB memory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 GB HDD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Intel Xeon Phi 7120P's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 Visualization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10-core 2.8 GHz E5-2680v2 Xeon processors.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NVIDIA Tesla K40 GPU's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 GB memory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hr-HR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500 GB HDD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 Big Memory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Four 12-core 2.6 GHz E7-4860v2 Xeon processors.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1.5 TB memory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1 TB HDD's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9000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Login Node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10-core 2.8 GHz E5-2680v2 Xeon processors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 GB </a:t>
                      </a:r>
                      <a:r>
                        <a:rPr lang="it-IT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it-IT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it-IT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1 TB </a:t>
                      </a:r>
                      <a:r>
                        <a:rPr lang="it-IT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HDD's</a:t>
                      </a:r>
                      <a:endParaRPr lang="it-IT" sz="12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it-IT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NVIDIA K20X GPU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Cluster Storage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32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2.8 PB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Lustre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file system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A32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77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LONI HPC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Eric</a:t>
            </a:r>
            <a:endParaRPr lang="en-US" sz="1600" b="1" dirty="0">
              <a:latin typeface="Arial Hebrew"/>
              <a:cs typeface="Arial Hebrew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39079"/>
              </p:ext>
            </p:extLst>
          </p:nvPr>
        </p:nvGraphicFramePr>
        <p:xfrm>
          <a:off x="1199738" y="848958"/>
          <a:ext cx="7578158" cy="228600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547675"/>
                <a:gridCol w="60304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128 Compute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2.33 GHz Quad Core Xeon 64-bit Processors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 GB Ram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 Gb/sec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Infiniband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network interface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10/100/1000 Ethernet network interface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4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 Interactive Nodes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Two 3.00 GHz Quad Core Xeon 64-bit Processors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 GB Ram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10/100/1000 Ethernet network interface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 4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Cluster Storage</a:t>
                      </a:r>
                      <a:endParaRPr lang="en-US" sz="14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2.3 TB of local storage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 TB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Lustre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  <a:endParaRPr lang="en-US" sz="1200" b="1" dirty="0"/>
                    </a:p>
                  </a:txBody>
                  <a:tcPr>
                    <a:lnL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8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295400" y="762000"/>
            <a:ext cx="1694552" cy="2019058"/>
            <a:chOff x="1317147" y="733176"/>
            <a:chExt cx="1694552" cy="2019058"/>
          </a:xfrm>
        </p:grpSpPr>
        <p:grpSp>
          <p:nvGrpSpPr>
            <p:cNvPr id="13" name="Group 12"/>
            <p:cNvGrpSpPr/>
            <p:nvPr/>
          </p:nvGrpSpPr>
          <p:grpSpPr>
            <a:xfrm>
              <a:off x="1840608" y="733176"/>
              <a:ext cx="1171091" cy="1097389"/>
              <a:chOff x="1882953" y="3006600"/>
              <a:chExt cx="1171091" cy="1097389"/>
            </a:xfrm>
          </p:grpSpPr>
          <p:pic>
            <p:nvPicPr>
              <p:cNvPr id="71" name="Picture 70" descr="servers-interface-symbol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2953" y="3006600"/>
                <a:ext cx="1097389" cy="1097389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2254610" y="3153600"/>
                <a:ext cx="799434" cy="803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317147" y="1613461"/>
              <a:ext cx="1608133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Hebrew"/>
                  <a:cs typeface="Arial Hebrew"/>
                </a:rPr>
                <a:t>LSU HPC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600" b="1" dirty="0" smtClean="0">
                  <a:latin typeface="Arial Hebrew"/>
                  <a:cs typeface="Arial Hebrew"/>
                </a:rPr>
                <a:t>Philip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600" b="1" dirty="0" smtClean="0">
                  <a:latin typeface="Arial Hebrew"/>
                  <a:cs typeface="Arial Hebrew"/>
                </a:rPr>
                <a:t>SuperMike-II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600" b="1" dirty="0" smtClean="0">
                  <a:latin typeface="Arial Hebrew"/>
                  <a:cs typeface="Arial Hebrew"/>
                </a:rPr>
                <a:t>SuperMIC</a:t>
              </a:r>
              <a:endParaRPr lang="en-US" sz="1600" b="1" dirty="0">
                <a:latin typeface="Arial Hebrew"/>
                <a:cs typeface="Arial Hebrew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84979" y="2823034"/>
            <a:ext cx="1377300" cy="1798907"/>
            <a:chOff x="2006726" y="2794210"/>
            <a:chExt cx="1377300" cy="1798907"/>
          </a:xfrm>
        </p:grpSpPr>
        <p:grpSp>
          <p:nvGrpSpPr>
            <p:cNvPr id="76" name="Group 75"/>
            <p:cNvGrpSpPr/>
            <p:nvPr/>
          </p:nvGrpSpPr>
          <p:grpSpPr>
            <a:xfrm>
              <a:off x="2070747" y="2794210"/>
              <a:ext cx="1195045" cy="1097389"/>
              <a:chOff x="4095200" y="3012131"/>
              <a:chExt cx="1195045" cy="1097389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095200" y="3012131"/>
                <a:ext cx="1162569" cy="1097389"/>
                <a:chOff x="1817773" y="3006600"/>
                <a:chExt cx="1162569" cy="1097389"/>
              </a:xfrm>
            </p:grpSpPr>
            <p:pic>
              <p:nvPicPr>
                <p:cNvPr id="73" name="Picture 72" descr="servers-interface-symbol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2953" y="3006600"/>
                  <a:ext cx="1097389" cy="1097389"/>
                </a:xfrm>
                <a:prstGeom prst="rect">
                  <a:avLst/>
                </a:prstGeom>
              </p:spPr>
            </p:pic>
            <p:sp>
              <p:nvSpPr>
                <p:cNvPr id="74" name="Rectangle 73"/>
                <p:cNvSpPr/>
                <p:nvPr/>
              </p:nvSpPr>
              <p:spPr>
                <a:xfrm>
                  <a:off x="1817773" y="3153600"/>
                  <a:ext cx="431832" cy="803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4895789" y="3159131"/>
                <a:ext cx="394456" cy="803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2006726" y="3700565"/>
              <a:ext cx="137730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Hebrew"/>
                  <a:cs typeface="Arial Hebrew"/>
                </a:rPr>
                <a:t>LONI HPC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600" b="1" dirty="0" smtClean="0">
                  <a:latin typeface="Arial Hebrew"/>
                  <a:cs typeface="Arial Hebrew"/>
                </a:rPr>
                <a:t>Eric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600" b="1" dirty="0" smtClean="0">
                  <a:latin typeface="Arial Hebrew"/>
                  <a:cs typeface="Arial Hebrew"/>
                </a:rPr>
                <a:t>Qeenbee2</a:t>
              </a:r>
              <a:endParaRPr lang="en-US" sz="1600" b="1" dirty="0">
                <a:latin typeface="Arial Hebrew"/>
                <a:cs typeface="Arial Hebrew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83258" y="4593117"/>
            <a:ext cx="1625642" cy="1598012"/>
            <a:chOff x="2583258" y="4593117"/>
            <a:chExt cx="1625642" cy="1598012"/>
          </a:xfrm>
        </p:grpSpPr>
        <p:grpSp>
          <p:nvGrpSpPr>
            <p:cNvPr id="77" name="Group 76"/>
            <p:cNvGrpSpPr/>
            <p:nvPr/>
          </p:nvGrpSpPr>
          <p:grpSpPr>
            <a:xfrm>
              <a:off x="2583258" y="4593117"/>
              <a:ext cx="1171539" cy="1097389"/>
              <a:chOff x="1808803" y="3006600"/>
              <a:chExt cx="1171539" cy="1097389"/>
            </a:xfrm>
          </p:grpSpPr>
          <p:pic>
            <p:nvPicPr>
              <p:cNvPr id="78" name="Picture 77" descr="servers-interface-symbol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2953" y="3006600"/>
                <a:ext cx="1097389" cy="1097389"/>
              </a:xfrm>
              <a:prstGeom prst="rect">
                <a:avLst/>
              </a:prstGeom>
            </p:spPr>
          </p:pic>
          <p:sp>
            <p:nvSpPr>
              <p:cNvPr id="79" name="Rectangle 78"/>
              <p:cNvSpPr/>
              <p:nvPr/>
            </p:nvSpPr>
            <p:spPr>
              <a:xfrm>
                <a:off x="1808803" y="3138426"/>
                <a:ext cx="800033" cy="803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959840" y="5544798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 Hebrew"/>
                  <a:cs typeface="Arial Hebrew"/>
                </a:rPr>
                <a:t>CCT HPC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1600" b="1" dirty="0" smtClean="0">
                  <a:latin typeface="Arial Hebrew"/>
                  <a:cs typeface="Arial Hebrew"/>
                </a:rPr>
                <a:t>Delta</a:t>
              </a:r>
              <a:endParaRPr lang="en-US" sz="1600" b="1" dirty="0">
                <a:latin typeface="Arial Hebrew"/>
                <a:cs typeface="Arial Hebrew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70142" y="145765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Getting Account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211569" y="1305024"/>
            <a:ext cx="5710124" cy="861774"/>
            <a:chOff x="3211569" y="1305024"/>
            <a:chExt cx="5710124" cy="861774"/>
          </a:xfrm>
        </p:grpSpPr>
        <p:sp>
          <p:nvSpPr>
            <p:cNvPr id="23" name="Striped Right Arrow 22"/>
            <p:cNvSpPr/>
            <p:nvPr/>
          </p:nvSpPr>
          <p:spPr>
            <a:xfrm rot="10800000">
              <a:off x="3211569" y="1433511"/>
              <a:ext cx="1010841" cy="604800"/>
            </a:xfrm>
            <a:prstGeom prst="stripedRightArrow">
              <a:avLst>
                <a:gd name="adj1" fmla="val 70000"/>
                <a:gd name="adj2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8100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3409" y="1305024"/>
              <a:ext cx="461828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LSU affiliated account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XSEDE Portal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Extreme Science and Engineering Discovery Environment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754247" y="3349229"/>
            <a:ext cx="2083738" cy="604800"/>
            <a:chOff x="3754247" y="3349229"/>
            <a:chExt cx="2083738" cy="604800"/>
          </a:xfrm>
        </p:grpSpPr>
        <p:sp>
          <p:nvSpPr>
            <p:cNvPr id="42" name="Striped Right Arrow 41"/>
            <p:cNvSpPr/>
            <p:nvPr/>
          </p:nvSpPr>
          <p:spPr>
            <a:xfrm rot="10800000">
              <a:off x="3754247" y="3349229"/>
              <a:ext cx="1010841" cy="604800"/>
            </a:xfrm>
            <a:prstGeom prst="stripedRightArrow">
              <a:avLst>
                <a:gd name="adj1" fmla="val 70000"/>
                <a:gd name="adj2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8100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22350" y="3439938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LONI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4362" y="5226063"/>
            <a:ext cx="2996893" cy="604800"/>
            <a:chOff x="4344362" y="5226063"/>
            <a:chExt cx="2996893" cy="604800"/>
          </a:xfrm>
        </p:grpSpPr>
        <p:sp>
          <p:nvSpPr>
            <p:cNvPr id="43" name="Striped Right Arrow 42"/>
            <p:cNvSpPr/>
            <p:nvPr/>
          </p:nvSpPr>
          <p:spPr>
            <a:xfrm rot="10800000">
              <a:off x="4344362" y="5226063"/>
              <a:ext cx="1010841" cy="604800"/>
            </a:xfrm>
            <a:prstGeom prst="stripedRightArrow">
              <a:avLst>
                <a:gd name="adj1" fmla="val 70000"/>
                <a:gd name="adj2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81000">
                  <a:schemeClr val="tx1">
                    <a:lumMod val="50000"/>
                    <a:lumOff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76642" y="5321174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Delta webpage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56216" y="196074"/>
            <a:ext cx="2260517" cy="1430046"/>
            <a:chOff x="7488678" y="2467470"/>
            <a:chExt cx="4965109" cy="3169840"/>
          </a:xfrm>
        </p:grpSpPr>
        <p:pic>
          <p:nvPicPr>
            <p:cNvPr id="25" name="Picture 24" descr="XSEDE_captur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8678" y="2467470"/>
              <a:ext cx="2402409" cy="3093316"/>
            </a:xfrm>
            <a:prstGeom prst="rect">
              <a:avLst/>
            </a:prstGeom>
          </p:spPr>
        </p:pic>
        <p:pic>
          <p:nvPicPr>
            <p:cNvPr id="26" name="Picture 25" descr="LSU_HPC_captu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1521" y="2481684"/>
              <a:ext cx="1972266" cy="3155626"/>
            </a:xfrm>
            <a:prstGeom prst="rect">
              <a:avLst/>
            </a:prstGeom>
          </p:spPr>
        </p:pic>
      </p:grpSp>
      <p:pic>
        <p:nvPicPr>
          <p:cNvPr id="30" name="Picture 29" descr="LONI_capt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126" y="2806972"/>
            <a:ext cx="1210350" cy="1598133"/>
          </a:xfrm>
          <a:prstGeom prst="rect">
            <a:avLst/>
          </a:prstGeom>
        </p:spPr>
      </p:pic>
      <p:pic>
        <p:nvPicPr>
          <p:cNvPr id="31" name="Picture 30" descr="Delta_captu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4" y="4554919"/>
            <a:ext cx="1192895" cy="153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78" y="-1"/>
            <a:ext cx="9147904" cy="6858001"/>
            <a:chOff x="-1978" y="-1"/>
            <a:chExt cx="9147904" cy="6858001"/>
          </a:xfrm>
        </p:grpSpPr>
        <p:sp>
          <p:nvSpPr>
            <p:cNvPr id="7" name="Rectangle 6"/>
            <p:cNvSpPr/>
            <p:nvPr/>
          </p:nvSpPr>
          <p:spPr>
            <a:xfrm flipV="1">
              <a:off x="1" y="-1"/>
              <a:ext cx="706056" cy="685799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2016_CenterforComputation-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50" y="6378994"/>
              <a:ext cx="2827175" cy="38801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flipV="1">
              <a:off x="0" y="6301878"/>
              <a:ext cx="6044540" cy="556120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flipV="1">
              <a:off x="4342436" y="6301878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flipV="1">
              <a:off x="0" y="-1"/>
              <a:ext cx="9144000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9098607" y="-1"/>
              <a:ext cx="45719" cy="6801518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442673" y="-1"/>
              <a:ext cx="45719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225008" y="0"/>
              <a:ext cx="18288" cy="6858000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-1" y="6492853"/>
              <a:ext cx="6044540" cy="45719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flipH="1" flipV="1">
              <a:off x="-1978" y="6669003"/>
              <a:ext cx="6044184" cy="18288"/>
            </a:xfrm>
            <a:prstGeom prst="rect">
              <a:avLst/>
            </a:prstGeom>
            <a:solidFill>
              <a:srgbClr val="FDD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4344362" y="6801519"/>
              <a:ext cx="4801564" cy="45719"/>
            </a:xfrm>
            <a:prstGeom prst="rect">
              <a:avLst/>
            </a:prstGeom>
            <a:solidFill>
              <a:srgbClr val="461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709075" y="6852064"/>
              <a:ext cx="442514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070142" y="145765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 Hebrew"/>
                <a:cs typeface="Arial Hebrew"/>
              </a:rPr>
              <a:t>CCT</a:t>
            </a:r>
          </a:p>
          <a:p>
            <a:pPr marL="342900" indent="-342900">
              <a:buFont typeface="Arial"/>
              <a:buChar char="•"/>
            </a:pPr>
            <a:r>
              <a:rPr lang="en-US" sz="1600" b="1" dirty="0" smtClean="0">
                <a:latin typeface="Arial Hebrew"/>
                <a:cs typeface="Arial Hebrew"/>
              </a:rPr>
              <a:t>Delta</a:t>
            </a:r>
            <a:endParaRPr lang="en-US" sz="1600" b="1" dirty="0">
              <a:latin typeface="Arial Hebrew"/>
              <a:cs typeface="Arial Hebrew"/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467935" y="2436480"/>
            <a:ext cx="3913354" cy="3322970"/>
            <a:chOff x="1892300" y="1098550"/>
            <a:chExt cx="5488990" cy="4660900"/>
          </a:xfrm>
        </p:grpSpPr>
        <p:pic>
          <p:nvPicPr>
            <p:cNvPr id="22" name="Picture 21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2300" y="1098550"/>
              <a:ext cx="5359400" cy="466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7139380" y="1227558"/>
              <a:ext cx="241910" cy="4526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1416904" y="952399"/>
            <a:ext cx="66611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Delta cluster consists of 17 nodes in total: 1 head node and 16 compute nodes. The PCM head node and compute nodes are all Power8 822Ls. </a:t>
            </a:r>
          </a:p>
          <a:p>
            <a:r>
              <a:rPr lang="en-US" sz="1400" dirty="0"/>
              <a:t>There are two classes of compute nodes in this cluster: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2 Fat Nodes, consisting of 1TB memory and many disks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14 Thin Nodes, consisting of 256GB memory and fewer disks</a:t>
            </a:r>
          </a:p>
        </p:txBody>
      </p:sp>
    </p:spTree>
    <p:extLst>
      <p:ext uri="{BB962C8B-B14F-4D97-AF65-F5344CB8AC3E}">
        <p14:creationId xmlns:p14="http://schemas.microsoft.com/office/powerpoint/2010/main" val="3873543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CT_Template" id="{A77073F0-B879-334D-A4A5-91BC02E299B1}" vid="{D41ADFB5-460D-C148-A427-8C7313D4C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CCT_Template</Template>
  <TotalTime>39206</TotalTime>
  <Words>1128</Words>
  <Application>Microsoft Macintosh PowerPoint</Application>
  <PresentationFormat>Letter Paper (8.5x11 in)</PresentationFormat>
  <Paragraphs>187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Nayong Kim</dc:creator>
  <cp:lastModifiedBy>Nayong Kim</cp:lastModifiedBy>
  <cp:revision>27</cp:revision>
  <dcterms:created xsi:type="dcterms:W3CDTF">2017-01-17T18:03:47Z</dcterms:created>
  <dcterms:modified xsi:type="dcterms:W3CDTF">2017-10-02T16:26:04Z</dcterms:modified>
</cp:coreProperties>
</file>