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95" r:id="rId3"/>
    <p:sldId id="296" r:id="rId4"/>
    <p:sldId id="297" r:id="rId5"/>
    <p:sldId id="298" r:id="rId6"/>
    <p:sldId id="258" r:id="rId7"/>
    <p:sldId id="261" r:id="rId8"/>
    <p:sldId id="262" r:id="rId9"/>
    <p:sldId id="263" r:id="rId10"/>
    <p:sldId id="306" r:id="rId11"/>
    <p:sldId id="307" r:id="rId12"/>
    <p:sldId id="309" r:id="rId13"/>
    <p:sldId id="310" r:id="rId14"/>
    <p:sldId id="311" r:id="rId15"/>
    <p:sldId id="330" r:id="rId16"/>
    <p:sldId id="329" r:id="rId17"/>
    <p:sldId id="315" r:id="rId18"/>
    <p:sldId id="316" r:id="rId19"/>
    <p:sldId id="317" r:id="rId20"/>
    <p:sldId id="318" r:id="rId21"/>
    <p:sldId id="319" r:id="rId22"/>
    <p:sldId id="320" r:id="rId23"/>
    <p:sldId id="321" r:id="rId24"/>
    <p:sldId id="322" r:id="rId25"/>
    <p:sldId id="326" r:id="rId26"/>
    <p:sldId id="331" r:id="rId27"/>
    <p:sldId id="328" r:id="rId28"/>
    <p:sldId id="299" r:id="rId29"/>
    <p:sldId id="303" r:id="rId30"/>
    <p:sldId id="304" r:id="rId31"/>
    <p:sldId id="267" r:id="rId32"/>
  </p:sldIdLst>
  <p:sldSz cx="9144000" cy="6858000" type="screen4x3"/>
  <p:notesSz cx="7077075" cy="9383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12" autoAdjust="0"/>
    <p:restoredTop sz="68421" autoAdjust="0"/>
  </p:normalViewPr>
  <p:slideViewPr>
    <p:cSldViewPr>
      <p:cViewPr varScale="1">
        <p:scale>
          <a:sx n="78" d="100"/>
          <a:sy n="78" d="100"/>
        </p:scale>
        <p:origin x="217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2" cy="470816"/>
          </a:xfrm>
          <a:prstGeom prst="rect">
            <a:avLst/>
          </a:prstGeom>
        </p:spPr>
        <p:txBody>
          <a:bodyPr vert="horz" lIns="94052" tIns="47026" rIns="94052" bIns="47026" rtlCol="0"/>
          <a:lstStyle>
            <a:lvl1pPr algn="l">
              <a:defRPr sz="1200"/>
            </a:lvl1pPr>
          </a:lstStyle>
          <a:p>
            <a:endParaRPr lang="en-US"/>
          </a:p>
        </p:txBody>
      </p:sp>
      <p:sp>
        <p:nvSpPr>
          <p:cNvPr id="3" name="Date Placeholder 2"/>
          <p:cNvSpPr>
            <a:spLocks noGrp="1"/>
          </p:cNvSpPr>
          <p:nvPr>
            <p:ph type="dt" sz="quarter" idx="1"/>
          </p:nvPr>
        </p:nvSpPr>
        <p:spPr>
          <a:xfrm>
            <a:off x="4008706" y="0"/>
            <a:ext cx="3066732" cy="470816"/>
          </a:xfrm>
          <a:prstGeom prst="rect">
            <a:avLst/>
          </a:prstGeom>
        </p:spPr>
        <p:txBody>
          <a:bodyPr vert="horz" lIns="94052" tIns="47026" rIns="94052" bIns="47026" rtlCol="0"/>
          <a:lstStyle>
            <a:lvl1pPr algn="r">
              <a:defRPr sz="1200"/>
            </a:lvl1pPr>
          </a:lstStyle>
          <a:p>
            <a:r>
              <a:rPr lang="en-US"/>
              <a:t>9/22/2015</a:t>
            </a:r>
          </a:p>
        </p:txBody>
      </p:sp>
      <p:sp>
        <p:nvSpPr>
          <p:cNvPr id="4" name="Footer Placeholder 3"/>
          <p:cNvSpPr>
            <a:spLocks noGrp="1"/>
          </p:cNvSpPr>
          <p:nvPr>
            <p:ph type="ftr" sz="quarter" idx="2"/>
          </p:nvPr>
        </p:nvSpPr>
        <p:spPr>
          <a:xfrm>
            <a:off x="1" y="8912900"/>
            <a:ext cx="3066732" cy="470815"/>
          </a:xfrm>
          <a:prstGeom prst="rect">
            <a:avLst/>
          </a:prstGeom>
        </p:spPr>
        <p:txBody>
          <a:bodyPr vert="horz" lIns="94052" tIns="47026" rIns="94052" bIns="47026" rtlCol="0" anchor="b"/>
          <a:lstStyle>
            <a:lvl1pPr algn="l">
              <a:defRPr sz="1200"/>
            </a:lvl1pPr>
          </a:lstStyle>
          <a:p>
            <a:endParaRPr lang="en-US"/>
          </a:p>
        </p:txBody>
      </p:sp>
      <p:sp>
        <p:nvSpPr>
          <p:cNvPr id="5" name="Slide Number Placeholder 4"/>
          <p:cNvSpPr>
            <a:spLocks noGrp="1"/>
          </p:cNvSpPr>
          <p:nvPr>
            <p:ph type="sldNum" sz="quarter" idx="3"/>
          </p:nvPr>
        </p:nvSpPr>
        <p:spPr>
          <a:xfrm>
            <a:off x="4008706" y="8912900"/>
            <a:ext cx="3066732" cy="470815"/>
          </a:xfrm>
          <a:prstGeom prst="rect">
            <a:avLst/>
          </a:prstGeom>
        </p:spPr>
        <p:txBody>
          <a:bodyPr vert="horz" lIns="94052" tIns="47026" rIns="94052" bIns="47026" rtlCol="0" anchor="b"/>
          <a:lstStyle>
            <a:lvl1pPr algn="r">
              <a:defRPr sz="1200"/>
            </a:lvl1pPr>
          </a:lstStyle>
          <a:p>
            <a:fld id="{2D4303E8-E5E1-4ECF-A3D6-F93AF18358D9}" type="slidenum">
              <a:rPr lang="en-US" smtClean="0"/>
              <a:t>‹#›</a:t>
            </a:fld>
            <a:endParaRPr lang="en-US"/>
          </a:p>
        </p:txBody>
      </p:sp>
    </p:spTree>
    <p:extLst>
      <p:ext uri="{BB962C8B-B14F-4D97-AF65-F5344CB8AC3E}">
        <p14:creationId xmlns:p14="http://schemas.microsoft.com/office/powerpoint/2010/main" val="329178106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2" cy="470816"/>
          </a:xfrm>
          <a:prstGeom prst="rect">
            <a:avLst/>
          </a:prstGeom>
        </p:spPr>
        <p:txBody>
          <a:bodyPr vert="horz" lIns="94052" tIns="47026" rIns="94052" bIns="47026" rtlCol="0"/>
          <a:lstStyle>
            <a:lvl1pPr algn="l">
              <a:defRPr sz="1200"/>
            </a:lvl1pPr>
          </a:lstStyle>
          <a:p>
            <a:endParaRPr lang="en-US"/>
          </a:p>
        </p:txBody>
      </p:sp>
      <p:sp>
        <p:nvSpPr>
          <p:cNvPr id="3" name="Date Placeholder 2"/>
          <p:cNvSpPr>
            <a:spLocks noGrp="1"/>
          </p:cNvSpPr>
          <p:nvPr>
            <p:ph type="dt" idx="1"/>
          </p:nvPr>
        </p:nvSpPr>
        <p:spPr>
          <a:xfrm>
            <a:off x="4008706" y="0"/>
            <a:ext cx="3066732" cy="470816"/>
          </a:xfrm>
          <a:prstGeom prst="rect">
            <a:avLst/>
          </a:prstGeom>
        </p:spPr>
        <p:txBody>
          <a:bodyPr vert="horz" lIns="94052" tIns="47026" rIns="94052" bIns="47026" rtlCol="0"/>
          <a:lstStyle>
            <a:lvl1pPr algn="r">
              <a:defRPr sz="1200"/>
            </a:lvl1pPr>
          </a:lstStyle>
          <a:p>
            <a:r>
              <a:rPr lang="en-US"/>
              <a:t>9/22/2015</a:t>
            </a:r>
          </a:p>
        </p:txBody>
      </p:sp>
      <p:sp>
        <p:nvSpPr>
          <p:cNvPr id="4" name="Slide Image Placeholder 3"/>
          <p:cNvSpPr>
            <a:spLocks noGrp="1" noRot="1" noChangeAspect="1"/>
          </p:cNvSpPr>
          <p:nvPr>
            <p:ph type="sldImg" idx="2"/>
          </p:nvPr>
        </p:nvSpPr>
        <p:spPr>
          <a:xfrm>
            <a:off x="1427163" y="1173163"/>
            <a:ext cx="4222750" cy="3167062"/>
          </a:xfrm>
          <a:prstGeom prst="rect">
            <a:avLst/>
          </a:prstGeom>
          <a:noFill/>
          <a:ln w="12700">
            <a:solidFill>
              <a:prstClr val="black"/>
            </a:solidFill>
          </a:ln>
        </p:spPr>
        <p:txBody>
          <a:bodyPr vert="horz" lIns="94052" tIns="47026" rIns="94052" bIns="47026" rtlCol="0" anchor="ctr"/>
          <a:lstStyle/>
          <a:p>
            <a:endParaRPr lang="en-US"/>
          </a:p>
        </p:txBody>
      </p:sp>
      <p:sp>
        <p:nvSpPr>
          <p:cNvPr id="5" name="Notes Placeholder 4"/>
          <p:cNvSpPr>
            <a:spLocks noGrp="1"/>
          </p:cNvSpPr>
          <p:nvPr>
            <p:ph type="body" sz="quarter" idx="3"/>
          </p:nvPr>
        </p:nvSpPr>
        <p:spPr>
          <a:xfrm>
            <a:off x="707708" y="4515911"/>
            <a:ext cx="5661660" cy="3694837"/>
          </a:xfrm>
          <a:prstGeom prst="rect">
            <a:avLst/>
          </a:prstGeom>
        </p:spPr>
        <p:txBody>
          <a:bodyPr vert="horz" lIns="94052" tIns="47026" rIns="94052" bIns="470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912900"/>
            <a:ext cx="3066732" cy="470815"/>
          </a:xfrm>
          <a:prstGeom prst="rect">
            <a:avLst/>
          </a:prstGeom>
        </p:spPr>
        <p:txBody>
          <a:bodyPr vert="horz" lIns="94052" tIns="47026" rIns="94052" bIns="47026" rtlCol="0" anchor="b"/>
          <a:lstStyle>
            <a:lvl1pPr algn="l">
              <a:defRPr sz="1200"/>
            </a:lvl1pPr>
          </a:lstStyle>
          <a:p>
            <a:endParaRPr lang="en-US"/>
          </a:p>
        </p:txBody>
      </p:sp>
      <p:sp>
        <p:nvSpPr>
          <p:cNvPr id="7" name="Slide Number Placeholder 6"/>
          <p:cNvSpPr>
            <a:spLocks noGrp="1"/>
          </p:cNvSpPr>
          <p:nvPr>
            <p:ph type="sldNum" sz="quarter" idx="5"/>
          </p:nvPr>
        </p:nvSpPr>
        <p:spPr>
          <a:xfrm>
            <a:off x="4008706" y="8912900"/>
            <a:ext cx="3066732" cy="470815"/>
          </a:xfrm>
          <a:prstGeom prst="rect">
            <a:avLst/>
          </a:prstGeom>
        </p:spPr>
        <p:txBody>
          <a:bodyPr vert="horz" lIns="94052" tIns="47026" rIns="94052" bIns="47026" rtlCol="0" anchor="b"/>
          <a:lstStyle>
            <a:lvl1pPr algn="r">
              <a:defRPr sz="1200"/>
            </a:lvl1pPr>
          </a:lstStyle>
          <a:p>
            <a:fld id="{CC65B7C2-F4B5-4124-9FBC-6B90290230E3}" type="slidenum">
              <a:rPr lang="en-US" smtClean="0"/>
              <a:t>‹#›</a:t>
            </a:fld>
            <a:endParaRPr lang="en-US"/>
          </a:p>
        </p:txBody>
      </p:sp>
    </p:spTree>
    <p:extLst>
      <p:ext uri="{BB962C8B-B14F-4D97-AF65-F5344CB8AC3E}">
        <p14:creationId xmlns:p14="http://schemas.microsoft.com/office/powerpoint/2010/main" val="1936654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Abbie Fish and I am the Biosafety Officer at LSU.  Today I am going to be discussing with you the basics of biosafety in the lab.  </a:t>
            </a:r>
          </a:p>
        </p:txBody>
      </p:sp>
      <p:sp>
        <p:nvSpPr>
          <p:cNvPr id="4" name="Slide Number Placeholder 3"/>
          <p:cNvSpPr>
            <a:spLocks noGrp="1"/>
          </p:cNvSpPr>
          <p:nvPr>
            <p:ph type="sldNum" sz="quarter" idx="10"/>
          </p:nvPr>
        </p:nvSpPr>
        <p:spPr/>
        <p:txBody>
          <a:bodyPr/>
          <a:lstStyle/>
          <a:p>
            <a:fld id="{CC65B7C2-F4B5-4124-9FBC-6B90290230E3}" type="slidenum">
              <a:rPr lang="en-US" smtClean="0"/>
              <a:t>1</a:t>
            </a:fld>
            <a:endParaRPr lang="en-US"/>
          </a:p>
        </p:txBody>
      </p:sp>
      <p:sp>
        <p:nvSpPr>
          <p:cNvPr id="5" name="Date Placeholder 4"/>
          <p:cNvSpPr>
            <a:spLocks noGrp="1"/>
          </p:cNvSpPr>
          <p:nvPr>
            <p:ph type="dt" idx="11"/>
          </p:nvPr>
        </p:nvSpPr>
        <p:spPr/>
        <p:txBody>
          <a:bodyPr/>
          <a:lstStyle/>
          <a:p>
            <a:r>
              <a:rPr lang="en-US"/>
              <a:t>9/22/2015</a:t>
            </a:r>
          </a:p>
        </p:txBody>
      </p:sp>
    </p:spTree>
    <p:extLst>
      <p:ext uri="{BB962C8B-B14F-4D97-AF65-F5344CB8AC3E}">
        <p14:creationId xmlns:p14="http://schemas.microsoft.com/office/powerpoint/2010/main" val="2443565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6FE91B34-FD1A-4CD1-B28C-83E5160DEE75}" type="slidenum">
              <a:rPr lang="en-US" altLang="en-US" sz="1200">
                <a:solidFill>
                  <a:schemeClr val="tx1"/>
                </a:solidFill>
              </a:rPr>
              <a:pPr/>
              <a:t>10</a:t>
            </a:fld>
            <a:endParaRPr lang="en-US" altLang="en-US" sz="120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When working in any laboratory, personnel should have strict adherence to standard microbiological practices and techniques.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All individuals need to be aware of the potential hazards when working in the laboratory, should be properly trained, and be proficient in safe practices and techniques.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responsible scientist provides appropriate training.  This could include the laboratory supervisor, lead scientist or other laboratory personnel proficient in laboratory procedures such as a graduate student or postdoc.</a:t>
            </a: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6443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7773C6EA-8619-4451-BBF2-11C7ED530478}" type="slidenum">
              <a:rPr lang="en-US" altLang="en-US" sz="1200">
                <a:solidFill>
                  <a:schemeClr val="tx1"/>
                </a:solidFill>
              </a:rPr>
              <a:pPr/>
              <a:t>11</a:t>
            </a:fld>
            <a:endParaRPr lang="en-US" altLang="en-US" sz="1200">
              <a:solidFill>
                <a:schemeClr val="tx1"/>
              </a:solidFill>
            </a:endParaRPr>
          </a:p>
        </p:txBody>
      </p:sp>
      <p:sp>
        <p:nvSpPr>
          <p:cNvPr id="35843" name="Slide Image Placeholder 1"/>
          <p:cNvSpPr>
            <a:spLocks noGrp="1" noRot="1" noChangeAspect="1" noTextEdit="1"/>
          </p:cNvSpPr>
          <p:nvPr>
            <p:ph type="sldImg"/>
          </p:nvPr>
        </p:nvSpPr>
        <p:spPr>
          <a:ln/>
        </p:spPr>
      </p:sp>
      <p:sp>
        <p:nvSpPr>
          <p:cNvPr id="35844" name="Notes Placeholder 2"/>
          <p:cNvSpPr>
            <a:spLocks noGrp="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latin typeface="Arial" panose="020B0604020202020204" pitchFamily="34" charset="0"/>
              </a:rPr>
              <a:t>A lab biosafety manual should be developed that is specific for each individual lab.  It needs to include lab specific hazards and special practices and procedures to minimize or eliminate those hazards.</a:t>
            </a:r>
          </a:p>
          <a:p>
            <a:pPr eaLnBrk="1" hangingPunct="1">
              <a:spcBef>
                <a:spcPct val="0"/>
              </a:spcBef>
            </a:pPr>
            <a:endParaRPr lang="en-US" altLang="en-US" dirty="0">
              <a:latin typeface="Arial" panose="020B0604020202020204" pitchFamily="34" charset="0"/>
            </a:endParaRPr>
          </a:p>
          <a:p>
            <a:pPr eaLnBrk="1" hangingPunct="1">
              <a:spcBef>
                <a:spcPct val="0"/>
              </a:spcBef>
            </a:pPr>
            <a:r>
              <a:rPr lang="en-US" altLang="en-US" dirty="0">
                <a:latin typeface="Arial" panose="020B0604020202020204" pitchFamily="34" charset="0"/>
              </a:rPr>
              <a:t>All personnel in lab are required to read the biosafety manual and are responsible for the work that is being conducted in the lab.  You need to be trained and knowledgeable in the specific techniques, safety procedures and hazards associated with the work.</a:t>
            </a:r>
          </a:p>
          <a:p>
            <a:pPr eaLnBrk="1" hangingPunct="1">
              <a:spcBef>
                <a:spcPct val="0"/>
              </a:spcBef>
            </a:pPr>
            <a:endParaRPr lang="en-US" altLang="en-US" dirty="0">
              <a:latin typeface="Arial" panose="020B0604020202020204" pitchFamily="34" charset="0"/>
            </a:endParaRPr>
          </a:p>
          <a:p>
            <a:pPr eaLnBrk="1" hangingPunct="1">
              <a:spcBef>
                <a:spcPct val="0"/>
              </a:spcBef>
            </a:pPr>
            <a:r>
              <a:rPr lang="en-US" altLang="en-US" dirty="0">
                <a:latin typeface="Arial" panose="020B0604020202020204" pitchFamily="34" charset="0"/>
              </a:rPr>
              <a:t>The Biosafety in Microbiological and medical labs is the basis for developing a good biosafety manual, but it should not be used in its place.  </a:t>
            </a:r>
          </a:p>
        </p:txBody>
      </p:sp>
      <p:sp>
        <p:nvSpPr>
          <p:cNvPr id="35845" name="Slide Number Placeholder 3"/>
          <p:cNvSpPr txBox="1">
            <a:spLocks noGrp="1"/>
          </p:cNvSpPr>
          <p:nvPr/>
        </p:nvSpPr>
        <p:spPr bwMode="auto">
          <a:xfrm>
            <a:off x="4097170" y="9061148"/>
            <a:ext cx="3135537" cy="47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20" rIns="95838" bIns="47920" anchor="b"/>
          <a:lstStyle>
            <a:lvl1pPr defTabSz="931863" eaLnBrk="0" hangingPunct="0">
              <a:defRPr sz="2800">
                <a:solidFill>
                  <a:srgbClr val="0C0A7E"/>
                </a:solidFill>
                <a:latin typeface="Arial" panose="020B0604020202020204" pitchFamily="34" charset="0"/>
                <a:ea typeface="Geneva" pitchFamily="1" charset="-128"/>
              </a:defRPr>
            </a:lvl1pPr>
            <a:lvl2pPr marL="742950" indent="-285750" defTabSz="931863" eaLnBrk="0" hangingPunct="0">
              <a:defRPr sz="2800">
                <a:solidFill>
                  <a:srgbClr val="0C0A7E"/>
                </a:solidFill>
                <a:latin typeface="Arial" panose="020B0604020202020204" pitchFamily="34" charset="0"/>
                <a:ea typeface="Geneva" pitchFamily="1" charset="-128"/>
              </a:defRPr>
            </a:lvl2pPr>
            <a:lvl3pPr marL="1143000" indent="-228600" defTabSz="931863" eaLnBrk="0" hangingPunct="0">
              <a:defRPr sz="2800">
                <a:solidFill>
                  <a:srgbClr val="0C0A7E"/>
                </a:solidFill>
                <a:latin typeface="Arial" panose="020B0604020202020204" pitchFamily="34" charset="0"/>
                <a:ea typeface="Geneva" pitchFamily="1" charset="-128"/>
              </a:defRPr>
            </a:lvl3pPr>
            <a:lvl4pPr marL="1600200" indent="-228600" defTabSz="931863" eaLnBrk="0" hangingPunct="0">
              <a:defRPr sz="2800">
                <a:solidFill>
                  <a:srgbClr val="0C0A7E"/>
                </a:solidFill>
                <a:latin typeface="Arial" panose="020B0604020202020204" pitchFamily="34" charset="0"/>
                <a:ea typeface="Geneva" pitchFamily="1" charset="-128"/>
              </a:defRPr>
            </a:lvl4pPr>
            <a:lvl5pPr marL="2057400" indent="-228600" defTabSz="931863" eaLnBrk="0" hangingPunct="0">
              <a:defRPr sz="2800">
                <a:solidFill>
                  <a:srgbClr val="0C0A7E"/>
                </a:solidFill>
                <a:latin typeface="Arial" panose="020B0604020202020204" pitchFamily="34" charset="0"/>
                <a:ea typeface="Geneva" pitchFamily="1" charset="-128"/>
              </a:defRPr>
            </a:lvl5pPr>
            <a:lvl6pPr marL="25146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6pPr>
            <a:lvl7pPr marL="29718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7pPr>
            <a:lvl8pPr marL="34290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8pPr>
            <a:lvl9pPr marL="38862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9pPr>
          </a:lstStyle>
          <a:p>
            <a:pPr algn="r" eaLnBrk="1" hangingPunct="1">
              <a:lnSpc>
                <a:spcPct val="100000"/>
              </a:lnSpc>
              <a:spcBef>
                <a:spcPct val="0"/>
              </a:spcBef>
              <a:buFontTx/>
              <a:buNone/>
            </a:pPr>
            <a:fld id="{1887E89F-981D-4E19-9C82-1373EF8138AB}" type="slidenum">
              <a:rPr lang="en-US" altLang="en-US" sz="1200">
                <a:solidFill>
                  <a:schemeClr val="tx1"/>
                </a:solidFill>
                <a:latin typeface="Calibri" panose="020F0502020204030204" pitchFamily="34" charset="0"/>
                <a:cs typeface="Arial" panose="020B0604020202020204" pitchFamily="34" charset="0"/>
              </a:rPr>
              <a:pPr algn="r" eaLnBrk="1" hangingPunct="1">
                <a:lnSpc>
                  <a:spcPct val="100000"/>
                </a:lnSpc>
                <a:spcBef>
                  <a:spcPct val="0"/>
                </a:spcBef>
                <a:buFontTx/>
                <a:buNone/>
              </a:pPr>
              <a:t>11</a:t>
            </a:fld>
            <a:endParaRPr lang="en-US" altLang="en-US" sz="1200">
              <a:solidFill>
                <a:schemeClr val="tx1"/>
              </a:solidFill>
              <a:latin typeface="Calibri" panose="020F0502020204030204" pitchFamily="34" charset="0"/>
              <a:cs typeface="Arial" panose="020B0604020202020204" pitchFamily="34" charset="0"/>
            </a:endParaRP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366687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03676044-396E-4BC6-B918-7D296DC2B487}" type="slidenum">
              <a:rPr lang="en-US" altLang="en-US" sz="1200">
                <a:solidFill>
                  <a:schemeClr val="tx1"/>
                </a:solidFill>
              </a:rPr>
              <a:pPr/>
              <a:t>12</a:t>
            </a:fld>
            <a:endParaRPr lang="en-US" altLang="en-US"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 addition</a:t>
            </a:r>
            <a:r>
              <a:rPr lang="en-US" altLang="en-US" baseline="0" dirty="0">
                <a:latin typeface="Arial" panose="020B0604020202020204" pitchFamily="34" charset="0"/>
              </a:rPr>
              <a:t> to a biosafety manual, each lab will have safety equipment that is specific to the biosafety level and  hazards in the lab.  This equipment is used to contain splashes, splatters and aerosols that are generated during manipulation. </a:t>
            </a:r>
          </a:p>
          <a:p>
            <a:pPr eaLnBrk="1" hangingPunct="1"/>
            <a:endParaRPr lang="en-US" altLang="en-US" baseline="0" dirty="0">
              <a:latin typeface="Arial" panose="020B0604020202020204" pitchFamily="34" charset="0"/>
            </a:endParaRPr>
          </a:p>
          <a:p>
            <a:pPr eaLnBrk="1" hangingPunct="1"/>
            <a:r>
              <a:rPr lang="en-US" altLang="en-US" baseline="0" dirty="0">
                <a:latin typeface="Arial" panose="020B0604020202020204" pitchFamily="34" charset="0"/>
              </a:rPr>
              <a:t>Safety equipment is one form of an engineering control.  Engineering controls are used to protect lab workers from biological hazards by placing a physical barrier between that person and the hazard.  These controls not only protect individuals, but also protect the community and the environment form the hazards.  They can also protect the material from becoming contaminated.  </a:t>
            </a:r>
          </a:p>
          <a:p>
            <a:pPr eaLnBrk="1" hangingPunct="1"/>
            <a:endParaRPr lang="en-US" altLang="en-US" baseline="0" dirty="0">
              <a:latin typeface="Arial" panose="020B0604020202020204" pitchFamily="34" charset="0"/>
            </a:endParaRPr>
          </a:p>
          <a:p>
            <a:pPr eaLnBrk="1" hangingPunct="1"/>
            <a:r>
              <a:rPr lang="en-US" altLang="en-US" dirty="0">
                <a:latin typeface="Arial" panose="020B0604020202020204" pitchFamily="34" charset="0"/>
              </a:rPr>
              <a:t>Safety equipment for all biosafety levels include biological safety cabinets, enclosed containers  and safety caps on centrifuge buckets.</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05216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5ECD9927-6E81-4242-B6F1-2F51FCCE38D5}" type="slidenum">
              <a:rPr lang="en-US" altLang="en-US" sz="1200">
                <a:solidFill>
                  <a:schemeClr val="tx1"/>
                </a:solidFill>
              </a:rPr>
              <a:pPr/>
              <a:t>13</a:t>
            </a:fld>
            <a:endParaRPr lang="en-US" altLang="en-US" sz="1200">
              <a:solidFill>
                <a:schemeClr val="tx1"/>
              </a:solidFill>
            </a:endParaRPr>
          </a:p>
        </p:txBody>
      </p:sp>
      <p:sp>
        <p:nvSpPr>
          <p:cNvPr id="38915" name="Slide Image Placeholder 1"/>
          <p:cNvSpPr>
            <a:spLocks noGrp="1" noRot="1" noChangeAspect="1" noTextEdit="1"/>
          </p:cNvSpPr>
          <p:nvPr>
            <p:ph type="sldImg"/>
          </p:nvPr>
        </p:nvSpPr>
        <p:spPr>
          <a:ln/>
        </p:spPr>
      </p:sp>
      <p:sp>
        <p:nvSpPr>
          <p:cNvPr id="38916" name="Notes Placeholder 2"/>
          <p:cNvSpPr>
            <a:spLocks noGrp="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latin typeface="Arial" panose="020B0604020202020204" pitchFamily="34" charset="0"/>
              </a:rPr>
              <a:t>Personal</a:t>
            </a:r>
            <a:r>
              <a:rPr lang="en-US" altLang="en-US" baseline="0" dirty="0">
                <a:latin typeface="Arial" panose="020B0604020202020204" pitchFamily="34" charset="0"/>
              </a:rPr>
              <a:t> protective equipment is another form of safety equipment.  </a:t>
            </a:r>
            <a:r>
              <a:rPr lang="en-US" altLang="en-US" dirty="0">
                <a:latin typeface="Arial" panose="020B0604020202020204" pitchFamily="34" charset="0"/>
              </a:rPr>
              <a:t>Proper PPE (personal protection equipment) includes a combination of disposable gloves, a lab coat or disposable gown, sleeve covers, closed toed shoes or shoe covers, respirators, face shields,  safety goggles, or safety glasses.  Required PPE will vary depending on the level of work, amount of hazardous material being used, and type of biological agents used in the laboratory.  </a:t>
            </a:r>
          </a:p>
          <a:p>
            <a:pPr eaLnBrk="1" hangingPunct="1">
              <a:spcBef>
                <a:spcPct val="0"/>
              </a:spcBef>
            </a:pPr>
            <a:endParaRPr lang="en-US" altLang="en-US" dirty="0">
              <a:latin typeface="Arial" panose="020B0604020202020204" pitchFamily="34" charset="0"/>
            </a:endParaRPr>
          </a:p>
          <a:p>
            <a:pPr eaLnBrk="1" hangingPunct="1">
              <a:spcBef>
                <a:spcPct val="0"/>
              </a:spcBef>
            </a:pPr>
            <a:r>
              <a:rPr lang="en-US" altLang="en-US" dirty="0">
                <a:latin typeface="Arial" panose="020B0604020202020204" pitchFamily="34" charset="0"/>
              </a:rPr>
              <a:t>PPE is generally used in conjunction with biosafety</a:t>
            </a:r>
            <a:r>
              <a:rPr lang="en-US" altLang="en-US" baseline="0" dirty="0">
                <a:latin typeface="Arial" panose="020B0604020202020204" pitchFamily="34" charset="0"/>
              </a:rPr>
              <a:t> cabinets, but the requirements are different for each biosafety level.</a:t>
            </a:r>
          </a:p>
        </p:txBody>
      </p:sp>
      <p:sp>
        <p:nvSpPr>
          <p:cNvPr id="38917" name="Slide Number Placeholder 3"/>
          <p:cNvSpPr txBox="1">
            <a:spLocks noGrp="1"/>
          </p:cNvSpPr>
          <p:nvPr/>
        </p:nvSpPr>
        <p:spPr bwMode="auto">
          <a:xfrm>
            <a:off x="4097170" y="9061148"/>
            <a:ext cx="3135537" cy="47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20" rIns="95838" bIns="47920" anchor="b"/>
          <a:lstStyle>
            <a:lvl1pPr defTabSz="931863" eaLnBrk="0" hangingPunct="0">
              <a:defRPr sz="2800">
                <a:solidFill>
                  <a:srgbClr val="0C0A7E"/>
                </a:solidFill>
                <a:latin typeface="Arial" panose="020B0604020202020204" pitchFamily="34" charset="0"/>
                <a:ea typeface="Geneva" pitchFamily="1" charset="-128"/>
              </a:defRPr>
            </a:lvl1pPr>
            <a:lvl2pPr marL="742950" indent="-285750" defTabSz="931863" eaLnBrk="0" hangingPunct="0">
              <a:defRPr sz="2800">
                <a:solidFill>
                  <a:srgbClr val="0C0A7E"/>
                </a:solidFill>
                <a:latin typeface="Arial" panose="020B0604020202020204" pitchFamily="34" charset="0"/>
                <a:ea typeface="Geneva" pitchFamily="1" charset="-128"/>
              </a:defRPr>
            </a:lvl2pPr>
            <a:lvl3pPr marL="1143000" indent="-228600" defTabSz="931863" eaLnBrk="0" hangingPunct="0">
              <a:defRPr sz="2800">
                <a:solidFill>
                  <a:srgbClr val="0C0A7E"/>
                </a:solidFill>
                <a:latin typeface="Arial" panose="020B0604020202020204" pitchFamily="34" charset="0"/>
                <a:ea typeface="Geneva" pitchFamily="1" charset="-128"/>
              </a:defRPr>
            </a:lvl3pPr>
            <a:lvl4pPr marL="1600200" indent="-228600" defTabSz="931863" eaLnBrk="0" hangingPunct="0">
              <a:defRPr sz="2800">
                <a:solidFill>
                  <a:srgbClr val="0C0A7E"/>
                </a:solidFill>
                <a:latin typeface="Arial" panose="020B0604020202020204" pitchFamily="34" charset="0"/>
                <a:ea typeface="Geneva" pitchFamily="1" charset="-128"/>
              </a:defRPr>
            </a:lvl4pPr>
            <a:lvl5pPr marL="2057400" indent="-228600" defTabSz="931863" eaLnBrk="0" hangingPunct="0">
              <a:defRPr sz="2800">
                <a:solidFill>
                  <a:srgbClr val="0C0A7E"/>
                </a:solidFill>
                <a:latin typeface="Arial" panose="020B0604020202020204" pitchFamily="34" charset="0"/>
                <a:ea typeface="Geneva" pitchFamily="1" charset="-128"/>
              </a:defRPr>
            </a:lvl5pPr>
            <a:lvl6pPr marL="25146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6pPr>
            <a:lvl7pPr marL="29718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7pPr>
            <a:lvl8pPr marL="34290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8pPr>
            <a:lvl9pPr marL="3886200" indent="-228600" algn="ctr" defTabSz="931863" eaLnBrk="0" fontAlgn="base" hangingPunct="0">
              <a:lnSpc>
                <a:spcPct val="90000"/>
              </a:lnSpc>
              <a:spcBef>
                <a:spcPct val="20000"/>
              </a:spcBef>
              <a:spcAft>
                <a:spcPct val="0"/>
              </a:spcAft>
              <a:buChar char="•"/>
              <a:defRPr sz="2800">
                <a:solidFill>
                  <a:srgbClr val="0C0A7E"/>
                </a:solidFill>
                <a:latin typeface="Arial" panose="020B0604020202020204" pitchFamily="34" charset="0"/>
                <a:ea typeface="Geneva" pitchFamily="1" charset="-128"/>
              </a:defRPr>
            </a:lvl9pPr>
          </a:lstStyle>
          <a:p>
            <a:pPr algn="r" eaLnBrk="1" hangingPunct="1">
              <a:lnSpc>
                <a:spcPct val="100000"/>
              </a:lnSpc>
              <a:spcBef>
                <a:spcPct val="0"/>
              </a:spcBef>
              <a:buFontTx/>
              <a:buNone/>
            </a:pPr>
            <a:fld id="{7798C45A-4998-44C8-936B-E7FE05E2642D}" type="slidenum">
              <a:rPr lang="en-US" altLang="en-US" sz="1200">
                <a:solidFill>
                  <a:schemeClr val="tx1"/>
                </a:solidFill>
                <a:latin typeface="Calibri" panose="020F0502020204030204" pitchFamily="34" charset="0"/>
                <a:cs typeface="Arial" panose="020B0604020202020204" pitchFamily="34" charset="0"/>
              </a:rPr>
              <a:pPr algn="r" eaLnBrk="1" hangingPunct="1">
                <a:lnSpc>
                  <a:spcPct val="100000"/>
                </a:lnSpc>
                <a:spcBef>
                  <a:spcPct val="0"/>
                </a:spcBef>
                <a:buFontTx/>
                <a:buNone/>
              </a:pPr>
              <a:t>13</a:t>
            </a:fld>
            <a:endParaRPr lang="en-US" altLang="en-US" sz="1200">
              <a:solidFill>
                <a:schemeClr val="tx1"/>
              </a:solidFill>
              <a:latin typeface="Calibri" panose="020F0502020204030204" pitchFamily="34" charset="0"/>
              <a:cs typeface="Arial" panose="020B0604020202020204" pitchFamily="34" charset="0"/>
            </a:endParaRP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271229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8E341C6D-3A3C-4A22-89AF-519F07BAF9A1}" type="slidenum">
              <a:rPr lang="en-US" altLang="en-US" sz="1200">
                <a:solidFill>
                  <a:schemeClr val="tx1"/>
                </a:solidFill>
              </a:rPr>
              <a:pPr/>
              <a:t>14</a:t>
            </a:fld>
            <a:endParaRPr lang="en-US" alt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second major part of biosafety is what we call secondary barriers.  Secondary barriers describe the requirements for design and construction of a laboratory facility.  A good design contributes to the protection of the lab workers, individuals outside the lab and it also protects the environment and community from the hazards in the lab.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recommended secondary barriers will depend upon the risk of transmission of the agents in the lab.  Higher levels of containment are required for more hazardous biological agents.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Examples of some recommended barriers include: sinks for handwashing, eye wash stations, safety showers, specialized decontamination facilities, such as autoclaves, and specialized ventilation systems </a:t>
            </a:r>
          </a:p>
          <a:p>
            <a:pPr eaLnBrk="1" hangingPunct="1"/>
            <a:endParaRPr lang="en-US" altLang="en-US" dirty="0">
              <a:latin typeface="Arial" panose="020B0604020202020204" pitchFamily="34" charset="0"/>
            </a:endParaRP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833476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Labs are divided into 4 biosafety levels each of which consists of a combination of specialized lab practices and techniques, safety equipment and lab facilities.  The protective practices increase with each level a build upon the practices established for the safety level below it.  .</a:t>
            </a:r>
          </a:p>
          <a:p>
            <a:endParaRPr lang="en-US" dirty="0"/>
          </a:p>
          <a:p>
            <a:r>
              <a:rPr lang="en-US" dirty="0"/>
              <a:t>BSL1 labs work with the least dangerous agents and require the fewest precautions while BSL4 labs work with the most dangerous biological agents and have the strictest methods and precautions.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15</a:t>
            </a:fld>
            <a:endParaRPr lang="en-US"/>
          </a:p>
        </p:txBody>
      </p:sp>
    </p:spTree>
    <p:extLst>
      <p:ext uri="{BB962C8B-B14F-4D97-AF65-F5344CB8AC3E}">
        <p14:creationId xmlns:p14="http://schemas.microsoft.com/office/powerpoint/2010/main" val="977050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68F4C9C2-C3AF-487B-AB96-A407F32B40E6}" type="slidenum">
              <a:rPr lang="en-US" altLang="en-US" sz="1200">
                <a:solidFill>
                  <a:schemeClr val="tx1"/>
                </a:solidFill>
              </a:rPr>
              <a:pPr/>
              <a:t>16</a:t>
            </a:fld>
            <a:endParaRPr lang="en-US" altLang="en-US" sz="120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Assignment of a biosafety level to a lab dictates the proper laboratory practices and techniques, safety equipment to be used, the design of the laboratory facility.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This designation is determined by a risk assessment and depends upon several factors including the biological materials being used in the laboratory and the route of transmission of that agent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appropriate level is ultimately determined by the appropriate staff which includes the biological safety officer and the Institutional Biosafety Review Committee (IBC)</a:t>
            </a: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85726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1C91454D-F0E4-4F13-8FA0-7202F519908C}" type="slidenum">
              <a:rPr lang="en-US" altLang="en-US" sz="1200">
                <a:solidFill>
                  <a:schemeClr val="tx1"/>
                </a:solidFill>
              </a:rPr>
              <a:pPr/>
              <a:t>17</a:t>
            </a:fld>
            <a:endParaRPr lang="en-US" altLang="en-US" sz="120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BSL-1 laboratories are designed for student educational training and teaching labs.  This designation is also used for work involving the use of well-defined and characterized agents not known to cause disease in normal healthy adults.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Examples of these agents: </a:t>
            </a:r>
            <a:r>
              <a:rPr lang="en-US" altLang="en-US" i="1" dirty="0">
                <a:latin typeface="Arial" panose="020B0604020202020204" pitchFamily="34" charset="0"/>
              </a:rPr>
              <a:t>Bacillus subtilis (gram positive bacteria)</a:t>
            </a:r>
            <a:r>
              <a:rPr lang="en-US" altLang="en-US" dirty="0">
                <a:latin typeface="Arial" panose="020B0604020202020204" pitchFamily="34" charset="0"/>
              </a:rPr>
              <a:t>, </a:t>
            </a:r>
            <a:r>
              <a:rPr lang="en-US" altLang="en-US" i="1" dirty="0">
                <a:latin typeface="Arial" panose="020B0604020202020204" pitchFamily="34" charset="0"/>
              </a:rPr>
              <a:t>Naegleria </a:t>
            </a:r>
            <a:r>
              <a:rPr lang="en-US" altLang="en-US" i="1" dirty="0" err="1">
                <a:latin typeface="Arial" panose="020B0604020202020204" pitchFamily="34" charset="0"/>
              </a:rPr>
              <a:t>gruberi</a:t>
            </a:r>
            <a:r>
              <a:rPr lang="en-US" altLang="en-US" i="1" dirty="0">
                <a:latin typeface="Arial" panose="020B0604020202020204" pitchFamily="34" charset="0"/>
              </a:rPr>
              <a:t> (amoeba) and </a:t>
            </a:r>
            <a:r>
              <a:rPr lang="en-US" altLang="en-US" dirty="0">
                <a:latin typeface="Arial" panose="020B0604020202020204" pitchFamily="34" charset="0"/>
              </a:rPr>
              <a:t>Other organisms that are exempt under NIH Guidelines.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Note on pictures: top picture is Bacillus subtilis, bottom picture of Naegleria </a:t>
            </a:r>
            <a:r>
              <a:rPr lang="en-US" altLang="en-US" dirty="0" err="1">
                <a:latin typeface="Arial" panose="020B0604020202020204" pitchFamily="34" charset="0"/>
              </a:rPr>
              <a:t>gruberi</a:t>
            </a:r>
            <a:endParaRPr lang="en-US" altLang="en-US" dirty="0">
              <a:latin typeface="Arial" panose="020B0604020202020204" pitchFamily="34" charset="0"/>
            </a:endParaRP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881205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D989FD05-2F21-4898-B219-924127202E93}" type="slidenum">
              <a:rPr lang="en-US" altLang="en-US" sz="1200">
                <a:solidFill>
                  <a:schemeClr val="tx1"/>
                </a:solidFill>
              </a:rPr>
              <a:pPr/>
              <a:t>18</a:t>
            </a:fld>
            <a:endParaRPr lang="en-US" altLang="en-US" sz="120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BSL-1 laboratories have basic levels of containment that rely on standard microbiological practices with no special primary or secondary barriers recommended apart from handwashing sinks.    </a:t>
            </a: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2648025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81810DD5-8F14-408D-A0BB-A0740994F26E}" type="slidenum">
              <a:rPr lang="en-US" altLang="en-US" sz="1200">
                <a:solidFill>
                  <a:schemeClr val="tx1"/>
                </a:solidFill>
              </a:rPr>
              <a:pPr/>
              <a:t>19</a:t>
            </a:fld>
            <a:endParaRPr lang="en-US" alt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BSL-2 laboratories are designed for clinical, diagnostic, teaching, and other laboratories working with a broad spectrum of indigenous moderate-risk agents present in the community and associated with human disease of varying severity.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Work can be conducted on an open bench with good standard microbiological techniques, providing that the probability for splashes and aerosols is low.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use of a biosafety cabinet is required for work with potentially infectious material such as human or primate cells lines to reduce the risk of exposure to the lab worker.  </a:t>
            </a: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91329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I want to define two terms for you. </a:t>
            </a:r>
          </a:p>
        </p:txBody>
      </p:sp>
      <p:sp>
        <p:nvSpPr>
          <p:cNvPr id="4" name="Slide Number Placeholder 3"/>
          <p:cNvSpPr>
            <a:spLocks noGrp="1"/>
          </p:cNvSpPr>
          <p:nvPr>
            <p:ph type="sldNum" sz="quarter" idx="10"/>
          </p:nvPr>
        </p:nvSpPr>
        <p:spPr/>
        <p:txBody>
          <a:bodyPr/>
          <a:lstStyle/>
          <a:p>
            <a:fld id="{CC65B7C2-F4B5-4124-9FBC-6B90290230E3}" type="slidenum">
              <a:rPr lang="en-US" smtClean="0"/>
              <a:t>2</a:t>
            </a:fld>
            <a:endParaRPr lang="en-US"/>
          </a:p>
        </p:txBody>
      </p:sp>
      <p:sp>
        <p:nvSpPr>
          <p:cNvPr id="5" name="Date Placeholder 4"/>
          <p:cNvSpPr>
            <a:spLocks noGrp="1"/>
          </p:cNvSpPr>
          <p:nvPr>
            <p:ph type="dt" idx="11"/>
          </p:nvPr>
        </p:nvSpPr>
        <p:spPr/>
        <p:txBody>
          <a:bodyPr/>
          <a:lstStyle/>
          <a:p>
            <a:r>
              <a:rPr lang="en-US"/>
              <a:t>9/22/2015</a:t>
            </a:r>
          </a:p>
        </p:txBody>
      </p:sp>
    </p:spTree>
    <p:extLst>
      <p:ext uri="{BB962C8B-B14F-4D97-AF65-F5344CB8AC3E}">
        <p14:creationId xmlns:p14="http://schemas.microsoft.com/office/powerpoint/2010/main" val="656873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2AADE386-EC0C-458C-83C4-599F5AD2DB1C}" type="slidenum">
              <a:rPr lang="en-US" altLang="en-US" sz="1200">
                <a:solidFill>
                  <a:schemeClr val="tx1"/>
                </a:solidFill>
              </a:rPr>
              <a:pPr/>
              <a:t>20</a:t>
            </a:fld>
            <a:endParaRPr lang="en-US" altLang="en-US" sz="120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Examples of agents that are used at BSL2 include  Hepatitis B virus, HIV, Mycobacterium leprae, and Salmonella typhimurium.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Additionally, Primate and human derived blood, body fluid, tissues or cell lines where the presence of an infectious agent is unknown is also considered BSL2. </a:t>
            </a:r>
            <a:endParaRPr lang="en-US" altLang="en-US" i="1" dirty="0">
              <a:latin typeface="Arial" panose="020B0604020202020204" pitchFamily="34" charset="0"/>
            </a:endParaRP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3608662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69DF8E00-33F5-49A2-A666-E1B1D88A1491}" type="slidenum">
              <a:rPr lang="en-US" altLang="en-US" sz="1200">
                <a:solidFill>
                  <a:schemeClr val="tx1"/>
                </a:solidFill>
              </a:rPr>
              <a:pPr/>
              <a:t>21</a:t>
            </a:fld>
            <a:endParaRPr lang="en-US" altLang="en-US" sz="1200">
              <a:solidFill>
                <a:schemeClr val="tx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primary hazards to individuals that work in a BSL2 is related to accidental percutaneous or mucous membrane exposure or ingestion of infectious materials.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Extreme caution needs to be taken when working with sharps.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Even though organisms that are routinely manipulated as BSL2 are not generally known to be transmissible by aerosols, extreme caution needs to be taken during procedures that generate aerosols or splashes.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Personal protective equipment including gloves, a lab coat, close toed shoes and safety glasses are required.  BSC are required for when working with potentially infectious materials to reduce the probability of contacting splashes and aerosols.  </a:t>
            </a: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2018062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0E7E0E4E-1200-498A-A0FB-A2379661E005}" type="slidenum">
              <a:rPr lang="en-US" altLang="en-US" sz="1200">
                <a:solidFill>
                  <a:schemeClr val="tx1"/>
                </a:solidFill>
              </a:rPr>
              <a:pPr/>
              <a:t>22</a:t>
            </a:fld>
            <a:endParaRPr lang="en-US" altLang="en-US" sz="120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BSL-3 laboratories are designed for clinical, teaching, research, or production facilities that work with indigenous or exotic agents with potential for respiratory transmission,</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These agents may cause serious illness or potentially lethal human infection.  </a:t>
            </a: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2934725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1BF408A4-128D-4D25-B201-2E6FF5111333}" type="slidenum">
              <a:rPr lang="en-US" altLang="en-US" sz="1200">
                <a:solidFill>
                  <a:schemeClr val="tx1"/>
                </a:solidFill>
              </a:rPr>
              <a:pPr/>
              <a:t>23</a:t>
            </a:fld>
            <a:endParaRPr lang="en-US" altLang="en-US" sz="120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Examples of agents that are used in the BSL-3 laboratories are: </a:t>
            </a:r>
            <a:r>
              <a:rPr lang="en-US" altLang="en-US" i="1" dirty="0">
                <a:latin typeface="Arial" panose="020B0604020202020204" pitchFamily="34" charset="0"/>
              </a:rPr>
              <a:t>M. tuberculosis</a:t>
            </a:r>
            <a:r>
              <a:rPr lang="en-US" altLang="en-US" dirty="0">
                <a:latin typeface="Arial" panose="020B0604020202020204" pitchFamily="34" charset="0"/>
              </a:rPr>
              <a:t>, St. Louis encephalitis, and </a:t>
            </a:r>
            <a:r>
              <a:rPr lang="en-US" altLang="en-US" i="1" dirty="0">
                <a:latin typeface="Arial" panose="020B0604020202020204" pitchFamily="34" charset="0"/>
              </a:rPr>
              <a:t>Coxiella </a:t>
            </a:r>
            <a:r>
              <a:rPr lang="en-US" altLang="en-US" i="1" dirty="0" err="1">
                <a:latin typeface="Arial" panose="020B0604020202020204" pitchFamily="34" charset="0"/>
              </a:rPr>
              <a:t>burnetti</a:t>
            </a:r>
            <a:endParaRPr lang="en-US" altLang="en-US" i="1"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Note on pictures: top picture is M. tuberculosis, bottom right is St. Louis encephalitis, bottom left is Coxiella </a:t>
            </a:r>
            <a:r>
              <a:rPr lang="en-US" altLang="en-US" dirty="0" err="1">
                <a:latin typeface="Arial" panose="020B0604020202020204" pitchFamily="34" charset="0"/>
              </a:rPr>
              <a:t>burnetti</a:t>
            </a:r>
            <a:endParaRPr lang="en-US" altLang="en-US" dirty="0">
              <a:latin typeface="Arial" panose="020B0604020202020204" pitchFamily="34" charset="0"/>
            </a:endParaRP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1344538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77" eaLnBrk="0" hangingPunct="0">
              <a:defRPr sz="2900">
                <a:solidFill>
                  <a:srgbClr val="0C0A7E"/>
                </a:solidFill>
                <a:latin typeface="Arial" panose="020B0604020202020204" pitchFamily="34" charset="0"/>
                <a:ea typeface="Geneva" pitchFamily="1" charset="-128"/>
              </a:defRPr>
            </a:lvl1pPr>
            <a:lvl2pPr marL="764169" indent="-293911" defTabSz="958477" eaLnBrk="0" hangingPunct="0">
              <a:defRPr sz="2900">
                <a:solidFill>
                  <a:srgbClr val="0C0A7E"/>
                </a:solidFill>
                <a:latin typeface="Arial" panose="020B0604020202020204" pitchFamily="34" charset="0"/>
                <a:ea typeface="Geneva" pitchFamily="1" charset="-128"/>
              </a:defRPr>
            </a:lvl2pPr>
            <a:lvl3pPr marL="1175645" indent="-235129" defTabSz="958477" eaLnBrk="0" hangingPunct="0">
              <a:defRPr sz="2900">
                <a:solidFill>
                  <a:srgbClr val="0C0A7E"/>
                </a:solidFill>
                <a:latin typeface="Arial" panose="020B0604020202020204" pitchFamily="34" charset="0"/>
                <a:ea typeface="Geneva" pitchFamily="1" charset="-128"/>
              </a:defRPr>
            </a:lvl3pPr>
            <a:lvl4pPr marL="1645903" indent="-235129" defTabSz="958477" eaLnBrk="0" hangingPunct="0">
              <a:defRPr sz="2900">
                <a:solidFill>
                  <a:srgbClr val="0C0A7E"/>
                </a:solidFill>
                <a:latin typeface="Arial" panose="020B0604020202020204" pitchFamily="34" charset="0"/>
                <a:ea typeface="Geneva" pitchFamily="1" charset="-128"/>
              </a:defRPr>
            </a:lvl4pPr>
            <a:lvl5pPr marL="2116160" indent="-235129" defTabSz="958477" eaLnBrk="0" hangingPunct="0">
              <a:defRPr sz="2900">
                <a:solidFill>
                  <a:srgbClr val="0C0A7E"/>
                </a:solidFill>
                <a:latin typeface="Arial" panose="020B0604020202020204" pitchFamily="34" charset="0"/>
                <a:ea typeface="Geneva" pitchFamily="1" charset="-128"/>
              </a:defRPr>
            </a:lvl5pPr>
            <a:lvl6pPr marL="2586419"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6pPr>
            <a:lvl7pPr marL="3056677"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7pPr>
            <a:lvl8pPr marL="3526934"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8pPr>
            <a:lvl9pPr marL="3997193" indent="-235129" algn="ctr" defTabSz="958477" eaLnBrk="0" fontAlgn="base" hangingPunct="0">
              <a:lnSpc>
                <a:spcPct val="90000"/>
              </a:lnSpc>
              <a:spcBef>
                <a:spcPct val="20000"/>
              </a:spcBef>
              <a:spcAft>
                <a:spcPct val="0"/>
              </a:spcAft>
              <a:buChar char="•"/>
              <a:defRPr sz="2900">
                <a:solidFill>
                  <a:srgbClr val="0C0A7E"/>
                </a:solidFill>
                <a:latin typeface="Arial" panose="020B0604020202020204" pitchFamily="34" charset="0"/>
                <a:ea typeface="Geneva" pitchFamily="1" charset="-128"/>
              </a:defRPr>
            </a:lvl9pPr>
          </a:lstStyle>
          <a:p>
            <a:fld id="{E5E88363-11A5-4875-92AF-9938B3179DC5}" type="slidenum">
              <a:rPr lang="en-US" altLang="en-US" sz="1200">
                <a:solidFill>
                  <a:schemeClr val="tx1"/>
                </a:solidFill>
              </a:rPr>
              <a:pPr/>
              <a:t>24</a:t>
            </a:fld>
            <a:endParaRPr lang="en-US" altLang="en-US" sz="120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724090" y="4532203"/>
            <a:ext cx="5786165" cy="42927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Primary hazards that laboratory personnel should be aware of in BSL-3 laboratories are: exposure to infectious aerosols, autoinoculation, and ingestion.  Laboratory personnel should use primary and secondary barriers to protect personnel in adjacent areas, the community, and the environment when working in BSL-3 lab</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primary hazards that lab personnel should be aware of in a BSL3 is exposure to infectious aerosols, autoinoculation and ingestion of the biological agent.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At BSL3, more emphasis is put on primary and secondary barriers to protect individuals in contagious areas and to protect the community and environment from potentially infectious aerosols.  Biosafety cabinets are required for all manipulations of an agent.  Additional personal protective equipment, including disposable outerwear, shoe covers, double gloves and either a personal air purifying respiratory or N95 masks is required for entry.  Lab access is tightly controlled and all individuals who have access have completed classroom and hands-on training.  There is also HEPA filtered directional airflow in BSL3 to prevent recirculation of contaminated air.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There is a BSL3 on LSU’s campus</a:t>
            </a:r>
          </a:p>
        </p:txBody>
      </p:sp>
      <p:sp>
        <p:nvSpPr>
          <p:cNvPr id="2" name="Date Placeholder 1"/>
          <p:cNvSpPr>
            <a:spLocks noGrp="1"/>
          </p:cNvSpPr>
          <p:nvPr>
            <p:ph type="dt" idx="10"/>
          </p:nvPr>
        </p:nvSpPr>
        <p:spPr/>
        <p:txBody>
          <a:bodyPr/>
          <a:lstStyle/>
          <a:p>
            <a:r>
              <a:rPr lang="en-US"/>
              <a:t>9/22/2015</a:t>
            </a:r>
          </a:p>
        </p:txBody>
      </p:sp>
    </p:spTree>
    <p:extLst>
      <p:ext uri="{BB962C8B-B14F-4D97-AF65-F5344CB8AC3E}">
        <p14:creationId xmlns:p14="http://schemas.microsoft.com/office/powerpoint/2010/main" val="2656009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BSL4 labs are required for work with dangers and exotic agents that pose a high individual risk of life threatening disease which may be transmitted via aerosols and for which there is no preventative vaccine or therapeutic intervention or for a related agent with an unknown risk of transmission.  </a:t>
            </a:r>
          </a:p>
          <a:p>
            <a:endParaRPr lang="en-US" dirty="0"/>
          </a:p>
          <a:p>
            <a:endParaRPr lang="en-US" dirty="0"/>
          </a:p>
          <a:p>
            <a:endParaRPr lang="en-US" b="1" dirty="0"/>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25</a:t>
            </a:fld>
            <a:endParaRPr lang="en-US"/>
          </a:p>
        </p:txBody>
      </p:sp>
    </p:spTree>
    <p:extLst>
      <p:ext uri="{BB962C8B-B14F-4D97-AF65-F5344CB8AC3E}">
        <p14:creationId xmlns:p14="http://schemas.microsoft.com/office/powerpoint/2010/main" val="3307301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primary hazards of working in a BSL4 are respiratory exposure to infectious aerosols, mucous membrane or broken skin exposure to infectious droplets and autoinoculation.  </a:t>
            </a:r>
          </a:p>
          <a:p>
            <a:endParaRPr lang="en-US" b="0" dirty="0"/>
          </a:p>
          <a:p>
            <a:r>
              <a:rPr lang="en-US" b="0" dirty="0"/>
              <a:t>All manipulations with BSL4 agents pose a high risk of exposure to the lab personnel, community and environment, therefore primary and secondary barriers are extremely important</a:t>
            </a:r>
          </a:p>
          <a:p>
            <a:endParaRPr lang="en-US" b="0" dirty="0"/>
          </a:p>
          <a:p>
            <a:r>
              <a:rPr lang="en-US" b="0" dirty="0"/>
              <a:t>complete isolation from aerosolized BSL4 agents is achieved by wearing a full body air supplied positive pressure suit which his pictured here.  </a:t>
            </a:r>
          </a:p>
          <a:p>
            <a:endParaRPr lang="en-US" b="0" dirty="0"/>
          </a:p>
          <a:p>
            <a:r>
              <a:rPr lang="en-US" b="0" dirty="0"/>
              <a:t>A BSL4 is an access controlled lab that generally located in a completely separate building or it is in an isolated area of a building.  Only personnel who have received many hours of classroom and hands on training are allowed to work within the BSL4.  The BSL4 also has a highly complex, specialized ventilation system in place as well as a specialized method of disposing waste.  </a:t>
            </a:r>
          </a:p>
          <a:p>
            <a:endParaRPr lang="en-US" b="0" dirty="0"/>
          </a:p>
          <a:p>
            <a:r>
              <a:rPr lang="en-US" b="0" dirty="0"/>
              <a:t>There is no BSL4 on LSU’s campus.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26</a:t>
            </a:fld>
            <a:endParaRPr lang="en-US"/>
          </a:p>
        </p:txBody>
      </p:sp>
    </p:spTree>
    <p:extLst>
      <p:ext uri="{BB962C8B-B14F-4D97-AF65-F5344CB8AC3E}">
        <p14:creationId xmlns:p14="http://schemas.microsoft.com/office/powerpoint/2010/main" val="2764737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Pictured here is a summary of the levels we have just discussed and the minimum requirements for each biosafety level.  Details about each level can be found within the biosafety in microbiological and biomedical lab manual.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27</a:t>
            </a:fld>
            <a:endParaRPr lang="en-US"/>
          </a:p>
        </p:txBody>
      </p:sp>
    </p:spTree>
    <p:extLst>
      <p:ext uri="{BB962C8B-B14F-4D97-AF65-F5344CB8AC3E}">
        <p14:creationId xmlns:p14="http://schemas.microsoft.com/office/powerpoint/2010/main" val="851269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biosafety lab designations there are other containment categories utilized for work with animals, plants, recombinant DNA in animals and arthropods.  Each of these containment categories also has a designation of 1 through 4.  With 1 being the least hazardous and 4 being the most.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28</a:t>
            </a:fld>
            <a:endParaRPr lang="en-US"/>
          </a:p>
        </p:txBody>
      </p:sp>
    </p:spTree>
    <p:extLst>
      <p:ext uri="{BB962C8B-B14F-4D97-AF65-F5344CB8AC3E}">
        <p14:creationId xmlns:p14="http://schemas.microsoft.com/office/powerpoint/2010/main" val="1865984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biosafety officer at LSU, part of my job is to inspect all labs on an annual basis for compliance with federal regulations and guidelines.  </a:t>
            </a:r>
          </a:p>
          <a:p>
            <a:endParaRPr lang="en-US" dirty="0"/>
          </a:p>
          <a:p>
            <a:r>
              <a:rPr lang="en-US" dirty="0"/>
              <a:t>During inspections, I am going to assess each lab for the presence of…..</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29</a:t>
            </a:fld>
            <a:endParaRPr lang="en-US"/>
          </a:p>
        </p:txBody>
      </p:sp>
    </p:spTree>
    <p:extLst>
      <p:ext uri="{BB962C8B-B14F-4D97-AF65-F5344CB8AC3E}">
        <p14:creationId xmlns:p14="http://schemas.microsoft.com/office/powerpoint/2010/main" val="3926376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Biosafety is achieved by implementing various degrees of control and containment in the lab and that starts with lab design and restricting access to that space to individuals who work in that lab.  Personnel experience and training is also a major part of biosafety—we want to make sure everyone in the lab knows what they are doing.  Specialized equipment and safe methods of managing infectious agents are also a big part of biosafety.</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3</a:t>
            </a:fld>
            <a:endParaRPr lang="en-US"/>
          </a:p>
        </p:txBody>
      </p:sp>
    </p:spTree>
    <p:extLst>
      <p:ext uri="{BB962C8B-B14F-4D97-AF65-F5344CB8AC3E}">
        <p14:creationId xmlns:p14="http://schemas.microsoft.com/office/powerpoint/2010/main" val="4189380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Door postings are utilized outside each lab to communicate the hazards associated with each lab.  </a:t>
            </a:r>
          </a:p>
          <a:p>
            <a:endParaRPr lang="en-US" dirty="0"/>
          </a:p>
          <a:p>
            <a:r>
              <a:rPr lang="en-US" dirty="0"/>
              <a:t>A couple of examples of door postings are pictured here.  These signs need to communicate the biosafety level, the agents being used in the lab and the contact information for the responsible scientist and emergency contact</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30</a:t>
            </a:fld>
            <a:endParaRPr lang="en-US"/>
          </a:p>
        </p:txBody>
      </p:sp>
    </p:spTree>
    <p:extLst>
      <p:ext uri="{BB962C8B-B14F-4D97-AF65-F5344CB8AC3E}">
        <p14:creationId xmlns:p14="http://schemas.microsoft.com/office/powerpoint/2010/main" val="362151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Biosecurity is related to biosafety and is achieved by limiting access to research facilities, materials and information related to that material.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4</a:t>
            </a:fld>
            <a:endParaRPr lang="en-US"/>
          </a:p>
        </p:txBody>
      </p:sp>
    </p:spTree>
    <p:extLst>
      <p:ext uri="{BB962C8B-B14F-4D97-AF65-F5344CB8AC3E}">
        <p14:creationId xmlns:p14="http://schemas.microsoft.com/office/powerpoint/2010/main" val="102569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Material transfer documentation- are you supposed to have the agents you have? And do you have all the correct permissions to be working with those agents.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5</a:t>
            </a:fld>
            <a:endParaRPr lang="en-US"/>
          </a:p>
        </p:txBody>
      </p:sp>
    </p:spTree>
    <p:extLst>
      <p:ext uri="{BB962C8B-B14F-4D97-AF65-F5344CB8AC3E}">
        <p14:creationId xmlns:p14="http://schemas.microsoft.com/office/powerpoint/2010/main" val="161237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and NIH have established a set of guidelines that help individuals in a lab recognize the hazards of the biologic agent they are working with.  </a:t>
            </a:r>
          </a:p>
          <a:p>
            <a:endParaRPr lang="en-US" dirty="0"/>
          </a:p>
          <a:p>
            <a:r>
              <a:rPr lang="en-US" dirty="0"/>
              <a:t>These regulations outline the precautions, special practices and decontamination procedures that are required for a specific agent.  </a:t>
            </a:r>
          </a:p>
          <a:p>
            <a:endParaRPr lang="en-US" dirty="0"/>
          </a:p>
          <a:p>
            <a:r>
              <a:rPr lang="en-US" dirty="0"/>
              <a:t>They are in place to protect workers in microbiological and medical labs though the use of engineering controls (which we will talk about in a minute), standard operating procedures and work practices.  </a:t>
            </a:r>
          </a:p>
        </p:txBody>
      </p:sp>
      <p:sp>
        <p:nvSpPr>
          <p:cNvPr id="4" name="Slide Number Placeholder 3"/>
          <p:cNvSpPr>
            <a:spLocks noGrp="1"/>
          </p:cNvSpPr>
          <p:nvPr>
            <p:ph type="sldNum" sz="quarter" idx="10"/>
          </p:nvPr>
        </p:nvSpPr>
        <p:spPr/>
        <p:txBody>
          <a:bodyPr/>
          <a:lstStyle/>
          <a:p>
            <a:fld id="{CC65B7C2-F4B5-4124-9FBC-6B90290230E3}" type="slidenum">
              <a:rPr lang="en-US" smtClean="0"/>
              <a:t>6</a:t>
            </a:fld>
            <a:endParaRPr lang="en-US"/>
          </a:p>
        </p:txBody>
      </p:sp>
      <p:sp>
        <p:nvSpPr>
          <p:cNvPr id="5" name="Date Placeholder 4"/>
          <p:cNvSpPr>
            <a:spLocks noGrp="1"/>
          </p:cNvSpPr>
          <p:nvPr>
            <p:ph type="dt" idx="11"/>
          </p:nvPr>
        </p:nvSpPr>
        <p:spPr/>
        <p:txBody>
          <a:bodyPr/>
          <a:lstStyle/>
          <a:p>
            <a:r>
              <a:rPr lang="en-US"/>
              <a:t>9/22/2015</a:t>
            </a:r>
          </a:p>
        </p:txBody>
      </p:sp>
    </p:spTree>
    <p:extLst>
      <p:ext uri="{BB962C8B-B14F-4D97-AF65-F5344CB8AC3E}">
        <p14:creationId xmlns:p14="http://schemas.microsoft.com/office/powerpoint/2010/main" val="143757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info and recommendations can be found in…. And also at the links below.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7</a:t>
            </a:fld>
            <a:endParaRPr lang="en-US"/>
          </a:p>
        </p:txBody>
      </p:sp>
    </p:spTree>
    <p:extLst>
      <p:ext uri="{BB962C8B-B14F-4D97-AF65-F5344CB8AC3E}">
        <p14:creationId xmlns:p14="http://schemas.microsoft.com/office/powerpoint/2010/main" val="284458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One of the major ways that we protect ourselves in lab is through the use of primary barriers and universal precautions.  </a:t>
            </a:r>
          </a:p>
          <a:p>
            <a:pPr marL="0" indent="0">
              <a:buFontTx/>
              <a:buNone/>
            </a:pPr>
            <a:endParaRPr lang="en-US" dirty="0"/>
          </a:p>
          <a:p>
            <a:pPr marL="0" indent="0">
              <a:buFontTx/>
              <a:buNone/>
            </a:pPr>
            <a:r>
              <a:rPr lang="en-US" dirty="0"/>
              <a:t>Primary barriers are physical barriers or personal protective equipment that are physically put between a person and the hazardous agent.  Examples of primary barriers include: Biosafety cabinets, specialized breathing apparatuses such as masks and personal air purify respirators, safety glasses, lab coats or safety caps on centrifuge buckets.  </a:t>
            </a:r>
          </a:p>
          <a:p>
            <a:pPr marL="0" indent="0">
              <a:buFontTx/>
              <a:buNone/>
            </a:pPr>
            <a:endParaRPr lang="en-US" dirty="0"/>
          </a:p>
          <a:p>
            <a:pPr marL="0" indent="0">
              <a:buFontTx/>
              <a:buNone/>
            </a:pPr>
            <a:r>
              <a:rPr lang="en-US" dirty="0"/>
              <a:t>Universal precautions are a set of guidelines that are aimed at preventing transmission of blood borne pathogens from blood and other potentially infectious materials to another person.  These guidelines were developed by the CDC in the 80s in response to the outbreak of HIV.  Although these were originally guidelines aimed at protecting health care workers, these precautions are also applicable in the lab because they provide guidance on how to handle lab specimens, or during an outbreak such as with CoVID19.  </a:t>
            </a:r>
          </a:p>
        </p:txBody>
      </p:sp>
      <p:sp>
        <p:nvSpPr>
          <p:cNvPr id="4" name="Date Placeholder 3"/>
          <p:cNvSpPr>
            <a:spLocks noGrp="1"/>
          </p:cNvSpPr>
          <p:nvPr>
            <p:ph type="dt" idx="10"/>
          </p:nvPr>
        </p:nvSpPr>
        <p:spPr/>
        <p:txBody>
          <a:bodyPr/>
          <a:lstStyle/>
          <a:p>
            <a:r>
              <a:rPr lang="en-US"/>
              <a:t>9/22/2015</a:t>
            </a:r>
          </a:p>
        </p:txBody>
      </p:sp>
      <p:sp>
        <p:nvSpPr>
          <p:cNvPr id="5" name="Slide Number Placeholder 4"/>
          <p:cNvSpPr>
            <a:spLocks noGrp="1"/>
          </p:cNvSpPr>
          <p:nvPr>
            <p:ph type="sldNum" sz="quarter" idx="11"/>
          </p:nvPr>
        </p:nvSpPr>
        <p:spPr/>
        <p:txBody>
          <a:bodyPr/>
          <a:lstStyle/>
          <a:p>
            <a:fld id="{CC65B7C2-F4B5-4124-9FBC-6B90290230E3}" type="slidenum">
              <a:rPr lang="en-US" smtClean="0"/>
              <a:t>8</a:t>
            </a:fld>
            <a:endParaRPr lang="en-US"/>
          </a:p>
        </p:txBody>
      </p:sp>
    </p:spTree>
    <p:extLst>
      <p:ext uri="{BB962C8B-B14F-4D97-AF65-F5344CB8AC3E}">
        <p14:creationId xmlns:p14="http://schemas.microsoft.com/office/powerpoint/2010/main" val="1345502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Universal precautions include… washing your hands thoroughly, using gloves, lab coats, disposable gowns, face masks, face shields, safety glasses or goggles, and properly handling sharps such as needles and scalpels.  </a:t>
            </a:r>
          </a:p>
          <a:p>
            <a:endParaRPr lang="en-US" dirty="0"/>
          </a:p>
          <a:p>
            <a:r>
              <a:rPr lang="en-US" dirty="0"/>
              <a:t>These guidelines require that all potentially infectious material and contaminated equipment be handled in a manner in with to prevent transmission of infectious agents.  </a:t>
            </a:r>
          </a:p>
          <a:p>
            <a:endParaRPr lang="en-US" dirty="0"/>
          </a:p>
          <a:p>
            <a:r>
              <a:rPr lang="en-US" dirty="0"/>
              <a:t>There are special circumstances in which additional precautions may need to be taken.  Which could include additional protective clothing. Such as with </a:t>
            </a:r>
            <a:r>
              <a:rPr lang="en-US" dirty="0" err="1"/>
              <a:t>CoVID</a:t>
            </a:r>
            <a:r>
              <a:rPr lang="en-US" dirty="0"/>
              <a:t> 19 and wearing a mask while out in public.  </a:t>
            </a:r>
          </a:p>
        </p:txBody>
      </p:sp>
      <p:sp>
        <p:nvSpPr>
          <p:cNvPr id="4" name="Date Placeholder 3"/>
          <p:cNvSpPr>
            <a:spLocks noGrp="1"/>
          </p:cNvSpPr>
          <p:nvPr>
            <p:ph type="dt" idx="1"/>
          </p:nvPr>
        </p:nvSpPr>
        <p:spPr/>
        <p:txBody>
          <a:bodyPr/>
          <a:lstStyle/>
          <a:p>
            <a:r>
              <a:rPr lang="en-US"/>
              <a:t>9/22/2015</a:t>
            </a:r>
          </a:p>
        </p:txBody>
      </p:sp>
      <p:sp>
        <p:nvSpPr>
          <p:cNvPr id="5" name="Slide Number Placeholder 4"/>
          <p:cNvSpPr>
            <a:spLocks noGrp="1"/>
          </p:cNvSpPr>
          <p:nvPr>
            <p:ph type="sldNum" sz="quarter" idx="5"/>
          </p:nvPr>
        </p:nvSpPr>
        <p:spPr/>
        <p:txBody>
          <a:bodyPr/>
          <a:lstStyle/>
          <a:p>
            <a:fld id="{CC65B7C2-F4B5-4124-9FBC-6B90290230E3}" type="slidenum">
              <a:rPr lang="en-US" smtClean="0"/>
              <a:t>9</a:t>
            </a:fld>
            <a:endParaRPr lang="en-US"/>
          </a:p>
        </p:txBody>
      </p:sp>
    </p:spTree>
    <p:extLst>
      <p:ext uri="{BB962C8B-B14F-4D97-AF65-F5344CB8AC3E}">
        <p14:creationId xmlns:p14="http://schemas.microsoft.com/office/powerpoint/2010/main" val="3061100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BCD76AF-B10C-4401-842B-C26F955B83F8}" type="datetime1">
              <a:rPr lang="en-US" smtClean="0"/>
              <a:t>6/13/2020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E887B7-9DD8-4241-BF15-492DE2F1BDE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E9C97D-14FE-4E1C-9196-7AC506DA14D9}" type="datetime1">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887B7-9DD8-4241-BF15-492DE2F1BD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7A57CBC7-80B7-480F-A7ED-4443CFCD4BB1}" type="datetime1">
              <a:rPr lang="en-US" smtClean="0"/>
              <a:t>6/13/2020</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E887B7-9DD8-4241-BF15-492DE2F1BDE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147450-3EA3-49E1-A77C-24E60CD8C040}" type="datetime1">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887B7-9DD8-4241-BF15-492DE2F1BDE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13609A8-EABB-4065-B835-9688506B643C}" type="datetime1">
              <a:rPr lang="en-US" smtClean="0"/>
              <a:t>6/13/2020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58E887B7-9DD8-4241-BF15-492DE2F1BDE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BCADF16-273F-470A-A498-B0E036090F32}" type="datetime1">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887B7-9DD8-4241-BF15-492DE2F1BDE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C0D823-F99B-4A88-A36F-2F5A50BF824A}" type="datetime1">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887B7-9DD8-4241-BF15-492DE2F1BDE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FC376C4-2B22-4EEC-B949-34F0FB628FBA}" type="datetime1">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887B7-9DD8-4241-BF15-492DE2F1BD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B4B75BF-83FD-45F0-94A3-4C7966986AB7}" type="datetime1">
              <a:rPr lang="en-US" smtClean="0"/>
              <a:t>6/13/2020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58E887B7-9DD8-4241-BF15-492DE2F1BD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EE163E-7CAD-4CE2-B086-1366AFD6DF8C}" type="datetime1">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887B7-9DD8-4241-BF15-492DE2F1BDE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53046F3C-2271-4270-ACDE-495D53FE94D6}" type="datetime1">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887B7-9DD8-4241-BF15-492DE2F1BDEE}"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BC0F35F-4893-48F4-B9FD-5FF15EC7F112}" type="datetime1">
              <a:rPr lang="en-US" smtClean="0"/>
              <a:t>6/13/2020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E887B7-9DD8-4241-BF15-492DE2F1BDE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2013.igem.org/Team:Wageningen_UR/General_safet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s://en.wikipedia.org/wiki/File:Influenza_virus_research.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publicdomainfiles.com/show_file.php?id=13527021021173"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biosafety/publications/bmbl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oba.od.nih.gov/rdna/nih_guidelines_oba.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771900" y="533400"/>
            <a:ext cx="5105400" cy="2868168"/>
          </a:xfrm>
        </p:spPr>
        <p:txBody>
          <a:bodyPr/>
          <a:lstStyle/>
          <a:p>
            <a:r>
              <a:rPr lang="en-US" sz="5400" dirty="0">
                <a:latin typeface="Tahoma" pitchFamily="34" charset="0"/>
                <a:ea typeface="Tahoma" pitchFamily="34" charset="0"/>
                <a:cs typeface="Tahoma" pitchFamily="34" charset="0"/>
              </a:rPr>
              <a:t>Laboratory Biosafety</a:t>
            </a:r>
          </a:p>
        </p:txBody>
      </p:sp>
      <p:sp>
        <p:nvSpPr>
          <p:cNvPr id="5" name="Subtitle 4"/>
          <p:cNvSpPr>
            <a:spLocks noGrp="1"/>
          </p:cNvSpPr>
          <p:nvPr>
            <p:ph type="subTitle" idx="1"/>
          </p:nvPr>
        </p:nvSpPr>
        <p:spPr>
          <a:xfrm>
            <a:off x="3200400" y="4648200"/>
            <a:ext cx="6096000" cy="1101248"/>
          </a:xfrm>
        </p:spPr>
        <p:txBody>
          <a:bodyPr>
            <a:normAutofit lnSpcReduction="10000"/>
          </a:bodyPr>
          <a:lstStyle/>
          <a:p>
            <a:pPr algn="ctr"/>
            <a:r>
              <a:rPr lang="en-US" dirty="0">
                <a:latin typeface="Tahoma" pitchFamily="34" charset="0"/>
                <a:ea typeface="Tahoma" pitchFamily="34" charset="0"/>
                <a:cs typeface="Tahoma" pitchFamily="34" charset="0"/>
              </a:rPr>
              <a:t>LOUISIANA STATE UNIVERSITY</a:t>
            </a:r>
          </a:p>
          <a:p>
            <a:pPr algn="ctr"/>
            <a:r>
              <a:rPr lang="en-US" dirty="0">
                <a:latin typeface="Tahoma" pitchFamily="34" charset="0"/>
                <a:ea typeface="Tahoma" pitchFamily="34" charset="0"/>
                <a:cs typeface="Tahoma" pitchFamily="34" charset="0"/>
              </a:rPr>
              <a:t>OFFICE OF </a:t>
            </a:r>
          </a:p>
          <a:p>
            <a:pPr algn="ctr"/>
            <a:r>
              <a:rPr lang="en-US" dirty="0">
                <a:latin typeface="Tahoma" pitchFamily="34" charset="0"/>
                <a:ea typeface="Tahoma" pitchFamily="34" charset="0"/>
                <a:cs typeface="Tahoma" pitchFamily="34" charset="0"/>
              </a:rPr>
              <a:t>ENVIRONMENTAL HEALTH &amp; SAFETY</a:t>
            </a:r>
          </a:p>
        </p:txBody>
      </p:sp>
      <p:pic>
        <p:nvPicPr>
          <p:cNvPr id="6" name="Picture 5" descr="Tower 2.jpg"/>
          <p:cNvPicPr>
            <a:picLocks noChangeAspect="1"/>
          </p:cNvPicPr>
          <p:nvPr/>
        </p:nvPicPr>
        <p:blipFill rotWithShape="1">
          <a:blip r:embed="rId3" cstate="print">
            <a:lum bright="70000" contrast="-70000"/>
            <a:extLst>
              <a:ext uri="{BEBA8EAE-BF5A-486C-A8C5-ECC9F3942E4B}">
                <a14:imgProps xmlns:a14="http://schemas.microsoft.com/office/drawing/2010/main">
                  <a14:imgLayer r:embed="rId4">
                    <a14:imgEffect>
                      <a14:saturation sat="300000"/>
                    </a14:imgEffect>
                  </a14:imgLayer>
                </a14:imgProps>
              </a:ext>
            </a:extLst>
          </a:blip>
          <a:srcRect l="7423" r="47946"/>
          <a:stretch/>
        </p:blipFill>
        <p:spPr>
          <a:xfrm>
            <a:off x="-685800" y="-228600"/>
            <a:ext cx="4191000" cy="7377545"/>
          </a:xfrm>
          <a:prstGeom prst="rect">
            <a:avLst/>
          </a:prstGeom>
          <a:ln>
            <a:noFill/>
          </a:ln>
          <a:effectLst>
            <a:softEdge rad="112500"/>
          </a:effectLst>
        </p:spPr>
      </p:pic>
    </p:spTree>
    <p:extLst>
      <p:ext uri="{BB962C8B-B14F-4D97-AF65-F5344CB8AC3E}">
        <p14:creationId xmlns:p14="http://schemas.microsoft.com/office/powerpoint/2010/main" val="389378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p:txBody>
          <a:bodyPr/>
          <a:lstStyle/>
          <a:p>
            <a:pPr eaLnBrk="1" hangingPunct="1"/>
            <a:r>
              <a:rPr lang="en-US" altLang="en-US" dirty="0"/>
              <a:t>Lab Practices &amp; Techniques</a:t>
            </a:r>
          </a:p>
        </p:txBody>
      </p:sp>
      <p:sp>
        <p:nvSpPr>
          <p:cNvPr id="6147" name="Content Placeholder 2"/>
          <p:cNvSpPr>
            <a:spLocks noGrp="1"/>
          </p:cNvSpPr>
          <p:nvPr>
            <p:ph idx="4294967295"/>
          </p:nvPr>
        </p:nvSpPr>
        <p:spPr/>
        <p:txBody>
          <a:bodyPr/>
          <a:lstStyle/>
          <a:p>
            <a:pPr eaLnBrk="1" hangingPunct="1"/>
            <a:r>
              <a:rPr lang="en-US" altLang="en-US"/>
              <a:t>Strict adherence</a:t>
            </a:r>
          </a:p>
          <a:p>
            <a:pPr lvl="1" eaLnBrk="1" hangingPunct="1"/>
            <a:r>
              <a:rPr lang="en-US" altLang="en-US"/>
              <a:t>Standard microbiological practices and techniques</a:t>
            </a:r>
          </a:p>
          <a:p>
            <a:pPr eaLnBrk="1" hangingPunct="1"/>
            <a:r>
              <a:rPr lang="en-US" altLang="en-US"/>
              <a:t>Workers must be</a:t>
            </a:r>
          </a:p>
          <a:p>
            <a:pPr lvl="1" eaLnBrk="1" hangingPunct="1"/>
            <a:r>
              <a:rPr lang="en-US" altLang="en-US"/>
              <a:t>Aware of potential hazards</a:t>
            </a:r>
          </a:p>
          <a:p>
            <a:pPr lvl="1" eaLnBrk="1" hangingPunct="1"/>
            <a:r>
              <a:rPr lang="en-US" altLang="en-US"/>
              <a:t>Trained</a:t>
            </a:r>
          </a:p>
          <a:p>
            <a:pPr lvl="1" eaLnBrk="1" hangingPunct="1"/>
            <a:r>
              <a:rPr lang="en-US" altLang="en-US"/>
              <a:t>Proficient in safe practices &amp; techniques</a:t>
            </a:r>
          </a:p>
          <a:p>
            <a:pPr eaLnBrk="1" hangingPunct="1"/>
            <a:r>
              <a:rPr lang="en-US" altLang="en-US"/>
              <a:t>Appropriate training</a:t>
            </a:r>
          </a:p>
        </p:txBody>
      </p:sp>
    </p:spTree>
    <p:extLst>
      <p:ext uri="{BB962C8B-B14F-4D97-AF65-F5344CB8AC3E}">
        <p14:creationId xmlns:p14="http://schemas.microsoft.com/office/powerpoint/2010/main" val="340835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pPr eaLnBrk="1" hangingPunct="1"/>
            <a:r>
              <a:rPr lang="en-US" altLang="en-US"/>
              <a:t>Biosafety Manual</a:t>
            </a:r>
          </a:p>
        </p:txBody>
      </p:sp>
      <p:sp>
        <p:nvSpPr>
          <p:cNvPr id="7171" name="Content Placeholder 2"/>
          <p:cNvSpPr>
            <a:spLocks noGrp="1"/>
          </p:cNvSpPr>
          <p:nvPr>
            <p:ph idx="4294967295"/>
          </p:nvPr>
        </p:nvSpPr>
        <p:spPr/>
        <p:txBody>
          <a:bodyPr/>
          <a:lstStyle/>
          <a:p>
            <a:pPr eaLnBrk="1" hangingPunct="1"/>
            <a:r>
              <a:rPr lang="en-US" altLang="en-US"/>
              <a:t>Developed specifically for each laboratory</a:t>
            </a:r>
          </a:p>
          <a:p>
            <a:pPr lvl="1" eaLnBrk="1" hangingPunct="1"/>
            <a:r>
              <a:rPr lang="en-US" altLang="en-US"/>
              <a:t>Identifies hazards</a:t>
            </a:r>
          </a:p>
          <a:p>
            <a:pPr lvl="1" eaLnBrk="1" hangingPunct="1"/>
            <a:r>
              <a:rPr lang="en-US" altLang="en-US"/>
              <a:t>Specifies practices &amp; procedures to minimize or eliminate these hazards</a:t>
            </a:r>
          </a:p>
          <a:p>
            <a:pPr eaLnBrk="1" hangingPunct="1"/>
            <a:r>
              <a:rPr lang="en-US" altLang="en-US"/>
              <a:t>Required reading</a:t>
            </a:r>
          </a:p>
          <a:p>
            <a:pPr eaLnBrk="1" hangingPunct="1"/>
            <a:r>
              <a:rPr lang="en-US" altLang="en-US"/>
              <a:t>Laboratory personnel </a:t>
            </a:r>
          </a:p>
          <a:p>
            <a:pPr lvl="1" eaLnBrk="1" hangingPunct="1"/>
            <a:r>
              <a:rPr lang="en-US" altLang="en-US"/>
              <a:t>Responsible for work conducted in laboratory</a:t>
            </a:r>
          </a:p>
          <a:p>
            <a:pPr lvl="1" eaLnBrk="1" hangingPunct="1"/>
            <a:r>
              <a:rPr lang="en-US" altLang="en-US"/>
              <a:t>Trained &amp; knowledgeable in techniques, safety procedures, and associated hazards</a:t>
            </a:r>
          </a:p>
        </p:txBody>
      </p:sp>
    </p:spTree>
    <p:extLst>
      <p:ext uri="{BB962C8B-B14F-4D97-AF65-F5344CB8AC3E}">
        <p14:creationId xmlns:p14="http://schemas.microsoft.com/office/powerpoint/2010/main" val="284003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altLang="en-US"/>
              <a:t>Safety Equipment</a:t>
            </a:r>
          </a:p>
        </p:txBody>
      </p:sp>
      <p:sp>
        <p:nvSpPr>
          <p:cNvPr id="9219" name="Content Placeholder 2"/>
          <p:cNvSpPr>
            <a:spLocks noGrp="1"/>
          </p:cNvSpPr>
          <p:nvPr>
            <p:ph idx="4294967295"/>
          </p:nvPr>
        </p:nvSpPr>
        <p:spPr/>
        <p:txBody>
          <a:bodyPr>
            <a:normAutofit lnSpcReduction="10000"/>
          </a:bodyPr>
          <a:lstStyle/>
          <a:p>
            <a:pPr eaLnBrk="1" hangingPunct="1">
              <a:lnSpc>
                <a:spcPct val="90000"/>
              </a:lnSpc>
            </a:pPr>
            <a:r>
              <a:rPr lang="en-US" altLang="en-US" dirty="0"/>
              <a:t>Specialized equipment for a lab that provides protection to the worker from hazardous agents</a:t>
            </a:r>
          </a:p>
          <a:p>
            <a:pPr lvl="1" eaLnBrk="1" hangingPunct="1">
              <a:lnSpc>
                <a:spcPct val="90000"/>
              </a:lnSpc>
            </a:pPr>
            <a:r>
              <a:rPr lang="en-US" altLang="en-US" dirty="0"/>
              <a:t>Contains infectious splashes, splatters, aerosols</a:t>
            </a:r>
          </a:p>
          <a:p>
            <a:pPr lvl="1" eaLnBrk="1" hangingPunct="1">
              <a:lnSpc>
                <a:spcPct val="90000"/>
              </a:lnSpc>
            </a:pPr>
            <a:r>
              <a:rPr lang="en-US" altLang="en-US" dirty="0"/>
              <a:t>EX: biosafety cabinets (BSC), enclosed containers and safety caps on centrifuge buckets.</a:t>
            </a:r>
          </a:p>
          <a:p>
            <a:pPr eaLnBrk="1" hangingPunct="1">
              <a:lnSpc>
                <a:spcPct val="90000"/>
              </a:lnSpc>
            </a:pPr>
            <a:r>
              <a:rPr lang="en-US" altLang="en-US" dirty="0"/>
              <a:t>Engineering controls- protect workers by removing hazardous conditions or placing a physical barrier between the worker and the hazard</a:t>
            </a:r>
          </a:p>
          <a:p>
            <a:pPr lvl="1" eaLnBrk="1" hangingPunct="1">
              <a:lnSpc>
                <a:spcPct val="90000"/>
              </a:lnSpc>
            </a:pPr>
            <a:r>
              <a:rPr lang="en-US" altLang="en-US" dirty="0"/>
              <a:t>Protect lab personnel</a:t>
            </a:r>
          </a:p>
          <a:p>
            <a:pPr lvl="1" eaLnBrk="1" hangingPunct="1">
              <a:lnSpc>
                <a:spcPct val="90000"/>
              </a:lnSpc>
            </a:pPr>
            <a:r>
              <a:rPr lang="en-US" altLang="en-US" dirty="0"/>
              <a:t>Protect environment</a:t>
            </a:r>
          </a:p>
          <a:p>
            <a:pPr lvl="1" eaLnBrk="1" hangingPunct="1">
              <a:lnSpc>
                <a:spcPct val="90000"/>
              </a:lnSpc>
            </a:pPr>
            <a:r>
              <a:rPr lang="en-US" altLang="en-US" dirty="0"/>
              <a:t>Prevent contamination of materials</a:t>
            </a:r>
          </a:p>
        </p:txBody>
      </p:sp>
    </p:spTree>
    <p:extLst>
      <p:ext uri="{BB962C8B-B14F-4D97-AF65-F5344CB8AC3E}">
        <p14:creationId xmlns:p14="http://schemas.microsoft.com/office/powerpoint/2010/main" val="249430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pPr eaLnBrk="1" hangingPunct="1"/>
            <a:r>
              <a:rPr lang="en-US" altLang="en-US"/>
              <a:t>Safety Equipment</a:t>
            </a:r>
          </a:p>
        </p:txBody>
      </p:sp>
      <p:sp>
        <p:nvSpPr>
          <p:cNvPr id="10243" name="Content Placeholder 2"/>
          <p:cNvSpPr>
            <a:spLocks noGrp="1"/>
          </p:cNvSpPr>
          <p:nvPr>
            <p:ph idx="4294967295"/>
          </p:nvPr>
        </p:nvSpPr>
        <p:spPr>
          <a:xfrm>
            <a:off x="762000" y="1524000"/>
            <a:ext cx="4724400" cy="4800600"/>
          </a:xfrm>
        </p:spPr>
        <p:txBody>
          <a:bodyPr/>
          <a:lstStyle/>
          <a:p>
            <a:pPr eaLnBrk="1" hangingPunct="1"/>
            <a:r>
              <a:rPr lang="en-US" altLang="en-US" dirty="0"/>
              <a:t>Personal protection equipment (PPE)</a:t>
            </a:r>
          </a:p>
          <a:p>
            <a:pPr lvl="1" eaLnBrk="1" hangingPunct="1"/>
            <a:r>
              <a:rPr lang="en-US" altLang="en-US" dirty="0"/>
              <a:t>Gloves</a:t>
            </a:r>
          </a:p>
          <a:p>
            <a:pPr lvl="1" eaLnBrk="1" hangingPunct="1"/>
            <a:r>
              <a:rPr lang="en-US" altLang="en-US" dirty="0"/>
              <a:t>Coats, gowns, sleeve covers</a:t>
            </a:r>
          </a:p>
          <a:p>
            <a:pPr lvl="1" eaLnBrk="1" hangingPunct="1"/>
            <a:r>
              <a:rPr lang="en-US" altLang="en-US" dirty="0"/>
              <a:t>Boots, shoe covers</a:t>
            </a:r>
          </a:p>
          <a:p>
            <a:pPr lvl="1" eaLnBrk="1" hangingPunct="1"/>
            <a:r>
              <a:rPr lang="en-US" altLang="en-US" dirty="0"/>
              <a:t>Respirators</a:t>
            </a:r>
          </a:p>
          <a:p>
            <a:pPr lvl="1" eaLnBrk="1" hangingPunct="1"/>
            <a:r>
              <a:rPr lang="en-US" altLang="en-US" dirty="0"/>
              <a:t>Face shields, goggles, safety glasses</a:t>
            </a:r>
          </a:p>
        </p:txBody>
      </p:sp>
      <p:pic>
        <p:nvPicPr>
          <p:cNvPr id="611333" name="Picture 5" descr="BSC--Face-Shield"/>
          <p:cNvPicPr>
            <a:picLocks noChangeAspect="1" noChangeArrowheads="1"/>
          </p:cNvPicPr>
          <p:nvPr/>
        </p:nvPicPr>
        <p:blipFill rotWithShape="1">
          <a:blip r:embed="rId3"/>
          <a:srcRect r="9458"/>
          <a:stretch/>
        </p:blipFill>
        <p:spPr bwMode="auto">
          <a:xfrm>
            <a:off x="5486400" y="1362743"/>
            <a:ext cx="2840538" cy="2151311"/>
          </a:xfrm>
          <a:prstGeom prst="rect">
            <a:avLst/>
          </a:prstGeom>
          <a:noFill/>
          <a:effectLst>
            <a:outerShdw dist="35921" dir="2700000" algn="ctr" rotWithShape="0">
              <a:schemeClr val="bg1"/>
            </a:outerShdw>
          </a:effectLst>
        </p:spPr>
      </p:pic>
      <p:sp>
        <p:nvSpPr>
          <p:cNvPr id="10245" name="Rectangle 7"/>
          <p:cNvSpPr>
            <a:spLocks noGrp="1" noChangeArrowheads="1"/>
          </p:cNvSpPr>
          <p:nvPr>
            <p:ph type="body" idx="4294967295"/>
          </p:nvPr>
        </p:nvSpPr>
        <p:spPr>
          <a:xfrm>
            <a:off x="762000" y="4953000"/>
            <a:ext cx="7086600" cy="1066800"/>
          </a:xfrm>
          <a:noFill/>
        </p:spPr>
        <p:txBody>
          <a:bodyPr/>
          <a:lstStyle/>
          <a:p>
            <a:pPr eaLnBrk="1" hangingPunct="1"/>
            <a:r>
              <a:rPr lang="en-US" altLang="en-US"/>
              <a:t>Used with BSCs or as primary barrier</a:t>
            </a:r>
          </a:p>
        </p:txBody>
      </p:sp>
    </p:spTree>
    <p:extLst>
      <p:ext uri="{BB962C8B-B14F-4D97-AF65-F5344CB8AC3E}">
        <p14:creationId xmlns:p14="http://schemas.microsoft.com/office/powerpoint/2010/main" val="188139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89857" y="457200"/>
            <a:ext cx="7239000" cy="1143000"/>
          </a:xfrm>
        </p:spPr>
        <p:txBody>
          <a:bodyPr/>
          <a:lstStyle/>
          <a:p>
            <a:pPr eaLnBrk="1" hangingPunct="1"/>
            <a:r>
              <a:rPr lang="en-US" altLang="en-US" dirty="0"/>
              <a:t>Secondary Barriers</a:t>
            </a:r>
          </a:p>
        </p:txBody>
      </p:sp>
      <p:sp>
        <p:nvSpPr>
          <p:cNvPr id="11267" name="Content Placeholder 2"/>
          <p:cNvSpPr>
            <a:spLocks noGrp="1"/>
          </p:cNvSpPr>
          <p:nvPr>
            <p:ph idx="4294967295"/>
          </p:nvPr>
        </p:nvSpPr>
        <p:spPr>
          <a:xfrm>
            <a:off x="489857" y="2022566"/>
            <a:ext cx="7239000" cy="4846320"/>
          </a:xfrm>
        </p:spPr>
        <p:txBody>
          <a:bodyPr/>
          <a:lstStyle/>
          <a:p>
            <a:pPr eaLnBrk="1" hangingPunct="1"/>
            <a:r>
              <a:rPr lang="en-US" altLang="en-US" dirty="0"/>
              <a:t>Facility design and construction</a:t>
            </a:r>
          </a:p>
          <a:p>
            <a:pPr lvl="1" eaLnBrk="1" hangingPunct="1"/>
            <a:r>
              <a:rPr lang="en-US" altLang="en-US" dirty="0"/>
              <a:t>Laboratory worker protection</a:t>
            </a:r>
          </a:p>
          <a:p>
            <a:pPr lvl="1" eaLnBrk="1" hangingPunct="1"/>
            <a:r>
              <a:rPr lang="en-US" altLang="en-US" dirty="0"/>
              <a:t>Protect persons outside lab</a:t>
            </a:r>
          </a:p>
          <a:p>
            <a:pPr lvl="1" eaLnBrk="1" hangingPunct="1"/>
            <a:r>
              <a:rPr lang="en-US" altLang="en-US" dirty="0"/>
              <a:t>Protects community/environment</a:t>
            </a:r>
          </a:p>
          <a:p>
            <a:pPr eaLnBrk="1" hangingPunct="1"/>
            <a:r>
              <a:rPr lang="en-US" altLang="en-US" dirty="0"/>
              <a:t>Recommended barriers</a:t>
            </a:r>
          </a:p>
          <a:p>
            <a:pPr lvl="1" eaLnBrk="1" hangingPunct="1"/>
            <a:r>
              <a:rPr lang="en-US" altLang="en-US" dirty="0"/>
              <a:t>Depends on transmission of agents</a:t>
            </a:r>
          </a:p>
          <a:p>
            <a:pPr lvl="1"/>
            <a:r>
              <a:rPr lang="en-US" altLang="en-US" dirty="0"/>
              <a:t>Ex: Handwashing sinks, eye wash stations, safety showers, specialized decontamination facilities, specialized ventilation systems. </a:t>
            </a:r>
          </a:p>
        </p:txBody>
      </p:sp>
    </p:spTree>
    <p:extLst>
      <p:ext uri="{BB962C8B-B14F-4D97-AF65-F5344CB8AC3E}">
        <p14:creationId xmlns:p14="http://schemas.microsoft.com/office/powerpoint/2010/main" val="3350927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159" y="2057400"/>
            <a:ext cx="6959082" cy="1371600"/>
          </a:xfrm>
        </p:spPr>
        <p:txBody>
          <a:bodyPr>
            <a:normAutofit/>
          </a:bodyPr>
          <a:lstStyle/>
          <a:p>
            <a:pPr lvl="0" fontAlgn="base">
              <a:spcAft>
                <a:spcPct val="0"/>
              </a:spcAft>
              <a:buClrTx/>
              <a:buSzPct val="60000"/>
              <a:buFont typeface="Wingdings" pitchFamily="2" charset="2"/>
              <a:buChar char="v"/>
            </a:pPr>
            <a:r>
              <a:rPr kumimoji="0" lang="en-US" b="0" i="0" u="none" strike="noStrike" kern="0" cap="none" spc="0" normalizeH="0" baseline="0" noProof="0" dirty="0">
                <a:ln>
                  <a:noFill/>
                </a:ln>
                <a:solidFill>
                  <a:srgbClr val="000000"/>
                </a:solidFill>
                <a:effectLst/>
                <a:uLnTx/>
                <a:uFillTx/>
                <a:latin typeface="Tahoma"/>
                <a:ea typeface="+mn-ea"/>
                <a:cs typeface="Arial"/>
              </a:rPr>
              <a:t>Labs are divided into 4 biosafety levels; protective practices increase with each level.</a:t>
            </a:r>
          </a:p>
          <a:p>
            <a:endParaRPr lang="en-US" dirty="0"/>
          </a:p>
        </p:txBody>
      </p:sp>
      <p:sp>
        <p:nvSpPr>
          <p:cNvPr id="4" name="Title 1"/>
          <p:cNvSpPr>
            <a:spLocks noGrp="1"/>
          </p:cNvSpPr>
          <p:nvPr>
            <p:ph type="title"/>
          </p:nvPr>
        </p:nvSpPr>
        <p:spPr>
          <a:xfrm>
            <a:off x="457200" y="838200"/>
            <a:ext cx="7239000" cy="624840"/>
          </a:xfrm>
        </p:spPr>
        <p:txBody>
          <a:bodyPr/>
          <a:lstStyle/>
          <a:p>
            <a:r>
              <a:rPr lang="en-US" dirty="0"/>
              <a:t>CDC &amp; </a:t>
            </a:r>
            <a:r>
              <a:rPr lang="en-US" dirty="0" err="1"/>
              <a:t>Nih</a:t>
            </a:r>
            <a:r>
              <a:rPr lang="en-US" dirty="0"/>
              <a:t> guidelines</a:t>
            </a:r>
          </a:p>
        </p:txBody>
      </p:sp>
      <p:pic>
        <p:nvPicPr>
          <p:cNvPr id="5" name="Picture 4">
            <a:extLst>
              <a:ext uri="{FF2B5EF4-FFF2-40B4-BE49-F238E27FC236}">
                <a16:creationId xmlns:a16="http://schemas.microsoft.com/office/drawing/2014/main" id="{C24F9DEB-BE2B-4084-9A8E-3F603A6D41A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14600" y="3348681"/>
            <a:ext cx="4450407" cy="2599038"/>
          </a:xfrm>
          <a:prstGeom prst="rect">
            <a:avLst/>
          </a:prstGeom>
        </p:spPr>
      </p:pic>
    </p:spTree>
    <p:extLst>
      <p:ext uri="{BB962C8B-B14F-4D97-AF65-F5344CB8AC3E}">
        <p14:creationId xmlns:p14="http://schemas.microsoft.com/office/powerpoint/2010/main" val="4193558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eaLnBrk="1" hangingPunct="1"/>
            <a:r>
              <a:rPr lang="en-US" altLang="en-US"/>
              <a:t>Biosafety Levels</a:t>
            </a:r>
          </a:p>
        </p:txBody>
      </p:sp>
      <p:sp>
        <p:nvSpPr>
          <p:cNvPr id="13315" name="Content Placeholder 2"/>
          <p:cNvSpPr>
            <a:spLocks noGrp="1"/>
          </p:cNvSpPr>
          <p:nvPr>
            <p:ph idx="4294967295"/>
          </p:nvPr>
        </p:nvSpPr>
        <p:spPr/>
        <p:txBody>
          <a:bodyPr/>
          <a:lstStyle/>
          <a:p>
            <a:pPr eaLnBrk="1" hangingPunct="1"/>
            <a:r>
              <a:rPr lang="en-US" altLang="en-US" dirty="0"/>
              <a:t>Assignment of Biosafety Levels (BSL)</a:t>
            </a:r>
          </a:p>
          <a:p>
            <a:pPr lvl="1" eaLnBrk="1" hangingPunct="1"/>
            <a:r>
              <a:rPr lang="en-US" altLang="en-US" dirty="0"/>
              <a:t>Lab practices and techniques</a:t>
            </a:r>
          </a:p>
          <a:p>
            <a:pPr lvl="1" eaLnBrk="1" hangingPunct="1"/>
            <a:r>
              <a:rPr lang="en-US" altLang="en-US" dirty="0"/>
              <a:t>Safety equipment</a:t>
            </a:r>
          </a:p>
          <a:p>
            <a:pPr lvl="1" eaLnBrk="1" hangingPunct="1"/>
            <a:r>
              <a:rPr lang="en-US" altLang="en-US" dirty="0"/>
              <a:t>Laboratory facilities</a:t>
            </a:r>
          </a:p>
          <a:p>
            <a:pPr eaLnBrk="1" hangingPunct="1"/>
            <a:r>
              <a:rPr lang="en-US" altLang="en-US" dirty="0"/>
              <a:t>Determined by risk assessment</a:t>
            </a:r>
          </a:p>
          <a:p>
            <a:pPr eaLnBrk="1" hangingPunct="1"/>
            <a:r>
              <a:rPr lang="en-US" altLang="en-US" dirty="0"/>
              <a:t>Established by responsible staff</a:t>
            </a:r>
          </a:p>
        </p:txBody>
      </p:sp>
      <p:pic>
        <p:nvPicPr>
          <p:cNvPr id="1028" name="Picture 4" descr="http://www.interplas.com/product_images/biohazard-bags/biohaz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480560"/>
            <a:ext cx="215399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eaLnBrk="1" hangingPunct="1"/>
            <a:r>
              <a:rPr lang="en-US" altLang="en-US" dirty="0"/>
              <a:t>BSL-1</a:t>
            </a:r>
          </a:p>
        </p:txBody>
      </p:sp>
      <p:sp>
        <p:nvSpPr>
          <p:cNvPr id="15363" name="Content Placeholder 2"/>
          <p:cNvSpPr>
            <a:spLocks noGrp="1"/>
          </p:cNvSpPr>
          <p:nvPr>
            <p:ph idx="4294967295"/>
          </p:nvPr>
        </p:nvSpPr>
        <p:spPr>
          <a:xfrm>
            <a:off x="685800" y="1676400"/>
            <a:ext cx="6172200" cy="4800600"/>
          </a:xfrm>
        </p:spPr>
        <p:txBody>
          <a:bodyPr/>
          <a:lstStyle/>
          <a:p>
            <a:pPr eaLnBrk="1" hangingPunct="1">
              <a:lnSpc>
                <a:spcPct val="90000"/>
              </a:lnSpc>
            </a:pPr>
            <a:r>
              <a:rPr lang="en-US" altLang="en-US" dirty="0"/>
              <a:t>Type of laboratory</a:t>
            </a:r>
          </a:p>
          <a:p>
            <a:pPr lvl="1" eaLnBrk="1" hangingPunct="1">
              <a:lnSpc>
                <a:spcPct val="90000"/>
              </a:lnSpc>
            </a:pPr>
            <a:r>
              <a:rPr lang="en-US" altLang="en-US" dirty="0"/>
              <a:t>Research, student training, and teaching labs</a:t>
            </a:r>
          </a:p>
          <a:p>
            <a:pPr lvl="1" eaLnBrk="1" hangingPunct="1">
              <a:lnSpc>
                <a:spcPct val="90000"/>
              </a:lnSpc>
            </a:pPr>
            <a:r>
              <a:rPr lang="en-US" altLang="en-US" dirty="0"/>
              <a:t>Well-defined and characterized agents</a:t>
            </a:r>
          </a:p>
          <a:p>
            <a:pPr lvl="2" eaLnBrk="1" hangingPunct="1">
              <a:lnSpc>
                <a:spcPct val="90000"/>
              </a:lnSpc>
            </a:pPr>
            <a:r>
              <a:rPr lang="en-US" altLang="en-US" dirty="0">
                <a:solidFill>
                  <a:schemeClr val="tx2"/>
                </a:solidFill>
              </a:rPr>
              <a:t>No harm to healthy humans</a:t>
            </a:r>
          </a:p>
          <a:p>
            <a:pPr eaLnBrk="1" hangingPunct="1">
              <a:lnSpc>
                <a:spcPct val="90000"/>
              </a:lnSpc>
              <a:buFontTx/>
              <a:buNone/>
            </a:pPr>
            <a:endParaRPr lang="en-US" altLang="en-US" dirty="0"/>
          </a:p>
          <a:p>
            <a:pPr eaLnBrk="1" hangingPunct="1">
              <a:lnSpc>
                <a:spcPct val="90000"/>
              </a:lnSpc>
            </a:pPr>
            <a:r>
              <a:rPr lang="en-US" altLang="en-US" sz="2400" dirty="0"/>
              <a:t>Examples</a:t>
            </a:r>
          </a:p>
          <a:p>
            <a:pPr lvl="1" eaLnBrk="1" hangingPunct="1">
              <a:lnSpc>
                <a:spcPct val="90000"/>
              </a:lnSpc>
            </a:pPr>
            <a:r>
              <a:rPr lang="en-US" altLang="en-US" i="1" dirty="0"/>
              <a:t>Bacillus subtilis</a:t>
            </a:r>
          </a:p>
          <a:p>
            <a:pPr lvl="1" eaLnBrk="1" hangingPunct="1">
              <a:lnSpc>
                <a:spcPct val="90000"/>
              </a:lnSpc>
            </a:pPr>
            <a:r>
              <a:rPr lang="en-US" altLang="en-US" i="1" dirty="0"/>
              <a:t>Naegleria </a:t>
            </a:r>
            <a:r>
              <a:rPr lang="en-US" altLang="en-US" i="1" dirty="0" err="1"/>
              <a:t>gruberi</a:t>
            </a:r>
            <a:r>
              <a:rPr lang="en-US" altLang="en-US" i="1" dirty="0"/>
              <a:t> </a:t>
            </a:r>
          </a:p>
          <a:p>
            <a:pPr lvl="1" eaLnBrk="1" hangingPunct="1">
              <a:lnSpc>
                <a:spcPct val="90000"/>
              </a:lnSpc>
            </a:pPr>
            <a:r>
              <a:rPr lang="en-US" altLang="en-US" i="1" dirty="0"/>
              <a:t>Exempt organisms under NIH guidelines</a:t>
            </a:r>
          </a:p>
        </p:txBody>
      </p:sp>
      <p:pic>
        <p:nvPicPr>
          <p:cNvPr id="3074" name="Picture 2" descr="http://textbookofbacteriology.net/lactobacillus_acidophil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572964" y="1543764"/>
            <a:ext cx="2322672" cy="1447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edenprairieweblogs.org/scottneal/wp-content/uploads/11994721183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3700" y="3770472"/>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8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altLang="en-US"/>
              <a:t>BSL-1</a:t>
            </a:r>
          </a:p>
        </p:txBody>
      </p:sp>
      <p:sp>
        <p:nvSpPr>
          <p:cNvPr id="16387" name="Content Placeholder 2"/>
          <p:cNvSpPr>
            <a:spLocks noGrp="1"/>
          </p:cNvSpPr>
          <p:nvPr>
            <p:ph idx="4294967295"/>
          </p:nvPr>
        </p:nvSpPr>
        <p:spPr>
          <a:xfrm>
            <a:off x="990600" y="1676400"/>
            <a:ext cx="6781800" cy="4800600"/>
          </a:xfrm>
        </p:spPr>
        <p:txBody>
          <a:bodyPr/>
          <a:lstStyle/>
          <a:p>
            <a:pPr eaLnBrk="1" hangingPunct="1"/>
            <a:r>
              <a:rPr lang="en-US" altLang="en-US" dirty="0"/>
              <a:t>Basic level of containment</a:t>
            </a:r>
          </a:p>
          <a:p>
            <a:pPr lvl="1"/>
            <a:r>
              <a:rPr lang="en-US" altLang="en-US" dirty="0"/>
              <a:t>Use of gloves and lab coats</a:t>
            </a:r>
          </a:p>
          <a:p>
            <a:pPr eaLnBrk="1" hangingPunct="1">
              <a:buFontTx/>
              <a:buNone/>
            </a:pPr>
            <a:endParaRPr lang="en-US" altLang="en-US" dirty="0"/>
          </a:p>
          <a:p>
            <a:pPr eaLnBrk="1" hangingPunct="1"/>
            <a:r>
              <a:rPr lang="en-US" altLang="en-US" dirty="0"/>
              <a:t>Relies on</a:t>
            </a:r>
          </a:p>
          <a:p>
            <a:pPr lvl="1" eaLnBrk="1" hangingPunct="1"/>
            <a:r>
              <a:rPr lang="en-US" altLang="en-US" dirty="0"/>
              <a:t>Standard microbiological practices</a:t>
            </a:r>
          </a:p>
          <a:p>
            <a:pPr lvl="1" eaLnBrk="1" hangingPunct="1"/>
            <a:r>
              <a:rPr lang="en-US" altLang="en-US" dirty="0"/>
              <a:t>No special primary or secondary barriers</a:t>
            </a:r>
          </a:p>
          <a:p>
            <a:pPr lvl="2"/>
            <a:r>
              <a:rPr lang="en-US" altLang="en-US" dirty="0">
                <a:solidFill>
                  <a:schemeClr val="tx2"/>
                </a:solidFill>
              </a:rPr>
              <a:t>Handwashing sinks are required</a:t>
            </a:r>
          </a:p>
          <a:p>
            <a:pPr lvl="2"/>
            <a:endParaRPr lang="en-US" altLang="en-US" dirty="0"/>
          </a:p>
        </p:txBody>
      </p:sp>
    </p:spTree>
    <p:extLst>
      <p:ext uri="{BB962C8B-B14F-4D97-AF65-F5344CB8AC3E}">
        <p14:creationId xmlns:p14="http://schemas.microsoft.com/office/powerpoint/2010/main" val="160838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pPr eaLnBrk="1" hangingPunct="1"/>
            <a:r>
              <a:rPr lang="en-US" altLang="en-US" dirty="0"/>
              <a:t>BSL-2</a:t>
            </a:r>
          </a:p>
        </p:txBody>
      </p:sp>
      <p:sp>
        <p:nvSpPr>
          <p:cNvPr id="17411" name="Content Placeholder 2"/>
          <p:cNvSpPr>
            <a:spLocks noGrp="1"/>
          </p:cNvSpPr>
          <p:nvPr>
            <p:ph idx="4294967295"/>
          </p:nvPr>
        </p:nvSpPr>
        <p:spPr/>
        <p:txBody>
          <a:bodyPr/>
          <a:lstStyle/>
          <a:p>
            <a:pPr eaLnBrk="1" hangingPunct="1"/>
            <a:r>
              <a:rPr lang="en-US" altLang="en-US" dirty="0"/>
              <a:t>Type of laboratory</a:t>
            </a:r>
          </a:p>
          <a:p>
            <a:pPr lvl="1" eaLnBrk="1" hangingPunct="1"/>
            <a:r>
              <a:rPr lang="en-US" altLang="en-US" dirty="0"/>
              <a:t>Research, clinical, diagnostic, and teaching labs</a:t>
            </a:r>
          </a:p>
          <a:p>
            <a:pPr lvl="1" eaLnBrk="1" hangingPunct="1"/>
            <a:r>
              <a:rPr lang="en-US" altLang="en-US" dirty="0"/>
              <a:t>Work with indigenous, moderate-risk agents associated with human disease</a:t>
            </a:r>
          </a:p>
          <a:p>
            <a:pPr lvl="1" eaLnBrk="1" hangingPunct="1"/>
            <a:r>
              <a:rPr lang="en-US" altLang="en-US" dirty="0"/>
              <a:t>Relies on standard microbiological techniques</a:t>
            </a:r>
          </a:p>
          <a:p>
            <a:pPr lvl="1" eaLnBrk="1" hangingPunct="1"/>
            <a:r>
              <a:rPr lang="en-US" altLang="en-US" dirty="0"/>
              <a:t>Employ techniques to reduce the probability of splashes and aerosols</a:t>
            </a:r>
          </a:p>
          <a:p>
            <a:pPr lvl="1" eaLnBrk="1" hangingPunct="1"/>
            <a:r>
              <a:rPr lang="en-US" altLang="en-US" dirty="0"/>
              <a:t>Biological safety cabinet</a:t>
            </a:r>
          </a:p>
        </p:txBody>
      </p:sp>
    </p:spTree>
    <p:extLst>
      <p:ext uri="{BB962C8B-B14F-4D97-AF65-F5344CB8AC3E}">
        <p14:creationId xmlns:p14="http://schemas.microsoft.com/office/powerpoint/2010/main" val="207194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BIOSAFETY VS. BIOSECURITY</a:t>
            </a:r>
          </a:p>
        </p:txBody>
      </p:sp>
      <p:sp>
        <p:nvSpPr>
          <p:cNvPr id="3" name="Content Placeholder 2"/>
          <p:cNvSpPr>
            <a:spLocks noGrp="1"/>
          </p:cNvSpPr>
          <p:nvPr>
            <p:ph idx="1"/>
          </p:nvPr>
        </p:nvSpPr>
        <p:spPr/>
        <p:txBody>
          <a:bodyPr/>
          <a:lstStyle/>
          <a:p>
            <a:endParaRPr lang="en-US" dirty="0"/>
          </a:p>
          <a:p>
            <a:pPr>
              <a:buFont typeface="Wingdings" panose="05000000000000000000" pitchFamily="2" charset="2"/>
              <a:buChar char="v"/>
            </a:pPr>
            <a:r>
              <a:rPr lang="en-US" u="sng" dirty="0"/>
              <a:t>Biosafety</a:t>
            </a:r>
            <a:r>
              <a:rPr lang="en-US" dirty="0"/>
              <a:t>: reducing or eliminating exposure of individuals and the environment to potentially-hazardous biological agents</a:t>
            </a:r>
          </a:p>
          <a:p>
            <a:pPr>
              <a:buFont typeface="Wingdings" panose="05000000000000000000" pitchFamily="2" charset="2"/>
              <a:buChar char="v"/>
            </a:pPr>
            <a:endParaRPr lang="en-US" dirty="0"/>
          </a:p>
          <a:p>
            <a:pPr>
              <a:buFont typeface="Wingdings" panose="05000000000000000000" pitchFamily="2" charset="2"/>
              <a:buChar char="v"/>
            </a:pPr>
            <a:r>
              <a:rPr lang="en-US" u="sng" dirty="0"/>
              <a:t>Biosecurity</a:t>
            </a:r>
            <a:r>
              <a:rPr lang="en-US" dirty="0"/>
              <a:t>: protection of microbial agents from loss, theft, diversion, or intentional misuse</a:t>
            </a:r>
          </a:p>
          <a:p>
            <a:endParaRPr lang="en-US" dirty="0"/>
          </a:p>
          <a:p>
            <a:endParaRPr lang="en-US" dirty="0"/>
          </a:p>
          <a:p>
            <a:endParaRPr lang="en-US" dirty="0"/>
          </a:p>
        </p:txBody>
      </p:sp>
    </p:spTree>
    <p:extLst>
      <p:ext uri="{BB962C8B-B14F-4D97-AF65-F5344CB8AC3E}">
        <p14:creationId xmlns:p14="http://schemas.microsoft.com/office/powerpoint/2010/main" val="1349670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US" altLang="en-US"/>
              <a:t>BSL-2</a:t>
            </a:r>
          </a:p>
        </p:txBody>
      </p:sp>
      <p:sp>
        <p:nvSpPr>
          <p:cNvPr id="18435" name="Content Placeholder 2"/>
          <p:cNvSpPr>
            <a:spLocks noGrp="1"/>
          </p:cNvSpPr>
          <p:nvPr>
            <p:ph idx="4294967295"/>
          </p:nvPr>
        </p:nvSpPr>
        <p:spPr>
          <a:xfrm>
            <a:off x="990600" y="1676400"/>
            <a:ext cx="4876800" cy="4800600"/>
          </a:xfrm>
        </p:spPr>
        <p:txBody>
          <a:bodyPr>
            <a:normAutofit/>
          </a:bodyPr>
          <a:lstStyle/>
          <a:p>
            <a:pPr eaLnBrk="1" hangingPunct="1"/>
            <a:r>
              <a:rPr lang="en-US" altLang="en-US" dirty="0"/>
              <a:t>Examples</a:t>
            </a:r>
          </a:p>
          <a:p>
            <a:pPr lvl="1" eaLnBrk="1" hangingPunct="1"/>
            <a:r>
              <a:rPr lang="en-US" altLang="en-US" dirty="0"/>
              <a:t>Hepatitis B virus</a:t>
            </a:r>
          </a:p>
          <a:p>
            <a:pPr lvl="1" eaLnBrk="1" hangingPunct="1"/>
            <a:r>
              <a:rPr lang="en-US" altLang="en-US" dirty="0"/>
              <a:t>HIV</a:t>
            </a:r>
          </a:p>
          <a:p>
            <a:pPr lvl="1" eaLnBrk="1" hangingPunct="1"/>
            <a:r>
              <a:rPr lang="en-US" altLang="en-US" i="1" dirty="0"/>
              <a:t>Mycobacterium leprae</a:t>
            </a:r>
          </a:p>
          <a:p>
            <a:pPr lvl="1" eaLnBrk="1" hangingPunct="1"/>
            <a:r>
              <a:rPr lang="en-US" altLang="en-US" i="1" dirty="0"/>
              <a:t>Salmonella typhimurium</a:t>
            </a:r>
          </a:p>
          <a:p>
            <a:pPr lvl="1" eaLnBrk="1" hangingPunct="1"/>
            <a:r>
              <a:rPr lang="en-US" altLang="en-US" dirty="0"/>
              <a:t>Primate or human-derived  blood, body fluid, tissue or cell lines where the presence of an infectious agent is unknown</a:t>
            </a:r>
          </a:p>
        </p:txBody>
      </p:sp>
      <p:pic>
        <p:nvPicPr>
          <p:cNvPr id="18436" name="Picture 7" descr="PHIL Image 10229"/>
          <p:cNvPicPr>
            <a:picLocks noChangeAspect="1" noChangeArrowheads="1"/>
          </p:cNvPicPr>
          <p:nvPr/>
        </p:nvPicPr>
        <p:blipFill>
          <a:blip r:embed="rId3" cstate="print">
            <a:extLst>
              <a:ext uri="{28A0092B-C50C-407E-A947-70E740481C1C}">
                <a14:useLocalDpi xmlns:a14="http://schemas.microsoft.com/office/drawing/2010/main" val="0"/>
              </a:ext>
            </a:extLst>
          </a:blip>
          <a:srcRect t="30769"/>
          <a:stretch>
            <a:fillRect/>
          </a:stretch>
        </p:blipFill>
        <p:spPr bwMode="auto">
          <a:xfrm>
            <a:off x="6019800" y="891540"/>
            <a:ext cx="2286000" cy="232913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437" name="Picture 9" descr="PHIL Image 8254"/>
          <p:cNvPicPr>
            <a:picLocks noChangeAspect="1" noChangeArrowheads="1"/>
          </p:cNvPicPr>
          <p:nvPr/>
        </p:nvPicPr>
        <p:blipFill>
          <a:blip r:embed="rId4">
            <a:extLst>
              <a:ext uri="{28A0092B-C50C-407E-A947-70E740481C1C}">
                <a14:useLocalDpi xmlns:a14="http://schemas.microsoft.com/office/drawing/2010/main" val="0"/>
              </a:ext>
            </a:extLst>
          </a:blip>
          <a:srcRect b="10715"/>
          <a:stretch>
            <a:fillRect/>
          </a:stretch>
        </p:blipFill>
        <p:spPr bwMode="auto">
          <a:xfrm>
            <a:off x="6019800" y="3462068"/>
            <a:ext cx="2286000" cy="236891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8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pPr eaLnBrk="1" hangingPunct="1"/>
            <a:r>
              <a:rPr lang="en-US" altLang="en-US"/>
              <a:t>BSL-2</a:t>
            </a:r>
          </a:p>
        </p:txBody>
      </p:sp>
      <p:sp>
        <p:nvSpPr>
          <p:cNvPr id="19459" name="Content Placeholder 2"/>
          <p:cNvSpPr>
            <a:spLocks noGrp="1"/>
          </p:cNvSpPr>
          <p:nvPr>
            <p:ph idx="4294967295"/>
          </p:nvPr>
        </p:nvSpPr>
        <p:spPr>
          <a:xfrm>
            <a:off x="457200" y="1609416"/>
            <a:ext cx="7391400" cy="4846320"/>
          </a:xfrm>
        </p:spPr>
        <p:txBody>
          <a:bodyPr>
            <a:normAutofit lnSpcReduction="10000"/>
          </a:bodyPr>
          <a:lstStyle/>
          <a:p>
            <a:pPr eaLnBrk="1" hangingPunct="1"/>
            <a:r>
              <a:rPr lang="en-US" altLang="en-US" dirty="0"/>
              <a:t>Primary hazards</a:t>
            </a:r>
          </a:p>
          <a:p>
            <a:pPr lvl="1" eaLnBrk="1" hangingPunct="1"/>
            <a:r>
              <a:rPr lang="en-US" altLang="en-US" dirty="0"/>
              <a:t>Percutaneous or mucous membrane exposure</a:t>
            </a:r>
          </a:p>
          <a:p>
            <a:pPr lvl="1" eaLnBrk="1" hangingPunct="1"/>
            <a:r>
              <a:rPr lang="en-US" altLang="en-US" dirty="0"/>
              <a:t>Ingestion</a:t>
            </a:r>
          </a:p>
          <a:p>
            <a:pPr lvl="1" eaLnBrk="1" hangingPunct="1"/>
            <a:r>
              <a:rPr lang="en-US" altLang="en-US" dirty="0"/>
              <a:t>Contaminated needles or other sharps</a:t>
            </a:r>
          </a:p>
          <a:p>
            <a:pPr lvl="1"/>
            <a:r>
              <a:rPr lang="en-US" altLang="en-US" dirty="0"/>
              <a:t>Possible Inhalation</a:t>
            </a:r>
          </a:p>
          <a:p>
            <a:pPr lvl="1" eaLnBrk="1" hangingPunct="1"/>
            <a:endParaRPr lang="en-US" altLang="en-US" dirty="0"/>
          </a:p>
          <a:p>
            <a:pPr eaLnBrk="1" hangingPunct="1"/>
            <a:r>
              <a:rPr lang="en-US" altLang="en-US" dirty="0"/>
              <a:t>Primary and secondary barriers</a:t>
            </a:r>
          </a:p>
          <a:p>
            <a:pPr lvl="1"/>
            <a:r>
              <a:rPr lang="en-US" altLang="en-US" dirty="0"/>
              <a:t>Personal protective equipment</a:t>
            </a:r>
          </a:p>
          <a:p>
            <a:pPr lvl="2"/>
            <a:r>
              <a:rPr lang="en-US" altLang="en-US" dirty="0">
                <a:solidFill>
                  <a:schemeClr val="tx2"/>
                </a:solidFill>
              </a:rPr>
              <a:t>Lab coat, close toed shoes, gloves, safety glasses</a:t>
            </a:r>
          </a:p>
          <a:p>
            <a:pPr lvl="1" eaLnBrk="1" hangingPunct="1"/>
            <a:r>
              <a:rPr lang="en-US" altLang="en-US" dirty="0"/>
              <a:t>Biological safety cabinet</a:t>
            </a:r>
          </a:p>
          <a:p>
            <a:pPr lvl="2" eaLnBrk="1" hangingPunct="1"/>
            <a:r>
              <a:rPr lang="en-US" altLang="en-US" dirty="0">
                <a:solidFill>
                  <a:schemeClr val="tx2"/>
                </a:solidFill>
              </a:rPr>
              <a:t>Reduce probability of splashes and aerosols when working with potentially infectious material</a:t>
            </a:r>
          </a:p>
        </p:txBody>
      </p:sp>
    </p:spTree>
    <p:extLst>
      <p:ext uri="{BB962C8B-B14F-4D97-AF65-F5344CB8AC3E}">
        <p14:creationId xmlns:p14="http://schemas.microsoft.com/office/powerpoint/2010/main" val="3414685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eaLnBrk="1" hangingPunct="1"/>
            <a:r>
              <a:rPr lang="en-US" altLang="en-US"/>
              <a:t>BSL-3</a:t>
            </a:r>
          </a:p>
        </p:txBody>
      </p:sp>
      <p:sp>
        <p:nvSpPr>
          <p:cNvPr id="20483" name="Content Placeholder 2"/>
          <p:cNvSpPr>
            <a:spLocks noGrp="1"/>
          </p:cNvSpPr>
          <p:nvPr>
            <p:ph idx="4294967295"/>
          </p:nvPr>
        </p:nvSpPr>
        <p:spPr/>
        <p:txBody>
          <a:bodyPr/>
          <a:lstStyle/>
          <a:p>
            <a:pPr eaLnBrk="1" hangingPunct="1">
              <a:lnSpc>
                <a:spcPct val="90000"/>
              </a:lnSpc>
            </a:pPr>
            <a:r>
              <a:rPr lang="en-US" altLang="en-US" dirty="0"/>
              <a:t>Type of laboratory</a:t>
            </a:r>
          </a:p>
          <a:p>
            <a:pPr lvl="1" eaLnBrk="1" hangingPunct="1">
              <a:lnSpc>
                <a:spcPct val="90000"/>
              </a:lnSpc>
            </a:pPr>
            <a:r>
              <a:rPr lang="en-US" altLang="en-US" dirty="0"/>
              <a:t>Clinical, teaching, research, or production facilities</a:t>
            </a:r>
          </a:p>
          <a:p>
            <a:pPr lvl="2" eaLnBrk="1" hangingPunct="1">
              <a:lnSpc>
                <a:spcPct val="90000"/>
              </a:lnSpc>
            </a:pPr>
            <a:r>
              <a:rPr lang="en-US" altLang="en-US" dirty="0"/>
              <a:t>Indigenous or exotic agents </a:t>
            </a:r>
          </a:p>
          <a:p>
            <a:pPr lvl="2" eaLnBrk="1" hangingPunct="1">
              <a:lnSpc>
                <a:spcPct val="90000"/>
              </a:lnSpc>
            </a:pPr>
            <a:r>
              <a:rPr lang="en-US" altLang="en-US" dirty="0"/>
              <a:t>High potential for respiratory transmission</a:t>
            </a:r>
          </a:p>
          <a:p>
            <a:pPr marL="530352" lvl="2" indent="0" eaLnBrk="1" hangingPunct="1">
              <a:lnSpc>
                <a:spcPct val="90000"/>
              </a:lnSpc>
              <a:buNone/>
            </a:pPr>
            <a:endParaRPr lang="en-US" altLang="en-US" dirty="0"/>
          </a:p>
          <a:p>
            <a:pPr eaLnBrk="1" hangingPunct="1">
              <a:lnSpc>
                <a:spcPct val="90000"/>
              </a:lnSpc>
            </a:pPr>
            <a:r>
              <a:rPr lang="en-US" altLang="en-US" dirty="0"/>
              <a:t>May cause serious and potentially lethal infection</a:t>
            </a:r>
          </a:p>
          <a:p>
            <a:pPr eaLnBrk="1" hangingPunct="1">
              <a:lnSpc>
                <a:spcPct val="90000"/>
              </a:lnSpc>
            </a:pPr>
            <a:endParaRPr lang="en-US" altLang="en-US" dirty="0"/>
          </a:p>
        </p:txBody>
      </p:sp>
    </p:spTree>
    <p:extLst>
      <p:ext uri="{BB962C8B-B14F-4D97-AF65-F5344CB8AC3E}">
        <p14:creationId xmlns:p14="http://schemas.microsoft.com/office/powerpoint/2010/main" val="1489489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BSL-3</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dirty="0"/>
              <a:t>Examples</a:t>
            </a:r>
          </a:p>
          <a:p>
            <a:pPr lvl="1" eaLnBrk="1" hangingPunct="1">
              <a:lnSpc>
                <a:spcPct val="90000"/>
              </a:lnSpc>
            </a:pPr>
            <a:r>
              <a:rPr lang="en-US" altLang="en-US" i="1" dirty="0"/>
              <a:t>Mycobacterium tuberculosis </a:t>
            </a:r>
          </a:p>
          <a:p>
            <a:pPr lvl="1" eaLnBrk="1" hangingPunct="1">
              <a:lnSpc>
                <a:spcPct val="90000"/>
              </a:lnSpc>
            </a:pPr>
            <a:r>
              <a:rPr lang="en-US" altLang="en-US" dirty="0"/>
              <a:t>St. Louis encephalitis </a:t>
            </a:r>
          </a:p>
          <a:p>
            <a:pPr lvl="1" eaLnBrk="1" hangingPunct="1">
              <a:lnSpc>
                <a:spcPct val="90000"/>
              </a:lnSpc>
            </a:pPr>
            <a:r>
              <a:rPr lang="en-US" altLang="en-US" i="1" dirty="0" err="1"/>
              <a:t>Coxiella</a:t>
            </a:r>
            <a:r>
              <a:rPr lang="en-US" altLang="en-US" i="1" dirty="0"/>
              <a:t> </a:t>
            </a:r>
            <a:r>
              <a:rPr lang="en-US" altLang="en-US" i="1" dirty="0" err="1"/>
              <a:t>burnetii</a:t>
            </a:r>
            <a:endParaRPr lang="en-US" altLang="en-US" i="1" dirty="0"/>
          </a:p>
          <a:p>
            <a:pPr eaLnBrk="1" hangingPunct="1"/>
            <a:endParaRPr lang="en-US" altLang="en-US" dirty="0"/>
          </a:p>
        </p:txBody>
      </p:sp>
      <p:pic>
        <p:nvPicPr>
          <p:cNvPr id="21508" name="Picture 5" descr="PHIL Image 8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6123" y="1023743"/>
            <a:ext cx="3374956"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descr="PHIL Image 1025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22" r="4920" b="15408"/>
          <a:stretch/>
        </p:blipFill>
        <p:spPr bwMode="auto">
          <a:xfrm rot="16200000">
            <a:off x="5768031" y="3211031"/>
            <a:ext cx="2777915" cy="33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1" descr="QFEV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3496166"/>
            <a:ext cx="3886200" cy="277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41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altLang="en-US"/>
              <a:t>BSL-3</a:t>
            </a:r>
          </a:p>
        </p:txBody>
      </p:sp>
      <p:sp>
        <p:nvSpPr>
          <p:cNvPr id="22531" name="Content Placeholder 2"/>
          <p:cNvSpPr>
            <a:spLocks noGrp="1"/>
          </p:cNvSpPr>
          <p:nvPr>
            <p:ph idx="4294967295"/>
          </p:nvPr>
        </p:nvSpPr>
        <p:spPr/>
        <p:txBody>
          <a:bodyPr/>
          <a:lstStyle/>
          <a:p>
            <a:pPr eaLnBrk="1" hangingPunct="1">
              <a:lnSpc>
                <a:spcPct val="90000"/>
              </a:lnSpc>
            </a:pPr>
            <a:r>
              <a:rPr lang="en-US" altLang="en-US" dirty="0"/>
              <a:t>Primary hazards</a:t>
            </a:r>
          </a:p>
          <a:p>
            <a:pPr lvl="1" eaLnBrk="1" hangingPunct="1">
              <a:lnSpc>
                <a:spcPct val="90000"/>
              </a:lnSpc>
            </a:pPr>
            <a:r>
              <a:rPr lang="en-US" altLang="en-US" dirty="0"/>
              <a:t>Exposure to infectious aerosols</a:t>
            </a:r>
          </a:p>
          <a:p>
            <a:pPr lvl="1" eaLnBrk="1" hangingPunct="1">
              <a:lnSpc>
                <a:spcPct val="90000"/>
              </a:lnSpc>
            </a:pPr>
            <a:r>
              <a:rPr lang="en-US" altLang="en-US" dirty="0"/>
              <a:t>Autoinoculation</a:t>
            </a:r>
          </a:p>
          <a:p>
            <a:pPr lvl="1" eaLnBrk="1" hangingPunct="1">
              <a:lnSpc>
                <a:spcPct val="90000"/>
              </a:lnSpc>
            </a:pPr>
            <a:r>
              <a:rPr lang="en-US" altLang="en-US" dirty="0"/>
              <a:t>Ingestion </a:t>
            </a:r>
          </a:p>
          <a:p>
            <a:pPr marL="292608" lvl="1" indent="0" eaLnBrk="1" hangingPunct="1">
              <a:lnSpc>
                <a:spcPct val="90000"/>
              </a:lnSpc>
              <a:buNone/>
            </a:pPr>
            <a:endParaRPr lang="en-US" altLang="en-US" dirty="0"/>
          </a:p>
          <a:p>
            <a:pPr eaLnBrk="1" hangingPunct="1">
              <a:lnSpc>
                <a:spcPct val="90000"/>
              </a:lnSpc>
            </a:pPr>
            <a:r>
              <a:rPr lang="en-US" altLang="en-US" dirty="0"/>
              <a:t>Primary and secondary barriers</a:t>
            </a:r>
          </a:p>
          <a:p>
            <a:pPr lvl="1" eaLnBrk="1" hangingPunct="1">
              <a:lnSpc>
                <a:spcPct val="90000"/>
              </a:lnSpc>
            </a:pPr>
            <a:r>
              <a:rPr lang="en-US" altLang="en-US" dirty="0"/>
              <a:t>Biosafety cabinets</a:t>
            </a:r>
          </a:p>
          <a:p>
            <a:pPr lvl="1" eaLnBrk="1" hangingPunct="1">
              <a:lnSpc>
                <a:spcPct val="90000"/>
              </a:lnSpc>
            </a:pPr>
            <a:r>
              <a:rPr lang="en-US" altLang="en-US" dirty="0"/>
              <a:t>Personal protective equipment</a:t>
            </a:r>
          </a:p>
          <a:p>
            <a:pPr lvl="2">
              <a:lnSpc>
                <a:spcPct val="90000"/>
              </a:lnSpc>
            </a:pPr>
            <a:r>
              <a:rPr lang="en-US" altLang="en-US" dirty="0">
                <a:solidFill>
                  <a:schemeClr val="tx2"/>
                </a:solidFill>
              </a:rPr>
              <a:t>Includes personal respiratory protection</a:t>
            </a:r>
          </a:p>
          <a:p>
            <a:pPr lvl="1" eaLnBrk="1" hangingPunct="1">
              <a:lnSpc>
                <a:spcPct val="90000"/>
              </a:lnSpc>
            </a:pPr>
            <a:r>
              <a:rPr lang="en-US" altLang="en-US" dirty="0"/>
              <a:t>Controlled access to the lab</a:t>
            </a:r>
          </a:p>
          <a:p>
            <a:pPr lvl="1">
              <a:lnSpc>
                <a:spcPct val="90000"/>
              </a:lnSpc>
            </a:pPr>
            <a:r>
              <a:rPr lang="en-US" altLang="en-US" dirty="0"/>
              <a:t>Specialized ventilation and waste disposal systems</a:t>
            </a:r>
          </a:p>
          <a:p>
            <a:pPr lvl="1" eaLnBrk="1" hangingPunct="1">
              <a:lnSpc>
                <a:spcPct val="90000"/>
              </a:lnSpc>
            </a:pPr>
            <a:endParaRPr lang="en-US" altLang="en-US" dirty="0"/>
          </a:p>
        </p:txBody>
      </p:sp>
      <p:pic>
        <p:nvPicPr>
          <p:cNvPr id="3" name="Picture 2">
            <a:extLst>
              <a:ext uri="{FF2B5EF4-FFF2-40B4-BE49-F238E27FC236}">
                <a16:creationId xmlns:a16="http://schemas.microsoft.com/office/drawing/2014/main" id="{2A44DB9C-77D0-4A47-B199-90D33AD6C08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05331" y="1463040"/>
            <a:ext cx="2475291" cy="3505200"/>
          </a:xfrm>
          <a:prstGeom prst="rect">
            <a:avLst/>
          </a:prstGeom>
        </p:spPr>
      </p:pic>
    </p:spTree>
    <p:extLst>
      <p:ext uri="{BB962C8B-B14F-4D97-AF65-F5344CB8AC3E}">
        <p14:creationId xmlns:p14="http://schemas.microsoft.com/office/powerpoint/2010/main" val="3240992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Bsl-4</a:t>
            </a:r>
          </a:p>
        </p:txBody>
      </p:sp>
      <p:sp>
        <p:nvSpPr>
          <p:cNvPr id="3" name="Content Placeholder 2"/>
          <p:cNvSpPr>
            <a:spLocks noGrp="1"/>
          </p:cNvSpPr>
          <p:nvPr>
            <p:ph idx="1"/>
          </p:nvPr>
        </p:nvSpPr>
        <p:spPr/>
        <p:txBody>
          <a:bodyPr/>
          <a:lstStyle/>
          <a:p>
            <a:r>
              <a:rPr lang="en-US" dirty="0"/>
              <a:t>Required for work with dangerous and exotic agents that pose a high individual risk of aerosol-transmitted laboratory infections and life-threatening disease that is frequently fatal, for which there are no vaccines or treatments, or a related agent with unknown risk of transmission</a:t>
            </a:r>
          </a:p>
          <a:p>
            <a:r>
              <a:rPr lang="en-US" dirty="0"/>
              <a:t>Examples</a:t>
            </a:r>
          </a:p>
          <a:p>
            <a:pPr lvl="1"/>
            <a:r>
              <a:rPr lang="en-US" dirty="0"/>
              <a:t>Ebola virus</a:t>
            </a:r>
          </a:p>
          <a:p>
            <a:pPr lvl="1"/>
            <a:r>
              <a:rPr lang="en-US" dirty="0"/>
              <a:t>Marburg virus</a:t>
            </a:r>
          </a:p>
        </p:txBody>
      </p:sp>
      <p:pic>
        <p:nvPicPr>
          <p:cNvPr id="1026" name="Picture 2" descr="http://upload.wikimedia.org/wikipedia/commons/9/99/Marburg_vir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34547"/>
            <a:ext cx="2235842" cy="15139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thumb/e/e6/Ebola_virus_virion.jpg/1280px-Ebola_virus_vir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4929" y="4800600"/>
            <a:ext cx="3146323"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06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Bsl-4</a:t>
            </a:r>
          </a:p>
        </p:txBody>
      </p:sp>
      <p:sp>
        <p:nvSpPr>
          <p:cNvPr id="3" name="Content Placeholder 2"/>
          <p:cNvSpPr>
            <a:spLocks noGrp="1"/>
          </p:cNvSpPr>
          <p:nvPr>
            <p:ph idx="1"/>
          </p:nvPr>
        </p:nvSpPr>
        <p:spPr>
          <a:xfrm>
            <a:off x="457200" y="1609416"/>
            <a:ext cx="5867400" cy="4846320"/>
          </a:xfrm>
        </p:spPr>
        <p:txBody>
          <a:bodyPr>
            <a:normAutofit lnSpcReduction="10000"/>
          </a:bodyPr>
          <a:lstStyle/>
          <a:p>
            <a:r>
              <a:rPr lang="en-US" dirty="0"/>
              <a:t>Primary hazards</a:t>
            </a:r>
          </a:p>
          <a:p>
            <a:pPr lvl="1">
              <a:lnSpc>
                <a:spcPct val="90000"/>
              </a:lnSpc>
            </a:pPr>
            <a:r>
              <a:rPr lang="en-US" altLang="en-US" dirty="0"/>
              <a:t>Exposure to infectious aerosols</a:t>
            </a:r>
          </a:p>
          <a:p>
            <a:pPr lvl="1">
              <a:lnSpc>
                <a:spcPct val="90000"/>
              </a:lnSpc>
            </a:pPr>
            <a:r>
              <a:rPr lang="en-US" altLang="en-US" dirty="0"/>
              <a:t>Mucous membrane or broken skin exposure to infectious droplets</a:t>
            </a:r>
          </a:p>
          <a:p>
            <a:pPr lvl="1">
              <a:lnSpc>
                <a:spcPct val="90000"/>
              </a:lnSpc>
            </a:pPr>
            <a:r>
              <a:rPr lang="en-US" altLang="en-US" dirty="0"/>
              <a:t>Autoinoculation</a:t>
            </a:r>
          </a:p>
          <a:p>
            <a:pPr lvl="1">
              <a:lnSpc>
                <a:spcPct val="90000"/>
              </a:lnSpc>
            </a:pPr>
            <a:endParaRPr lang="en-US" altLang="en-US" dirty="0"/>
          </a:p>
          <a:p>
            <a:pPr>
              <a:lnSpc>
                <a:spcPct val="90000"/>
              </a:lnSpc>
            </a:pPr>
            <a:r>
              <a:rPr lang="en-US" altLang="en-US" dirty="0"/>
              <a:t>Primary and secondary barriers</a:t>
            </a:r>
          </a:p>
          <a:p>
            <a:pPr lvl="1">
              <a:lnSpc>
                <a:spcPct val="90000"/>
              </a:lnSpc>
            </a:pPr>
            <a:r>
              <a:rPr lang="en-US" altLang="en-US" dirty="0"/>
              <a:t>Full body air supplied positive pressure personal suit</a:t>
            </a:r>
          </a:p>
          <a:p>
            <a:pPr lvl="1">
              <a:lnSpc>
                <a:spcPct val="90000"/>
              </a:lnSpc>
            </a:pPr>
            <a:r>
              <a:rPr lang="en-US" altLang="en-US" dirty="0"/>
              <a:t>Facility is generally in a separate building or completely isolated zone with controlled access</a:t>
            </a:r>
          </a:p>
          <a:p>
            <a:pPr lvl="1">
              <a:lnSpc>
                <a:spcPct val="90000"/>
              </a:lnSpc>
            </a:pPr>
            <a:r>
              <a:rPr lang="en-US" altLang="en-US" dirty="0"/>
              <a:t>Specialized ventilation and waste disposal system</a:t>
            </a:r>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AC46C419-D2F5-447A-B7A6-65FE0800C4A7}"/>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2517" b="9842"/>
          <a:stretch/>
        </p:blipFill>
        <p:spPr>
          <a:xfrm>
            <a:off x="5791200" y="597552"/>
            <a:ext cx="2654300" cy="3435024"/>
          </a:xfrm>
          <a:prstGeom prst="rect">
            <a:avLst/>
          </a:prstGeom>
        </p:spPr>
      </p:pic>
    </p:spTree>
    <p:extLst>
      <p:ext uri="{BB962C8B-B14F-4D97-AF65-F5344CB8AC3E}">
        <p14:creationId xmlns:p14="http://schemas.microsoft.com/office/powerpoint/2010/main" val="1310321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143000"/>
          </a:xfrm>
        </p:spPr>
        <p:txBody>
          <a:bodyPr>
            <a:normAutofit fontScale="90000"/>
          </a:bodyPr>
          <a:lstStyle/>
          <a:p>
            <a:r>
              <a:rPr lang="en-US" dirty="0"/>
              <a:t>BMBL Summary of recommended biosafety levels for infectious agents</a:t>
            </a:r>
          </a:p>
        </p:txBody>
      </p:sp>
      <p:pic>
        <p:nvPicPr>
          <p:cNvPr id="4" name="Picture 3"/>
          <p:cNvPicPr>
            <a:picLocks noChangeAspect="1"/>
          </p:cNvPicPr>
          <p:nvPr/>
        </p:nvPicPr>
        <p:blipFill rotWithShape="1">
          <a:blip r:embed="rId3"/>
          <a:srcRect l="20803" t="48481" r="20626" b="11482"/>
          <a:stretch/>
        </p:blipFill>
        <p:spPr>
          <a:xfrm>
            <a:off x="152400" y="1752600"/>
            <a:ext cx="8710270" cy="4885899"/>
          </a:xfrm>
          <a:prstGeom prst="rect">
            <a:avLst/>
          </a:prstGeom>
        </p:spPr>
      </p:pic>
    </p:spTree>
    <p:extLst>
      <p:ext uri="{BB962C8B-B14F-4D97-AF65-F5344CB8AC3E}">
        <p14:creationId xmlns:p14="http://schemas.microsoft.com/office/powerpoint/2010/main" val="191402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242048" cy="1143000"/>
          </a:xfrm>
        </p:spPr>
        <p:txBody>
          <a:bodyPr>
            <a:noAutofit/>
          </a:bodyPr>
          <a:lstStyle/>
          <a:p>
            <a:r>
              <a:rPr lang="en-US" dirty="0"/>
              <a:t>Additional Containment categories</a:t>
            </a:r>
          </a:p>
        </p:txBody>
      </p:sp>
      <p:sp>
        <p:nvSpPr>
          <p:cNvPr id="3" name="Content Placeholder 2"/>
          <p:cNvSpPr>
            <a:spLocks noGrp="1"/>
          </p:cNvSpPr>
          <p:nvPr>
            <p:ph sz="half" idx="1"/>
          </p:nvPr>
        </p:nvSpPr>
        <p:spPr>
          <a:xfrm>
            <a:off x="1066800" y="1828800"/>
            <a:ext cx="7242048" cy="4525963"/>
          </a:xfrm>
        </p:spPr>
        <p:txBody>
          <a:bodyPr>
            <a:normAutofit fontScale="92500" lnSpcReduction="10000"/>
          </a:bodyPr>
          <a:lstStyle/>
          <a:p>
            <a:r>
              <a:rPr lang="en-US" dirty="0"/>
              <a:t>ABSL-1, ABSL-2, ABSL-3, ABSL-4</a:t>
            </a:r>
          </a:p>
          <a:p>
            <a:pPr lvl="1">
              <a:buClr>
                <a:schemeClr val="tx2"/>
              </a:buClr>
            </a:pPr>
            <a:r>
              <a:rPr lang="en-US" dirty="0"/>
              <a:t> Animal hosts</a:t>
            </a:r>
          </a:p>
          <a:p>
            <a:pPr marL="292608" lvl="1" indent="0">
              <a:buClr>
                <a:schemeClr val="tx2"/>
              </a:buClr>
              <a:buNone/>
            </a:pPr>
            <a:endParaRPr lang="en-US" dirty="0"/>
          </a:p>
          <a:p>
            <a:r>
              <a:rPr lang="en-US" dirty="0"/>
              <a:t>BL1-P, BL2-P, BL3-P, BL4-P</a:t>
            </a:r>
          </a:p>
          <a:p>
            <a:pPr lvl="1">
              <a:buClr>
                <a:schemeClr val="tx2"/>
              </a:buClr>
            </a:pPr>
            <a:r>
              <a:rPr lang="en-US" dirty="0"/>
              <a:t>Plant hosts and </a:t>
            </a:r>
            <a:r>
              <a:rPr lang="en-US" dirty="0" err="1"/>
              <a:t>rDNA</a:t>
            </a:r>
            <a:r>
              <a:rPr lang="en-US" dirty="0"/>
              <a:t> in plants</a:t>
            </a:r>
          </a:p>
          <a:p>
            <a:pPr marL="292608" lvl="1" indent="0">
              <a:buClr>
                <a:schemeClr val="tx2"/>
              </a:buClr>
              <a:buNone/>
            </a:pPr>
            <a:endParaRPr lang="en-US" dirty="0"/>
          </a:p>
          <a:p>
            <a:r>
              <a:rPr lang="en-US" dirty="0"/>
              <a:t>BL1-N, BL2-N, BL3-N, BL4-N</a:t>
            </a:r>
          </a:p>
          <a:p>
            <a:pPr lvl="1">
              <a:buClr>
                <a:schemeClr val="tx2"/>
              </a:buClr>
            </a:pPr>
            <a:r>
              <a:rPr lang="en-US" dirty="0" err="1"/>
              <a:t>rDNA</a:t>
            </a:r>
            <a:r>
              <a:rPr lang="en-US" dirty="0"/>
              <a:t> in animals</a:t>
            </a:r>
          </a:p>
          <a:p>
            <a:pPr marL="292608" lvl="1" indent="0">
              <a:buClr>
                <a:schemeClr val="tx2"/>
              </a:buClr>
              <a:buNone/>
            </a:pPr>
            <a:endParaRPr lang="en-US" dirty="0"/>
          </a:p>
          <a:p>
            <a:r>
              <a:rPr lang="en-US" dirty="0"/>
              <a:t>ACL-1, ACL-2, ACL-3, ACL-4</a:t>
            </a:r>
          </a:p>
          <a:p>
            <a:pPr lvl="1">
              <a:buClr>
                <a:schemeClr val="tx2"/>
              </a:buClr>
            </a:pPr>
            <a:r>
              <a:rPr lang="en-US" dirty="0"/>
              <a:t>Arthropods</a:t>
            </a:r>
          </a:p>
        </p:txBody>
      </p:sp>
    </p:spTree>
    <p:extLst>
      <p:ext uri="{BB962C8B-B14F-4D97-AF65-F5344CB8AC3E}">
        <p14:creationId xmlns:p14="http://schemas.microsoft.com/office/powerpoint/2010/main" val="933872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3424"/>
            <a:ext cx="7239000" cy="1143000"/>
          </a:xfrm>
        </p:spPr>
        <p:txBody>
          <a:bodyPr/>
          <a:lstStyle/>
          <a:p>
            <a:r>
              <a:rPr lang="en-US" dirty="0"/>
              <a:t>University Inspections</a:t>
            </a:r>
          </a:p>
        </p:txBody>
      </p:sp>
      <p:sp>
        <p:nvSpPr>
          <p:cNvPr id="3" name="Content Placeholder 2"/>
          <p:cNvSpPr>
            <a:spLocks noGrp="1"/>
          </p:cNvSpPr>
          <p:nvPr>
            <p:ph idx="1"/>
          </p:nvPr>
        </p:nvSpPr>
        <p:spPr>
          <a:xfrm>
            <a:off x="533400" y="1447800"/>
            <a:ext cx="7239000" cy="4846320"/>
          </a:xfrm>
        </p:spPr>
        <p:txBody>
          <a:bodyPr/>
          <a:lstStyle/>
          <a:p>
            <a:r>
              <a:rPr lang="en-US" dirty="0"/>
              <a:t>Checklist of items that correspond to federal regulations and guidelines</a:t>
            </a:r>
          </a:p>
          <a:p>
            <a:pPr marL="0" indent="0">
              <a:buNone/>
            </a:pPr>
            <a:endParaRPr lang="en-US" dirty="0"/>
          </a:p>
          <a:p>
            <a:r>
              <a:rPr lang="en-US" dirty="0"/>
              <a:t>Assess for the presence of:</a:t>
            </a:r>
          </a:p>
          <a:p>
            <a:pPr lvl="1"/>
            <a:r>
              <a:rPr lang="en-US" dirty="0"/>
              <a:t>Biosafety Manual and SOPs</a:t>
            </a:r>
          </a:p>
          <a:p>
            <a:pPr lvl="1"/>
            <a:r>
              <a:rPr lang="en-US" dirty="0"/>
              <a:t>Proper Training of Lab Staff</a:t>
            </a:r>
          </a:p>
          <a:p>
            <a:pPr lvl="1"/>
            <a:r>
              <a:rPr lang="en-US" dirty="0"/>
              <a:t>Appropriate Posting/Labeling</a:t>
            </a:r>
          </a:p>
          <a:p>
            <a:pPr lvl="1"/>
            <a:r>
              <a:rPr lang="en-US" dirty="0"/>
              <a:t>Safety Materials (</a:t>
            </a:r>
            <a:r>
              <a:rPr lang="en-US" i="1" dirty="0"/>
              <a:t>i.e.</a:t>
            </a:r>
            <a:r>
              <a:rPr lang="en-US" dirty="0"/>
              <a:t>, 1</a:t>
            </a:r>
            <a:r>
              <a:rPr lang="en-US" baseline="30000" dirty="0"/>
              <a:t>st</a:t>
            </a:r>
            <a:r>
              <a:rPr lang="en-US" dirty="0"/>
              <a:t> Aid Kit, eye wash, etc.)</a:t>
            </a:r>
          </a:p>
          <a:p>
            <a:pPr lvl="1"/>
            <a:r>
              <a:rPr lang="en-US" dirty="0"/>
              <a:t>Proper PPE</a:t>
            </a:r>
          </a:p>
          <a:p>
            <a:pPr lvl="1"/>
            <a:r>
              <a:rPr lang="en-US" dirty="0"/>
              <a:t>Laboratory Design and Setup</a:t>
            </a:r>
          </a:p>
          <a:p>
            <a:pPr lvl="1"/>
            <a:r>
              <a:rPr lang="en-US" dirty="0"/>
              <a:t>Proper Waste Disposal</a:t>
            </a:r>
          </a:p>
          <a:p>
            <a:pPr marL="292608" lvl="1" indent="0">
              <a:buNone/>
            </a:pPr>
            <a:endParaRPr lang="en-US" dirty="0"/>
          </a:p>
          <a:p>
            <a:pPr lvl="1"/>
            <a:endParaRPr lang="en-US" dirty="0"/>
          </a:p>
          <a:p>
            <a:pPr lvl="1"/>
            <a:endParaRPr lang="en-US" dirty="0"/>
          </a:p>
          <a:p>
            <a:endParaRPr lang="en-US" dirty="0"/>
          </a:p>
        </p:txBody>
      </p:sp>
      <p:pic>
        <p:nvPicPr>
          <p:cNvPr id="4" name="Picture 5" descr="MCj030522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9228" y="5322214"/>
            <a:ext cx="1477336"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MCj030520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5775" y="2024564"/>
            <a:ext cx="1201577" cy="210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16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BIOSAFETY</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u="sng" dirty="0"/>
              <a:t>Biosafety</a:t>
            </a:r>
            <a:r>
              <a:rPr lang="en-US" dirty="0"/>
              <a:t> is achieved by implementing various degrees of laboratory controls and containment; through laboratory design and access restrictions, personnel expertise and training, use of specialized containment equipment, and safe methods of managing infectious materials in a laboratory setting.</a:t>
            </a:r>
          </a:p>
        </p:txBody>
      </p:sp>
      <p:pic>
        <p:nvPicPr>
          <p:cNvPr id="5122" name="Picture 2" descr="http://www.egyptindependent.com/sites/default/files/imagecache/highslide_full/photo/2012/07/18/54605/timthumb.jpg.crop_displ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800600"/>
            <a:ext cx="1959428"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761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21575"/>
            <a:ext cx="7242048" cy="551873"/>
          </a:xfrm>
        </p:spPr>
        <p:txBody>
          <a:bodyPr>
            <a:noAutofit/>
          </a:bodyPr>
          <a:lstStyle/>
          <a:p>
            <a:r>
              <a:rPr lang="en-US" dirty="0"/>
              <a:t>Door postings</a:t>
            </a:r>
          </a:p>
        </p:txBody>
      </p:sp>
      <p:pic>
        <p:nvPicPr>
          <p:cNvPr id="2" name="Content Placeholder 1"/>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28600" y="914400"/>
            <a:ext cx="2514600" cy="2740023"/>
          </a:xfrm>
        </p:spPr>
      </p:pic>
      <p:sp>
        <p:nvSpPr>
          <p:cNvPr id="6" name="Content Placeholder 5"/>
          <p:cNvSpPr>
            <a:spLocks noGrp="1"/>
          </p:cNvSpPr>
          <p:nvPr>
            <p:ph sz="half" idx="2"/>
          </p:nvPr>
        </p:nvSpPr>
        <p:spPr>
          <a:xfrm>
            <a:off x="4572000" y="1219200"/>
            <a:ext cx="3520440" cy="4525963"/>
          </a:xfrm>
        </p:spPr>
        <p:txBody>
          <a:bodyPr>
            <a:normAutofit fontScale="92500"/>
          </a:bodyPr>
          <a:lstStyle/>
          <a:p>
            <a:pPr lvl="0" fontAlgn="base">
              <a:lnSpc>
                <a:spcPct val="90000"/>
              </a:lnSpc>
              <a:spcAft>
                <a:spcPct val="0"/>
              </a:spcAft>
              <a:buClrTx/>
              <a:buSzPct val="60000"/>
              <a:buFont typeface="Wingdings" pitchFamily="2" charset="2"/>
              <a:buChar char="v"/>
            </a:pPr>
            <a:r>
              <a:rPr kumimoji="0" lang="en-US" sz="2400" b="1" i="0" u="none" strike="noStrike" kern="0" cap="none" spc="0" normalizeH="0" baseline="0" noProof="0" dirty="0">
                <a:ln>
                  <a:noFill/>
                </a:ln>
                <a:solidFill>
                  <a:srgbClr val="000000"/>
                </a:solidFill>
                <a:effectLst/>
                <a:uLnTx/>
                <a:uFillTx/>
                <a:latin typeface="Tahoma"/>
                <a:ea typeface="+mn-ea"/>
                <a:cs typeface="Arial"/>
              </a:rPr>
              <a:t>Example of biosafety sign posted outside of research labs listing</a:t>
            </a:r>
            <a:r>
              <a:rPr kumimoji="0" lang="en-US" sz="2400" b="1" i="0" u="none" strike="noStrike" kern="0" cap="none" spc="0" normalizeH="0" noProof="0" dirty="0">
                <a:ln>
                  <a:noFill/>
                </a:ln>
                <a:solidFill>
                  <a:srgbClr val="000000"/>
                </a:solidFill>
                <a:effectLst/>
                <a:uLnTx/>
                <a:uFillTx/>
                <a:latin typeface="Tahoma"/>
                <a:ea typeface="+mn-ea"/>
                <a:cs typeface="Arial"/>
              </a:rPr>
              <a:t>:</a:t>
            </a:r>
            <a:endParaRPr kumimoji="0" lang="en-US" sz="2400" b="1" i="0" u="none" strike="noStrike" kern="0" cap="none" spc="0" normalizeH="0" baseline="0" noProof="0" dirty="0">
              <a:ln>
                <a:noFill/>
              </a:ln>
              <a:solidFill>
                <a:srgbClr val="000000"/>
              </a:solidFill>
              <a:effectLst/>
              <a:uLnTx/>
              <a:uFillTx/>
              <a:latin typeface="Tahoma"/>
              <a:ea typeface="+mn-ea"/>
              <a:cs typeface="Arial"/>
            </a:endParaRPr>
          </a:p>
          <a:p>
            <a:pPr lvl="0" fontAlgn="base">
              <a:lnSpc>
                <a:spcPct val="90000"/>
              </a:lnSpc>
              <a:spcAft>
                <a:spcPct val="0"/>
              </a:spcAft>
              <a:buClrTx/>
              <a:buSzPct val="60000"/>
              <a:buFont typeface="Wingdings" pitchFamily="2" charset="2"/>
              <a:buChar char="v"/>
            </a:pPr>
            <a:endParaRPr kumimoji="0" lang="en-US" sz="800" b="1" i="0" u="none" strike="noStrike" kern="0" cap="none" spc="0" normalizeH="0" baseline="0" noProof="0" dirty="0">
              <a:ln>
                <a:noFill/>
              </a:ln>
              <a:solidFill>
                <a:srgbClr val="000000"/>
              </a:solidFill>
              <a:effectLst/>
              <a:uLnTx/>
              <a:uFillTx/>
              <a:latin typeface="Tahoma"/>
              <a:ea typeface="+mn-ea"/>
              <a:cs typeface="Arial"/>
            </a:endParaRPr>
          </a:p>
          <a:p>
            <a:pPr marL="800100" lvl="1" indent="-342900" fontAlgn="base">
              <a:lnSpc>
                <a:spcPct val="90000"/>
              </a:lnSpc>
              <a:spcAft>
                <a:spcPct val="0"/>
              </a:spcAft>
              <a:buClrTx/>
              <a:buFont typeface="Arial" pitchFamily="34" charset="0"/>
              <a:buChar char="•"/>
            </a:pPr>
            <a:r>
              <a:rPr kumimoji="0" lang="en-US" sz="2000" b="1" i="0" u="none" strike="noStrike" kern="0" cap="none" spc="0" normalizeH="0" baseline="0" noProof="0" dirty="0">
                <a:ln>
                  <a:noFill/>
                </a:ln>
                <a:solidFill>
                  <a:schemeClr val="tx2"/>
                </a:solidFill>
                <a:effectLst/>
                <a:uLnTx/>
                <a:uFillTx/>
                <a:latin typeface="Tahoma"/>
                <a:cs typeface="Arial"/>
              </a:rPr>
              <a:t>Lab’s biosafety level  </a:t>
            </a:r>
          </a:p>
          <a:p>
            <a:pPr marL="742950" lvl="1" indent="-285750" fontAlgn="base">
              <a:lnSpc>
                <a:spcPct val="90000"/>
              </a:lnSpc>
              <a:spcAft>
                <a:spcPct val="0"/>
              </a:spcAft>
              <a:buClrTx/>
              <a:buFont typeface="Arial" pitchFamily="34" charset="0"/>
              <a:buChar char="•"/>
            </a:pPr>
            <a:endParaRPr kumimoji="0" lang="en-US" sz="1600" b="1" i="0" u="none" strike="noStrike" kern="0" cap="none" spc="0" normalizeH="0" baseline="0" noProof="0" dirty="0">
              <a:ln>
                <a:noFill/>
              </a:ln>
              <a:solidFill>
                <a:schemeClr val="tx2"/>
              </a:solidFill>
              <a:effectLst/>
              <a:uLnTx/>
              <a:uFillTx/>
              <a:latin typeface="Tahoma"/>
              <a:cs typeface="Arial"/>
            </a:endParaRPr>
          </a:p>
          <a:p>
            <a:pPr marL="800100" lvl="1" indent="-342900" fontAlgn="base">
              <a:lnSpc>
                <a:spcPct val="90000"/>
              </a:lnSpc>
              <a:spcAft>
                <a:spcPct val="0"/>
              </a:spcAft>
              <a:buClrTx/>
              <a:buFont typeface="Arial" pitchFamily="34" charset="0"/>
              <a:buChar char="•"/>
            </a:pPr>
            <a:r>
              <a:rPr kumimoji="0" lang="en-US" sz="2000" b="1" i="0" u="none" strike="noStrike" kern="0" cap="none" spc="0" normalizeH="0" baseline="0" noProof="0" dirty="0">
                <a:ln>
                  <a:noFill/>
                </a:ln>
                <a:solidFill>
                  <a:schemeClr val="tx2"/>
                </a:solidFill>
                <a:effectLst/>
                <a:uLnTx/>
                <a:uFillTx/>
                <a:latin typeface="Tahoma"/>
                <a:cs typeface="Arial"/>
              </a:rPr>
              <a:t>Agents being studied</a:t>
            </a:r>
          </a:p>
          <a:p>
            <a:pPr marL="742950" lvl="1" indent="-285750" fontAlgn="base">
              <a:lnSpc>
                <a:spcPct val="90000"/>
              </a:lnSpc>
              <a:spcAft>
                <a:spcPct val="0"/>
              </a:spcAft>
              <a:buClrTx/>
              <a:buFont typeface="Arial" pitchFamily="34" charset="0"/>
              <a:buChar char="•"/>
            </a:pPr>
            <a:endParaRPr kumimoji="0" lang="en-US" sz="1600" b="1" i="0" u="none" strike="noStrike" kern="0" cap="none" spc="0" normalizeH="0" baseline="0" noProof="0" dirty="0">
              <a:ln>
                <a:noFill/>
              </a:ln>
              <a:solidFill>
                <a:schemeClr val="tx2"/>
              </a:solidFill>
              <a:effectLst/>
              <a:uLnTx/>
              <a:uFillTx/>
              <a:latin typeface="Tahoma"/>
              <a:cs typeface="Arial"/>
            </a:endParaRPr>
          </a:p>
          <a:p>
            <a:pPr marL="800100" lvl="1" indent="-342900" fontAlgn="base">
              <a:lnSpc>
                <a:spcPct val="90000"/>
              </a:lnSpc>
              <a:spcAft>
                <a:spcPct val="0"/>
              </a:spcAft>
              <a:buClrTx/>
              <a:buFont typeface="Arial" pitchFamily="34" charset="0"/>
              <a:buChar char="•"/>
            </a:pPr>
            <a:r>
              <a:rPr kumimoji="0" lang="en-US" sz="2000" b="1" i="0" u="none" strike="noStrike" kern="0" cap="none" spc="0" normalizeH="0" baseline="0" noProof="0" dirty="0">
                <a:ln>
                  <a:noFill/>
                </a:ln>
                <a:solidFill>
                  <a:schemeClr val="tx2"/>
                </a:solidFill>
                <a:effectLst/>
                <a:uLnTx/>
                <a:uFillTx/>
                <a:latin typeface="Tahoma"/>
                <a:cs typeface="Arial"/>
              </a:rPr>
              <a:t>Contact information for responsible persons including</a:t>
            </a:r>
            <a:r>
              <a:rPr kumimoji="0" lang="en-US" sz="2000" b="1" i="0" u="none" strike="noStrike" kern="0" cap="none" spc="0" normalizeH="0" noProof="0" dirty="0">
                <a:ln>
                  <a:noFill/>
                </a:ln>
                <a:solidFill>
                  <a:schemeClr val="tx2"/>
                </a:solidFill>
                <a:effectLst/>
                <a:uLnTx/>
                <a:uFillTx/>
                <a:latin typeface="Tahoma"/>
                <a:cs typeface="Arial"/>
              </a:rPr>
              <a:t> </a:t>
            </a:r>
            <a:r>
              <a:rPr kumimoji="0" lang="en-US" sz="2000" b="1" i="0" u="none" strike="noStrike" kern="0" cap="none" spc="0" normalizeH="0" baseline="0" noProof="0" dirty="0">
                <a:ln>
                  <a:noFill/>
                </a:ln>
                <a:solidFill>
                  <a:schemeClr val="tx2"/>
                </a:solidFill>
                <a:effectLst/>
                <a:uLnTx/>
                <a:uFillTx/>
                <a:latin typeface="Tahoma"/>
                <a:cs typeface="Arial"/>
              </a:rPr>
              <a:t>emergency contact</a:t>
            </a:r>
            <a:r>
              <a:rPr kumimoji="0" lang="en-US" sz="2000" b="1" i="0" u="none" strike="noStrike" kern="0" cap="none" spc="0" normalizeH="0" noProof="0" dirty="0">
                <a:ln>
                  <a:noFill/>
                </a:ln>
                <a:solidFill>
                  <a:schemeClr val="tx2"/>
                </a:solidFill>
                <a:effectLst/>
                <a:uLnTx/>
                <a:uFillTx/>
                <a:latin typeface="Tahoma"/>
                <a:cs typeface="Arial"/>
              </a:rPr>
              <a:t> numbers</a:t>
            </a:r>
            <a:endParaRPr kumimoji="0" lang="en-US" sz="2000" b="1" i="0" u="none" strike="noStrike" kern="0" cap="none" spc="0" normalizeH="0" baseline="0" noProof="0" dirty="0">
              <a:ln>
                <a:noFill/>
              </a:ln>
              <a:solidFill>
                <a:schemeClr val="tx2"/>
              </a:solidFill>
              <a:effectLst/>
              <a:uLnTx/>
              <a:uFillTx/>
              <a:latin typeface="Tahoma"/>
              <a:cs typeface="Arial"/>
            </a:endParaRPr>
          </a:p>
          <a:p>
            <a:endParaRPr lang="en-US" dirty="0"/>
          </a:p>
        </p:txBody>
      </p:sp>
      <p:pic>
        <p:nvPicPr>
          <p:cNvPr id="5" name="Content Placeholder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8778" y="3869360"/>
            <a:ext cx="2535872" cy="2743200"/>
          </a:xfrm>
          <a:prstGeom prst="rect">
            <a:avLst/>
          </a:prstGeom>
        </p:spPr>
      </p:pic>
    </p:spTree>
    <p:extLst>
      <p:ext uri="{BB962C8B-B14F-4D97-AF65-F5344CB8AC3E}">
        <p14:creationId xmlns:p14="http://schemas.microsoft.com/office/powerpoint/2010/main" val="723812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239000" cy="1143000"/>
          </a:xfrm>
        </p:spPr>
        <p:txBody>
          <a:bodyPr/>
          <a:lstStyle/>
          <a:p>
            <a:r>
              <a:rPr lang="en-US" dirty="0"/>
              <a:t>SUMMARY</a:t>
            </a:r>
          </a:p>
        </p:txBody>
      </p:sp>
      <p:sp>
        <p:nvSpPr>
          <p:cNvPr id="3" name="Content Placeholder 2"/>
          <p:cNvSpPr>
            <a:spLocks noGrp="1"/>
          </p:cNvSpPr>
          <p:nvPr>
            <p:ph idx="1"/>
          </p:nvPr>
        </p:nvSpPr>
        <p:spPr>
          <a:xfrm>
            <a:off x="533400" y="1295400"/>
            <a:ext cx="7239000" cy="5019984"/>
          </a:xfrm>
        </p:spPr>
        <p:txBody>
          <a:bodyPr>
            <a:normAutofit fontScale="92500"/>
          </a:bodyPr>
          <a:lstStyle/>
          <a:p>
            <a:pPr lvl="0" fontAlgn="base">
              <a:lnSpc>
                <a:spcPct val="90000"/>
              </a:lnSpc>
              <a:spcAft>
                <a:spcPct val="0"/>
              </a:spcAft>
              <a:buClrTx/>
              <a:buSzPct val="60000"/>
              <a:buFont typeface="Wingdings" pitchFamily="2" charset="2"/>
              <a:buChar char="v"/>
            </a:pPr>
            <a:r>
              <a:rPr kumimoji="0" lang="en-US" sz="2500" b="0" i="0" u="none" strike="noStrike" kern="0" cap="none" spc="0" normalizeH="0" baseline="0" noProof="0" dirty="0">
                <a:ln>
                  <a:noFill/>
                </a:ln>
                <a:effectLst/>
                <a:uLnTx/>
                <a:uFillTx/>
                <a:latin typeface="Tahoma"/>
                <a:cs typeface="Arial"/>
              </a:rPr>
              <a:t>Research</a:t>
            </a:r>
            <a:r>
              <a:rPr kumimoji="0" lang="en-US" sz="2500" b="0" i="0" u="none" strike="noStrike" kern="0" cap="none" spc="0" normalizeH="0" noProof="0" dirty="0">
                <a:ln>
                  <a:noFill/>
                </a:ln>
                <a:effectLst/>
                <a:uLnTx/>
                <a:uFillTx/>
                <a:latin typeface="Tahoma"/>
                <a:cs typeface="Arial"/>
              </a:rPr>
              <a:t> should be evaluated from a biosafety as well as a biosecurity standpoint.</a:t>
            </a:r>
            <a:endParaRPr kumimoji="0" lang="en-US" sz="2500" b="0" i="0" u="none" strike="noStrike" kern="0" cap="none" spc="0" normalizeH="0" baseline="0" noProof="0" dirty="0">
              <a:ln>
                <a:noFill/>
              </a:ln>
              <a:effectLst/>
              <a:uLnTx/>
              <a:uFillTx/>
              <a:latin typeface="Tahoma"/>
              <a:cs typeface="Arial"/>
            </a:endParaRPr>
          </a:p>
          <a:p>
            <a:pPr marL="0" lvl="0" indent="0" fontAlgn="base">
              <a:lnSpc>
                <a:spcPct val="90000"/>
              </a:lnSpc>
              <a:spcAft>
                <a:spcPct val="0"/>
              </a:spcAft>
              <a:buClrTx/>
              <a:buSzPct val="60000"/>
              <a:buNone/>
            </a:pPr>
            <a:endParaRPr kumimoji="0" lang="en-US" sz="2500" b="0" i="0" u="none" strike="noStrike" kern="0" cap="none" spc="0" normalizeH="0" baseline="0" noProof="0" dirty="0">
              <a:ln>
                <a:noFill/>
              </a:ln>
              <a:solidFill>
                <a:srgbClr val="000000"/>
              </a:solidFill>
              <a:effectLst/>
              <a:uLnTx/>
              <a:uFillTx/>
              <a:latin typeface="Tahoma"/>
              <a:cs typeface="Arial"/>
            </a:endParaRPr>
          </a:p>
          <a:p>
            <a:pPr lvl="0" fontAlgn="base">
              <a:lnSpc>
                <a:spcPct val="90000"/>
              </a:lnSpc>
              <a:spcAft>
                <a:spcPct val="0"/>
              </a:spcAft>
              <a:buClrTx/>
              <a:buSzPct val="60000"/>
              <a:buFont typeface="Wingdings" pitchFamily="2" charset="2"/>
              <a:buChar char="v"/>
            </a:pPr>
            <a:r>
              <a:rPr kumimoji="0" lang="en-US" sz="2500" b="0" i="0" u="none" strike="noStrike" kern="0" cap="none" spc="0" normalizeH="0" baseline="0" noProof="0" dirty="0">
                <a:ln>
                  <a:noFill/>
                </a:ln>
                <a:solidFill>
                  <a:srgbClr val="000000"/>
                </a:solidFill>
                <a:effectLst/>
                <a:uLnTx/>
                <a:uFillTx/>
                <a:latin typeface="Tahoma"/>
                <a:cs typeface="Arial"/>
              </a:rPr>
              <a:t>Biosafety guidelines have been developed to protect workers in microbiological and medical labs through a combination of safeguards including engineering controls, management policies, and work practices.</a:t>
            </a:r>
          </a:p>
          <a:p>
            <a:pPr lvl="0" fontAlgn="base">
              <a:lnSpc>
                <a:spcPct val="90000"/>
              </a:lnSpc>
              <a:spcAft>
                <a:spcPct val="0"/>
              </a:spcAft>
              <a:buClrTx/>
              <a:buSzPct val="60000"/>
              <a:buFont typeface="Wingdings" pitchFamily="2" charset="2"/>
              <a:buChar char="v"/>
            </a:pPr>
            <a:endParaRPr kumimoji="0" lang="en-US" sz="2500" b="0" i="0" u="none" strike="noStrike" kern="0" cap="none" spc="0" normalizeH="0" baseline="0" noProof="0" dirty="0">
              <a:ln>
                <a:noFill/>
              </a:ln>
              <a:solidFill>
                <a:srgbClr val="000000"/>
              </a:solidFill>
              <a:effectLst/>
              <a:uLnTx/>
              <a:uFillTx/>
              <a:latin typeface="Tahoma"/>
              <a:cs typeface="Arial"/>
            </a:endParaRPr>
          </a:p>
          <a:p>
            <a:pPr fontAlgn="base">
              <a:lnSpc>
                <a:spcPct val="90000"/>
              </a:lnSpc>
              <a:spcAft>
                <a:spcPct val="0"/>
              </a:spcAft>
              <a:buClrTx/>
              <a:buSzPct val="60000"/>
              <a:buFont typeface="Wingdings" pitchFamily="2" charset="2"/>
              <a:buChar char="v"/>
            </a:pPr>
            <a:r>
              <a:rPr lang="en-US" sz="2500" kern="0" dirty="0">
                <a:solidFill>
                  <a:srgbClr val="000000"/>
                </a:solidFill>
                <a:latin typeface="Tahoma"/>
                <a:cs typeface="Arial"/>
              </a:rPr>
              <a:t>Differences between biosafety levels dictate necessary precautions required for each level.</a:t>
            </a:r>
          </a:p>
          <a:p>
            <a:pPr fontAlgn="base">
              <a:lnSpc>
                <a:spcPct val="90000"/>
              </a:lnSpc>
              <a:spcAft>
                <a:spcPct val="0"/>
              </a:spcAft>
              <a:buClrTx/>
              <a:buSzPct val="60000"/>
              <a:buFont typeface="Wingdings" pitchFamily="2" charset="2"/>
              <a:buChar char="v"/>
            </a:pPr>
            <a:endParaRPr lang="en-US" sz="2500" kern="0" dirty="0">
              <a:solidFill>
                <a:srgbClr val="000000"/>
              </a:solidFill>
              <a:latin typeface="Tahoma"/>
              <a:cs typeface="Arial"/>
            </a:endParaRPr>
          </a:p>
          <a:p>
            <a:pPr fontAlgn="base">
              <a:lnSpc>
                <a:spcPct val="90000"/>
              </a:lnSpc>
              <a:spcAft>
                <a:spcPct val="0"/>
              </a:spcAft>
              <a:buClrTx/>
              <a:buSzPct val="60000"/>
              <a:buFont typeface="Wingdings" pitchFamily="2" charset="2"/>
              <a:buChar char="v"/>
            </a:pPr>
            <a:r>
              <a:rPr lang="en-US" sz="2500" kern="0" dirty="0">
                <a:solidFill>
                  <a:srgbClr val="000000"/>
                </a:solidFill>
                <a:latin typeface="Tahoma"/>
                <a:cs typeface="Arial"/>
              </a:rPr>
              <a:t>When in doubt, refer back to the Biosafety in Microbiological and Biomedical Laboratories book.</a:t>
            </a:r>
          </a:p>
          <a:p>
            <a:pPr marL="0" indent="0" fontAlgn="base">
              <a:lnSpc>
                <a:spcPct val="90000"/>
              </a:lnSpc>
              <a:spcAft>
                <a:spcPct val="0"/>
              </a:spcAft>
              <a:buClrTx/>
              <a:buSzPct val="60000"/>
              <a:buNone/>
            </a:pPr>
            <a:endParaRPr lang="en-US" sz="2500" kern="0" dirty="0">
              <a:solidFill>
                <a:srgbClr val="000000"/>
              </a:solidFill>
              <a:latin typeface="Tahoma"/>
              <a:cs typeface="Arial"/>
            </a:endParaRPr>
          </a:p>
          <a:p>
            <a:pPr lvl="0" fontAlgn="base">
              <a:lnSpc>
                <a:spcPct val="90000"/>
              </a:lnSpc>
              <a:spcAft>
                <a:spcPct val="0"/>
              </a:spcAft>
              <a:buClrTx/>
              <a:buSzPct val="60000"/>
              <a:buFont typeface="Wingdings" pitchFamily="2" charset="2"/>
              <a:buChar char="v"/>
            </a:pPr>
            <a:endParaRPr kumimoji="0" lang="en-US" sz="2400" b="0" i="0" u="none" strike="noStrike" kern="0" cap="none" spc="0" normalizeH="0" baseline="0" noProof="0" dirty="0">
              <a:ln>
                <a:noFill/>
              </a:ln>
              <a:solidFill>
                <a:srgbClr val="000000"/>
              </a:solidFill>
              <a:effectLst/>
              <a:uLnTx/>
              <a:uFillTx/>
              <a:latin typeface="Tahoma"/>
              <a:ea typeface="+mn-ea"/>
              <a:cs typeface="Arial"/>
            </a:endParaRPr>
          </a:p>
        </p:txBody>
      </p:sp>
    </p:spTree>
    <p:extLst>
      <p:ext uri="{BB962C8B-B14F-4D97-AF65-F5344CB8AC3E}">
        <p14:creationId xmlns:p14="http://schemas.microsoft.com/office/powerpoint/2010/main" val="140020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BIOSECURITY</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u="sng" dirty="0"/>
              <a:t>Biosecurity</a:t>
            </a:r>
            <a:r>
              <a:rPr lang="en-US" dirty="0"/>
              <a:t> is achieved by limiting access to facilities, research materials, and information.</a:t>
            </a:r>
          </a:p>
        </p:txBody>
      </p:sp>
      <p:pic>
        <p:nvPicPr>
          <p:cNvPr id="4098" name="Picture 2" descr="http://www.rssvet.com/wp-content/uploads/2013/12/Untitle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35280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18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1066800"/>
          </a:xfrm>
        </p:spPr>
        <p:txBody>
          <a:bodyPr>
            <a:noAutofit/>
          </a:bodyPr>
          <a:lstStyle/>
          <a:p>
            <a:r>
              <a:rPr lang="en-US" dirty="0"/>
              <a:t>Biosafety and Biosecurity share common components</a:t>
            </a:r>
          </a:p>
        </p:txBody>
      </p:sp>
      <p:sp>
        <p:nvSpPr>
          <p:cNvPr id="3" name="Content Placeholder 2"/>
          <p:cNvSpPr>
            <a:spLocks noGrp="1"/>
          </p:cNvSpPr>
          <p:nvPr>
            <p:ph idx="1"/>
          </p:nvPr>
        </p:nvSpPr>
        <p:spPr>
          <a:xfrm>
            <a:off x="228600" y="1706818"/>
            <a:ext cx="7924800" cy="4846320"/>
          </a:xfrm>
        </p:spPr>
        <p:txBody>
          <a:bodyPr/>
          <a:lstStyle/>
          <a:p>
            <a:pPr>
              <a:buFont typeface="Wingdings" panose="05000000000000000000" pitchFamily="2" charset="2"/>
              <a:buChar char="v"/>
            </a:pPr>
            <a:r>
              <a:rPr lang="en-US" dirty="0"/>
              <a:t>Both are based on:</a:t>
            </a:r>
          </a:p>
          <a:p>
            <a:pPr marL="982980" indent="-342900">
              <a:buFont typeface="Wingdings" panose="05000000000000000000" pitchFamily="2" charset="2"/>
              <a:buChar char="§"/>
            </a:pPr>
            <a:r>
              <a:rPr lang="en-US" sz="2400" dirty="0">
                <a:solidFill>
                  <a:schemeClr val="tx1">
                    <a:lumMod val="65000"/>
                    <a:lumOff val="35000"/>
                  </a:schemeClr>
                </a:solidFill>
              </a:rPr>
              <a:t>Risk Assessment</a:t>
            </a:r>
          </a:p>
          <a:p>
            <a:pPr marL="982980" indent="-342900">
              <a:buFont typeface="Wingdings" panose="05000000000000000000" pitchFamily="2" charset="2"/>
              <a:buChar char="§"/>
            </a:pPr>
            <a:r>
              <a:rPr lang="en-US" sz="2400" dirty="0">
                <a:solidFill>
                  <a:schemeClr val="tx1">
                    <a:lumMod val="65000"/>
                    <a:lumOff val="35000"/>
                  </a:schemeClr>
                </a:solidFill>
              </a:rPr>
              <a:t>Personnel Expertise &amp; Responsibility</a:t>
            </a:r>
          </a:p>
          <a:p>
            <a:pPr marL="982980" indent="-342900">
              <a:buFont typeface="Wingdings" panose="05000000000000000000" pitchFamily="2" charset="2"/>
              <a:buChar char="§"/>
            </a:pPr>
            <a:r>
              <a:rPr lang="en-US" sz="2400" dirty="0">
                <a:solidFill>
                  <a:schemeClr val="tx1">
                    <a:lumMod val="65000"/>
                    <a:lumOff val="35000"/>
                  </a:schemeClr>
                </a:solidFill>
              </a:rPr>
              <a:t>Control &amp; Accountability for Research Materials </a:t>
            </a:r>
          </a:p>
          <a:p>
            <a:pPr marL="982980" indent="-342900">
              <a:buFont typeface="Wingdings" panose="05000000000000000000" pitchFamily="2" charset="2"/>
              <a:buChar char="§"/>
            </a:pPr>
            <a:r>
              <a:rPr lang="en-US" sz="2400" dirty="0">
                <a:solidFill>
                  <a:schemeClr val="tx1">
                    <a:lumMod val="65000"/>
                    <a:lumOff val="35000"/>
                  </a:schemeClr>
                </a:solidFill>
              </a:rPr>
              <a:t>Access Control</a:t>
            </a:r>
          </a:p>
          <a:p>
            <a:pPr marL="982980" indent="-342900">
              <a:buFont typeface="Wingdings" panose="05000000000000000000" pitchFamily="2" charset="2"/>
              <a:buChar char="§"/>
            </a:pPr>
            <a:r>
              <a:rPr lang="en-US" sz="2400" dirty="0">
                <a:solidFill>
                  <a:schemeClr val="tx1">
                    <a:lumMod val="65000"/>
                    <a:lumOff val="35000"/>
                  </a:schemeClr>
                </a:solidFill>
              </a:rPr>
              <a:t>Material Transfer Documentation</a:t>
            </a:r>
          </a:p>
          <a:p>
            <a:pPr marL="982980" indent="-342900">
              <a:buFont typeface="Wingdings" panose="05000000000000000000" pitchFamily="2" charset="2"/>
              <a:buChar char="§"/>
            </a:pPr>
            <a:r>
              <a:rPr lang="en-US" sz="2400" dirty="0">
                <a:solidFill>
                  <a:schemeClr val="tx1">
                    <a:lumMod val="65000"/>
                    <a:lumOff val="35000"/>
                  </a:schemeClr>
                </a:solidFill>
              </a:rPr>
              <a:t>Training</a:t>
            </a:r>
          </a:p>
          <a:p>
            <a:pPr marL="982980" indent="-342900">
              <a:buFont typeface="Wingdings" panose="05000000000000000000" pitchFamily="2" charset="2"/>
              <a:buChar char="§"/>
            </a:pPr>
            <a:r>
              <a:rPr lang="en-US" sz="2400" dirty="0">
                <a:solidFill>
                  <a:schemeClr val="tx1">
                    <a:lumMod val="65000"/>
                    <a:lumOff val="35000"/>
                  </a:schemeClr>
                </a:solidFill>
              </a:rPr>
              <a:t>Emergency Planning</a:t>
            </a:r>
          </a:p>
          <a:p>
            <a:pPr marL="982980" indent="-342900">
              <a:buFont typeface="Wingdings" panose="05000000000000000000" pitchFamily="2" charset="2"/>
              <a:buChar char="§"/>
            </a:pPr>
            <a:r>
              <a:rPr lang="en-US" sz="2400" dirty="0">
                <a:solidFill>
                  <a:schemeClr val="tx1">
                    <a:lumMod val="65000"/>
                    <a:lumOff val="35000"/>
                  </a:schemeClr>
                </a:solidFill>
              </a:rPr>
              <a:t>Program Management</a:t>
            </a:r>
          </a:p>
          <a:p>
            <a:endParaRPr lang="en-US" dirty="0"/>
          </a:p>
          <a:p>
            <a:endParaRPr lang="en-US" dirty="0"/>
          </a:p>
          <a:p>
            <a:endParaRPr lang="en-US" dirty="0"/>
          </a:p>
        </p:txBody>
      </p:sp>
    </p:spTree>
    <p:extLst>
      <p:ext uri="{BB962C8B-B14F-4D97-AF65-F5344CB8AC3E}">
        <p14:creationId xmlns:p14="http://schemas.microsoft.com/office/powerpoint/2010/main" val="242986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685800"/>
            <a:ext cx="7924800" cy="1143000"/>
          </a:xfrm>
        </p:spPr>
        <p:txBody>
          <a:bodyPr>
            <a:normAutofit fontScale="90000"/>
          </a:bodyPr>
          <a:lstStyle/>
          <a:p>
            <a:r>
              <a:rPr lang="en-US" dirty="0"/>
              <a:t>Centers for Disease Control (CDC) &amp; the national institutes of Health (NIH) guidelines</a:t>
            </a:r>
          </a:p>
        </p:txBody>
      </p:sp>
      <p:sp>
        <p:nvSpPr>
          <p:cNvPr id="3" name="Content Placeholder 2"/>
          <p:cNvSpPr>
            <a:spLocks noGrp="1"/>
          </p:cNvSpPr>
          <p:nvPr>
            <p:ph idx="1"/>
          </p:nvPr>
        </p:nvSpPr>
        <p:spPr>
          <a:xfrm>
            <a:off x="457200" y="2133600"/>
            <a:ext cx="7239000" cy="4846320"/>
          </a:xfrm>
        </p:spPr>
        <p:txBody>
          <a:bodyPr/>
          <a:lstStyle/>
          <a:p>
            <a:pPr lvl="0" fontAlgn="base">
              <a:spcAft>
                <a:spcPct val="0"/>
              </a:spcAft>
              <a:buClrTx/>
              <a:buSzPct val="60000"/>
              <a:buFont typeface="Wingdings" pitchFamily="2" charset="2"/>
              <a:buChar char="v"/>
            </a:pPr>
            <a:r>
              <a:rPr lang="en-US" kern="0" dirty="0">
                <a:solidFill>
                  <a:srgbClr val="000000"/>
                </a:solidFill>
                <a:latin typeface="Tahoma"/>
                <a:cs typeface="Arial"/>
              </a:rPr>
              <a:t>Laboratorians recognize the hazards of processing infectious agents.</a:t>
            </a:r>
          </a:p>
          <a:p>
            <a:pPr lvl="0" fontAlgn="base">
              <a:spcAft>
                <a:spcPct val="0"/>
              </a:spcAft>
              <a:buClrTx/>
              <a:buSzPct val="60000"/>
              <a:buFont typeface="Wingdings" pitchFamily="2" charset="2"/>
              <a:buChar char="v"/>
            </a:pPr>
            <a:endParaRPr lang="en-US" kern="0" dirty="0">
              <a:solidFill>
                <a:srgbClr val="000000"/>
              </a:solidFill>
              <a:latin typeface="Tahoma"/>
              <a:cs typeface="Arial"/>
            </a:endParaRPr>
          </a:p>
          <a:p>
            <a:pPr lvl="0" fontAlgn="base">
              <a:spcAft>
                <a:spcPct val="0"/>
              </a:spcAft>
              <a:buClrTx/>
              <a:buSzPct val="60000"/>
              <a:buFont typeface="Wingdings" pitchFamily="2" charset="2"/>
              <a:buChar char="v"/>
            </a:pPr>
            <a:r>
              <a:rPr lang="en-US" kern="0" dirty="0">
                <a:solidFill>
                  <a:srgbClr val="000000"/>
                </a:solidFill>
                <a:latin typeface="Tahoma"/>
                <a:cs typeface="Arial"/>
              </a:rPr>
              <a:t>Regulations outline precautions, special practices, and decontamination procedures.</a:t>
            </a:r>
          </a:p>
          <a:p>
            <a:pPr marL="0" lvl="0" indent="0" fontAlgn="base">
              <a:spcAft>
                <a:spcPct val="0"/>
              </a:spcAft>
              <a:buClrTx/>
              <a:buSzPct val="60000"/>
              <a:buNone/>
            </a:pPr>
            <a:endParaRPr lang="en-US" kern="0" dirty="0">
              <a:solidFill>
                <a:srgbClr val="000000"/>
              </a:solidFill>
              <a:latin typeface="Tahoma"/>
              <a:cs typeface="Arial"/>
            </a:endParaRPr>
          </a:p>
          <a:p>
            <a:pPr lvl="0" fontAlgn="base">
              <a:spcAft>
                <a:spcPct val="0"/>
              </a:spcAft>
              <a:buClrTx/>
              <a:buSzPct val="60000"/>
              <a:buFont typeface="Wingdings" pitchFamily="2" charset="2"/>
              <a:buChar char="v"/>
            </a:pPr>
            <a:r>
              <a:rPr lang="en-US" kern="0" dirty="0">
                <a:solidFill>
                  <a:srgbClr val="000000"/>
                </a:solidFill>
                <a:latin typeface="Tahoma"/>
                <a:cs typeface="Arial"/>
              </a:rPr>
              <a:t>Guidelines have been developed to protect workers in microbiological and medical labs through engineering controls, management policies, and work practices.</a:t>
            </a:r>
          </a:p>
          <a:p>
            <a:pPr marL="0" indent="0">
              <a:buNone/>
            </a:pPr>
            <a:endParaRPr lang="en-US" dirty="0"/>
          </a:p>
        </p:txBody>
      </p:sp>
    </p:spTree>
    <p:extLst>
      <p:ext uri="{BB962C8B-B14F-4D97-AF65-F5344CB8AC3E}">
        <p14:creationId xmlns:p14="http://schemas.microsoft.com/office/powerpoint/2010/main" val="32762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6629400" cy="4846320"/>
          </a:xfrm>
        </p:spPr>
        <p:txBody>
          <a:bodyPr>
            <a:normAutofit/>
          </a:bodyPr>
          <a:lstStyle/>
          <a:p>
            <a:pPr lvl="0" fontAlgn="base">
              <a:spcAft>
                <a:spcPct val="0"/>
              </a:spcAft>
              <a:buClrTx/>
              <a:buSzPct val="60000"/>
              <a:buFont typeface="Wingdings" pitchFamily="2" charset="2"/>
              <a:buChar char="v"/>
            </a:pPr>
            <a:r>
              <a:rPr lang="en-US" sz="2400" b="1" kern="0" dirty="0">
                <a:solidFill>
                  <a:srgbClr val="000000"/>
                </a:solidFill>
                <a:latin typeface="Tahoma"/>
                <a:cs typeface="Arial"/>
              </a:rPr>
              <a:t>COMPLETE</a:t>
            </a:r>
            <a:r>
              <a:rPr lang="en-US" sz="2400" kern="0" dirty="0">
                <a:solidFill>
                  <a:srgbClr val="000000"/>
                </a:solidFill>
                <a:latin typeface="Tahoma"/>
                <a:cs typeface="Arial"/>
              </a:rPr>
              <a:t> information and recommendations can be found in </a:t>
            </a:r>
            <a:r>
              <a:rPr lang="en-US" sz="2400" i="1" kern="0" dirty="0">
                <a:solidFill>
                  <a:srgbClr val="B13F9A"/>
                </a:solidFill>
                <a:latin typeface="Tahoma"/>
                <a:cs typeface="Arial"/>
              </a:rPr>
              <a:t>Biosafety in Microbiological and Biomedical Laboratories 5th Edition </a:t>
            </a:r>
            <a:r>
              <a:rPr lang="en-US" sz="2400" kern="0" dirty="0">
                <a:solidFill>
                  <a:prstClr val="black"/>
                </a:solidFill>
                <a:latin typeface="Tahoma"/>
                <a:cs typeface="Arial"/>
              </a:rPr>
              <a:t>and the </a:t>
            </a:r>
            <a:r>
              <a:rPr lang="en-US" sz="2400" i="1" kern="0" dirty="0">
                <a:solidFill>
                  <a:srgbClr val="B13F9A"/>
                </a:solidFill>
                <a:latin typeface="Tahoma"/>
                <a:cs typeface="Arial"/>
              </a:rPr>
              <a:t>NIH Guidelines for Research Involving Recombinant or Synthetic Nucleic Acid Molecules</a:t>
            </a:r>
            <a:endParaRPr lang="en-US" sz="2400" kern="0" dirty="0">
              <a:solidFill>
                <a:srgbClr val="000000"/>
              </a:solidFill>
              <a:latin typeface="Tahoma"/>
              <a:cs typeface="Arial"/>
            </a:endParaRPr>
          </a:p>
          <a:p>
            <a:pPr marL="0" lvl="0" indent="0" fontAlgn="base">
              <a:spcAft>
                <a:spcPct val="0"/>
              </a:spcAft>
              <a:buClrTx/>
              <a:buSzPct val="60000"/>
              <a:buNone/>
            </a:pPr>
            <a:r>
              <a:rPr lang="en-US" sz="2000" kern="0" dirty="0">
                <a:solidFill>
                  <a:schemeClr val="accent4"/>
                </a:solidFill>
                <a:latin typeface="Tahoma"/>
                <a:cs typeface="Arial"/>
                <a:hlinkClick r:id="rId3">
                  <a:extLst>
                    <a:ext uri="{A12FA001-AC4F-418D-AE19-62706E023703}">
                      <ahyp:hlinkClr xmlns:ahyp="http://schemas.microsoft.com/office/drawing/2018/hyperlinkcolor" val="tx"/>
                    </a:ext>
                  </a:extLst>
                </a:hlinkClick>
              </a:rPr>
              <a:t>http://www.cdc.gov/biosafety/publications/bmbl5/</a:t>
            </a:r>
            <a:endParaRPr lang="en-US" sz="2400" dirty="0">
              <a:solidFill>
                <a:schemeClr val="accent4"/>
              </a:solidFill>
            </a:endParaRPr>
          </a:p>
          <a:p>
            <a:pPr marL="0" lvl="0" indent="0" fontAlgn="base">
              <a:spcAft>
                <a:spcPct val="0"/>
              </a:spcAft>
              <a:buClrTx/>
              <a:buSzPct val="60000"/>
              <a:buNone/>
            </a:pPr>
            <a:endParaRPr lang="en-US" sz="2000" kern="0" dirty="0">
              <a:solidFill>
                <a:schemeClr val="accent4"/>
              </a:solidFill>
              <a:latin typeface="Tahoma"/>
              <a:cs typeface="Arial"/>
              <a:hlinkClick r:id="rId4">
                <a:extLst>
                  <a:ext uri="{A12FA001-AC4F-418D-AE19-62706E023703}">
                    <ahyp:hlinkClr xmlns:ahyp="http://schemas.microsoft.com/office/drawing/2018/hyperlinkcolor" val="tx"/>
                  </a:ext>
                </a:extLst>
              </a:hlinkClick>
            </a:endParaRPr>
          </a:p>
          <a:p>
            <a:pPr marL="0" lvl="0" indent="0" fontAlgn="base">
              <a:spcAft>
                <a:spcPct val="0"/>
              </a:spcAft>
              <a:buClrTx/>
              <a:buSzPct val="60000"/>
              <a:buNone/>
            </a:pPr>
            <a:r>
              <a:rPr lang="en-US" sz="2000" kern="0" dirty="0">
                <a:solidFill>
                  <a:schemeClr val="accent4"/>
                </a:solidFill>
                <a:latin typeface="Tahoma"/>
                <a:cs typeface="Arial"/>
                <a:hlinkClick r:id="rId4">
                  <a:extLst>
                    <a:ext uri="{A12FA001-AC4F-418D-AE19-62706E023703}">
                      <ahyp:hlinkClr xmlns:ahyp="http://schemas.microsoft.com/office/drawing/2018/hyperlinkcolor" val="tx"/>
                    </a:ext>
                  </a:extLst>
                </a:hlinkClick>
              </a:rPr>
              <a:t>http://oba.od.nih.gov/rdna/nih_guidelines_oba.html</a:t>
            </a:r>
            <a:endParaRPr lang="en-US" sz="2000" kern="0" dirty="0">
              <a:solidFill>
                <a:schemeClr val="accent4"/>
              </a:solidFill>
              <a:latin typeface="Tahoma"/>
              <a:cs typeface="Arial"/>
            </a:endParaRPr>
          </a:p>
          <a:p>
            <a:pPr marL="0" lvl="0" indent="0" fontAlgn="base">
              <a:spcAft>
                <a:spcPct val="0"/>
              </a:spcAft>
              <a:buClrTx/>
              <a:buSzPct val="60000"/>
              <a:buNone/>
            </a:pPr>
            <a:endParaRPr lang="en-US" dirty="0"/>
          </a:p>
        </p:txBody>
      </p:sp>
      <p:sp>
        <p:nvSpPr>
          <p:cNvPr id="4" name="Title 1"/>
          <p:cNvSpPr>
            <a:spLocks noGrp="1"/>
          </p:cNvSpPr>
          <p:nvPr>
            <p:ph type="title"/>
          </p:nvPr>
        </p:nvSpPr>
        <p:spPr>
          <a:xfrm>
            <a:off x="457200" y="304800"/>
            <a:ext cx="7239000" cy="624840"/>
          </a:xfrm>
        </p:spPr>
        <p:txBody>
          <a:bodyPr/>
          <a:lstStyle/>
          <a:p>
            <a:r>
              <a:rPr lang="en-US" dirty="0"/>
              <a:t>CDC &amp; </a:t>
            </a:r>
            <a:r>
              <a:rPr lang="en-US" dirty="0" err="1"/>
              <a:t>Nih</a:t>
            </a:r>
            <a:r>
              <a:rPr lang="en-US" dirty="0"/>
              <a:t> guidelines</a:t>
            </a:r>
          </a:p>
        </p:txBody>
      </p:sp>
      <p:pic>
        <p:nvPicPr>
          <p:cNvPr id="5" name="Picture 4" descr="BMBL cover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8759" y="1752600"/>
            <a:ext cx="1954241" cy="288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5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81000"/>
            <a:ext cx="7239000" cy="1524000"/>
          </a:xfrm>
        </p:spPr>
        <p:txBody>
          <a:bodyPr>
            <a:noAutofit/>
          </a:bodyPr>
          <a:lstStyle/>
          <a:p>
            <a:r>
              <a:rPr lang="en-US" sz="3200" dirty="0"/>
              <a:t>CDC &amp; </a:t>
            </a:r>
            <a:r>
              <a:rPr lang="en-US" sz="3200" dirty="0" err="1"/>
              <a:t>Nih</a:t>
            </a:r>
            <a:r>
              <a:rPr lang="en-US" sz="3200" dirty="0"/>
              <a:t> guidelines: </a:t>
            </a:r>
            <a:br>
              <a:rPr lang="en-US" sz="3200" dirty="0"/>
            </a:br>
            <a:r>
              <a:rPr lang="en-US" sz="3200" dirty="0"/>
              <a:t>Primary barriers &amp; universal precautions</a:t>
            </a:r>
          </a:p>
        </p:txBody>
      </p:sp>
      <p:sp>
        <p:nvSpPr>
          <p:cNvPr id="3" name="Content Placeholder 2"/>
          <p:cNvSpPr>
            <a:spLocks noGrp="1"/>
          </p:cNvSpPr>
          <p:nvPr>
            <p:ph idx="1"/>
          </p:nvPr>
        </p:nvSpPr>
        <p:spPr>
          <a:xfrm>
            <a:off x="533400" y="2438400"/>
            <a:ext cx="7239000" cy="4114800"/>
          </a:xfrm>
        </p:spPr>
        <p:txBody>
          <a:bodyPr>
            <a:normAutofit fontScale="77500" lnSpcReduction="20000"/>
          </a:bodyPr>
          <a:lstStyle/>
          <a:p>
            <a:pPr lvl="0" fontAlgn="base">
              <a:spcAft>
                <a:spcPct val="0"/>
              </a:spcAft>
              <a:buClrTx/>
              <a:buSzPct val="60000"/>
              <a:buFont typeface="Wingdings" pitchFamily="2" charset="2"/>
              <a:buChar char="v"/>
            </a:pPr>
            <a:r>
              <a:rPr kumimoji="0" lang="en-US" sz="2800" b="1" i="0" u="none" strike="noStrike" kern="0" cap="none" spc="0" normalizeH="0" baseline="0" noProof="0" dirty="0">
                <a:ln>
                  <a:noFill/>
                </a:ln>
                <a:solidFill>
                  <a:srgbClr val="000000"/>
                </a:solidFill>
                <a:effectLst/>
                <a:uLnTx/>
                <a:uFillTx/>
                <a:latin typeface="Tahoma"/>
                <a:ea typeface="+mn-ea"/>
                <a:cs typeface="Arial"/>
              </a:rPr>
              <a:t>Primary Barriers:</a:t>
            </a:r>
            <a:r>
              <a:rPr kumimoji="0" lang="en-US" sz="2800" b="0" i="0" u="none" strike="noStrike" kern="0" cap="none" spc="0" normalizeH="0" baseline="0" noProof="0" dirty="0">
                <a:ln>
                  <a:noFill/>
                </a:ln>
                <a:solidFill>
                  <a:srgbClr val="000000"/>
                </a:solidFill>
                <a:effectLst/>
                <a:uLnTx/>
                <a:uFillTx/>
                <a:latin typeface="Tahoma"/>
                <a:ea typeface="+mn-ea"/>
                <a:cs typeface="Arial"/>
              </a:rPr>
              <a:t> physical barriers or personal protective equipment between lab worker and pathogen</a:t>
            </a:r>
          </a:p>
          <a:p>
            <a:pPr lvl="1" fontAlgn="base">
              <a:spcAft>
                <a:spcPct val="0"/>
              </a:spcAft>
              <a:buClrTx/>
              <a:buSzPct val="55000"/>
              <a:buFont typeface="Arial" pitchFamily="34" charset="0"/>
              <a:buChar char="•"/>
            </a:pPr>
            <a:r>
              <a:rPr kumimoji="0" lang="en-US" sz="2400" b="0" i="0" u="none" strike="noStrike" kern="0" cap="none" spc="0" normalizeH="0" baseline="0" noProof="0" dirty="0">
                <a:ln>
                  <a:noFill/>
                </a:ln>
                <a:solidFill>
                  <a:schemeClr val="tx2"/>
                </a:solidFill>
                <a:effectLst/>
                <a:uLnTx/>
                <a:uFillTx/>
                <a:latin typeface="Tahoma"/>
                <a:cs typeface="Arial"/>
              </a:rPr>
              <a:t>Biological</a:t>
            </a:r>
            <a:r>
              <a:rPr kumimoji="0" lang="en-US" sz="2400" b="0" i="0" u="none" strike="noStrike" kern="0" cap="none" spc="0" normalizeH="0" noProof="0" dirty="0">
                <a:ln>
                  <a:noFill/>
                </a:ln>
                <a:solidFill>
                  <a:schemeClr val="tx2"/>
                </a:solidFill>
                <a:effectLst/>
                <a:uLnTx/>
                <a:uFillTx/>
                <a:latin typeface="Tahoma"/>
                <a:cs typeface="Arial"/>
              </a:rPr>
              <a:t> safety cabinets</a:t>
            </a:r>
            <a:r>
              <a:rPr kumimoji="0" lang="en-US" sz="2400" b="0" i="0" u="none" strike="noStrike" kern="0" cap="none" spc="0" normalizeH="0" baseline="0" noProof="0" dirty="0">
                <a:ln>
                  <a:noFill/>
                </a:ln>
                <a:solidFill>
                  <a:schemeClr val="tx2"/>
                </a:solidFill>
                <a:effectLst/>
                <a:uLnTx/>
                <a:uFillTx/>
                <a:latin typeface="Tahoma"/>
                <a:cs typeface="Arial"/>
              </a:rPr>
              <a:t>, special breathing apparatuses,</a:t>
            </a:r>
            <a:r>
              <a:rPr kumimoji="0" lang="en-US" sz="2400" b="0" i="0" u="none" strike="noStrike" kern="0" cap="none" spc="0" normalizeH="0" noProof="0" dirty="0">
                <a:ln>
                  <a:noFill/>
                </a:ln>
                <a:solidFill>
                  <a:schemeClr val="tx2"/>
                </a:solidFill>
                <a:effectLst/>
                <a:uLnTx/>
                <a:uFillTx/>
                <a:latin typeface="Tahoma"/>
                <a:cs typeface="Arial"/>
              </a:rPr>
              <a:t> etc.</a:t>
            </a:r>
            <a:endParaRPr kumimoji="0" lang="en-US" sz="2400" b="0" i="0" u="none" strike="noStrike" kern="0" cap="none" spc="0" normalizeH="0" baseline="0" noProof="0" dirty="0">
              <a:ln>
                <a:noFill/>
              </a:ln>
              <a:solidFill>
                <a:schemeClr val="tx2"/>
              </a:solidFill>
              <a:effectLst/>
              <a:uLnTx/>
              <a:uFillTx/>
              <a:latin typeface="Tahoma"/>
              <a:cs typeface="Arial"/>
            </a:endParaRPr>
          </a:p>
          <a:p>
            <a:pPr marL="292608" lvl="1" indent="0" fontAlgn="base">
              <a:spcAft>
                <a:spcPct val="0"/>
              </a:spcAft>
              <a:buClrTx/>
              <a:buSzPct val="55000"/>
              <a:buNone/>
            </a:pPr>
            <a:endParaRPr lang="en-US" sz="2400" kern="0" dirty="0">
              <a:solidFill>
                <a:schemeClr val="tx2"/>
              </a:solidFill>
              <a:latin typeface="Tahoma"/>
              <a:cs typeface="Arial"/>
            </a:endParaRPr>
          </a:p>
          <a:p>
            <a:pPr lvl="0" fontAlgn="base">
              <a:lnSpc>
                <a:spcPct val="90000"/>
              </a:lnSpc>
              <a:spcAft>
                <a:spcPct val="0"/>
              </a:spcAft>
              <a:buClrTx/>
              <a:buSzPct val="60000"/>
              <a:buFont typeface="Wingdings" pitchFamily="2" charset="2"/>
              <a:buChar char="v"/>
            </a:pPr>
            <a:r>
              <a:rPr lang="en-US" sz="2800" b="1" kern="0" dirty="0">
                <a:solidFill>
                  <a:srgbClr val="000000"/>
                </a:solidFill>
                <a:latin typeface="Tahoma"/>
                <a:cs typeface="Arial"/>
              </a:rPr>
              <a:t>Universal Precautions:</a:t>
            </a:r>
            <a:r>
              <a:rPr lang="en-US" sz="2800" kern="0" dirty="0">
                <a:solidFill>
                  <a:srgbClr val="000000"/>
                </a:solidFill>
                <a:latin typeface="Tahoma"/>
                <a:cs typeface="Arial"/>
              </a:rPr>
              <a:t> set of guidelines that is aimed at preventing the transmission of blood-borne pathogens from exposure to blood and other potentially infectious materials. </a:t>
            </a:r>
          </a:p>
          <a:p>
            <a:pPr lvl="1" fontAlgn="base">
              <a:lnSpc>
                <a:spcPct val="90000"/>
              </a:lnSpc>
              <a:spcAft>
                <a:spcPct val="0"/>
              </a:spcAft>
              <a:buClrTx/>
              <a:buSzPct val="60000"/>
              <a:buFont typeface="Arial" panose="020B0604020202020204" pitchFamily="34" charset="0"/>
              <a:buChar char="•"/>
            </a:pPr>
            <a:r>
              <a:rPr lang="en-US" sz="2500" kern="0" dirty="0">
                <a:solidFill>
                  <a:schemeClr val="tx2"/>
                </a:solidFill>
                <a:latin typeface="Tahoma"/>
                <a:cs typeface="Arial"/>
              </a:rPr>
              <a:t>originally developed to protect health professionals</a:t>
            </a:r>
          </a:p>
          <a:p>
            <a:pPr lvl="1" fontAlgn="base">
              <a:lnSpc>
                <a:spcPct val="90000"/>
              </a:lnSpc>
              <a:spcAft>
                <a:spcPct val="0"/>
              </a:spcAft>
              <a:buClrTx/>
              <a:buSzPct val="55000"/>
              <a:buFont typeface="Arial" pitchFamily="34" charset="0"/>
              <a:buChar char="•"/>
            </a:pPr>
            <a:r>
              <a:rPr lang="en-US" sz="2400" kern="0" dirty="0">
                <a:solidFill>
                  <a:schemeClr val="tx2"/>
                </a:solidFill>
                <a:latin typeface="Tahoma"/>
                <a:cs typeface="Arial"/>
              </a:rPr>
              <a:t>Also apply in a clinical setting</a:t>
            </a:r>
          </a:p>
          <a:p>
            <a:pPr lvl="1" fontAlgn="base">
              <a:lnSpc>
                <a:spcPct val="90000"/>
              </a:lnSpc>
              <a:spcAft>
                <a:spcPct val="0"/>
              </a:spcAft>
              <a:buClrTx/>
              <a:buSzPct val="55000"/>
              <a:buFont typeface="Arial" pitchFamily="34" charset="0"/>
              <a:buChar char="•"/>
            </a:pPr>
            <a:r>
              <a:rPr lang="en-US" sz="2400" kern="0" dirty="0">
                <a:solidFill>
                  <a:schemeClr val="tx2"/>
                </a:solidFill>
                <a:latin typeface="Tahoma"/>
                <a:cs typeface="Arial"/>
              </a:rPr>
              <a:t>May also be important for field epidemiology practices during an outbreak investigation (i.e., collecting lab specimens)</a:t>
            </a:r>
          </a:p>
          <a:p>
            <a:pPr marL="292608" lvl="1" indent="0" fontAlgn="base">
              <a:spcAft>
                <a:spcPct val="0"/>
              </a:spcAft>
              <a:buClrTx/>
              <a:buSzPct val="55000"/>
              <a:buNone/>
            </a:pPr>
            <a:endParaRPr kumimoji="0" lang="en-US" sz="2400" b="0" i="0" u="none" strike="noStrike" kern="0" cap="none" spc="0" normalizeH="0" baseline="0" noProof="0" dirty="0">
              <a:ln>
                <a:noFill/>
              </a:ln>
              <a:solidFill>
                <a:schemeClr val="tx2"/>
              </a:solidFill>
              <a:effectLst/>
              <a:uLnTx/>
              <a:uFillTx/>
              <a:latin typeface="Tahoma"/>
              <a:cs typeface="Arial"/>
            </a:endParaRPr>
          </a:p>
        </p:txBody>
      </p:sp>
    </p:spTree>
    <p:extLst>
      <p:ext uri="{BB962C8B-B14F-4D97-AF65-F5344CB8AC3E}">
        <p14:creationId xmlns:p14="http://schemas.microsoft.com/office/powerpoint/2010/main" val="120349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624840"/>
          </a:xfrm>
        </p:spPr>
        <p:txBody>
          <a:bodyPr>
            <a:normAutofit/>
          </a:bodyPr>
          <a:lstStyle/>
          <a:p>
            <a:r>
              <a:rPr lang="en-US" dirty="0"/>
              <a:t>Universal precautions</a:t>
            </a:r>
          </a:p>
        </p:txBody>
      </p:sp>
      <p:sp>
        <p:nvSpPr>
          <p:cNvPr id="3" name="Content Placeholder 2"/>
          <p:cNvSpPr>
            <a:spLocks noGrp="1"/>
          </p:cNvSpPr>
          <p:nvPr>
            <p:ph idx="1"/>
          </p:nvPr>
        </p:nvSpPr>
        <p:spPr/>
        <p:txBody>
          <a:bodyPr/>
          <a:lstStyle/>
          <a:p>
            <a:pPr lvl="0" fontAlgn="base">
              <a:lnSpc>
                <a:spcPct val="90000"/>
              </a:lnSpc>
              <a:spcAft>
                <a:spcPct val="0"/>
              </a:spcAft>
              <a:buClrTx/>
              <a:buSzPct val="60000"/>
              <a:buFont typeface="Wingdings" pitchFamily="2" charset="2"/>
              <a:buChar char="v"/>
            </a:pPr>
            <a:r>
              <a:rPr kumimoji="0" lang="en-US" sz="2400" b="0" i="0" u="none" strike="noStrike" kern="0" cap="none" spc="0" normalizeH="0" baseline="0" noProof="0" dirty="0">
                <a:ln>
                  <a:noFill/>
                </a:ln>
                <a:solidFill>
                  <a:srgbClr val="000000"/>
                </a:solidFill>
                <a:effectLst/>
                <a:uLnTx/>
                <a:uFillTx/>
                <a:latin typeface="Tahoma"/>
                <a:ea typeface="+mn-ea"/>
                <a:cs typeface="Arial"/>
              </a:rPr>
              <a:t>Include: hand hygiene, gloves, gowns, masks, eye protection, face shields</a:t>
            </a:r>
            <a:r>
              <a:rPr lang="en-US" sz="2400" kern="0" dirty="0">
                <a:solidFill>
                  <a:srgbClr val="000000"/>
                </a:solidFill>
                <a:latin typeface="Tahoma"/>
                <a:cs typeface="Arial"/>
              </a:rPr>
              <a:t>, and use of </a:t>
            </a:r>
            <a:r>
              <a:rPr kumimoji="0" lang="en-US" sz="2400" b="0" i="0" u="none" strike="noStrike" kern="0" cap="none" spc="0" normalizeH="0" baseline="0" noProof="0" dirty="0">
                <a:ln>
                  <a:noFill/>
                </a:ln>
                <a:solidFill>
                  <a:srgbClr val="000000"/>
                </a:solidFill>
                <a:effectLst/>
                <a:uLnTx/>
                <a:uFillTx/>
                <a:latin typeface="Tahoma"/>
                <a:ea typeface="+mn-ea"/>
                <a:cs typeface="Arial"/>
              </a:rPr>
              <a:t>safe sharps practices</a:t>
            </a:r>
          </a:p>
          <a:p>
            <a:pPr lvl="0" fontAlgn="base">
              <a:lnSpc>
                <a:spcPct val="90000"/>
              </a:lnSpc>
              <a:spcAft>
                <a:spcPct val="0"/>
              </a:spcAft>
              <a:buClrTx/>
              <a:buSzPct val="60000"/>
              <a:buFont typeface="Wingdings" pitchFamily="2" charset="2"/>
              <a:buChar char="v"/>
            </a:pPr>
            <a:endParaRPr kumimoji="0" lang="en-US" sz="2400" b="0" i="0" u="none" strike="noStrike" kern="0" cap="none" spc="0" normalizeH="0" baseline="0" noProof="0" dirty="0">
              <a:ln>
                <a:noFill/>
              </a:ln>
              <a:solidFill>
                <a:srgbClr val="000000"/>
              </a:solidFill>
              <a:effectLst/>
              <a:uLnTx/>
              <a:uFillTx/>
              <a:latin typeface="Tahoma"/>
              <a:ea typeface="+mn-ea"/>
              <a:cs typeface="Arial"/>
            </a:endParaRPr>
          </a:p>
          <a:p>
            <a:pPr lvl="0" fontAlgn="base">
              <a:lnSpc>
                <a:spcPct val="90000"/>
              </a:lnSpc>
              <a:spcAft>
                <a:spcPct val="0"/>
              </a:spcAft>
              <a:buClrTx/>
              <a:buSzPct val="60000"/>
              <a:buFont typeface="Wingdings" pitchFamily="2" charset="2"/>
              <a:buChar char="v"/>
            </a:pPr>
            <a:r>
              <a:rPr kumimoji="0" lang="en-US" sz="2400" b="0" i="0" u="none" strike="noStrike" kern="0" cap="none" spc="0" normalizeH="0" baseline="0" noProof="0" dirty="0">
                <a:ln>
                  <a:noFill/>
                </a:ln>
                <a:solidFill>
                  <a:srgbClr val="000000"/>
                </a:solidFill>
                <a:effectLst/>
                <a:uLnTx/>
                <a:uFillTx/>
                <a:latin typeface="Tahoma"/>
                <a:ea typeface="+mn-ea"/>
                <a:cs typeface="Arial"/>
              </a:rPr>
              <a:t>Require that all equipment or contaminated items are handled to prevent transmission of infectious agents</a:t>
            </a:r>
          </a:p>
          <a:p>
            <a:pPr lvl="0" fontAlgn="base">
              <a:lnSpc>
                <a:spcPct val="90000"/>
              </a:lnSpc>
              <a:spcAft>
                <a:spcPct val="0"/>
              </a:spcAft>
              <a:buClrTx/>
              <a:buSzPct val="60000"/>
              <a:buFont typeface="Wingdings" pitchFamily="2" charset="2"/>
              <a:buChar char="v"/>
            </a:pPr>
            <a:endParaRPr kumimoji="0" lang="en-US" sz="2400" b="0" i="0" u="none" strike="noStrike" kern="0" cap="none" spc="0" normalizeH="0" baseline="0" noProof="0" dirty="0">
              <a:ln>
                <a:noFill/>
              </a:ln>
              <a:solidFill>
                <a:srgbClr val="000000"/>
              </a:solidFill>
              <a:effectLst/>
              <a:uLnTx/>
              <a:uFillTx/>
              <a:latin typeface="Tahoma"/>
              <a:ea typeface="+mn-ea"/>
              <a:cs typeface="Arial"/>
            </a:endParaRPr>
          </a:p>
          <a:p>
            <a:pPr lvl="0" fontAlgn="base">
              <a:lnSpc>
                <a:spcPct val="90000"/>
              </a:lnSpc>
              <a:spcAft>
                <a:spcPct val="0"/>
              </a:spcAft>
              <a:buClrTx/>
              <a:buSzPct val="60000"/>
              <a:buFont typeface="Wingdings" pitchFamily="2" charset="2"/>
              <a:buChar char="v"/>
            </a:pPr>
            <a:r>
              <a:rPr kumimoji="0" lang="en-US" sz="2400" b="0" i="0" u="none" strike="noStrike" kern="0" cap="none" spc="0" normalizeH="0" baseline="0" noProof="0" dirty="0">
                <a:ln>
                  <a:noFill/>
                </a:ln>
                <a:solidFill>
                  <a:srgbClr val="000000"/>
                </a:solidFill>
                <a:effectLst/>
                <a:uLnTx/>
                <a:uFillTx/>
                <a:latin typeface="Tahoma"/>
                <a:ea typeface="+mn-ea"/>
                <a:cs typeface="Arial"/>
              </a:rPr>
              <a:t>Special circumstances may require additional precautions </a:t>
            </a:r>
          </a:p>
          <a:p>
            <a:pPr lvl="1" fontAlgn="base">
              <a:lnSpc>
                <a:spcPct val="90000"/>
              </a:lnSpc>
              <a:spcAft>
                <a:spcPct val="0"/>
              </a:spcAft>
              <a:buClrTx/>
              <a:buSzPct val="55000"/>
              <a:buFont typeface="Arial" pitchFamily="34" charset="0"/>
              <a:buChar char="•"/>
            </a:pPr>
            <a:r>
              <a:rPr kumimoji="0" lang="en-US" sz="2000" b="0" i="0" u="none" strike="noStrike" kern="0" cap="none" spc="0" normalizeH="0" baseline="0" noProof="0" dirty="0">
                <a:ln>
                  <a:noFill/>
                </a:ln>
                <a:solidFill>
                  <a:schemeClr val="tx2"/>
                </a:solidFill>
                <a:effectLst/>
                <a:uLnTx/>
                <a:uFillTx/>
                <a:latin typeface="Tahoma"/>
                <a:cs typeface="Arial"/>
              </a:rPr>
              <a:t>Additional protective clothing</a:t>
            </a:r>
            <a:r>
              <a:rPr kumimoji="0" lang="en-US" sz="2000" b="0" i="0" u="none" strike="noStrike" kern="0" cap="none" spc="0" normalizeH="0" noProof="0" dirty="0">
                <a:ln>
                  <a:noFill/>
                </a:ln>
                <a:solidFill>
                  <a:schemeClr val="tx2"/>
                </a:solidFill>
                <a:effectLst/>
                <a:uLnTx/>
                <a:uFillTx/>
                <a:latin typeface="Tahoma"/>
                <a:cs typeface="Arial"/>
              </a:rPr>
              <a:t> or </a:t>
            </a:r>
            <a:r>
              <a:rPr kumimoji="0" lang="en-US" sz="2000" b="0" i="0" u="none" strike="noStrike" kern="0" cap="none" spc="0" normalizeH="0" baseline="0" noProof="0" dirty="0">
                <a:ln>
                  <a:noFill/>
                </a:ln>
                <a:solidFill>
                  <a:schemeClr val="tx2"/>
                </a:solidFill>
                <a:effectLst/>
                <a:uLnTx/>
                <a:uFillTx/>
                <a:latin typeface="Tahoma"/>
                <a:cs typeface="Arial"/>
              </a:rPr>
              <a:t>special site decontamination</a:t>
            </a:r>
          </a:p>
          <a:p>
            <a:pPr lvl="2" fontAlgn="base">
              <a:lnSpc>
                <a:spcPct val="90000"/>
              </a:lnSpc>
              <a:spcAft>
                <a:spcPct val="0"/>
              </a:spcAft>
              <a:buClrTx/>
              <a:buSzPct val="55000"/>
              <a:buFont typeface="Arial" pitchFamily="34" charset="0"/>
              <a:buChar char="•"/>
            </a:pPr>
            <a:r>
              <a:rPr lang="en-US" sz="1700" kern="0" dirty="0">
                <a:solidFill>
                  <a:schemeClr val="tx2"/>
                </a:solidFill>
                <a:latin typeface="Tahoma"/>
                <a:cs typeface="Arial"/>
              </a:rPr>
              <a:t>Ex: CoVID19 Pandemic</a:t>
            </a:r>
            <a:endParaRPr kumimoji="0" lang="en-US" sz="1700" b="0" i="0" u="none" strike="noStrike" kern="0" cap="none" spc="0" normalizeH="0" baseline="0" noProof="0" dirty="0">
              <a:ln>
                <a:noFill/>
              </a:ln>
              <a:solidFill>
                <a:schemeClr val="tx2"/>
              </a:solidFill>
              <a:effectLst/>
              <a:uLnTx/>
              <a:uFillTx/>
              <a:latin typeface="Tahoma"/>
              <a:cs typeface="Arial"/>
            </a:endParaRPr>
          </a:p>
          <a:p>
            <a:endParaRPr lang="en-US" dirty="0"/>
          </a:p>
        </p:txBody>
      </p:sp>
    </p:spTree>
    <p:extLst>
      <p:ext uri="{BB962C8B-B14F-4D97-AF65-F5344CB8AC3E}">
        <p14:creationId xmlns:p14="http://schemas.microsoft.com/office/powerpoint/2010/main" val="3514868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5216</TotalTime>
  <Words>3547</Words>
  <Application>Microsoft Office PowerPoint</Application>
  <PresentationFormat>On-screen Show (4:3)</PresentationFormat>
  <Paragraphs>397</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Geneva</vt:lpstr>
      <vt:lpstr>Tahoma</vt:lpstr>
      <vt:lpstr>Trebuchet MS</vt:lpstr>
      <vt:lpstr>Wingdings</vt:lpstr>
      <vt:lpstr>Wingdings 2</vt:lpstr>
      <vt:lpstr>Opulent</vt:lpstr>
      <vt:lpstr>Laboratory Biosafety</vt:lpstr>
      <vt:lpstr>BIOSAFETY VS. BIOSECURITY</vt:lpstr>
      <vt:lpstr>BIOSAFETY</vt:lpstr>
      <vt:lpstr>BIOSECURITY</vt:lpstr>
      <vt:lpstr>Biosafety and Biosecurity share common components</vt:lpstr>
      <vt:lpstr>Centers for Disease Control (CDC) &amp; the national institutes of Health (NIH) guidelines</vt:lpstr>
      <vt:lpstr>CDC &amp; Nih guidelines</vt:lpstr>
      <vt:lpstr>CDC &amp; Nih guidelines:  Primary barriers &amp; universal precautions</vt:lpstr>
      <vt:lpstr>Universal precautions</vt:lpstr>
      <vt:lpstr>Lab Practices &amp; Techniques</vt:lpstr>
      <vt:lpstr>Biosafety Manual</vt:lpstr>
      <vt:lpstr>Safety Equipment</vt:lpstr>
      <vt:lpstr>Safety Equipment</vt:lpstr>
      <vt:lpstr>Secondary Barriers</vt:lpstr>
      <vt:lpstr>CDC &amp; Nih guidelines</vt:lpstr>
      <vt:lpstr>Biosafety Levels</vt:lpstr>
      <vt:lpstr>BSL-1</vt:lpstr>
      <vt:lpstr>BSL-1</vt:lpstr>
      <vt:lpstr>BSL-2</vt:lpstr>
      <vt:lpstr>BSL-2</vt:lpstr>
      <vt:lpstr>BSL-2</vt:lpstr>
      <vt:lpstr>BSL-3</vt:lpstr>
      <vt:lpstr>BSL-3</vt:lpstr>
      <vt:lpstr>BSL-3</vt:lpstr>
      <vt:lpstr>Bsl-4</vt:lpstr>
      <vt:lpstr>Bsl-4</vt:lpstr>
      <vt:lpstr>BMBL Summary of recommended biosafety levels for infectious agents</vt:lpstr>
      <vt:lpstr>Additional Containment categories</vt:lpstr>
      <vt:lpstr>University Inspections</vt:lpstr>
      <vt:lpstr>Door postings</vt:lpstr>
      <vt:lpstr>SUMMARY</vt:lpstr>
    </vt:vector>
  </TitlesOfParts>
  <Company>LSU-FSS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Biosafety Level 1</dc:title>
  <dc:creator>Quinesha Morgan</dc:creator>
  <cp:lastModifiedBy>Abbie Fish</cp:lastModifiedBy>
  <cp:revision>140</cp:revision>
  <cp:lastPrinted>2018-05-17T19:34:41Z</cp:lastPrinted>
  <dcterms:created xsi:type="dcterms:W3CDTF">2013-06-19T16:35:06Z</dcterms:created>
  <dcterms:modified xsi:type="dcterms:W3CDTF">2020-06-15T15:53:31Z</dcterms:modified>
</cp:coreProperties>
</file>