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3" r:id="rId6"/>
    <p:sldId id="295" r:id="rId7"/>
    <p:sldId id="296" r:id="rId8"/>
    <p:sldId id="294" r:id="rId9"/>
    <p:sldId id="298" r:id="rId10"/>
    <p:sldId id="299" r:id="rId11"/>
    <p:sldId id="297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5899" autoAdjust="0"/>
  </p:normalViewPr>
  <p:slideViewPr>
    <p:cSldViewPr snapToGrid="0">
      <p:cViewPr varScale="1">
        <p:scale>
          <a:sx n="64" d="100"/>
          <a:sy n="64" d="100"/>
        </p:scale>
        <p:origin x="52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1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3E9C1D-B1C9-4954-B6C0-610922B28CF3}" type="datetime1">
              <a:rPr lang="es-ES" smtClean="0"/>
              <a:t>26/04/2020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6F51-7358-45AF-8531-9AF4F2036A31}" type="datetime1">
              <a:rPr lang="es-ES" smtClean="0"/>
              <a:pPr/>
              <a:t>26/04/2020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97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73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44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892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26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80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E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orma libre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C1ACD9F6-013A-4F1C-9B2F-3B0DA88D8BCB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374E-CCC7-4E99-BD44-94BBC7CFFF77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ángu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orma libre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Marcador de posición de contenido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6E325-D2D9-4AA3-A983-B0C3AC02FD50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7817A-1322-4F5B-A318-160699A6C817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1A17-AFD4-450D-BBBE-8B87B46F4681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07812-B0A4-415B-9C63-697F97AC56F2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731AA-EDDE-49A2-B3F8-DA1DB0B36A7D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CBF-D15E-45F7-9A71-93D39AFB61B3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E935-7454-4EF5-9A5B-61A55DB40CEE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ítulo: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0FF9F6-932A-4C5B-B13A-96F5061CCAB2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ñetas como iconos de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6" name="Marcador de posición de texto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7" name="Marcador de posición de texto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8" name="Marcador de posición de texto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sp>
        <p:nvSpPr>
          <p:cNvPr id="19" name="Marcador de posición de texto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Elemento de texto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D52B5-E519-4C7F-B300-7312911560FA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1" name="Marcador de posición de imagen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2" name="Marcador de posición de imagen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4" name="Marcador de posición de imagen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6" name="Marcador de posición de imagen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8888B-5B6B-4403-AD59-31324B28492C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Marcador de posición de imagen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372E8-BF4D-4155-9AFF-99D8704387F6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iñetas icon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F7FC3-4986-41D3-8450-7E9589F36E30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viñetas icon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orma libre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a libre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a libre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333FD8-864A-4560-9F36-DDB61130B9B0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5" name="Rectángulo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18" name="Marcador de posición de texto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6" name="Marcador de posición de texto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8" name="Marcador de posición de texto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es-ES" noProof="0"/>
              <a:t>Editar descripción de la viñeta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Marcador de posición de imagen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Marcador de posición de imagen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s-ES" noProof="0" dirty="0"/>
              <a:t>Seleccionar el icono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ángulo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orma libre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orma libre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orma libre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18DFF-D654-4532-A1B0-A42FE70F9FB3}" type="datetime1">
              <a:rPr lang="es-ES" noProof="0" smtClean="0"/>
              <a:t>26/04/2020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Rectángulo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bs.edu.h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bs.edu.h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99" y="3573198"/>
            <a:ext cx="8350742" cy="1443790"/>
          </a:xfrm>
        </p:spPr>
        <p:txBody>
          <a:bodyPr rtlCol="0"/>
          <a:lstStyle/>
          <a:p>
            <a:pPr rtl="0"/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Learning Model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654DC7-2ABA-473C-8125-A0763679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27" y="3573198"/>
            <a:ext cx="2342224" cy="239344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201B2B3-D11A-469A-95A3-F1A89CA65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74" y="1329552"/>
            <a:ext cx="3535457" cy="29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1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4551" y="1424665"/>
            <a:ext cx="2050478" cy="981423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Video Lesson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4551" y="2730464"/>
            <a:ext cx="2050478" cy="9814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Virtual Class</a:t>
            </a:r>
          </a:p>
        </p:txBody>
      </p:sp>
      <p:sp>
        <p:nvSpPr>
          <p:cNvPr id="16" name="Marcador de posición de texto 4">
            <a:extLst>
              <a:ext uri="{FF2B5EF4-FFF2-40B4-BE49-F238E27FC236}">
                <a16:creationId xmlns:a16="http://schemas.microsoft.com/office/drawing/2014/main" id="{38271832-D8C7-4B72-A3B7-247D9FAC3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5250" y="5237635"/>
            <a:ext cx="2050478" cy="980975"/>
          </a:xfrm>
        </p:spPr>
        <p:txBody>
          <a:bodyPr rtlCol="0">
            <a:normAutofit/>
          </a:bodyPr>
          <a:lstStyle/>
          <a:p>
            <a:pPr algn="ctr"/>
            <a:r>
              <a:rPr lang="es-ES" dirty="0"/>
              <a:t>Assessment</a:t>
            </a:r>
          </a:p>
        </p:txBody>
      </p:sp>
      <p:sp>
        <p:nvSpPr>
          <p:cNvPr id="17" name="Marcador de posición de texto 5">
            <a:extLst>
              <a:ext uri="{FF2B5EF4-FFF2-40B4-BE49-F238E27FC236}">
                <a16:creationId xmlns:a16="http://schemas.microsoft.com/office/drawing/2014/main" id="{78CACAA7-F0D3-448A-9BD1-2E576D3C31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4551" y="4036262"/>
            <a:ext cx="2050478" cy="880777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Assignment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2221F9A-8BF3-4830-B82D-7F298380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59" y="2780165"/>
            <a:ext cx="879156" cy="879156"/>
          </a:xfrm>
          <a:prstGeom prst="rect">
            <a:avLst/>
          </a:prstGeom>
        </p:spPr>
      </p:pic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0" y="1782053"/>
            <a:ext cx="3836419" cy="1206166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>
                <a:solidFill>
                  <a:schemeClr val="bg1"/>
                </a:solidFill>
              </a:rPr>
              <a:t>Learn </a:t>
            </a: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110373" y="1214782"/>
            <a:ext cx="1489573" cy="240395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ítulo 7">
            <a:extLst>
              <a:ext uri="{FF2B5EF4-FFF2-40B4-BE49-F238E27FC236}">
                <a16:creationId xmlns:a16="http://schemas.microsoft.com/office/drawing/2014/main" id="{7B8E8558-EAD7-4686-8117-4762B3B26315}"/>
              </a:ext>
            </a:extLst>
          </p:cNvPr>
          <p:cNvSpPr txBox="1">
            <a:spLocks/>
          </p:cNvSpPr>
          <p:nvPr/>
        </p:nvSpPr>
        <p:spPr bwMode="gray">
          <a:xfrm>
            <a:off x="-129150" y="4437052"/>
            <a:ext cx="4339755" cy="120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400" dirty="0">
                <a:solidFill>
                  <a:schemeClr val="bg1"/>
                </a:solidFill>
              </a:rPr>
              <a:t>Assess</a:t>
            </a:r>
            <a:r>
              <a:rPr lang="es-ES" sz="36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AEA8F1C4-E804-4A80-B8A6-3CF80D970A5C}"/>
              </a:ext>
            </a:extLst>
          </p:cNvPr>
          <p:cNvSpPr/>
          <p:nvPr/>
        </p:nvSpPr>
        <p:spPr>
          <a:xfrm>
            <a:off x="3236777" y="3688969"/>
            <a:ext cx="1363169" cy="2654999"/>
          </a:xfrm>
          <a:prstGeom prst="leftBrace">
            <a:avLst>
              <a:gd name="adj1" fmla="val 8333"/>
              <a:gd name="adj2" fmla="val 515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LAND BOUNTIFUL SCHOOL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Learning Model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A7CF53B-770F-4286-843F-510CE70F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59" y="5422215"/>
            <a:ext cx="1242492" cy="82746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BA6699DF-0FA4-412B-AA5C-81A98728D588}"/>
              </a:ext>
            </a:extLst>
          </p:cNvPr>
          <p:cNvGrpSpPr/>
          <p:nvPr/>
        </p:nvGrpSpPr>
        <p:grpSpPr>
          <a:xfrm>
            <a:off x="4780273" y="3919011"/>
            <a:ext cx="2536782" cy="1534272"/>
            <a:chOff x="4846228" y="3751056"/>
            <a:chExt cx="2992352" cy="144420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8B980AF-EBDA-452B-B4D7-0E9C71A9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228" y="3751056"/>
              <a:ext cx="2204513" cy="93071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82E8E96-E74F-4564-BBB2-1B3CB8C5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603" y="4148656"/>
              <a:ext cx="2162977" cy="1046601"/>
            </a:xfrm>
            <a:prstGeom prst="rect">
              <a:avLst/>
            </a:prstGeom>
          </p:spPr>
        </p:pic>
        <p:pic>
          <p:nvPicPr>
            <p:cNvPr id="31" name="Gráfico 30" descr="Libro abierto">
              <a:extLst>
                <a:ext uri="{FF2B5EF4-FFF2-40B4-BE49-F238E27FC236}">
                  <a16:creationId xmlns:a16="http://schemas.microsoft.com/office/drawing/2014/main" id="{5093BEC8-381F-4E53-9449-F900C8AA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9627" y="3834075"/>
              <a:ext cx="611541" cy="61154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86AFA2F-2740-4DE4-99E4-B8E50ECF2043}"/>
              </a:ext>
            </a:extLst>
          </p:cNvPr>
          <p:cNvGrpSpPr/>
          <p:nvPr/>
        </p:nvGrpSpPr>
        <p:grpSpPr>
          <a:xfrm>
            <a:off x="5217440" y="1424665"/>
            <a:ext cx="1431720" cy="1222348"/>
            <a:chOff x="5172982" y="1465745"/>
            <a:chExt cx="1431720" cy="1222348"/>
          </a:xfrm>
        </p:grpSpPr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95DAA4ED-D11A-42A7-B645-6E512EE4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4699" y="1465745"/>
              <a:ext cx="1288857" cy="981423"/>
            </a:xfrm>
            <a:prstGeom prst="rect">
              <a:avLst/>
            </a:prstGeom>
          </p:spPr>
        </p:pic>
        <p:sp>
          <p:nvSpPr>
            <p:cNvPr id="38" name="Marcador de posición de texto 2">
              <a:extLst>
                <a:ext uri="{FF2B5EF4-FFF2-40B4-BE49-F238E27FC236}">
                  <a16:creationId xmlns:a16="http://schemas.microsoft.com/office/drawing/2014/main" id="{CF5BC72D-7F91-4E04-BF45-15E2A0B2937B}"/>
                </a:ext>
              </a:extLst>
            </p:cNvPr>
            <p:cNvSpPr txBox="1">
              <a:spLocks/>
            </p:cNvSpPr>
            <p:nvPr/>
          </p:nvSpPr>
          <p:spPr>
            <a:xfrm>
              <a:off x="5172982" y="2398268"/>
              <a:ext cx="1431720" cy="289825"/>
            </a:xfrm>
            <a:prstGeom prst="roundRect">
              <a:avLst/>
            </a:prstGeom>
            <a:noFill/>
            <a:ln w="317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21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100" dirty="0">
                  <a:solidFill>
                    <a:schemeClr val="accent4">
                      <a:lumMod val="50000"/>
                    </a:schemeClr>
                  </a:solidFill>
                  <a:latin typeface="Berlin Sans FB" panose="020B0604020202020204" pitchFamily="34" charset="0"/>
                </a:rPr>
                <a:t>Video Gallery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0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2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9974" y="1533378"/>
            <a:ext cx="5406549" cy="2688445"/>
          </a:xfrm>
        </p:spPr>
        <p:txBody>
          <a:bodyPr rtlCol="0">
            <a:normAutofit fontScale="55000" lnSpcReduction="20000"/>
          </a:bodyPr>
          <a:lstStyle/>
          <a:p>
            <a:pPr algn="ctr" rtl="0"/>
            <a:r>
              <a:rPr lang="es-ES" sz="3800" dirty="0"/>
              <a:t>Video Lesson</a:t>
            </a:r>
            <a:endParaRPr lang="en-US" sz="3800" dirty="0"/>
          </a:p>
          <a:p>
            <a:pPr algn="ctr"/>
            <a:r>
              <a:rPr lang="en-US" sz="2600" dirty="0"/>
              <a:t>As part of LBS Learning Model students are expected to engage in their own learning process. </a:t>
            </a:r>
          </a:p>
          <a:p>
            <a:pPr algn="ctr"/>
            <a:r>
              <a:rPr lang="en-US" sz="2600" dirty="0"/>
              <a:t>Due to COVID-19 teachers started recording material with the intention of communicating the essential of the topic by video lessons. 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Visit the Video Gallery </a:t>
            </a:r>
          </a:p>
          <a:p>
            <a:pPr algn="ctr"/>
            <a:r>
              <a:rPr lang="es-ES" sz="2600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https://lbs.edu.hn/</a:t>
            </a:r>
            <a:r>
              <a:rPr lang="es-ES" sz="26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3343" y="4537302"/>
            <a:ext cx="5233180" cy="1876856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Virtual Class</a:t>
            </a:r>
            <a:endParaRPr lang="es-ES" sz="1600" dirty="0"/>
          </a:p>
          <a:p>
            <a:pPr algn="ctr"/>
            <a:r>
              <a:rPr lang="en-US" sz="1400" dirty="0"/>
              <a:t>This approach enhance participation and learning retention with video sessions to meet the growing needs of today’s students.</a:t>
            </a:r>
            <a:endParaRPr lang="es-ES" sz="1400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2221F9A-8BF3-4830-B82D-7F2983800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52" y="4927506"/>
            <a:ext cx="1096448" cy="1096448"/>
          </a:xfrm>
          <a:prstGeom prst="rect">
            <a:avLst/>
          </a:prstGeom>
        </p:spPr>
      </p:pic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19" y="3331136"/>
            <a:ext cx="3836419" cy="120616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5300" dirty="0">
                <a:solidFill>
                  <a:schemeClr val="bg1"/>
                </a:solidFill>
              </a:rPr>
              <a:t>Learn</a:t>
            </a:r>
            <a:br>
              <a:rPr lang="es-ES" sz="36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</a:rPr>
              <a:t> </a:t>
            </a: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292857" y="1114788"/>
            <a:ext cx="1011460" cy="500790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Learning Model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Learn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815E8E1-A0D7-482C-B8CA-67B1A937BCE2}"/>
              </a:ext>
            </a:extLst>
          </p:cNvPr>
          <p:cNvGrpSpPr/>
          <p:nvPr/>
        </p:nvGrpSpPr>
        <p:grpSpPr>
          <a:xfrm>
            <a:off x="4878195" y="2108788"/>
            <a:ext cx="1431720" cy="1222348"/>
            <a:chOff x="5172982" y="1465745"/>
            <a:chExt cx="1431720" cy="1222348"/>
          </a:xfrm>
        </p:grpSpPr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3DE6473C-009D-4BAB-A452-172CD4B17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4699" y="1465745"/>
              <a:ext cx="1288857" cy="981423"/>
            </a:xfrm>
            <a:prstGeom prst="rect">
              <a:avLst/>
            </a:prstGeom>
          </p:spPr>
        </p:pic>
        <p:sp>
          <p:nvSpPr>
            <p:cNvPr id="35" name="Marcador de posición de texto 2">
              <a:extLst>
                <a:ext uri="{FF2B5EF4-FFF2-40B4-BE49-F238E27FC236}">
                  <a16:creationId xmlns:a16="http://schemas.microsoft.com/office/drawing/2014/main" id="{1DFABB6C-2E79-41F8-9C5F-E855753FF77A}"/>
                </a:ext>
              </a:extLst>
            </p:cNvPr>
            <p:cNvSpPr txBox="1">
              <a:spLocks/>
            </p:cNvSpPr>
            <p:nvPr/>
          </p:nvSpPr>
          <p:spPr>
            <a:xfrm>
              <a:off x="5172982" y="2398268"/>
              <a:ext cx="1431720" cy="289825"/>
            </a:xfrm>
            <a:prstGeom prst="roundRect">
              <a:avLst/>
            </a:prstGeom>
            <a:noFill/>
            <a:ln w="317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21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100" dirty="0">
                  <a:solidFill>
                    <a:schemeClr val="accent4">
                      <a:lumMod val="50000"/>
                    </a:schemeClr>
                  </a:solidFill>
                  <a:latin typeface="Berlin Sans FB" panose="020B0604020202020204" pitchFamily="34" charset="0"/>
                </a:rPr>
                <a:t>Video Gallery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5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4554" y="1533379"/>
            <a:ext cx="4271969" cy="1953978"/>
          </a:xfrm>
        </p:spPr>
        <p:txBody>
          <a:bodyPr rtlCol="0">
            <a:normAutofit/>
          </a:bodyPr>
          <a:lstStyle/>
          <a:p>
            <a:pPr algn="ctr" rtl="0"/>
            <a:r>
              <a:rPr lang="es-HN" dirty="0"/>
              <a:t>Assignments</a:t>
            </a:r>
          </a:p>
          <a:p>
            <a:pPr algn="ctr" rtl="0"/>
            <a:r>
              <a:rPr lang="es-HN" sz="1600" dirty="0"/>
              <a:t>Working with different plataforms students complete assignments related to topics learned </a:t>
            </a:r>
            <a:r>
              <a:rPr lang="es-HN" sz="1600" dirty="0" err="1"/>
              <a:t>throughout</a:t>
            </a:r>
            <a:r>
              <a:rPr lang="es-HN" sz="1600" dirty="0"/>
              <a:t> a period.</a:t>
            </a:r>
            <a:endParaRPr lang="en-US" sz="1600" dirty="0"/>
          </a:p>
          <a:p>
            <a:pPr algn="ctr" rtl="0"/>
            <a:endParaRPr lang="es-ES" dirty="0"/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13537" y="3799630"/>
            <a:ext cx="4271970" cy="1876856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es-ES" sz="2300" dirty="0" err="1"/>
              <a:t>Assessment</a:t>
            </a:r>
            <a:endParaRPr lang="es-ES" sz="2300" dirty="0"/>
          </a:p>
          <a:p>
            <a:pPr algn="ctr"/>
            <a:r>
              <a:rPr lang="en-US" sz="1900" dirty="0"/>
              <a:t>Through Edmodo teachers evaluate, measure, and document the academic readiness and learning progress of students</a:t>
            </a:r>
            <a:endParaRPr lang="es-ES" sz="1900" dirty="0"/>
          </a:p>
        </p:txBody>
      </p:sp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99" y="3284514"/>
            <a:ext cx="3836419" cy="120616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5300" dirty="0">
                <a:solidFill>
                  <a:schemeClr val="bg1"/>
                </a:solidFill>
              </a:rPr>
              <a:t>Assess</a:t>
            </a:r>
            <a:br>
              <a:rPr lang="es-ES" sz="3600" dirty="0">
                <a:solidFill>
                  <a:schemeClr val="bg1"/>
                </a:solidFill>
              </a:rPr>
            </a:br>
            <a:r>
              <a:rPr lang="es-ES" sz="4400" dirty="0">
                <a:solidFill>
                  <a:schemeClr val="bg1"/>
                </a:solidFill>
              </a:rPr>
              <a:t> </a:t>
            </a: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292857" y="1114788"/>
            <a:ext cx="1011460" cy="500790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Learning Model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Assess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8077E14-2B09-48C6-A2CF-C1B4FE020983}"/>
              </a:ext>
            </a:extLst>
          </p:cNvPr>
          <p:cNvGrpSpPr/>
          <p:nvPr/>
        </p:nvGrpSpPr>
        <p:grpSpPr>
          <a:xfrm>
            <a:off x="4842712" y="1764386"/>
            <a:ext cx="2670825" cy="1606258"/>
            <a:chOff x="4842712" y="1419088"/>
            <a:chExt cx="2670825" cy="160625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BC8E762-153F-4487-BEB0-FDD91826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2712" y="1473532"/>
              <a:ext cx="1804828" cy="109145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D4CEED7-2089-4DDE-936E-D1242102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709" y="1933887"/>
              <a:ext cx="1804828" cy="1091459"/>
            </a:xfrm>
            <a:prstGeom prst="rect">
              <a:avLst/>
            </a:prstGeom>
          </p:spPr>
        </p:pic>
        <p:pic>
          <p:nvPicPr>
            <p:cNvPr id="13" name="Gráfico 12" descr="Libro abierto">
              <a:extLst>
                <a:ext uri="{FF2B5EF4-FFF2-40B4-BE49-F238E27FC236}">
                  <a16:creationId xmlns:a16="http://schemas.microsoft.com/office/drawing/2014/main" id="{33FC826C-E2EB-4046-ABE6-DE719973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70059" y="1419088"/>
              <a:ext cx="554962" cy="794933"/>
            </a:xfrm>
            <a:prstGeom prst="rect">
              <a:avLst/>
            </a:prstGeom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BCF7CDE-F298-4AB0-9012-9B4119278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9489" y="3988602"/>
            <a:ext cx="2233021" cy="14871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247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1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4551" y="1424665"/>
            <a:ext cx="2050478" cy="98142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1800" dirty="0"/>
              <a:t>Video Lección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4551" y="2730464"/>
            <a:ext cx="2050478" cy="9814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Clase Virtual</a:t>
            </a:r>
          </a:p>
        </p:txBody>
      </p:sp>
      <p:sp>
        <p:nvSpPr>
          <p:cNvPr id="16" name="Marcador de posición de texto 4">
            <a:extLst>
              <a:ext uri="{FF2B5EF4-FFF2-40B4-BE49-F238E27FC236}">
                <a16:creationId xmlns:a16="http://schemas.microsoft.com/office/drawing/2014/main" id="{38271832-D8C7-4B72-A3B7-247D9FAC3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5250" y="5237635"/>
            <a:ext cx="2050478" cy="980975"/>
          </a:xfrm>
        </p:spPr>
        <p:txBody>
          <a:bodyPr rtlCol="0">
            <a:normAutofit/>
          </a:bodyPr>
          <a:lstStyle/>
          <a:p>
            <a:pPr algn="ctr"/>
            <a:r>
              <a:rPr lang="es-ES" dirty="0"/>
              <a:t>Evaluación</a:t>
            </a:r>
          </a:p>
        </p:txBody>
      </p:sp>
      <p:sp>
        <p:nvSpPr>
          <p:cNvPr id="17" name="Marcador de posición de texto 5">
            <a:extLst>
              <a:ext uri="{FF2B5EF4-FFF2-40B4-BE49-F238E27FC236}">
                <a16:creationId xmlns:a16="http://schemas.microsoft.com/office/drawing/2014/main" id="{78CACAA7-F0D3-448A-9BD1-2E576D3C31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4551" y="4036262"/>
            <a:ext cx="2050478" cy="880777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Asignación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2221F9A-8BF3-4830-B82D-7F298380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59" y="2780165"/>
            <a:ext cx="879156" cy="879156"/>
          </a:xfrm>
          <a:prstGeom prst="rect">
            <a:avLst/>
          </a:prstGeom>
        </p:spPr>
      </p:pic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0" y="1782053"/>
            <a:ext cx="3836419" cy="1206166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>
                <a:solidFill>
                  <a:schemeClr val="bg1"/>
                </a:solidFill>
              </a:rPr>
              <a:t>Aprender</a:t>
            </a:r>
            <a:r>
              <a:rPr lang="es-ES" sz="4400" dirty="0">
                <a:solidFill>
                  <a:schemeClr val="bg1"/>
                </a:solidFill>
              </a:rPr>
              <a:t> </a:t>
            </a: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110373" y="1214782"/>
            <a:ext cx="1489573" cy="2403958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ítulo 7">
            <a:extLst>
              <a:ext uri="{FF2B5EF4-FFF2-40B4-BE49-F238E27FC236}">
                <a16:creationId xmlns:a16="http://schemas.microsoft.com/office/drawing/2014/main" id="{7B8E8558-EAD7-4686-8117-4762B3B26315}"/>
              </a:ext>
            </a:extLst>
          </p:cNvPr>
          <p:cNvSpPr txBox="1">
            <a:spLocks/>
          </p:cNvSpPr>
          <p:nvPr/>
        </p:nvSpPr>
        <p:spPr bwMode="gray">
          <a:xfrm>
            <a:off x="-129150" y="4437052"/>
            <a:ext cx="4339755" cy="120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3600" dirty="0">
                <a:solidFill>
                  <a:schemeClr val="bg1"/>
                </a:solidFill>
              </a:rPr>
              <a:t>Evaluar 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AEA8F1C4-E804-4A80-B8A6-3CF80D970A5C}"/>
              </a:ext>
            </a:extLst>
          </p:cNvPr>
          <p:cNvSpPr/>
          <p:nvPr/>
        </p:nvSpPr>
        <p:spPr>
          <a:xfrm>
            <a:off x="3236777" y="3688969"/>
            <a:ext cx="1363169" cy="2654999"/>
          </a:xfrm>
          <a:prstGeom prst="leftBrace">
            <a:avLst>
              <a:gd name="adj1" fmla="val 8333"/>
              <a:gd name="adj2" fmla="val 515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LAND BOUNTIFUL SCHOOL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Modelo de Aprendizaje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A7CF53B-770F-4286-843F-510CE70F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59" y="5422215"/>
            <a:ext cx="1242492" cy="82746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BA6699DF-0FA4-412B-AA5C-81A98728D588}"/>
              </a:ext>
            </a:extLst>
          </p:cNvPr>
          <p:cNvGrpSpPr/>
          <p:nvPr/>
        </p:nvGrpSpPr>
        <p:grpSpPr>
          <a:xfrm>
            <a:off x="4780273" y="3919011"/>
            <a:ext cx="2536782" cy="1534272"/>
            <a:chOff x="4846228" y="3751056"/>
            <a:chExt cx="2992352" cy="1444201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8B980AF-EBDA-452B-B4D7-0E9C71A9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6228" y="3751056"/>
              <a:ext cx="2204513" cy="93071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82E8E96-E74F-4564-BBB2-1B3CB8C5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5603" y="4148656"/>
              <a:ext cx="2162977" cy="1046601"/>
            </a:xfrm>
            <a:prstGeom prst="rect">
              <a:avLst/>
            </a:prstGeom>
          </p:spPr>
        </p:pic>
      </p:grpSp>
      <p:pic>
        <p:nvPicPr>
          <p:cNvPr id="23" name="Gráfico 22" descr="Libro abierto">
            <a:extLst>
              <a:ext uri="{FF2B5EF4-FFF2-40B4-BE49-F238E27FC236}">
                <a16:creationId xmlns:a16="http://schemas.microsoft.com/office/drawing/2014/main" id="{F86ECF19-0AAF-4DDB-A3BF-154E79B3A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5726" y="3980116"/>
            <a:ext cx="518437" cy="64968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D9479235-9545-4B93-A595-432DA8C5D0F3}"/>
              </a:ext>
            </a:extLst>
          </p:cNvPr>
          <p:cNvGrpSpPr/>
          <p:nvPr/>
        </p:nvGrpSpPr>
        <p:grpSpPr>
          <a:xfrm>
            <a:off x="5165277" y="1298127"/>
            <a:ext cx="1431720" cy="1222348"/>
            <a:chOff x="5172982" y="1465745"/>
            <a:chExt cx="1431720" cy="1222348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37516B7-E7A9-456B-AE06-40147EF1D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4699" y="1465745"/>
              <a:ext cx="1288857" cy="981423"/>
            </a:xfrm>
            <a:prstGeom prst="rect">
              <a:avLst/>
            </a:prstGeom>
          </p:spPr>
        </p:pic>
        <p:sp>
          <p:nvSpPr>
            <p:cNvPr id="27" name="Marcador de posición de texto 2">
              <a:extLst>
                <a:ext uri="{FF2B5EF4-FFF2-40B4-BE49-F238E27FC236}">
                  <a16:creationId xmlns:a16="http://schemas.microsoft.com/office/drawing/2014/main" id="{00D3F814-77C7-44F1-8572-844DBCDE79A1}"/>
                </a:ext>
              </a:extLst>
            </p:cNvPr>
            <p:cNvSpPr txBox="1">
              <a:spLocks/>
            </p:cNvSpPr>
            <p:nvPr/>
          </p:nvSpPr>
          <p:spPr>
            <a:xfrm>
              <a:off x="5172982" y="2398268"/>
              <a:ext cx="1431720" cy="289825"/>
            </a:xfrm>
            <a:prstGeom prst="roundRect">
              <a:avLst/>
            </a:prstGeom>
            <a:noFill/>
            <a:ln w="317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21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100" dirty="0">
                  <a:solidFill>
                    <a:schemeClr val="accent4">
                      <a:lumMod val="50000"/>
                    </a:schemeClr>
                  </a:solidFill>
                  <a:latin typeface="Berlin Sans FB" panose="020B0604020202020204" pitchFamily="34" charset="0"/>
                </a:rPr>
                <a:t>Video Gallery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7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2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9974" y="1533378"/>
            <a:ext cx="5406549" cy="2688445"/>
          </a:xfrm>
        </p:spPr>
        <p:txBody>
          <a:bodyPr rtlCol="0">
            <a:normAutofit fontScale="70000" lnSpcReduction="20000"/>
          </a:bodyPr>
          <a:lstStyle/>
          <a:p>
            <a:pPr algn="ctr" rtl="0"/>
            <a:endParaRPr lang="en-US" sz="1900" dirty="0"/>
          </a:p>
          <a:p>
            <a:pPr algn="ctr"/>
            <a:r>
              <a:rPr lang="es-ES" sz="3000" dirty="0"/>
              <a:t>Video Lección</a:t>
            </a:r>
            <a:endParaRPr lang="en-US" sz="1900" dirty="0"/>
          </a:p>
          <a:p>
            <a:pPr algn="ctr"/>
            <a:r>
              <a:rPr lang="es-HN" sz="1900" dirty="0"/>
              <a:t>Como parte del modelo de aprendizaje en LBS se espera que los estudiantes se involucren en su proceso de aprendizaje. </a:t>
            </a:r>
          </a:p>
          <a:p>
            <a:pPr algn="ctr"/>
            <a:r>
              <a:rPr lang="es-HN" sz="1900" dirty="0"/>
              <a:t>Debido al COVID-19 los maestros han comenzado a pregrabar material con la intención de comunicar lo esencial del tema mediante video lecciones. </a:t>
            </a:r>
          </a:p>
          <a:p>
            <a:pPr algn="ctr"/>
            <a:r>
              <a:rPr lang="es-HN" sz="1900" dirty="0"/>
              <a:t>Consulta la Video Galería en </a:t>
            </a:r>
          </a:p>
          <a:p>
            <a:pPr algn="ctr"/>
            <a:r>
              <a:rPr lang="es-ES" sz="1900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https://lbs.edu.hn/</a:t>
            </a:r>
            <a:r>
              <a:rPr lang="es-ES" sz="19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algn="ctr" rtl="0"/>
            <a:endParaRPr lang="es-ES" dirty="0"/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3343" y="4537302"/>
            <a:ext cx="5233180" cy="1876856"/>
          </a:xfrm>
        </p:spPr>
        <p:txBody>
          <a:bodyPr rtlCol="0">
            <a:normAutofit fontScale="92500" lnSpcReduction="20000"/>
          </a:bodyPr>
          <a:lstStyle/>
          <a:p>
            <a:pPr algn="ctr" rtl="0"/>
            <a:r>
              <a:rPr lang="es-ES" sz="2300" dirty="0"/>
              <a:t>Clase Virtual</a:t>
            </a:r>
          </a:p>
          <a:p>
            <a:pPr algn="ctr" rtl="0"/>
            <a:r>
              <a:rPr lang="es-ES" sz="1900" dirty="0"/>
              <a:t>Este enfoque fomenta la participación de los estudiantes y la retención del aprendizaje a través de sesiones virtuales para satisfacer las necesidades de los estudiantes de hoy.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2221F9A-8BF3-4830-B82D-7F2983800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52" y="4927506"/>
            <a:ext cx="1096448" cy="1096448"/>
          </a:xfrm>
          <a:prstGeom prst="rect">
            <a:avLst/>
          </a:prstGeom>
        </p:spPr>
      </p:pic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" y="3188075"/>
            <a:ext cx="3836419" cy="120616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4900" dirty="0">
                <a:solidFill>
                  <a:schemeClr val="bg1"/>
                </a:solidFill>
              </a:rPr>
              <a:t>Aprender</a:t>
            </a:r>
            <a:br>
              <a:rPr lang="es-ES" sz="3600" dirty="0">
                <a:solidFill>
                  <a:schemeClr val="bg1"/>
                </a:solidFill>
              </a:rPr>
            </a:b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292857" y="1114788"/>
            <a:ext cx="1011460" cy="500790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Modelo de Aprendizaje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Aprender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F3088-2DDB-493E-A2F8-28DAF69B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H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AC04C93-6C90-4EFA-B36F-4B0A66F7EDAA}"/>
              </a:ext>
            </a:extLst>
          </p:cNvPr>
          <p:cNvGrpSpPr/>
          <p:nvPr/>
        </p:nvGrpSpPr>
        <p:grpSpPr>
          <a:xfrm>
            <a:off x="4908254" y="2206652"/>
            <a:ext cx="1431720" cy="1222348"/>
            <a:chOff x="5172982" y="1465745"/>
            <a:chExt cx="1431720" cy="1222348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40145582-935E-4FB8-9D52-DCC7EE78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4699" y="1465745"/>
              <a:ext cx="1288857" cy="981423"/>
            </a:xfrm>
            <a:prstGeom prst="rect">
              <a:avLst/>
            </a:prstGeom>
          </p:spPr>
        </p:pic>
        <p:sp>
          <p:nvSpPr>
            <p:cNvPr id="20" name="Marcador de posición de texto 2">
              <a:extLst>
                <a:ext uri="{FF2B5EF4-FFF2-40B4-BE49-F238E27FC236}">
                  <a16:creationId xmlns:a16="http://schemas.microsoft.com/office/drawing/2014/main" id="{18E9481A-4412-42B7-8740-E0019A5F11A1}"/>
                </a:ext>
              </a:extLst>
            </p:cNvPr>
            <p:cNvSpPr txBox="1">
              <a:spLocks/>
            </p:cNvSpPr>
            <p:nvPr/>
          </p:nvSpPr>
          <p:spPr>
            <a:xfrm>
              <a:off x="5172982" y="2398268"/>
              <a:ext cx="1431720" cy="289825"/>
            </a:xfrm>
            <a:prstGeom prst="roundRect">
              <a:avLst/>
            </a:prstGeom>
            <a:noFill/>
            <a:ln w="317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21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100" dirty="0">
                  <a:solidFill>
                    <a:schemeClr val="accent4">
                      <a:lumMod val="50000"/>
                    </a:schemeClr>
                  </a:solidFill>
                  <a:latin typeface="Berlin Sans FB" panose="020B0604020202020204" pitchFamily="34" charset="0"/>
                </a:rPr>
                <a:t>Video Gallery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1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82EDA7FB-1590-4420-BEB2-2A71FC795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74554" y="1533379"/>
            <a:ext cx="4271969" cy="1953978"/>
          </a:xfrm>
        </p:spPr>
        <p:txBody>
          <a:bodyPr rtlCol="0">
            <a:normAutofit fontScale="47500" lnSpcReduction="20000"/>
          </a:bodyPr>
          <a:lstStyle/>
          <a:p>
            <a:pPr algn="ctr" rtl="0"/>
            <a:r>
              <a:rPr lang="es-HN" sz="3400" dirty="0"/>
              <a:t>Asignaciones </a:t>
            </a:r>
          </a:p>
          <a:p>
            <a:pPr algn="ctr" rtl="0"/>
            <a:endParaRPr lang="es-HN" sz="3400" dirty="0"/>
          </a:p>
          <a:p>
            <a:pPr algn="ctr" rtl="0"/>
            <a:r>
              <a:rPr lang="es-HN" sz="3400" dirty="0"/>
              <a:t>A través de diversas plataformas, los estudiantes completan tareas relacionadas con temas desarrollados durante un periodo determinado.</a:t>
            </a:r>
            <a:endParaRPr lang="en-US" dirty="0"/>
          </a:p>
          <a:p>
            <a:pPr algn="ctr" rtl="0"/>
            <a:endParaRPr lang="es-ES" dirty="0"/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BFBC731E-68E2-4EAD-AC1E-5ED237593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13537" y="3799630"/>
            <a:ext cx="4271970" cy="1876856"/>
          </a:xfrm>
        </p:spPr>
        <p:txBody>
          <a:bodyPr rtlCol="0">
            <a:normAutofit fontScale="77500" lnSpcReduction="20000"/>
          </a:bodyPr>
          <a:lstStyle/>
          <a:p>
            <a:pPr algn="ctr"/>
            <a:br>
              <a:rPr lang="es-MX" dirty="0"/>
            </a:br>
            <a:r>
              <a:rPr lang="es-MX" dirty="0"/>
              <a:t>Evaluación </a:t>
            </a:r>
          </a:p>
          <a:p>
            <a:pPr algn="ctr"/>
            <a:r>
              <a:rPr lang="es-MX" dirty="0"/>
              <a:t>A través de Edmodo, los maestros evalúan, miden y documentan el desempeño académico y el progreso del aprendizaje de los estudiantes.</a:t>
            </a:r>
            <a:endParaRPr lang="es-ES" dirty="0"/>
          </a:p>
        </p:txBody>
      </p:sp>
      <p:sp>
        <p:nvSpPr>
          <p:cNvPr id="18" name="Título 7">
            <a:extLst>
              <a:ext uri="{FF2B5EF4-FFF2-40B4-BE49-F238E27FC236}">
                <a16:creationId xmlns:a16="http://schemas.microsoft.com/office/drawing/2014/main" id="{325A16AD-B139-4D80-8431-8C3DCFC4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7" y="3196547"/>
            <a:ext cx="3836419" cy="120616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sz="5300" dirty="0">
                <a:solidFill>
                  <a:schemeClr val="bg1"/>
                </a:solidFill>
              </a:rPr>
              <a:t>Evaluar</a:t>
            </a:r>
            <a:br>
              <a:rPr lang="es-ES" sz="3600" dirty="0">
                <a:solidFill>
                  <a:schemeClr val="bg1"/>
                </a:solidFill>
              </a:rPr>
            </a:br>
            <a:br>
              <a:rPr lang="es-ES" sz="3600" dirty="0">
                <a:solidFill>
                  <a:schemeClr val="bg1"/>
                </a:solidFill>
              </a:rPr>
            </a:b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5CD5E4DB-35C5-471B-9568-0DD9E0DBEF85}"/>
              </a:ext>
            </a:extLst>
          </p:cNvPr>
          <p:cNvSpPr/>
          <p:nvPr/>
        </p:nvSpPr>
        <p:spPr>
          <a:xfrm>
            <a:off x="3292857" y="1114788"/>
            <a:ext cx="1011460" cy="5007903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HN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D88E5A71-DD47-427F-8265-D60E5ABFF1D1}"/>
              </a:ext>
            </a:extLst>
          </p:cNvPr>
          <p:cNvSpPr txBox="1">
            <a:spLocks/>
          </p:cNvSpPr>
          <p:nvPr/>
        </p:nvSpPr>
        <p:spPr>
          <a:xfrm>
            <a:off x="4810263" y="413646"/>
            <a:ext cx="5406549" cy="88077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1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000" dirty="0"/>
              <a:t>Modelo de Aprendizaje</a:t>
            </a:r>
          </a:p>
          <a:p>
            <a:pPr algn="ctr">
              <a:lnSpc>
                <a:spcPct val="110000"/>
              </a:lnSpc>
            </a:pPr>
            <a:r>
              <a:rPr lang="es-ES" sz="2000" dirty="0"/>
              <a:t>Evaluar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8077E14-2B09-48C6-A2CF-C1B4FE020983}"/>
              </a:ext>
            </a:extLst>
          </p:cNvPr>
          <p:cNvGrpSpPr/>
          <p:nvPr/>
        </p:nvGrpSpPr>
        <p:grpSpPr>
          <a:xfrm>
            <a:off x="4842712" y="1764386"/>
            <a:ext cx="2670825" cy="1606258"/>
            <a:chOff x="4842712" y="1419088"/>
            <a:chExt cx="2670825" cy="160625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BC8E762-153F-4487-BEB0-FDD91826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2712" y="1473532"/>
              <a:ext cx="1804828" cy="109145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D4CEED7-2089-4DDE-936E-D1242102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709" y="1933887"/>
              <a:ext cx="1804828" cy="1091459"/>
            </a:xfrm>
            <a:prstGeom prst="rect">
              <a:avLst/>
            </a:prstGeom>
          </p:spPr>
        </p:pic>
        <p:pic>
          <p:nvPicPr>
            <p:cNvPr id="13" name="Gráfico 12" descr="Libro abierto">
              <a:extLst>
                <a:ext uri="{FF2B5EF4-FFF2-40B4-BE49-F238E27FC236}">
                  <a16:creationId xmlns:a16="http://schemas.microsoft.com/office/drawing/2014/main" id="{33FC826C-E2EB-4046-ABE6-DE719973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70059" y="1419088"/>
              <a:ext cx="554962" cy="794933"/>
            </a:xfrm>
            <a:prstGeom prst="rect">
              <a:avLst/>
            </a:prstGeom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BCF7CDE-F298-4AB0-9012-9B4119278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9489" y="3988602"/>
            <a:ext cx="2233021" cy="14871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64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A5B51A9-8408-46A9-8F58-07DB1E87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15" y="1798012"/>
            <a:ext cx="3192170" cy="32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47_TF66741836" id="{D148D1B0-C32F-4861-B46F-F684BCC9B5F4}" vid="{2DAC65D9-64E4-4644-8918-EE70583F0BE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Procedimientos de inicio de año</Template>
  <TotalTime>0</TotalTime>
  <Words>323</Words>
  <Application>Microsoft Office PowerPoint</Application>
  <PresentationFormat>Panorámica</PresentationFormat>
  <Paragraphs>71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Calibri</vt:lpstr>
      <vt:lpstr>Century Gothic</vt:lpstr>
      <vt:lpstr>Wingdings 3</vt:lpstr>
      <vt:lpstr>Sala de reuniones Ion</vt:lpstr>
      <vt:lpstr> Learning Model</vt:lpstr>
      <vt:lpstr>Learn  </vt:lpstr>
      <vt:lpstr>Learn   </vt:lpstr>
      <vt:lpstr>Assess   </vt:lpstr>
      <vt:lpstr>Aprender  </vt:lpstr>
      <vt:lpstr>Aprender  </vt:lpstr>
      <vt:lpstr>Evaluar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2020-04-14T22:53:10Z</dcterms:created>
  <dcterms:modified xsi:type="dcterms:W3CDTF">2020-04-27T03:19:29Z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