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82" r:id="rId4"/>
    <p:sldId id="300" r:id="rId5"/>
    <p:sldId id="283" r:id="rId6"/>
    <p:sldId id="292" r:id="rId7"/>
    <p:sldId id="289" r:id="rId8"/>
    <p:sldId id="293" r:id="rId9"/>
    <p:sldId id="290" r:id="rId10"/>
    <p:sldId id="301" r:id="rId11"/>
    <p:sldId id="291" r:id="rId12"/>
    <p:sldId id="295" r:id="rId13"/>
    <p:sldId id="294" r:id="rId14"/>
    <p:sldId id="296" r:id="rId15"/>
    <p:sldId id="297" r:id="rId16"/>
    <p:sldId id="298" r:id="rId17"/>
    <p:sldId id="302" r:id="rId18"/>
    <p:sldId id="303" r:id="rId19"/>
    <p:sldId id="304" r:id="rId20"/>
    <p:sldId id="305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 showGuides="1">
      <p:cViewPr varScale="1">
        <p:scale>
          <a:sx n="117" d="100"/>
          <a:sy n="117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/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5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/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/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5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9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7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9/04/oauth_design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amesWang1993/p/8593494.html" TargetMode="External"/><Relationship Id="rId2" Type="http://schemas.openxmlformats.org/officeDocument/2006/relationships/hyperlink" Target="https://blog.csdn.net/wcc27857285/article/details/87901559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bshold/share/tree/master/Spring-Security-OAuth2-JWT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51cto.com/favccxx/1609692" TargetMode="External"/><Relationship Id="rId2" Type="http://schemas.openxmlformats.org/officeDocument/2006/relationships/hyperlink" Target="https://www.jianshu.com/p/05168d7771f3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lbshold/share/tree/master/Spring-Security-Authentication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bshold/share/tree/master/Spring-Security-ValidateCod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lbshold/share/tree/master/Spring-Security-SmsCod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weixin.qq.com/cgi-bin/showdocument?action=dir_list&amp;t=resource/res_list&amp;verify=1&amp;id=open1419316505&amp;token=&amp;lang=zh_C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8810572">
            <a:off x="-48074" y="383689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zh-CN" altLang="en-US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93027" y="2680788"/>
            <a:ext cx="30059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认证与授权</a:t>
            </a:r>
            <a:endParaRPr lang="en-US" altLang="zh-CN" sz="44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11170" y="3377357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一步一个脚印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05985" y="5574873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分享者：刘少杰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3" y="4446446"/>
            <a:ext cx="831967" cy="8319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16" y="310078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909363" y="2680788"/>
            <a:ext cx="2373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6870" y="5802149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一步一个脚印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16" y="310078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OAuth2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0331" y="1923448"/>
            <a:ext cx="861408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OAuth </a:t>
            </a:r>
            <a:r>
              <a:rPr lang="zh-CN" altLang="en-US"/>
              <a:t>就是一种授权机制。数据的所有者告诉系统，同意授权第三方应用进入系统，获取这些数据。系统从而产生一个短期的进入令牌（</a:t>
            </a:r>
            <a:r>
              <a:rPr lang="en-US" altLang="zh-CN"/>
              <a:t>token</a:t>
            </a:r>
            <a:r>
              <a:rPr lang="zh-CN" altLang="en-US"/>
              <a:t>），用来代替密码，供第三方应用使用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z="1600" b="1">
              <a:latin typeface="+mn-ea"/>
            </a:endParaRPr>
          </a:p>
          <a:p>
            <a:r>
              <a:rPr lang="zh-CN" altLang="en-US" sz="1600"/>
              <a:t>令牌（</a:t>
            </a:r>
            <a:r>
              <a:rPr lang="en-US" altLang="zh-CN" sz="1600"/>
              <a:t>token</a:t>
            </a:r>
            <a:r>
              <a:rPr lang="zh-CN" altLang="en-US" sz="1600"/>
              <a:t>）与密码（</a:t>
            </a:r>
            <a:r>
              <a:rPr lang="en-US" altLang="zh-CN" sz="1600"/>
              <a:t>password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endParaRPr lang="en-US" altLang="zh-CN" sz="1600" b="1">
              <a:latin typeface="+mn-ea"/>
            </a:endParaRPr>
          </a:p>
          <a:p>
            <a:endParaRPr lang="en-US" altLang="zh-CN" sz="1600" b="1" smtClean="0">
              <a:latin typeface="+mn-ea"/>
            </a:endParaRPr>
          </a:p>
          <a:p>
            <a:endParaRPr lang="en-US" altLang="zh-CN" sz="1600" b="1">
              <a:latin typeface="+mn-ea"/>
            </a:endParaRPr>
          </a:p>
          <a:p>
            <a:r>
              <a:rPr lang="zh-CN" altLang="en-US" sz="1600" b="1" smtClean="0">
                <a:latin typeface="+mn-ea"/>
              </a:rPr>
              <a:t>参考博文：</a:t>
            </a:r>
            <a:r>
              <a:rPr lang="en-US" altLang="zh-CN" sz="1600">
                <a:hlinkClick r:id="rId2"/>
              </a:rPr>
              <a:t>http://www.ruanyifeng.com/blog/2019/04/oauth_design.html</a:t>
            </a:r>
            <a:endParaRPr lang="en-US" altLang="zh-CN" sz="1600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名词解释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4515" y="1447377"/>
            <a:ext cx="8614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Third-party application</a:t>
            </a:r>
            <a:r>
              <a:rPr lang="en-US" altLang="zh-CN"/>
              <a:t> </a:t>
            </a:r>
            <a:r>
              <a:rPr lang="en-US" altLang="zh-CN" smtClean="0"/>
              <a:t> </a:t>
            </a:r>
            <a:r>
              <a:rPr lang="zh-CN" altLang="en-US" smtClean="0"/>
              <a:t>第三</a:t>
            </a:r>
            <a:r>
              <a:rPr lang="zh-CN" altLang="en-US"/>
              <a:t>方</a:t>
            </a:r>
            <a:r>
              <a:rPr lang="zh-CN" altLang="en-US" smtClean="0"/>
              <a:t>应用程序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/>
              <a:t>HTTP </a:t>
            </a:r>
            <a:r>
              <a:rPr lang="en-US" altLang="zh-CN" b="1"/>
              <a:t>service</a:t>
            </a:r>
            <a:r>
              <a:rPr lang="en-US" altLang="zh-CN"/>
              <a:t> </a:t>
            </a:r>
            <a:r>
              <a:rPr lang="en-US" altLang="zh-CN" smtClean="0"/>
              <a:t>HTTP    </a:t>
            </a:r>
            <a:r>
              <a:rPr lang="zh-CN" altLang="en-US" smtClean="0"/>
              <a:t>服务</a:t>
            </a:r>
            <a:r>
              <a:rPr lang="zh-CN" altLang="en-US"/>
              <a:t>提供</a:t>
            </a:r>
            <a:r>
              <a:rPr lang="zh-CN" altLang="en-US" smtClean="0"/>
              <a:t>商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/>
              <a:t>Resource </a:t>
            </a:r>
            <a:r>
              <a:rPr lang="en-US" altLang="zh-CN" b="1"/>
              <a:t>Owner</a:t>
            </a:r>
            <a:r>
              <a:rPr lang="en-US" altLang="zh-CN"/>
              <a:t> </a:t>
            </a:r>
            <a:r>
              <a:rPr lang="en-US" altLang="zh-CN" smtClean="0"/>
              <a:t>   </a:t>
            </a:r>
            <a:r>
              <a:rPr lang="zh-CN" altLang="en-US" smtClean="0"/>
              <a:t>资源所有者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b="1"/>
              <a:t>User Agent</a:t>
            </a:r>
            <a:r>
              <a:rPr lang="en-US" altLang="zh-CN"/>
              <a:t> </a:t>
            </a:r>
            <a:r>
              <a:rPr lang="en-US" altLang="zh-CN" smtClean="0"/>
              <a:t>             </a:t>
            </a:r>
            <a:r>
              <a:rPr lang="zh-CN" altLang="en-US" smtClean="0"/>
              <a:t>用户代理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/>
              <a:t>Authorization </a:t>
            </a:r>
            <a:r>
              <a:rPr lang="en-US" altLang="zh-CN" b="1"/>
              <a:t>server</a:t>
            </a:r>
            <a:r>
              <a:rPr lang="en-US" altLang="zh-CN"/>
              <a:t> </a:t>
            </a:r>
            <a:r>
              <a:rPr lang="zh-CN" altLang="en-US"/>
              <a:t>认证</a:t>
            </a:r>
            <a:r>
              <a:rPr lang="zh-CN" altLang="en-US" smtClean="0"/>
              <a:t>服务器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b="1"/>
              <a:t>Resource server</a:t>
            </a:r>
            <a:r>
              <a:rPr lang="en-US" altLang="zh-CN"/>
              <a:t> </a:t>
            </a:r>
            <a:r>
              <a:rPr lang="en-US" altLang="zh-CN" smtClean="0"/>
              <a:t>        </a:t>
            </a:r>
            <a:r>
              <a:rPr lang="zh-CN" altLang="en-US" smtClean="0"/>
              <a:t>资源</a:t>
            </a:r>
            <a:r>
              <a:rPr lang="zh-CN" altLang="en-US" smtClean="0"/>
              <a:t>服务器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授权</a:t>
            </a: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码模式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7867" y="1192200"/>
            <a:ext cx="8614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四种授权模式：授权码模式、简化模式、密码模式和客户端模式</a:t>
            </a:r>
            <a:endParaRPr lang="en-US" altLang="zh-CN" sz="1600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QQæªå¾201906241507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67" y="1929841"/>
            <a:ext cx="4552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250817" y="4444893"/>
            <a:ext cx="61093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A. </a:t>
            </a:r>
            <a:r>
              <a:rPr lang="zh-CN" altLang="en-US" sz="1400">
                <a:latin typeface="+mn-ea"/>
              </a:rPr>
              <a:t>客户端将用户导向认证服务器；</a:t>
            </a:r>
          </a:p>
          <a:p>
            <a:r>
              <a:rPr lang="en-US" altLang="zh-CN" sz="1400">
                <a:latin typeface="+mn-ea"/>
              </a:rPr>
              <a:t>B. </a:t>
            </a:r>
            <a:r>
              <a:rPr lang="zh-CN" altLang="en-US" sz="1400">
                <a:latin typeface="+mn-ea"/>
              </a:rPr>
              <a:t>用户决定是否给客户端授权；</a:t>
            </a:r>
          </a:p>
          <a:p>
            <a:r>
              <a:rPr lang="en-US" altLang="zh-CN" sz="1400">
                <a:latin typeface="+mn-ea"/>
              </a:rPr>
              <a:t>C. </a:t>
            </a:r>
            <a:r>
              <a:rPr lang="zh-CN" altLang="en-US" sz="1400">
                <a:latin typeface="+mn-ea"/>
              </a:rPr>
              <a:t>同意授权后，认证服务器将用户导向客户端提供的</a:t>
            </a:r>
            <a:r>
              <a:rPr lang="en-US" altLang="zh-CN" sz="1400">
                <a:latin typeface="+mn-ea"/>
              </a:rPr>
              <a:t>URL</a:t>
            </a:r>
            <a:r>
              <a:rPr lang="zh-CN" altLang="en-US" sz="1400">
                <a:latin typeface="+mn-ea"/>
              </a:rPr>
              <a:t>，并附上授权码；</a:t>
            </a:r>
          </a:p>
          <a:p>
            <a:r>
              <a:rPr lang="en-US" altLang="zh-CN" sz="1400">
                <a:latin typeface="+mn-ea"/>
              </a:rPr>
              <a:t>D. </a:t>
            </a:r>
            <a:r>
              <a:rPr lang="zh-CN" altLang="en-US" sz="1400">
                <a:latin typeface="+mn-ea"/>
              </a:rPr>
              <a:t>客户端通过重定向</a:t>
            </a:r>
            <a:r>
              <a:rPr lang="en-US" altLang="zh-CN" sz="1400">
                <a:latin typeface="+mn-ea"/>
              </a:rPr>
              <a:t>URL</a:t>
            </a:r>
            <a:r>
              <a:rPr lang="zh-CN" altLang="en-US" sz="1400">
                <a:latin typeface="+mn-ea"/>
              </a:rPr>
              <a:t>和授权码到认证服务器换取令牌；</a:t>
            </a:r>
          </a:p>
          <a:p>
            <a:r>
              <a:rPr lang="en-US" altLang="zh-CN" sz="1400">
                <a:latin typeface="+mn-ea"/>
              </a:rPr>
              <a:t>E. </a:t>
            </a:r>
            <a:r>
              <a:rPr lang="zh-CN" altLang="en-US" sz="1400">
                <a:latin typeface="+mn-ea"/>
              </a:rPr>
              <a:t>校验无误后发放令牌。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密码</a:t>
            </a: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模式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7867" y="1192200"/>
            <a:ext cx="8614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四种授权模式：授权码模式、简化模式、密码模式和客户端模式</a:t>
            </a:r>
            <a:endParaRPr lang="en-US" altLang="zh-CN" sz="1600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4059" y="4527652"/>
            <a:ext cx="306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A. </a:t>
            </a:r>
            <a:r>
              <a:rPr lang="zh-CN" altLang="en-US" sz="1400"/>
              <a:t>用户向客户端提供用户名和密码；</a:t>
            </a:r>
          </a:p>
          <a:p>
            <a:r>
              <a:rPr lang="en-US" altLang="zh-CN" sz="1400"/>
              <a:t>B. </a:t>
            </a:r>
            <a:r>
              <a:rPr lang="zh-CN" altLang="en-US" sz="1400"/>
              <a:t>客户端向认证服务器换取令牌；</a:t>
            </a:r>
          </a:p>
        </p:txBody>
      </p:sp>
      <p:pic>
        <p:nvPicPr>
          <p:cNvPr id="2050" name="Picture 2" descr="QQæªå¾201906241506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98" y="2372633"/>
            <a:ext cx="4114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124815"/>
            <a:ext cx="1766190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回顾整理思路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区别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4515" y="1649400"/>
            <a:ext cx="861408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Session/Cookie: </a:t>
            </a:r>
          </a:p>
          <a:p>
            <a:r>
              <a:rPr lang="en-US" altLang="zh-CN" sz="1200"/>
              <a:t>cookie</a:t>
            </a:r>
            <a:r>
              <a:rPr lang="zh-CN" altLang="en-US" sz="1200"/>
              <a:t>是浏览器实现的一种数据存储功能</a:t>
            </a:r>
            <a:endParaRPr lang="en-US" altLang="zh-CN" sz="1200" smtClean="0"/>
          </a:p>
          <a:p>
            <a:endParaRPr lang="en-US" altLang="zh-CN" sz="1600"/>
          </a:p>
          <a:p>
            <a:r>
              <a:rPr lang="en-US" altLang="zh-CN" sz="1600" smtClean="0"/>
              <a:t>Token:</a:t>
            </a:r>
            <a:r>
              <a:rPr lang="zh-CN" altLang="en-US" sz="1600"/>
              <a:t>为了解决</a:t>
            </a:r>
            <a:r>
              <a:rPr lang="en-US" altLang="zh-CN" sz="1600"/>
              <a:t>session</a:t>
            </a:r>
            <a:r>
              <a:rPr lang="zh-CN" altLang="en-US" sz="1600"/>
              <a:t>产生的问题，所以有了</a:t>
            </a:r>
            <a:r>
              <a:rPr lang="en-US" altLang="zh-CN" sz="1600"/>
              <a:t>token</a:t>
            </a:r>
            <a:r>
              <a:rPr lang="zh-CN" altLang="en-US" sz="1600"/>
              <a:t>，</a:t>
            </a:r>
            <a:r>
              <a:rPr lang="en-US" altLang="zh-CN" sz="1600"/>
              <a:t>token</a:t>
            </a:r>
            <a:r>
              <a:rPr lang="zh-CN" altLang="en-US" sz="1600"/>
              <a:t>意为</a:t>
            </a:r>
            <a:r>
              <a:rPr lang="zh-CN" altLang="en-US" sz="1600" smtClean="0"/>
              <a:t>“令牌”</a:t>
            </a:r>
            <a:endParaRPr lang="en-US" altLang="zh-CN" sz="1600" smtClean="0"/>
          </a:p>
          <a:p>
            <a:endParaRPr lang="en-US" altLang="zh-CN" sz="1400"/>
          </a:p>
          <a:p>
            <a:endParaRPr lang="en-US" altLang="zh-CN" sz="1600" smtClean="0"/>
          </a:p>
          <a:p>
            <a:endParaRPr lang="en-US" altLang="zh-CN" sz="1600" b="1">
              <a:latin typeface="+mn-ea"/>
            </a:endParaRPr>
          </a:p>
          <a:p>
            <a:endParaRPr lang="en-US" altLang="zh-CN" sz="1600" b="1" smtClean="0">
              <a:latin typeface="+mn-ea"/>
            </a:endParaRPr>
          </a:p>
          <a:p>
            <a:endParaRPr lang="en-US" altLang="zh-CN" sz="1600" b="1" smtClean="0">
              <a:latin typeface="+mn-ea"/>
            </a:endParaRPr>
          </a:p>
          <a:p>
            <a:endParaRPr lang="en-US" altLang="zh-CN" sz="1400" b="1">
              <a:latin typeface="+mn-ea"/>
            </a:endParaRPr>
          </a:p>
          <a:p>
            <a:r>
              <a:rPr lang="en-US" altLang="zh-CN" sz="1600" b="1" smtClean="0">
                <a:latin typeface="+mn-ea"/>
              </a:rPr>
              <a:t>JWT:</a:t>
            </a:r>
            <a:r>
              <a:rPr lang="en-US" altLang="zh-CN" sz="1600"/>
              <a:t>JWT</a:t>
            </a:r>
            <a:r>
              <a:rPr lang="zh-CN" altLang="en-US" sz="1600"/>
              <a:t>意为</a:t>
            </a:r>
            <a:r>
              <a:rPr lang="en-US" altLang="zh-CN" sz="1600"/>
              <a:t>JSON Web Token </a:t>
            </a:r>
            <a:r>
              <a:rPr lang="zh-CN" altLang="en-US" sz="1600"/>
              <a:t>，可以理解成是一种特殊的</a:t>
            </a:r>
            <a:r>
              <a:rPr lang="en-US" altLang="zh-CN" sz="1600"/>
              <a:t>token</a:t>
            </a:r>
            <a:r>
              <a:rPr lang="zh-CN" altLang="en-US" sz="1600"/>
              <a:t>，也可以理解成是根据</a:t>
            </a:r>
            <a:r>
              <a:rPr lang="en-US" altLang="zh-CN" sz="1600"/>
              <a:t>token</a:t>
            </a:r>
            <a:r>
              <a:rPr lang="zh-CN" altLang="en-US" sz="1600"/>
              <a:t>的思路发展出来的一种具体的解决</a:t>
            </a:r>
            <a:r>
              <a:rPr lang="zh-CN" altLang="en-US" sz="1600" smtClean="0"/>
              <a:t>方案，</a:t>
            </a:r>
            <a:r>
              <a:rPr lang="zh-CN" altLang="en-US" sz="1600"/>
              <a:t>目前最流行的跨域身份验证解决方案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/>
              <a:t>OAuth2</a:t>
            </a:r>
            <a:r>
              <a:rPr lang="zh-CN" altLang="en-US" sz="1600"/>
              <a:t>是一种用来规范令牌（</a:t>
            </a:r>
            <a:r>
              <a:rPr lang="en-US" altLang="zh-CN" sz="1600"/>
              <a:t>Token</a:t>
            </a:r>
            <a:r>
              <a:rPr lang="zh-CN" altLang="en-US" sz="1600"/>
              <a:t>）发放的授权机制。</a:t>
            </a:r>
            <a:endParaRPr lang="en-US" altLang="zh-CN" sz="1600"/>
          </a:p>
          <a:p>
            <a:endParaRPr lang="en-US" altLang="zh-CN" sz="1600" b="1">
              <a:latin typeface="+mn-ea"/>
            </a:endParaRPr>
          </a:p>
          <a:p>
            <a:endParaRPr lang="en-US" altLang="zh-CN" sz="1600" b="1" smtClean="0">
              <a:latin typeface="+mn-ea"/>
            </a:endParaRPr>
          </a:p>
          <a:p>
            <a:r>
              <a:rPr lang="zh-CN" altLang="en-US" sz="1200" b="1" smtClean="0">
                <a:latin typeface="+mn-ea"/>
              </a:rPr>
              <a:t>参考博文：</a:t>
            </a:r>
            <a:endParaRPr lang="en-US" altLang="zh-CN" sz="1200" b="1" smtClean="0">
              <a:latin typeface="+mn-ea"/>
            </a:endParaRPr>
          </a:p>
          <a:p>
            <a:r>
              <a:rPr lang="en-US" altLang="zh-CN" sz="1200" smtClean="0">
                <a:hlinkClick r:id="rId2"/>
              </a:rPr>
              <a:t>https</a:t>
            </a:r>
            <a:r>
              <a:rPr lang="en-US" altLang="zh-CN" sz="1200">
                <a:hlinkClick r:id="rId2"/>
              </a:rPr>
              <a:t>://</a:t>
            </a:r>
            <a:r>
              <a:rPr lang="en-US" altLang="zh-CN" sz="1200" smtClean="0">
                <a:hlinkClick r:id="rId2"/>
              </a:rPr>
              <a:t>blog.csdn.net/wcc27857285/article/details/87901559</a:t>
            </a:r>
            <a:endParaRPr lang="en-US" altLang="zh-CN" sz="1200" smtClean="0"/>
          </a:p>
          <a:p>
            <a:r>
              <a:rPr lang="en-US" altLang="zh-CN" sz="1200" smtClean="0">
                <a:hlinkClick r:id="rId3"/>
              </a:rPr>
              <a:t>https</a:t>
            </a:r>
            <a:r>
              <a:rPr lang="en-US" altLang="zh-CN" sz="1200">
                <a:hlinkClick r:id="rId3"/>
              </a:rPr>
              <a:t>://www.cnblogs.com/JamesWang1993/p/8593494.html</a:t>
            </a:r>
            <a:endParaRPr lang="en-US" altLang="zh-CN" sz="1200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7037" y="1141568"/>
            <a:ext cx="5794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1.</a:t>
            </a:r>
            <a:r>
              <a:rPr lang="zh-CN" altLang="en-US" sz="1200"/>
              <a:t>用户在客户端登录后，服务器会跟据用户信息生成一个</a:t>
            </a:r>
            <a:r>
              <a:rPr lang="en-US" altLang="zh-CN" sz="1200" smtClean="0"/>
              <a:t>sessionID</a:t>
            </a:r>
          </a:p>
          <a:p>
            <a:r>
              <a:rPr lang="en-US" altLang="zh-CN" sz="1200" smtClean="0"/>
              <a:t>2</a:t>
            </a:r>
            <a:r>
              <a:rPr lang="en-US" altLang="zh-CN" sz="1200"/>
              <a:t>.</a:t>
            </a:r>
            <a:r>
              <a:rPr lang="zh-CN" altLang="en-US" sz="1200"/>
              <a:t>然后会把</a:t>
            </a:r>
            <a:r>
              <a:rPr lang="en-US" altLang="zh-CN" sz="1200"/>
              <a:t>session</a:t>
            </a:r>
            <a:r>
              <a:rPr lang="zh-CN" altLang="en-US" sz="1200"/>
              <a:t>存储在</a:t>
            </a:r>
            <a:r>
              <a:rPr lang="en-US" altLang="zh-CN" sz="1200"/>
              <a:t>redis</a:t>
            </a:r>
            <a:r>
              <a:rPr lang="zh-CN" altLang="en-US" sz="1200"/>
              <a:t>，数据库等存储</a:t>
            </a:r>
            <a:r>
              <a:rPr lang="zh-CN" altLang="en-US" sz="1200" smtClean="0"/>
              <a:t>媒介</a:t>
            </a:r>
            <a:endParaRPr lang="en-US" altLang="zh-CN" sz="1200" smtClean="0"/>
          </a:p>
          <a:p>
            <a:r>
              <a:rPr lang="en-US" altLang="zh-CN" sz="1200" smtClean="0"/>
              <a:t>3</a:t>
            </a:r>
            <a:r>
              <a:rPr lang="en-US" altLang="zh-CN" sz="1200"/>
              <a:t>.</a:t>
            </a:r>
            <a:r>
              <a:rPr lang="zh-CN" altLang="en-US" sz="1200"/>
              <a:t>然后通过设置</a:t>
            </a:r>
            <a:r>
              <a:rPr lang="en-US" altLang="zh-CN" sz="1200"/>
              <a:t>cookie</a:t>
            </a:r>
            <a:r>
              <a:rPr lang="zh-CN" altLang="en-US" sz="1200"/>
              <a:t>的方式返回给客户端，既存放在浏览器的</a:t>
            </a:r>
            <a:r>
              <a:rPr lang="en-US" altLang="zh-CN" sz="1200" smtClean="0"/>
              <a:t>cookie</a:t>
            </a:r>
          </a:p>
          <a:p>
            <a:r>
              <a:rPr lang="en-US" altLang="zh-CN" sz="1200" smtClean="0"/>
              <a:t>4</a:t>
            </a:r>
            <a:r>
              <a:rPr lang="en-US" altLang="zh-CN" sz="1200"/>
              <a:t>.</a:t>
            </a:r>
            <a:r>
              <a:rPr lang="zh-CN" altLang="en-US" sz="1200"/>
              <a:t>客户端在下一个请求时，会带上</a:t>
            </a:r>
            <a:r>
              <a:rPr lang="en-US" altLang="zh-CN" sz="1200"/>
              <a:t>cookie</a:t>
            </a:r>
            <a:r>
              <a:rPr lang="zh-CN" altLang="en-US" sz="1200"/>
              <a:t>中的</a:t>
            </a:r>
            <a:r>
              <a:rPr lang="en-US" altLang="zh-CN" sz="1200" smtClean="0"/>
              <a:t>sessionid</a:t>
            </a:r>
          </a:p>
          <a:p>
            <a:r>
              <a:rPr lang="en-US" altLang="zh-CN" sz="1200" smtClean="0"/>
              <a:t>5</a:t>
            </a:r>
            <a:r>
              <a:rPr lang="en-US" altLang="zh-CN" sz="1200"/>
              <a:t>.</a:t>
            </a:r>
            <a:r>
              <a:rPr lang="zh-CN" altLang="en-US" sz="1200"/>
              <a:t>然后服务端根据</a:t>
            </a:r>
            <a:r>
              <a:rPr lang="en-US" altLang="zh-CN" sz="1200"/>
              <a:t>sessionid</a:t>
            </a:r>
            <a:r>
              <a:rPr lang="zh-CN" altLang="en-US" sz="1200"/>
              <a:t>去查</a:t>
            </a:r>
            <a:r>
              <a:rPr lang="en-US" altLang="zh-CN" sz="1200"/>
              <a:t>redis</a:t>
            </a:r>
            <a:r>
              <a:rPr lang="zh-CN" altLang="en-US" sz="1200"/>
              <a:t>或者数据库，进行验证，来到达用户校验的</a:t>
            </a:r>
            <a:r>
              <a:rPr lang="zh-CN" altLang="en-US" sz="1200" smtClean="0"/>
              <a:t>目的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4376840" y="2710810"/>
            <a:ext cx="790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1.</a:t>
            </a:r>
            <a:r>
              <a:rPr lang="zh-CN" altLang="en-US" sz="1200"/>
              <a:t>客户端使用用户名跟密码请求登录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en-US" altLang="zh-CN" sz="1200" smtClean="0"/>
              <a:t>2</a:t>
            </a:r>
            <a:r>
              <a:rPr lang="en-US" altLang="zh-CN" sz="1200"/>
              <a:t>.</a:t>
            </a:r>
            <a:r>
              <a:rPr lang="zh-CN" altLang="en-US" sz="1200"/>
              <a:t>验证成功后，服务端会通过加密算法，如</a:t>
            </a:r>
            <a:r>
              <a:rPr lang="en-US" altLang="zh-CN" sz="1200"/>
              <a:t>HMAC-SHA256</a:t>
            </a:r>
            <a:r>
              <a:rPr lang="zh-CN" altLang="en-US" sz="1200"/>
              <a:t>，然后通过一个只有服务端知道的密钥，来生成一个</a:t>
            </a:r>
            <a:r>
              <a:rPr lang="en-US" altLang="zh-CN" sz="1200" smtClean="0"/>
              <a:t>token</a:t>
            </a:r>
          </a:p>
          <a:p>
            <a:r>
              <a:rPr lang="en-US" altLang="zh-CN" sz="1200" smtClean="0"/>
              <a:t>3</a:t>
            </a:r>
            <a:r>
              <a:rPr lang="en-US" altLang="zh-CN" sz="1200"/>
              <a:t>.</a:t>
            </a:r>
            <a:r>
              <a:rPr lang="zh-CN" altLang="en-US" sz="1200"/>
              <a:t>服务端再把这个</a:t>
            </a:r>
            <a:r>
              <a:rPr lang="en-US" altLang="zh-CN" sz="1200"/>
              <a:t>Token</a:t>
            </a:r>
            <a:r>
              <a:rPr lang="zh-CN" altLang="en-US" sz="1200"/>
              <a:t>发送给客户端，服务端不会保存</a:t>
            </a:r>
            <a:r>
              <a:rPr lang="en-US" altLang="zh-CN" sz="1200" smtClean="0"/>
              <a:t>token</a:t>
            </a:r>
          </a:p>
          <a:p>
            <a:r>
              <a:rPr lang="en-US" altLang="zh-CN" sz="1200" smtClean="0"/>
              <a:t>4</a:t>
            </a:r>
            <a:r>
              <a:rPr lang="en-US" altLang="zh-CN" sz="1200"/>
              <a:t>.</a:t>
            </a:r>
            <a:r>
              <a:rPr lang="zh-CN" altLang="en-US" sz="1200"/>
              <a:t>客户端收到 </a:t>
            </a:r>
            <a:r>
              <a:rPr lang="en-US" altLang="zh-CN" sz="1200"/>
              <a:t>Token </a:t>
            </a:r>
            <a:r>
              <a:rPr lang="zh-CN" altLang="en-US" sz="1200"/>
              <a:t>以后可以把它存储起来，比如放在 </a:t>
            </a:r>
            <a:r>
              <a:rPr lang="en-US" altLang="zh-CN" sz="1200"/>
              <a:t>Cookie </a:t>
            </a:r>
            <a:r>
              <a:rPr lang="zh-CN" altLang="en-US" sz="1200"/>
              <a:t>里或者 </a:t>
            </a:r>
            <a:r>
              <a:rPr lang="en-US" altLang="zh-CN" sz="1200"/>
              <a:t>Local Storage </a:t>
            </a:r>
            <a:r>
              <a:rPr lang="zh-CN" altLang="en-US" sz="1200" smtClean="0"/>
              <a:t>里</a:t>
            </a:r>
            <a:endParaRPr lang="en-US" altLang="zh-CN" sz="1200" smtClean="0"/>
          </a:p>
          <a:p>
            <a:r>
              <a:rPr lang="en-US" altLang="zh-CN" sz="1200" smtClean="0"/>
              <a:t>5</a:t>
            </a:r>
            <a:r>
              <a:rPr lang="en-US" altLang="zh-CN" sz="1200"/>
              <a:t>.</a:t>
            </a:r>
            <a:r>
              <a:rPr lang="zh-CN" altLang="en-US" sz="1200"/>
              <a:t>客户端每次向服务端请求资源的时候需要带着服务端签发的 </a:t>
            </a:r>
            <a:r>
              <a:rPr lang="en-US" altLang="zh-CN" sz="1200" smtClean="0"/>
              <a:t>Token</a:t>
            </a:r>
          </a:p>
          <a:p>
            <a:r>
              <a:rPr lang="en-US" altLang="zh-CN" sz="1200" smtClean="0"/>
              <a:t>6</a:t>
            </a:r>
            <a:r>
              <a:rPr lang="en-US" altLang="zh-CN" sz="1200"/>
              <a:t>.</a:t>
            </a:r>
            <a:r>
              <a:rPr lang="zh-CN" altLang="en-US" sz="1200"/>
              <a:t>服务端收到请求，然后会用相同的算法和密钥去验证</a:t>
            </a:r>
            <a:r>
              <a:rPr lang="en-US" altLang="zh-CN" sz="1200"/>
              <a:t>token</a:t>
            </a:r>
            <a:r>
              <a:rPr lang="zh-CN" altLang="en-US" sz="1200"/>
              <a:t>，如果通过，执行业务操作，不通过，返回不通过</a:t>
            </a:r>
            <a:r>
              <a:rPr lang="zh-CN" altLang="en-US" sz="1200" smtClean="0"/>
              <a:t>信息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5548625" y="4972549"/>
            <a:ext cx="6730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1.JWT </a:t>
            </a:r>
            <a:r>
              <a:rPr lang="zh-CN" altLang="en-US" sz="1200"/>
              <a:t>默认是不加密，但也是可以加密的。生成原始 </a:t>
            </a:r>
            <a:r>
              <a:rPr lang="en-US" altLang="zh-CN" sz="1200"/>
              <a:t>Token </a:t>
            </a:r>
            <a:r>
              <a:rPr lang="zh-CN" altLang="en-US" sz="1200"/>
              <a:t>以后，可以用密钥再加密一次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2.JWT </a:t>
            </a:r>
            <a:r>
              <a:rPr lang="zh-CN" altLang="en-US" sz="1200"/>
              <a:t>不加密的情况下，不能将秘密数据写入 </a:t>
            </a:r>
            <a:r>
              <a:rPr lang="en-US" altLang="zh-CN" sz="1200"/>
              <a:t>JWT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3.JWT </a:t>
            </a:r>
            <a:r>
              <a:rPr lang="zh-CN" altLang="en-US" sz="1200"/>
              <a:t>不仅可以用于认证，也可以用于交换信息。有效使用 </a:t>
            </a:r>
            <a:r>
              <a:rPr lang="en-US" altLang="zh-CN" sz="1200"/>
              <a:t>JWT</a:t>
            </a:r>
            <a:r>
              <a:rPr lang="zh-CN" altLang="en-US" sz="1200"/>
              <a:t>，可以降低服务器查询数据库的次数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4.JWT </a:t>
            </a:r>
            <a:r>
              <a:rPr lang="zh-CN" altLang="en-US" sz="1200"/>
              <a:t>的最大缺点是，由于服务器不保存 </a:t>
            </a:r>
            <a:r>
              <a:rPr lang="en-US" altLang="zh-CN" sz="1200"/>
              <a:t>session </a:t>
            </a:r>
            <a:r>
              <a:rPr lang="zh-CN" altLang="en-US" sz="1200"/>
              <a:t>状态，因此无法在使用过程中废止某个 </a:t>
            </a:r>
            <a:r>
              <a:rPr lang="en-US" altLang="zh-CN" sz="1200"/>
              <a:t>token</a:t>
            </a:r>
            <a:r>
              <a:rPr lang="zh-CN" altLang="en-US" sz="1200"/>
              <a:t>，或者更改 </a:t>
            </a:r>
            <a:r>
              <a:rPr lang="en-US" altLang="zh-CN" sz="1200"/>
              <a:t>token </a:t>
            </a:r>
            <a:r>
              <a:rPr lang="zh-CN" altLang="en-US" sz="1200"/>
              <a:t>的权限</a:t>
            </a:r>
            <a:r>
              <a:rPr lang="zh-CN" altLang="en-US" sz="1200" smtClean="0"/>
              <a:t>。也就是说</a:t>
            </a:r>
            <a:r>
              <a:rPr lang="zh-CN" altLang="en-US" sz="1200"/>
              <a:t>，一旦 </a:t>
            </a:r>
            <a:r>
              <a:rPr lang="en-US" altLang="zh-CN" sz="1200"/>
              <a:t>JWT </a:t>
            </a:r>
            <a:r>
              <a:rPr lang="zh-CN" altLang="en-US" sz="1200"/>
              <a:t>签发了，在到期之前就会始终有效，除非服务器部署额外的逻辑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5.JWT </a:t>
            </a:r>
            <a:r>
              <a:rPr lang="zh-CN" altLang="en-US" sz="1200"/>
              <a:t>本身包含了认证信息，一旦泄露，任何人都可以获得该令牌的所有权限。为了减少盗用，</a:t>
            </a:r>
            <a:r>
              <a:rPr lang="en-US" altLang="zh-CN" sz="1200"/>
              <a:t>JWT </a:t>
            </a:r>
            <a:r>
              <a:rPr lang="zh-CN" altLang="en-US" sz="1200"/>
              <a:t>的有效期应该设置得比较短。对于一些比较重要的权限，使用时应该再次对用户进行认证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6.</a:t>
            </a:r>
            <a:r>
              <a:rPr lang="zh-CN" altLang="en-US" sz="1200" smtClean="0"/>
              <a:t>为了</a:t>
            </a:r>
            <a:r>
              <a:rPr lang="zh-CN" altLang="en-US" sz="1200"/>
              <a:t>减少盗用，</a:t>
            </a:r>
            <a:r>
              <a:rPr lang="en-US" altLang="zh-CN" sz="1200"/>
              <a:t>JWT </a:t>
            </a:r>
            <a:r>
              <a:rPr lang="zh-CN" altLang="en-US" sz="1200"/>
              <a:t>不应该使用 </a:t>
            </a:r>
            <a:r>
              <a:rPr lang="en-US" altLang="zh-CN" sz="1200"/>
              <a:t>HTTP </a:t>
            </a:r>
            <a:r>
              <a:rPr lang="zh-CN" altLang="en-US" sz="1200"/>
              <a:t>协议明码传输，要使用 </a:t>
            </a:r>
            <a:r>
              <a:rPr lang="en-US" altLang="zh-CN" sz="1200"/>
              <a:t>HTTPS </a:t>
            </a:r>
            <a:r>
              <a:rPr lang="zh-CN" altLang="en-US" sz="1200"/>
              <a:t>协议传输</a:t>
            </a:r>
            <a:r>
              <a:rPr lang="zh-CN" altLang="en-US" sz="1200" smtClean="0"/>
              <a:t>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63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实战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3798" y="4313257"/>
            <a:ext cx="567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示例</a:t>
            </a:r>
            <a:r>
              <a:rPr lang="zh-CN" altLang="en-US" sz="1600" smtClean="0">
                <a:latin typeface="+mn-ea"/>
              </a:rPr>
              <a:t>代码</a:t>
            </a:r>
            <a:r>
              <a:rPr lang="en-US" altLang="zh-CN" sz="1600" smtClean="0">
                <a:latin typeface="+mn-ea"/>
              </a:rPr>
              <a:t>:</a:t>
            </a:r>
          </a:p>
          <a:p>
            <a:r>
              <a:rPr lang="en-US" altLang="zh-CN" sz="1600">
                <a:hlinkClick r:id="rId2"/>
              </a:rPr>
              <a:t>https://github.com/lbshold/share/tree/master/Spring-Security-OAuth2-JWT</a:t>
            </a:r>
            <a:endParaRPr lang="en-US" altLang="zh-CN" sz="16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439412" y="268078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6870" y="5802149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一步一个脚印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16" y="310078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授权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3682" y="1096312"/>
            <a:ext cx="501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添加 </a:t>
            </a:r>
            <a:r>
              <a:rPr lang="en-US" altLang="zh-CN" sz="2000"/>
              <a:t>Web </a:t>
            </a:r>
            <a:r>
              <a:rPr lang="zh-CN" altLang="en-US" sz="2000"/>
              <a:t>接口级别的权限</a:t>
            </a:r>
            <a:r>
              <a:rPr lang="zh-CN" altLang="en-US" sz="2000" smtClean="0"/>
              <a:t>控制</a:t>
            </a:r>
            <a:endParaRPr lang="en-US" altLang="zh-CN" sz="20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52" y="1681843"/>
            <a:ext cx="9115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授权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3682" y="1096312"/>
            <a:ext cx="709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Spring Security </a:t>
            </a:r>
            <a:r>
              <a:rPr lang="zh-CN" altLang="en-US" sz="2000"/>
              <a:t>提供了四种制定权限访问的接口</a:t>
            </a:r>
            <a:endParaRPr lang="en-US" altLang="zh-CN" sz="2000" smtClean="0"/>
          </a:p>
        </p:txBody>
      </p:sp>
      <p:sp>
        <p:nvSpPr>
          <p:cNvPr id="2" name="矩形 1"/>
          <p:cNvSpPr/>
          <p:nvPr/>
        </p:nvSpPr>
        <p:spPr>
          <a:xfrm>
            <a:off x="1953682" y="1752032"/>
            <a:ext cx="73209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>
                <a:solidFill>
                  <a:srgbClr val="3F3F3F"/>
                </a:solidFill>
                <a:latin typeface="PingFang SC"/>
              </a:rPr>
              <a:t>hasRole(String role) </a:t>
            </a:r>
            <a:r>
              <a:rPr lang="zh-CN" altLang="en-US">
                <a:solidFill>
                  <a:srgbClr val="3F3F3F"/>
                </a:solidFill>
                <a:latin typeface="PingFang SC"/>
              </a:rPr>
              <a:t>表示具备某种角色才可访问</a:t>
            </a:r>
            <a:r>
              <a:rPr lang="zh-CN" altLang="en-US" smtClean="0">
                <a:solidFill>
                  <a:srgbClr val="3F3F3F"/>
                </a:solidFill>
                <a:latin typeface="PingFang SC"/>
              </a:rPr>
              <a:t>；</a:t>
            </a:r>
            <a:endParaRPr lang="en-US" altLang="zh-CN" smtClean="0">
              <a:solidFill>
                <a:srgbClr val="3F3F3F"/>
              </a:solidFill>
              <a:latin typeface="PingFang SC"/>
            </a:endParaRPr>
          </a:p>
          <a:p>
            <a:pPr algn="just"/>
            <a:endParaRPr lang="zh-CN" altLang="en-US">
              <a:solidFill>
                <a:srgbClr val="3F3F3F"/>
              </a:solidFill>
              <a:latin typeface="PingFang SC"/>
            </a:endParaRPr>
          </a:p>
          <a:p>
            <a:pPr algn="just"/>
            <a:r>
              <a:rPr lang="en-US" altLang="zh-CN">
                <a:solidFill>
                  <a:srgbClr val="3F3F3F"/>
                </a:solidFill>
                <a:latin typeface="PingFang SC"/>
              </a:rPr>
              <a:t>hasAnyRole(String ...roles) </a:t>
            </a:r>
            <a:r>
              <a:rPr lang="zh-CN" altLang="en-US">
                <a:solidFill>
                  <a:srgbClr val="3F3F3F"/>
                </a:solidFill>
                <a:latin typeface="PingFang SC"/>
              </a:rPr>
              <a:t>表示具备其中任意角色即可</a:t>
            </a:r>
            <a:r>
              <a:rPr lang="zh-CN" altLang="en-US" smtClean="0">
                <a:solidFill>
                  <a:srgbClr val="3F3F3F"/>
                </a:solidFill>
                <a:latin typeface="PingFang SC"/>
              </a:rPr>
              <a:t>访问；</a:t>
            </a:r>
            <a:endParaRPr lang="en-US" altLang="zh-CN" smtClean="0">
              <a:solidFill>
                <a:srgbClr val="3F3F3F"/>
              </a:solidFill>
              <a:latin typeface="PingFang SC"/>
            </a:endParaRPr>
          </a:p>
          <a:p>
            <a:pPr algn="just"/>
            <a:endParaRPr lang="zh-CN" altLang="en-US">
              <a:solidFill>
                <a:srgbClr val="3F3F3F"/>
              </a:solidFill>
              <a:latin typeface="PingFang SC"/>
            </a:endParaRPr>
          </a:p>
          <a:p>
            <a:pPr algn="just"/>
            <a:r>
              <a:rPr lang="en-US" altLang="zh-CN">
                <a:solidFill>
                  <a:srgbClr val="3F3F3F"/>
                </a:solidFill>
                <a:latin typeface="PingFang SC"/>
              </a:rPr>
              <a:t>hasAuthority(String authority) </a:t>
            </a:r>
            <a:r>
              <a:rPr lang="zh-CN" altLang="en-US">
                <a:solidFill>
                  <a:srgbClr val="3F3F3F"/>
                </a:solidFill>
                <a:latin typeface="PingFang SC"/>
              </a:rPr>
              <a:t>表示具备某种权限才可访问</a:t>
            </a:r>
            <a:r>
              <a:rPr lang="zh-CN" altLang="en-US" smtClean="0">
                <a:solidFill>
                  <a:srgbClr val="3F3F3F"/>
                </a:solidFill>
                <a:latin typeface="PingFang SC"/>
              </a:rPr>
              <a:t>；</a:t>
            </a:r>
            <a:endParaRPr lang="en-US" altLang="zh-CN" smtClean="0">
              <a:solidFill>
                <a:srgbClr val="3F3F3F"/>
              </a:solidFill>
              <a:latin typeface="PingFang SC"/>
            </a:endParaRPr>
          </a:p>
          <a:p>
            <a:pPr algn="just"/>
            <a:endParaRPr lang="zh-CN" altLang="en-US">
              <a:solidFill>
                <a:srgbClr val="3F3F3F"/>
              </a:solidFill>
              <a:latin typeface="PingFang SC"/>
            </a:endParaRPr>
          </a:p>
          <a:p>
            <a:pPr algn="just"/>
            <a:r>
              <a:rPr lang="en-US" altLang="zh-CN">
                <a:solidFill>
                  <a:srgbClr val="3F3F3F"/>
                </a:solidFill>
                <a:latin typeface="PingFang SC"/>
              </a:rPr>
              <a:t>hasAnyAuthority(String ...authorities) </a:t>
            </a:r>
            <a:r>
              <a:rPr lang="zh-CN" altLang="en-US">
                <a:solidFill>
                  <a:srgbClr val="3F3F3F"/>
                </a:solidFill>
                <a:latin typeface="PingFang SC"/>
              </a:rPr>
              <a:t>表示具备其中任意权限即可访问。</a:t>
            </a:r>
            <a:endParaRPr lang="zh-CN" altLang="en-US" b="0" i="0">
              <a:solidFill>
                <a:srgbClr val="3F3F3F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8588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7" y="278703"/>
            <a:ext cx="12192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2607" y="877068"/>
            <a:ext cx="85014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什么是认证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smtClean="0"/>
              <a:t>Authentication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？什么是授权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smtClean="0"/>
              <a:t>Authorization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/>
              <a:t>Authentication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的几种形式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密码登录             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/demo</a:t>
            </a: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图形验证码登录   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/demo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号验证码登录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/demo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4.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信扫码登录      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/OAuth2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官方教程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 OAuth2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授权模式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3. Session/Cookie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OAuth2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联系与区别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4.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en-US" altLang="zh-CN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SpringSecurity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0Auth2(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 - JWT)  /demo</a:t>
            </a: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四、授权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 web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接口级别权限控制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2.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方法级别控制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598141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14044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授权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70" y="949357"/>
            <a:ext cx="7058025" cy="3848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42" y="5108818"/>
            <a:ext cx="4210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83408" y="5559028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：刘少杰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4875153" y="2904723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分享快乐</a:t>
              </a:r>
              <a:endPara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40086" y="3668506"/>
              <a:ext cx="1511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Share the happiness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09055" y="2061156"/>
            <a:ext cx="1569660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一步一个脚印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01" y="323272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认证与授权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1887" y="1749455"/>
            <a:ext cx="85014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  你是谁？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你能做什么？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下面所有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 基于</a:t>
            </a:r>
            <a:r>
              <a:rPr lang="en-US" altLang="zh-CN" sz="1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SpirngBoot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安全框架</a:t>
            </a:r>
            <a:r>
              <a:rPr lang="en-US" altLang="zh-CN" sz="1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SpringSecurity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54866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028768" y="2680788"/>
            <a:ext cx="4134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认证的几种形式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6870" y="5802149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一步一个脚印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16" y="310078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密码登录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0332" y="1406554"/>
            <a:ext cx="898918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SecurityContextHolder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安全上下文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(ThreadLocal)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   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应用就一个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SecurityContextHolder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身份信息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AuthenticationManager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管理接口类，其定义了认证方法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authenticate()</a:t>
            </a:r>
          </a:p>
          <a:p>
            <a:pPr marL="342900" indent="-342900"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DoAuthenticationProvider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实现密码比对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UserDetails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UserDetailsService   </a:t>
            </a: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hlinkClick r:id="rId2"/>
              </a:rPr>
              <a:t>https://</a:t>
            </a:r>
            <a:r>
              <a:rPr lang="en-US" altLang="zh-CN" sz="1600" smtClean="0">
                <a:hlinkClick r:id="rId2"/>
              </a:rPr>
              <a:t>www.jianshu.com/p/05168d7771f3</a:t>
            </a:r>
            <a:endParaRPr lang="en-US" altLang="zh-CN" sz="1600" smtClean="0"/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hlinkClick r:id="rId3"/>
              </a:rPr>
              <a:t>https://blog.51cto.com/favccxx/1609692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密码登录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32039" y="4885928"/>
            <a:ext cx="567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示例</a:t>
            </a:r>
            <a:r>
              <a:rPr lang="zh-CN" altLang="en-US" sz="1600" smtClean="0">
                <a:latin typeface="+mn-ea"/>
              </a:rPr>
              <a:t>代码</a:t>
            </a:r>
            <a:r>
              <a:rPr lang="en-US" altLang="zh-CN" sz="1600" smtClean="0">
                <a:latin typeface="+mn-ea"/>
              </a:rPr>
              <a:t>:</a:t>
            </a:r>
          </a:p>
          <a:p>
            <a:r>
              <a:rPr lang="en-US" altLang="zh-CN" sz="1600" smtClean="0">
                <a:hlinkClick r:id="rId2"/>
              </a:rPr>
              <a:t>https</a:t>
            </a:r>
            <a:r>
              <a:rPr lang="en-US" altLang="zh-CN" sz="1600">
                <a:hlinkClick r:id="rId2"/>
              </a:rPr>
              <a:t>://github.com/lbshold/share/tree/master/Spring-Security-Authentication</a:t>
            </a:r>
            <a:endParaRPr lang="en-US" altLang="zh-CN" sz="160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04" y="760456"/>
            <a:ext cx="3695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52698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图形验证码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7454" y="1690972"/>
            <a:ext cx="473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+mn-ea"/>
              </a:rPr>
              <a:t>1.</a:t>
            </a:r>
            <a:r>
              <a:rPr lang="zh-CN" altLang="en-US" sz="2000" smtClean="0">
                <a:latin typeface="+mn-ea"/>
              </a:rPr>
              <a:t>生成验证码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2.</a:t>
            </a:r>
            <a:r>
              <a:rPr lang="zh-CN" altLang="en-US" sz="2000" smtClean="0">
                <a:latin typeface="+mn-ea"/>
              </a:rPr>
              <a:t>认证流程添加验证码校验</a:t>
            </a:r>
            <a:endParaRPr lang="en-US" altLang="zh-CN" sz="2000" smtClean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9666" y="5007220"/>
            <a:ext cx="567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示例</a:t>
            </a:r>
            <a:r>
              <a:rPr lang="zh-CN" altLang="en-US" sz="1600" smtClean="0">
                <a:latin typeface="+mn-ea"/>
              </a:rPr>
              <a:t>代码</a:t>
            </a:r>
            <a:r>
              <a:rPr lang="en-US" altLang="zh-CN" sz="1600" smtClean="0">
                <a:latin typeface="+mn-ea"/>
              </a:rPr>
              <a:t>:</a:t>
            </a:r>
          </a:p>
          <a:p>
            <a:r>
              <a:rPr lang="en-US" altLang="zh-CN" sz="1600">
                <a:hlinkClick r:id="rId2"/>
              </a:rPr>
              <a:t>https://github.com/lbshold/share/tree/master/Spring-Security-ValidateCode</a:t>
            </a:r>
            <a:endParaRPr lang="en-US" altLang="zh-CN" sz="160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469" y="678813"/>
            <a:ext cx="34194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52698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短信</a:t>
            </a: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验证码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54" y="1650151"/>
            <a:ext cx="4735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+mn-ea"/>
              </a:rPr>
              <a:t>1.</a:t>
            </a:r>
            <a:r>
              <a:rPr lang="zh-CN" altLang="en-US" sz="2000">
                <a:latin typeface="+mn-ea"/>
              </a:rPr>
              <a:t>短</a:t>
            </a:r>
            <a:r>
              <a:rPr lang="zh-CN" altLang="en-US" sz="2000" smtClean="0">
                <a:latin typeface="+mn-ea"/>
              </a:rPr>
              <a:t>信验证码生成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2.</a:t>
            </a:r>
            <a:r>
              <a:rPr lang="zh-CN" altLang="en-US" sz="2000" smtClean="0">
                <a:latin typeface="+mn-ea"/>
              </a:rPr>
              <a:t>添加短信验证码认证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1600" smtClean="0">
                <a:latin typeface="+mn-ea"/>
              </a:rPr>
              <a:t>  2.1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SmsAuthenticationToken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2.2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SmsAuthenticationFilter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2.3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SmsAuthenticationProvider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2.4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SmsCodeFilter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2.5</a:t>
            </a:r>
            <a:r>
              <a:rPr lang="zh-CN" altLang="en-US" sz="1600" smtClean="0">
                <a:latin typeface="+mn-ea"/>
              </a:rPr>
              <a:t>配置生效</a:t>
            </a:r>
            <a:endParaRPr lang="en-US" altLang="zh-CN" sz="1600" smtClean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9666" y="5007220"/>
            <a:ext cx="567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示例</a:t>
            </a:r>
            <a:r>
              <a:rPr lang="zh-CN" altLang="en-US" sz="1600" smtClean="0">
                <a:latin typeface="+mn-ea"/>
              </a:rPr>
              <a:t>代码</a:t>
            </a:r>
            <a:r>
              <a:rPr lang="en-US" altLang="zh-CN" sz="1600" smtClean="0">
                <a:latin typeface="+mn-ea"/>
              </a:rPr>
              <a:t>:</a:t>
            </a:r>
          </a:p>
          <a:p>
            <a:r>
              <a:rPr lang="en-US" altLang="zh-CN" sz="1600">
                <a:hlinkClick r:id="rId2"/>
              </a:rPr>
              <a:t>https://github.com/lbshold/share/tree/master/Spring-Security-SmsCode</a:t>
            </a:r>
            <a:endParaRPr lang="en-US" altLang="zh-CN" sz="160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54" y="591911"/>
            <a:ext cx="33623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微</a:t>
            </a: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信扫码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0332" y="1923448"/>
            <a:ext cx="72553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+mn-ea"/>
              </a:rPr>
              <a:t>OAuth2 </a:t>
            </a:r>
            <a:r>
              <a:rPr lang="zh-CN" altLang="en-US" b="1" smtClean="0">
                <a:latin typeface="+mn-ea"/>
              </a:rPr>
              <a:t>第三方授权</a:t>
            </a:r>
            <a:endParaRPr lang="en-US" altLang="zh-CN" b="1" smtClean="0">
              <a:latin typeface="+mn-ea"/>
            </a:endParaRPr>
          </a:p>
          <a:p>
            <a:endParaRPr lang="en-US" altLang="zh-CN" b="1">
              <a:latin typeface="+mn-ea"/>
            </a:endParaRPr>
          </a:p>
          <a:p>
            <a:endParaRPr lang="en-US" altLang="zh-CN" b="1" smtClean="0">
              <a:latin typeface="+mn-ea"/>
            </a:endParaRPr>
          </a:p>
          <a:p>
            <a:r>
              <a:rPr lang="zh-CN" altLang="en-US" sz="1400" b="1" smtClean="0">
                <a:latin typeface="+mn-ea"/>
              </a:rPr>
              <a:t>官方地址：</a:t>
            </a:r>
            <a:r>
              <a:rPr lang="en-US" altLang="zh-CN" sz="1400">
                <a:hlinkClick r:id="rId2"/>
              </a:rPr>
              <a:t>https://open.weixin.qq.com/cgi-bin/showdocument?action=dir_list&amp;t=resource/res_list&amp;verify=1&amp;id=open1419316505&amp;token=&amp;lang=zh_CN</a:t>
            </a:r>
            <a:endParaRPr lang="en-US" altLang="zh-CN" sz="1100" b="1">
              <a:latin typeface="+mn-ea"/>
            </a:endParaRPr>
          </a:p>
          <a:p>
            <a:endParaRPr lang="en-US" altLang="zh-CN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1956</TotalTime>
  <Words>1053</Words>
  <Application>Microsoft Office PowerPoint</Application>
  <PresentationFormat>宽屏</PresentationFormat>
  <Paragraphs>163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PingFang SC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Windows 用户</cp:lastModifiedBy>
  <cp:revision>371</cp:revision>
  <dcterms:created xsi:type="dcterms:W3CDTF">2016-04-16T23:42:38Z</dcterms:created>
  <dcterms:modified xsi:type="dcterms:W3CDTF">2019-09-26T08:40:49Z</dcterms:modified>
</cp:coreProperties>
</file>