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98" r:id="rId2"/>
    <p:sldId id="299"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25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A4CF8B-7B3A-4FAD-A6A6-303BC6ABB51C}" type="datetimeFigureOut">
              <a:rPr lang="zh-CN" altLang="en-US" smtClean="0"/>
              <a:t>2023/3/10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7218CD-469F-4D4F-8781-9AF3E7AEB5BD}" type="slidenum">
              <a:rPr lang="zh-CN" altLang="en-US" smtClean="0"/>
              <a:t>‹#›</a:t>
            </a:fld>
            <a:endParaRPr lang="zh-CN" altLang="en-US"/>
          </a:p>
        </p:txBody>
      </p:sp>
    </p:spTree>
    <p:extLst>
      <p:ext uri="{BB962C8B-B14F-4D97-AF65-F5344CB8AC3E}">
        <p14:creationId xmlns:p14="http://schemas.microsoft.com/office/powerpoint/2010/main" val="1660142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t>1</a:t>
            </a:fld>
            <a:endParaRPr lang="zh-CN" altLang="en-US"/>
          </a:p>
        </p:txBody>
      </p:sp>
    </p:spTree>
    <p:extLst>
      <p:ext uri="{BB962C8B-B14F-4D97-AF65-F5344CB8AC3E}">
        <p14:creationId xmlns:p14="http://schemas.microsoft.com/office/powerpoint/2010/main" val="2925358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t>2</a:t>
            </a:fld>
            <a:endParaRPr lang="zh-CN" altLang="en-US"/>
          </a:p>
        </p:txBody>
      </p:sp>
    </p:spTree>
    <p:extLst>
      <p:ext uri="{BB962C8B-B14F-4D97-AF65-F5344CB8AC3E}">
        <p14:creationId xmlns:p14="http://schemas.microsoft.com/office/powerpoint/2010/main" val="4281179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67610-5BCC-BB5C-CFB6-104B33E8E54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10FD909-5F69-E9AB-669C-454891303D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E0A4E2D-85CC-B2ED-2766-A035CDF7046D}"/>
              </a:ext>
            </a:extLst>
          </p:cNvPr>
          <p:cNvSpPr>
            <a:spLocks noGrp="1"/>
          </p:cNvSpPr>
          <p:nvPr>
            <p:ph type="dt" sz="half" idx="10"/>
          </p:nvPr>
        </p:nvSpPr>
        <p:spPr/>
        <p:txBody>
          <a:bodyPr/>
          <a:lstStyle/>
          <a:p>
            <a:fld id="{8E787670-4E68-4D64-9474-072B1DB75E4A}" type="datetimeFigureOut">
              <a:rPr lang="zh-CN" altLang="en-US" smtClean="0"/>
              <a:t>2023/3/10</a:t>
            </a:fld>
            <a:endParaRPr lang="zh-CN" altLang="en-US"/>
          </a:p>
        </p:txBody>
      </p:sp>
      <p:sp>
        <p:nvSpPr>
          <p:cNvPr id="5" name="页脚占位符 4">
            <a:extLst>
              <a:ext uri="{FF2B5EF4-FFF2-40B4-BE49-F238E27FC236}">
                <a16:creationId xmlns:a16="http://schemas.microsoft.com/office/drawing/2014/main" id="{620BF555-D985-A2D5-7225-AE1B0E7B95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682DA9E-BDA3-A48E-AE63-B16102E3EF3B}"/>
              </a:ext>
            </a:extLst>
          </p:cNvPr>
          <p:cNvSpPr>
            <a:spLocks noGrp="1"/>
          </p:cNvSpPr>
          <p:nvPr>
            <p:ph type="sldNum" sz="quarter" idx="12"/>
          </p:nvPr>
        </p:nvSpPr>
        <p:spPr/>
        <p:txBody>
          <a:bodyPr/>
          <a:lstStyle/>
          <a:p>
            <a:fld id="{F7EC814F-E241-48AD-9161-F54413C52290}" type="slidenum">
              <a:rPr lang="zh-CN" altLang="en-US" smtClean="0"/>
              <a:t>‹#›</a:t>
            </a:fld>
            <a:endParaRPr lang="zh-CN" altLang="en-US"/>
          </a:p>
        </p:txBody>
      </p:sp>
    </p:spTree>
    <p:extLst>
      <p:ext uri="{BB962C8B-B14F-4D97-AF65-F5344CB8AC3E}">
        <p14:creationId xmlns:p14="http://schemas.microsoft.com/office/powerpoint/2010/main" val="901342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D0DAC0-C251-B2B7-D28C-72D9541703C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F343C07-C721-4D10-2E7F-EA239859915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5BF702-93A3-C9DD-DC0F-19C6867D4950}"/>
              </a:ext>
            </a:extLst>
          </p:cNvPr>
          <p:cNvSpPr>
            <a:spLocks noGrp="1"/>
          </p:cNvSpPr>
          <p:nvPr>
            <p:ph type="dt" sz="half" idx="10"/>
          </p:nvPr>
        </p:nvSpPr>
        <p:spPr/>
        <p:txBody>
          <a:bodyPr/>
          <a:lstStyle/>
          <a:p>
            <a:fld id="{8E787670-4E68-4D64-9474-072B1DB75E4A}" type="datetimeFigureOut">
              <a:rPr lang="zh-CN" altLang="en-US" smtClean="0"/>
              <a:t>2023/3/10</a:t>
            </a:fld>
            <a:endParaRPr lang="zh-CN" altLang="en-US"/>
          </a:p>
        </p:txBody>
      </p:sp>
      <p:sp>
        <p:nvSpPr>
          <p:cNvPr id="5" name="页脚占位符 4">
            <a:extLst>
              <a:ext uri="{FF2B5EF4-FFF2-40B4-BE49-F238E27FC236}">
                <a16:creationId xmlns:a16="http://schemas.microsoft.com/office/drawing/2014/main" id="{282EEFBF-7839-3C19-2809-D1187ED555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8D2B8A-F244-9C14-1862-20FC72C96FF0}"/>
              </a:ext>
            </a:extLst>
          </p:cNvPr>
          <p:cNvSpPr>
            <a:spLocks noGrp="1"/>
          </p:cNvSpPr>
          <p:nvPr>
            <p:ph type="sldNum" sz="quarter" idx="12"/>
          </p:nvPr>
        </p:nvSpPr>
        <p:spPr/>
        <p:txBody>
          <a:bodyPr/>
          <a:lstStyle/>
          <a:p>
            <a:fld id="{F7EC814F-E241-48AD-9161-F54413C52290}" type="slidenum">
              <a:rPr lang="zh-CN" altLang="en-US" smtClean="0"/>
              <a:t>‹#›</a:t>
            </a:fld>
            <a:endParaRPr lang="zh-CN" altLang="en-US"/>
          </a:p>
        </p:txBody>
      </p:sp>
    </p:spTree>
    <p:extLst>
      <p:ext uri="{BB962C8B-B14F-4D97-AF65-F5344CB8AC3E}">
        <p14:creationId xmlns:p14="http://schemas.microsoft.com/office/powerpoint/2010/main" val="4008661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31A7CF2-B5E5-CDCB-0CD0-6B5C472F53A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185B388-238A-717A-A7F7-0B96B258F80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404D919-521A-4B60-F51A-99ED25C06CB5}"/>
              </a:ext>
            </a:extLst>
          </p:cNvPr>
          <p:cNvSpPr>
            <a:spLocks noGrp="1"/>
          </p:cNvSpPr>
          <p:nvPr>
            <p:ph type="dt" sz="half" idx="10"/>
          </p:nvPr>
        </p:nvSpPr>
        <p:spPr/>
        <p:txBody>
          <a:bodyPr/>
          <a:lstStyle/>
          <a:p>
            <a:fld id="{8E787670-4E68-4D64-9474-072B1DB75E4A}" type="datetimeFigureOut">
              <a:rPr lang="zh-CN" altLang="en-US" smtClean="0"/>
              <a:t>2023/3/10</a:t>
            </a:fld>
            <a:endParaRPr lang="zh-CN" altLang="en-US"/>
          </a:p>
        </p:txBody>
      </p:sp>
      <p:sp>
        <p:nvSpPr>
          <p:cNvPr id="5" name="页脚占位符 4">
            <a:extLst>
              <a:ext uri="{FF2B5EF4-FFF2-40B4-BE49-F238E27FC236}">
                <a16:creationId xmlns:a16="http://schemas.microsoft.com/office/drawing/2014/main" id="{B2B21381-2A5C-8549-F218-8CEC37A2DE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C91ADF-2F5F-50FE-3FAC-75EDD9143E03}"/>
              </a:ext>
            </a:extLst>
          </p:cNvPr>
          <p:cNvSpPr>
            <a:spLocks noGrp="1"/>
          </p:cNvSpPr>
          <p:nvPr>
            <p:ph type="sldNum" sz="quarter" idx="12"/>
          </p:nvPr>
        </p:nvSpPr>
        <p:spPr/>
        <p:txBody>
          <a:bodyPr/>
          <a:lstStyle/>
          <a:p>
            <a:fld id="{F7EC814F-E241-48AD-9161-F54413C52290}" type="slidenum">
              <a:rPr lang="zh-CN" altLang="en-US" smtClean="0"/>
              <a:t>‹#›</a:t>
            </a:fld>
            <a:endParaRPr lang="zh-CN" altLang="en-US"/>
          </a:p>
        </p:txBody>
      </p:sp>
    </p:spTree>
    <p:extLst>
      <p:ext uri="{BB962C8B-B14F-4D97-AF65-F5344CB8AC3E}">
        <p14:creationId xmlns:p14="http://schemas.microsoft.com/office/powerpoint/2010/main" val="2970006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EBF3F1-61AC-2DBA-A0A1-BEE576BB625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A19C960-FBE5-F0B2-1867-A59A55B00D8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04CF39-9717-1F75-0881-AC09AB54FD9D}"/>
              </a:ext>
            </a:extLst>
          </p:cNvPr>
          <p:cNvSpPr>
            <a:spLocks noGrp="1"/>
          </p:cNvSpPr>
          <p:nvPr>
            <p:ph type="dt" sz="half" idx="10"/>
          </p:nvPr>
        </p:nvSpPr>
        <p:spPr/>
        <p:txBody>
          <a:bodyPr/>
          <a:lstStyle/>
          <a:p>
            <a:fld id="{8E787670-4E68-4D64-9474-072B1DB75E4A}" type="datetimeFigureOut">
              <a:rPr lang="zh-CN" altLang="en-US" smtClean="0"/>
              <a:t>2023/3/10</a:t>
            </a:fld>
            <a:endParaRPr lang="zh-CN" altLang="en-US"/>
          </a:p>
        </p:txBody>
      </p:sp>
      <p:sp>
        <p:nvSpPr>
          <p:cNvPr id="5" name="页脚占位符 4">
            <a:extLst>
              <a:ext uri="{FF2B5EF4-FFF2-40B4-BE49-F238E27FC236}">
                <a16:creationId xmlns:a16="http://schemas.microsoft.com/office/drawing/2014/main" id="{2E6A0D51-9580-ABF3-C544-7D77FC8675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541D6D-6D7C-10B2-4B8F-2EE0356DFF4D}"/>
              </a:ext>
            </a:extLst>
          </p:cNvPr>
          <p:cNvSpPr>
            <a:spLocks noGrp="1"/>
          </p:cNvSpPr>
          <p:nvPr>
            <p:ph type="sldNum" sz="quarter" idx="12"/>
          </p:nvPr>
        </p:nvSpPr>
        <p:spPr/>
        <p:txBody>
          <a:bodyPr/>
          <a:lstStyle/>
          <a:p>
            <a:fld id="{F7EC814F-E241-48AD-9161-F54413C52290}" type="slidenum">
              <a:rPr lang="zh-CN" altLang="en-US" smtClean="0"/>
              <a:t>‹#›</a:t>
            </a:fld>
            <a:endParaRPr lang="zh-CN" altLang="en-US"/>
          </a:p>
        </p:txBody>
      </p:sp>
    </p:spTree>
    <p:extLst>
      <p:ext uri="{BB962C8B-B14F-4D97-AF65-F5344CB8AC3E}">
        <p14:creationId xmlns:p14="http://schemas.microsoft.com/office/powerpoint/2010/main" val="3629521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8D92BF-E681-BFBF-0F8A-85012F1CBD0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050CFF7-BA00-D72B-D028-A0379F3361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40EE10D-CF0A-8769-73B3-FC218C5E7739}"/>
              </a:ext>
            </a:extLst>
          </p:cNvPr>
          <p:cNvSpPr>
            <a:spLocks noGrp="1"/>
          </p:cNvSpPr>
          <p:nvPr>
            <p:ph type="dt" sz="half" idx="10"/>
          </p:nvPr>
        </p:nvSpPr>
        <p:spPr/>
        <p:txBody>
          <a:bodyPr/>
          <a:lstStyle/>
          <a:p>
            <a:fld id="{8E787670-4E68-4D64-9474-072B1DB75E4A}" type="datetimeFigureOut">
              <a:rPr lang="zh-CN" altLang="en-US" smtClean="0"/>
              <a:t>2023/3/10</a:t>
            </a:fld>
            <a:endParaRPr lang="zh-CN" altLang="en-US"/>
          </a:p>
        </p:txBody>
      </p:sp>
      <p:sp>
        <p:nvSpPr>
          <p:cNvPr id="5" name="页脚占位符 4">
            <a:extLst>
              <a:ext uri="{FF2B5EF4-FFF2-40B4-BE49-F238E27FC236}">
                <a16:creationId xmlns:a16="http://schemas.microsoft.com/office/drawing/2014/main" id="{73A40DE4-C1F8-9474-5688-96A228A3AF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229BFA-5F30-3FB7-D5C8-97FD56E2BE5F}"/>
              </a:ext>
            </a:extLst>
          </p:cNvPr>
          <p:cNvSpPr>
            <a:spLocks noGrp="1"/>
          </p:cNvSpPr>
          <p:nvPr>
            <p:ph type="sldNum" sz="quarter" idx="12"/>
          </p:nvPr>
        </p:nvSpPr>
        <p:spPr/>
        <p:txBody>
          <a:bodyPr/>
          <a:lstStyle/>
          <a:p>
            <a:fld id="{F7EC814F-E241-48AD-9161-F54413C52290}" type="slidenum">
              <a:rPr lang="zh-CN" altLang="en-US" smtClean="0"/>
              <a:t>‹#›</a:t>
            </a:fld>
            <a:endParaRPr lang="zh-CN" altLang="en-US"/>
          </a:p>
        </p:txBody>
      </p:sp>
    </p:spTree>
    <p:extLst>
      <p:ext uri="{BB962C8B-B14F-4D97-AF65-F5344CB8AC3E}">
        <p14:creationId xmlns:p14="http://schemas.microsoft.com/office/powerpoint/2010/main" val="3832430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520B1-FF2A-2622-E76A-A5008A2371C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BDBD3F2-A9E5-4387-2AC2-93E02E3AEFC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A7C9773-9596-8E37-AA4B-868615BD803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547318D-8254-52A1-006A-74F069069379}"/>
              </a:ext>
            </a:extLst>
          </p:cNvPr>
          <p:cNvSpPr>
            <a:spLocks noGrp="1"/>
          </p:cNvSpPr>
          <p:nvPr>
            <p:ph type="dt" sz="half" idx="10"/>
          </p:nvPr>
        </p:nvSpPr>
        <p:spPr/>
        <p:txBody>
          <a:bodyPr/>
          <a:lstStyle/>
          <a:p>
            <a:fld id="{8E787670-4E68-4D64-9474-072B1DB75E4A}" type="datetimeFigureOut">
              <a:rPr lang="zh-CN" altLang="en-US" smtClean="0"/>
              <a:t>2023/3/10</a:t>
            </a:fld>
            <a:endParaRPr lang="zh-CN" altLang="en-US"/>
          </a:p>
        </p:txBody>
      </p:sp>
      <p:sp>
        <p:nvSpPr>
          <p:cNvPr id="6" name="页脚占位符 5">
            <a:extLst>
              <a:ext uri="{FF2B5EF4-FFF2-40B4-BE49-F238E27FC236}">
                <a16:creationId xmlns:a16="http://schemas.microsoft.com/office/drawing/2014/main" id="{268A1EEE-1F89-4F63-695B-639DDD26792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E5DA55-4FE9-C74F-0D2C-1CEF56BE796E}"/>
              </a:ext>
            </a:extLst>
          </p:cNvPr>
          <p:cNvSpPr>
            <a:spLocks noGrp="1"/>
          </p:cNvSpPr>
          <p:nvPr>
            <p:ph type="sldNum" sz="quarter" idx="12"/>
          </p:nvPr>
        </p:nvSpPr>
        <p:spPr/>
        <p:txBody>
          <a:bodyPr/>
          <a:lstStyle/>
          <a:p>
            <a:fld id="{F7EC814F-E241-48AD-9161-F54413C52290}" type="slidenum">
              <a:rPr lang="zh-CN" altLang="en-US" smtClean="0"/>
              <a:t>‹#›</a:t>
            </a:fld>
            <a:endParaRPr lang="zh-CN" altLang="en-US"/>
          </a:p>
        </p:txBody>
      </p:sp>
    </p:spTree>
    <p:extLst>
      <p:ext uri="{BB962C8B-B14F-4D97-AF65-F5344CB8AC3E}">
        <p14:creationId xmlns:p14="http://schemas.microsoft.com/office/powerpoint/2010/main" val="2939203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92E84A-CDF9-5EAC-1CB9-0B85D5FE895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D674EBF-F31F-FC2B-315B-D2CA0EEB75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2049F5E-9CEA-386E-41A1-3CFB3E16BE0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53F5D9C-8F21-6471-FF41-FBE237F2B1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FB82F24-A9E4-3573-7A38-5175A16BD46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950E597-62AE-3D5C-6B0D-ECC6FDCB3E76}"/>
              </a:ext>
            </a:extLst>
          </p:cNvPr>
          <p:cNvSpPr>
            <a:spLocks noGrp="1"/>
          </p:cNvSpPr>
          <p:nvPr>
            <p:ph type="dt" sz="half" idx="10"/>
          </p:nvPr>
        </p:nvSpPr>
        <p:spPr/>
        <p:txBody>
          <a:bodyPr/>
          <a:lstStyle/>
          <a:p>
            <a:fld id="{8E787670-4E68-4D64-9474-072B1DB75E4A}" type="datetimeFigureOut">
              <a:rPr lang="zh-CN" altLang="en-US" smtClean="0"/>
              <a:t>2023/3/10</a:t>
            </a:fld>
            <a:endParaRPr lang="zh-CN" altLang="en-US"/>
          </a:p>
        </p:txBody>
      </p:sp>
      <p:sp>
        <p:nvSpPr>
          <p:cNvPr id="8" name="页脚占位符 7">
            <a:extLst>
              <a:ext uri="{FF2B5EF4-FFF2-40B4-BE49-F238E27FC236}">
                <a16:creationId xmlns:a16="http://schemas.microsoft.com/office/drawing/2014/main" id="{23D5B93F-B099-C040-0465-660CE766E96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7D1E6B1-3CB0-4BDA-961A-D459EE6F8708}"/>
              </a:ext>
            </a:extLst>
          </p:cNvPr>
          <p:cNvSpPr>
            <a:spLocks noGrp="1"/>
          </p:cNvSpPr>
          <p:nvPr>
            <p:ph type="sldNum" sz="quarter" idx="12"/>
          </p:nvPr>
        </p:nvSpPr>
        <p:spPr/>
        <p:txBody>
          <a:bodyPr/>
          <a:lstStyle/>
          <a:p>
            <a:fld id="{F7EC814F-E241-48AD-9161-F54413C52290}" type="slidenum">
              <a:rPr lang="zh-CN" altLang="en-US" smtClean="0"/>
              <a:t>‹#›</a:t>
            </a:fld>
            <a:endParaRPr lang="zh-CN" altLang="en-US"/>
          </a:p>
        </p:txBody>
      </p:sp>
    </p:spTree>
    <p:extLst>
      <p:ext uri="{BB962C8B-B14F-4D97-AF65-F5344CB8AC3E}">
        <p14:creationId xmlns:p14="http://schemas.microsoft.com/office/powerpoint/2010/main" val="1139459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C0EAB-A987-3BC4-16D0-DBDF5602C75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9D89D88-90F6-AE1B-DDF7-4E573D28F41E}"/>
              </a:ext>
            </a:extLst>
          </p:cNvPr>
          <p:cNvSpPr>
            <a:spLocks noGrp="1"/>
          </p:cNvSpPr>
          <p:nvPr>
            <p:ph type="dt" sz="half" idx="10"/>
          </p:nvPr>
        </p:nvSpPr>
        <p:spPr/>
        <p:txBody>
          <a:bodyPr/>
          <a:lstStyle/>
          <a:p>
            <a:fld id="{8E787670-4E68-4D64-9474-072B1DB75E4A}" type="datetimeFigureOut">
              <a:rPr lang="zh-CN" altLang="en-US" smtClean="0"/>
              <a:t>2023/3/10</a:t>
            </a:fld>
            <a:endParaRPr lang="zh-CN" altLang="en-US"/>
          </a:p>
        </p:txBody>
      </p:sp>
      <p:sp>
        <p:nvSpPr>
          <p:cNvPr id="4" name="页脚占位符 3">
            <a:extLst>
              <a:ext uri="{FF2B5EF4-FFF2-40B4-BE49-F238E27FC236}">
                <a16:creationId xmlns:a16="http://schemas.microsoft.com/office/drawing/2014/main" id="{33526496-C64C-EA6E-8944-2C35B7E75BB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414C61B-0524-4E02-13AF-A8714F2F4DEE}"/>
              </a:ext>
            </a:extLst>
          </p:cNvPr>
          <p:cNvSpPr>
            <a:spLocks noGrp="1"/>
          </p:cNvSpPr>
          <p:nvPr>
            <p:ph type="sldNum" sz="quarter" idx="12"/>
          </p:nvPr>
        </p:nvSpPr>
        <p:spPr/>
        <p:txBody>
          <a:bodyPr/>
          <a:lstStyle/>
          <a:p>
            <a:fld id="{F7EC814F-E241-48AD-9161-F54413C52290}" type="slidenum">
              <a:rPr lang="zh-CN" altLang="en-US" smtClean="0"/>
              <a:t>‹#›</a:t>
            </a:fld>
            <a:endParaRPr lang="zh-CN" altLang="en-US"/>
          </a:p>
        </p:txBody>
      </p:sp>
    </p:spTree>
    <p:extLst>
      <p:ext uri="{BB962C8B-B14F-4D97-AF65-F5344CB8AC3E}">
        <p14:creationId xmlns:p14="http://schemas.microsoft.com/office/powerpoint/2010/main" val="169815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D03319C-23D3-7176-FBE5-0F33DF385A31}"/>
              </a:ext>
            </a:extLst>
          </p:cNvPr>
          <p:cNvSpPr>
            <a:spLocks noGrp="1"/>
          </p:cNvSpPr>
          <p:nvPr>
            <p:ph type="dt" sz="half" idx="10"/>
          </p:nvPr>
        </p:nvSpPr>
        <p:spPr/>
        <p:txBody>
          <a:bodyPr/>
          <a:lstStyle/>
          <a:p>
            <a:fld id="{8E787670-4E68-4D64-9474-072B1DB75E4A}" type="datetimeFigureOut">
              <a:rPr lang="zh-CN" altLang="en-US" smtClean="0"/>
              <a:t>2023/3/10</a:t>
            </a:fld>
            <a:endParaRPr lang="zh-CN" altLang="en-US"/>
          </a:p>
        </p:txBody>
      </p:sp>
      <p:sp>
        <p:nvSpPr>
          <p:cNvPr id="3" name="页脚占位符 2">
            <a:extLst>
              <a:ext uri="{FF2B5EF4-FFF2-40B4-BE49-F238E27FC236}">
                <a16:creationId xmlns:a16="http://schemas.microsoft.com/office/drawing/2014/main" id="{379BDE25-370F-9043-4847-561C5B9CC22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B640B43-6365-F8DA-2520-C02F09967E9A}"/>
              </a:ext>
            </a:extLst>
          </p:cNvPr>
          <p:cNvSpPr>
            <a:spLocks noGrp="1"/>
          </p:cNvSpPr>
          <p:nvPr>
            <p:ph type="sldNum" sz="quarter" idx="12"/>
          </p:nvPr>
        </p:nvSpPr>
        <p:spPr/>
        <p:txBody>
          <a:bodyPr/>
          <a:lstStyle/>
          <a:p>
            <a:fld id="{F7EC814F-E241-48AD-9161-F54413C52290}" type="slidenum">
              <a:rPr lang="zh-CN" altLang="en-US" smtClean="0"/>
              <a:t>‹#›</a:t>
            </a:fld>
            <a:endParaRPr lang="zh-CN" altLang="en-US"/>
          </a:p>
        </p:txBody>
      </p:sp>
    </p:spTree>
    <p:extLst>
      <p:ext uri="{BB962C8B-B14F-4D97-AF65-F5344CB8AC3E}">
        <p14:creationId xmlns:p14="http://schemas.microsoft.com/office/powerpoint/2010/main" val="2932200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67932-2A36-DF2D-59CC-6900A82A15A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D9CC771-48BA-FE16-8230-680B953DA6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9E732AC-531A-15DA-7331-BCB8FD373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876E05C-5A51-3415-668A-7BC417FB2038}"/>
              </a:ext>
            </a:extLst>
          </p:cNvPr>
          <p:cNvSpPr>
            <a:spLocks noGrp="1"/>
          </p:cNvSpPr>
          <p:nvPr>
            <p:ph type="dt" sz="half" idx="10"/>
          </p:nvPr>
        </p:nvSpPr>
        <p:spPr/>
        <p:txBody>
          <a:bodyPr/>
          <a:lstStyle/>
          <a:p>
            <a:fld id="{8E787670-4E68-4D64-9474-072B1DB75E4A}" type="datetimeFigureOut">
              <a:rPr lang="zh-CN" altLang="en-US" smtClean="0"/>
              <a:t>2023/3/10</a:t>
            </a:fld>
            <a:endParaRPr lang="zh-CN" altLang="en-US"/>
          </a:p>
        </p:txBody>
      </p:sp>
      <p:sp>
        <p:nvSpPr>
          <p:cNvPr id="6" name="页脚占位符 5">
            <a:extLst>
              <a:ext uri="{FF2B5EF4-FFF2-40B4-BE49-F238E27FC236}">
                <a16:creationId xmlns:a16="http://schemas.microsoft.com/office/drawing/2014/main" id="{73FF652A-5027-D5B9-8263-4DC214FE4EB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6C7D1BB-CB69-E25E-CBBF-855CD1D424B5}"/>
              </a:ext>
            </a:extLst>
          </p:cNvPr>
          <p:cNvSpPr>
            <a:spLocks noGrp="1"/>
          </p:cNvSpPr>
          <p:nvPr>
            <p:ph type="sldNum" sz="quarter" idx="12"/>
          </p:nvPr>
        </p:nvSpPr>
        <p:spPr/>
        <p:txBody>
          <a:bodyPr/>
          <a:lstStyle/>
          <a:p>
            <a:fld id="{F7EC814F-E241-48AD-9161-F54413C52290}" type="slidenum">
              <a:rPr lang="zh-CN" altLang="en-US" smtClean="0"/>
              <a:t>‹#›</a:t>
            </a:fld>
            <a:endParaRPr lang="zh-CN" altLang="en-US"/>
          </a:p>
        </p:txBody>
      </p:sp>
    </p:spTree>
    <p:extLst>
      <p:ext uri="{BB962C8B-B14F-4D97-AF65-F5344CB8AC3E}">
        <p14:creationId xmlns:p14="http://schemas.microsoft.com/office/powerpoint/2010/main" val="1734538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8184B9-8B9D-614A-48DD-8081D5D1DC4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05B3F40-730C-563F-6F1C-307D0EE48B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3678AA7-BF98-672D-8D33-837ADF2492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011782-DF89-CACE-BD7C-5E13CE240C32}"/>
              </a:ext>
            </a:extLst>
          </p:cNvPr>
          <p:cNvSpPr>
            <a:spLocks noGrp="1"/>
          </p:cNvSpPr>
          <p:nvPr>
            <p:ph type="dt" sz="half" idx="10"/>
          </p:nvPr>
        </p:nvSpPr>
        <p:spPr/>
        <p:txBody>
          <a:bodyPr/>
          <a:lstStyle/>
          <a:p>
            <a:fld id="{8E787670-4E68-4D64-9474-072B1DB75E4A}" type="datetimeFigureOut">
              <a:rPr lang="zh-CN" altLang="en-US" smtClean="0"/>
              <a:t>2023/3/10</a:t>
            </a:fld>
            <a:endParaRPr lang="zh-CN" altLang="en-US"/>
          </a:p>
        </p:txBody>
      </p:sp>
      <p:sp>
        <p:nvSpPr>
          <p:cNvPr id="6" name="页脚占位符 5">
            <a:extLst>
              <a:ext uri="{FF2B5EF4-FFF2-40B4-BE49-F238E27FC236}">
                <a16:creationId xmlns:a16="http://schemas.microsoft.com/office/drawing/2014/main" id="{29704231-96FF-A806-8AF1-9AB0D9898C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74E607B-0F96-A043-BFBC-A8E5EA7CA63C}"/>
              </a:ext>
            </a:extLst>
          </p:cNvPr>
          <p:cNvSpPr>
            <a:spLocks noGrp="1"/>
          </p:cNvSpPr>
          <p:nvPr>
            <p:ph type="sldNum" sz="quarter" idx="12"/>
          </p:nvPr>
        </p:nvSpPr>
        <p:spPr/>
        <p:txBody>
          <a:bodyPr/>
          <a:lstStyle/>
          <a:p>
            <a:fld id="{F7EC814F-E241-48AD-9161-F54413C52290}" type="slidenum">
              <a:rPr lang="zh-CN" altLang="en-US" smtClean="0"/>
              <a:t>‹#›</a:t>
            </a:fld>
            <a:endParaRPr lang="zh-CN" altLang="en-US"/>
          </a:p>
        </p:txBody>
      </p:sp>
    </p:spTree>
    <p:extLst>
      <p:ext uri="{BB962C8B-B14F-4D97-AF65-F5344CB8AC3E}">
        <p14:creationId xmlns:p14="http://schemas.microsoft.com/office/powerpoint/2010/main" val="3226944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6093BA9-E65F-6931-B6C2-5AFDB88BAC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1625122-8DE0-CE8F-DEF3-44F9BECDC9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C91AAF-6BD3-EBF1-2DCA-8885C6E73D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787670-4E68-4D64-9474-072B1DB75E4A}" type="datetimeFigureOut">
              <a:rPr lang="zh-CN" altLang="en-US" smtClean="0"/>
              <a:t>2023/3/10</a:t>
            </a:fld>
            <a:endParaRPr lang="zh-CN" altLang="en-US"/>
          </a:p>
        </p:txBody>
      </p:sp>
      <p:sp>
        <p:nvSpPr>
          <p:cNvPr id="5" name="页脚占位符 4">
            <a:extLst>
              <a:ext uri="{FF2B5EF4-FFF2-40B4-BE49-F238E27FC236}">
                <a16:creationId xmlns:a16="http://schemas.microsoft.com/office/drawing/2014/main" id="{16FE6ECB-FFA0-142B-A3EE-70E365FC9C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8D49DA6-FD9D-9429-0D0E-0893C0D8E5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EC814F-E241-48AD-9161-F54413C52290}" type="slidenum">
              <a:rPr lang="zh-CN" altLang="en-US" smtClean="0"/>
              <a:t>‹#›</a:t>
            </a:fld>
            <a:endParaRPr lang="zh-CN" altLang="en-US"/>
          </a:p>
        </p:txBody>
      </p:sp>
    </p:spTree>
    <p:extLst>
      <p:ext uri="{BB962C8B-B14F-4D97-AF65-F5344CB8AC3E}">
        <p14:creationId xmlns:p14="http://schemas.microsoft.com/office/powerpoint/2010/main" val="3742674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a:extLst>
              <a:ext uri="{FF2B5EF4-FFF2-40B4-BE49-F238E27FC236}">
                <a16:creationId xmlns:a16="http://schemas.microsoft.com/office/drawing/2014/main" id="{460B5028-6759-4B02-65A7-45640B6FCE19}"/>
              </a:ext>
            </a:extLst>
          </p:cNvPr>
          <p:cNvSpPr txBox="1"/>
          <p:nvPr/>
        </p:nvSpPr>
        <p:spPr>
          <a:xfrm>
            <a:off x="377972" y="1320166"/>
            <a:ext cx="9010729" cy="2320507"/>
          </a:xfrm>
          <a:prstGeom prst="rect">
            <a:avLst/>
          </a:prstGeom>
          <a:noFill/>
        </p:spPr>
        <p:txBody>
          <a:bodyPr wrap="square" rtlCol="0">
            <a:spAutoFit/>
          </a:bodyPr>
          <a:lstStyle/>
          <a:p>
            <a:pPr indent="360000" algn="just" fontAlgn="base">
              <a:lnSpc>
                <a:spcPct val="150000"/>
              </a:lnSpc>
              <a:spcBef>
                <a:spcPct val="0"/>
              </a:spcBef>
              <a:spcAft>
                <a:spcPct val="0"/>
              </a:spcAft>
            </a:pPr>
            <a:r>
              <a:rPr lang="zh-CN" altLang="en-US" sz="1400" dirty="0">
                <a:solidFill>
                  <a:schemeClr val="tx1">
                    <a:lumMod val="65000"/>
                    <a:lumOff val="35000"/>
                  </a:schemeClr>
                </a:solidFill>
                <a:ea typeface="微软雅黑" panose="020B0503020204020204" pitchFamily="34" charset="-122"/>
                <a:cs typeface="+mn-ea"/>
                <a:sym typeface="+mn-lt"/>
              </a:rPr>
              <a:t> </a:t>
            </a:r>
            <a:r>
              <a:rPr lang="en-US" altLang="zh-CN" sz="1400" dirty="0">
                <a:solidFill>
                  <a:schemeClr val="tx1">
                    <a:lumMod val="65000"/>
                    <a:lumOff val="35000"/>
                  </a:schemeClr>
                </a:solidFill>
                <a:ea typeface="微软雅黑" panose="020B0503020204020204" pitchFamily="34" charset="-122"/>
                <a:cs typeface="+mn-ea"/>
                <a:sym typeface="+mn-lt"/>
              </a:rPr>
              <a:t>2022</a:t>
            </a:r>
            <a:r>
              <a:rPr lang="zh-CN" altLang="en-US" sz="1400" dirty="0">
                <a:solidFill>
                  <a:schemeClr val="tx1">
                    <a:lumMod val="65000"/>
                    <a:lumOff val="35000"/>
                  </a:schemeClr>
                </a:solidFill>
                <a:ea typeface="微软雅黑" panose="020B0503020204020204" pitchFamily="34" charset="-122"/>
                <a:cs typeface="+mn-ea"/>
                <a:sym typeface="+mn-lt"/>
              </a:rPr>
              <a:t>年</a:t>
            </a:r>
            <a:r>
              <a:rPr lang="en-US" altLang="zh-CN" sz="1400" dirty="0">
                <a:solidFill>
                  <a:schemeClr val="tx1">
                    <a:lumMod val="65000"/>
                    <a:lumOff val="35000"/>
                  </a:schemeClr>
                </a:solidFill>
                <a:ea typeface="微软雅黑" panose="020B0503020204020204" pitchFamily="34" charset="-122"/>
                <a:cs typeface="+mn-ea"/>
                <a:sym typeface="+mn-lt"/>
              </a:rPr>
              <a:t>1</a:t>
            </a:r>
            <a:r>
              <a:rPr lang="zh-CN" altLang="en-US" sz="1400" dirty="0">
                <a:solidFill>
                  <a:schemeClr val="tx1">
                    <a:lumMod val="65000"/>
                    <a:lumOff val="35000"/>
                  </a:schemeClr>
                </a:solidFill>
                <a:ea typeface="微软雅黑" panose="020B0503020204020204" pitchFamily="34" charset="-122"/>
                <a:cs typeface="+mn-ea"/>
                <a:sym typeface="+mn-lt"/>
              </a:rPr>
              <a:t>月国务院发布</a:t>
            </a:r>
            <a:r>
              <a:rPr lang="en-US" altLang="zh-CN" sz="1400" dirty="0">
                <a:solidFill>
                  <a:schemeClr val="tx1">
                    <a:lumMod val="65000"/>
                    <a:lumOff val="35000"/>
                  </a:schemeClr>
                </a:solidFill>
                <a:ea typeface="微软雅黑" panose="020B0503020204020204" pitchFamily="34" charset="-122"/>
                <a:cs typeface="+mn-ea"/>
                <a:sym typeface="+mn-lt"/>
              </a:rPr>
              <a:t>《</a:t>
            </a:r>
            <a:r>
              <a:rPr lang="zh-CN" altLang="en-US" sz="1400" dirty="0">
                <a:solidFill>
                  <a:schemeClr val="tx1">
                    <a:lumMod val="65000"/>
                    <a:lumOff val="35000"/>
                  </a:schemeClr>
                </a:solidFill>
                <a:ea typeface="微软雅黑" panose="020B0503020204020204" pitchFamily="34" charset="-122"/>
                <a:cs typeface="+mn-ea"/>
                <a:sym typeface="+mn-lt"/>
              </a:rPr>
              <a:t>要素市场化配置综合改革试点总体方案</a:t>
            </a:r>
            <a:r>
              <a:rPr lang="en-US" altLang="zh-CN" sz="1400" dirty="0">
                <a:solidFill>
                  <a:schemeClr val="tx1">
                    <a:lumMod val="65000"/>
                    <a:lumOff val="35000"/>
                  </a:schemeClr>
                </a:solidFill>
                <a:ea typeface="微软雅黑" panose="020B0503020204020204" pitchFamily="34" charset="-122"/>
                <a:cs typeface="+mn-ea"/>
                <a:sym typeface="+mn-lt"/>
              </a:rPr>
              <a:t>》</a:t>
            </a:r>
            <a:r>
              <a:rPr lang="zh-CN" altLang="en-US" sz="1400" dirty="0">
                <a:solidFill>
                  <a:schemeClr val="tx1">
                    <a:lumMod val="65000"/>
                    <a:lumOff val="35000"/>
                  </a:schemeClr>
                </a:solidFill>
                <a:ea typeface="微软雅黑" panose="020B0503020204020204" pitchFamily="34" charset="-122"/>
                <a:cs typeface="+mn-ea"/>
                <a:sym typeface="+mn-lt"/>
              </a:rPr>
              <a:t>，该方案支持在零售交易和生活缴费等场景试点使用</a:t>
            </a:r>
            <a:r>
              <a:rPr lang="zh-CN" altLang="en-US" sz="1400" b="1" dirty="0">
                <a:solidFill>
                  <a:srgbClr val="0070C0"/>
                </a:solidFill>
                <a:ea typeface="微软雅黑" panose="020B0503020204020204" pitchFamily="34" charset="-122"/>
                <a:cs typeface="+mn-ea"/>
                <a:sym typeface="+mn-lt"/>
              </a:rPr>
              <a:t>数字人民币</a:t>
            </a:r>
            <a:r>
              <a:rPr lang="zh-CN" altLang="en-US" sz="1400" dirty="0">
                <a:solidFill>
                  <a:schemeClr val="tx1">
                    <a:lumMod val="65000"/>
                    <a:lumOff val="35000"/>
                  </a:schemeClr>
                </a:solidFill>
                <a:ea typeface="微软雅黑" panose="020B0503020204020204" pitchFamily="34" charset="-122"/>
                <a:cs typeface="+mn-ea"/>
                <a:sym typeface="+mn-lt"/>
              </a:rPr>
              <a:t>。数字人民币交易的便捷化和透明化使得它可以应用到衣食住行多个生活消费场景中，这种支付方式被消费者普遍接受。</a:t>
            </a:r>
            <a:endParaRPr lang="en-US" altLang="zh-CN" sz="1400" dirty="0">
              <a:solidFill>
                <a:schemeClr val="tx1">
                  <a:lumMod val="65000"/>
                  <a:lumOff val="35000"/>
                </a:schemeClr>
              </a:solidFill>
              <a:ea typeface="微软雅黑" panose="020B0503020204020204" pitchFamily="34" charset="-122"/>
              <a:cs typeface="+mn-ea"/>
              <a:sym typeface="+mn-lt"/>
            </a:endParaRPr>
          </a:p>
          <a:p>
            <a:pPr indent="360000" algn="just" fontAlgn="base">
              <a:lnSpc>
                <a:spcPct val="150000"/>
              </a:lnSpc>
              <a:spcBef>
                <a:spcPct val="0"/>
              </a:spcBef>
              <a:spcAft>
                <a:spcPct val="0"/>
              </a:spcAft>
            </a:pPr>
            <a:r>
              <a:rPr lang="zh-CN" altLang="en-US" sz="1400" dirty="0">
                <a:solidFill>
                  <a:schemeClr val="tx1">
                    <a:lumMod val="65000"/>
                    <a:lumOff val="35000"/>
                  </a:schemeClr>
                </a:solidFill>
                <a:ea typeface="微软雅黑" panose="020B0503020204020204" pitchFamily="34" charset="-122"/>
                <a:cs typeface="+mn-ea"/>
                <a:sym typeface="+mn-lt"/>
              </a:rPr>
              <a:t>从</a:t>
            </a:r>
            <a:r>
              <a:rPr lang="en-US" altLang="zh-CN" sz="1400" dirty="0">
                <a:solidFill>
                  <a:schemeClr val="tx1">
                    <a:lumMod val="65000"/>
                    <a:lumOff val="35000"/>
                  </a:schemeClr>
                </a:solidFill>
                <a:ea typeface="微软雅黑" panose="020B0503020204020204" pitchFamily="34" charset="-122"/>
                <a:cs typeface="+mn-ea"/>
                <a:sym typeface="+mn-lt"/>
              </a:rPr>
              <a:t>2018</a:t>
            </a:r>
            <a:r>
              <a:rPr lang="zh-CN" altLang="en-US" sz="1400" dirty="0">
                <a:solidFill>
                  <a:schemeClr val="tx1">
                    <a:lumMod val="65000"/>
                    <a:lumOff val="35000"/>
                  </a:schemeClr>
                </a:solidFill>
                <a:ea typeface="微软雅黑" panose="020B0503020204020204" pitchFamily="34" charset="-122"/>
                <a:cs typeface="+mn-ea"/>
                <a:sym typeface="+mn-lt"/>
              </a:rPr>
              <a:t>年</a:t>
            </a:r>
            <a:r>
              <a:rPr lang="en-US" altLang="zh-CN" sz="1400" dirty="0">
                <a:solidFill>
                  <a:schemeClr val="tx1">
                    <a:lumMod val="65000"/>
                    <a:lumOff val="35000"/>
                  </a:schemeClr>
                </a:solidFill>
                <a:ea typeface="微软雅黑" panose="020B0503020204020204" pitchFamily="34" charset="-122"/>
                <a:cs typeface="+mn-ea"/>
                <a:sym typeface="+mn-lt"/>
              </a:rPr>
              <a:t>3</a:t>
            </a:r>
            <a:r>
              <a:rPr lang="zh-CN" altLang="en-US" sz="1400" dirty="0">
                <a:solidFill>
                  <a:schemeClr val="tx1">
                    <a:lumMod val="65000"/>
                    <a:lumOff val="35000"/>
                  </a:schemeClr>
                </a:solidFill>
                <a:ea typeface="微软雅黑" panose="020B0503020204020204" pitchFamily="34" charset="-122"/>
                <a:cs typeface="+mn-ea"/>
                <a:sym typeface="+mn-lt"/>
              </a:rPr>
              <a:t>月开始，国家电网着手打造网上服务平台</a:t>
            </a:r>
            <a:r>
              <a:rPr lang="en-US" altLang="zh-CN" sz="1400" dirty="0">
                <a:solidFill>
                  <a:schemeClr val="tx1">
                    <a:lumMod val="65000"/>
                    <a:lumOff val="35000"/>
                  </a:schemeClr>
                </a:solidFill>
                <a:ea typeface="微软雅黑" panose="020B0503020204020204" pitchFamily="34" charset="-122"/>
                <a:cs typeface="+mn-ea"/>
                <a:sym typeface="+mn-lt"/>
              </a:rPr>
              <a:t>——“</a:t>
            </a:r>
            <a:r>
              <a:rPr lang="zh-CN" altLang="en-US" sz="1400" dirty="0">
                <a:solidFill>
                  <a:schemeClr val="tx1">
                    <a:lumMod val="65000"/>
                    <a:lumOff val="35000"/>
                  </a:schemeClr>
                </a:solidFill>
                <a:ea typeface="微软雅黑" panose="020B0503020204020204" pitchFamily="34" charset="-122"/>
                <a:cs typeface="+mn-ea"/>
                <a:sym typeface="+mn-lt"/>
              </a:rPr>
              <a:t>网上国网”</a:t>
            </a:r>
            <a:r>
              <a:rPr lang="en-US" altLang="zh-CN" sz="1400" dirty="0">
                <a:solidFill>
                  <a:schemeClr val="tx1">
                    <a:lumMod val="65000"/>
                    <a:lumOff val="35000"/>
                  </a:schemeClr>
                </a:solidFill>
                <a:ea typeface="微软雅黑" panose="020B0503020204020204" pitchFamily="34" charset="-122"/>
                <a:cs typeface="+mn-ea"/>
                <a:sym typeface="+mn-lt"/>
              </a:rPr>
              <a:t>APP</a:t>
            </a:r>
            <a:r>
              <a:rPr lang="zh-CN" altLang="en-US" sz="1400" dirty="0">
                <a:solidFill>
                  <a:schemeClr val="tx1">
                    <a:lumMod val="65000"/>
                    <a:lumOff val="35000"/>
                  </a:schemeClr>
                </a:solidFill>
                <a:ea typeface="微软雅黑" panose="020B0503020204020204" pitchFamily="34" charset="-122"/>
                <a:cs typeface="+mn-ea"/>
                <a:sym typeface="+mn-lt"/>
              </a:rPr>
              <a:t>，由国家电网客户服务中心负责运营。目前，已逐步实现国家电网营销全业务线上办理、全天候“一站式”服务。</a:t>
            </a:r>
            <a:endParaRPr lang="en-US" altLang="zh-CN" sz="1400" dirty="0">
              <a:solidFill>
                <a:schemeClr val="tx1">
                  <a:lumMod val="65000"/>
                  <a:lumOff val="35000"/>
                </a:schemeClr>
              </a:solidFill>
              <a:ea typeface="微软雅黑" panose="020B0503020204020204" pitchFamily="34" charset="-122"/>
              <a:cs typeface="+mn-ea"/>
              <a:sym typeface="+mn-lt"/>
            </a:endParaRPr>
          </a:p>
          <a:p>
            <a:pPr indent="360000" algn="just" fontAlgn="base">
              <a:lnSpc>
                <a:spcPct val="150000"/>
              </a:lnSpc>
              <a:spcBef>
                <a:spcPct val="0"/>
              </a:spcBef>
              <a:spcAft>
                <a:spcPct val="0"/>
              </a:spcAft>
            </a:pPr>
            <a:r>
              <a:rPr lang="zh-CN" altLang="en-US" sz="1400" dirty="0">
                <a:solidFill>
                  <a:schemeClr val="tx1">
                    <a:lumMod val="65000"/>
                    <a:lumOff val="35000"/>
                  </a:schemeClr>
                </a:solidFill>
                <a:ea typeface="微软雅黑" panose="020B0503020204020204" pitchFamily="34" charset="-122"/>
                <a:cs typeface="+mn-ea"/>
                <a:sym typeface="+mn-lt"/>
              </a:rPr>
              <a:t>“网上国网”</a:t>
            </a:r>
            <a:r>
              <a:rPr lang="en-US" altLang="zh-CN" sz="1400" dirty="0">
                <a:solidFill>
                  <a:schemeClr val="tx1">
                    <a:lumMod val="65000"/>
                    <a:lumOff val="35000"/>
                  </a:schemeClr>
                </a:solidFill>
                <a:ea typeface="微软雅黑" panose="020B0503020204020204" pitchFamily="34" charset="-122"/>
                <a:cs typeface="+mn-ea"/>
                <a:sym typeface="+mn-lt"/>
              </a:rPr>
              <a:t>APP</a:t>
            </a:r>
            <a:r>
              <a:rPr lang="zh-CN" altLang="en-US" sz="1400" dirty="0">
                <a:solidFill>
                  <a:schemeClr val="tx1">
                    <a:lumMod val="65000"/>
                    <a:lumOff val="35000"/>
                  </a:schemeClr>
                </a:solidFill>
                <a:ea typeface="微软雅黑" panose="020B0503020204020204" pitchFamily="34" charset="-122"/>
                <a:cs typeface="+mn-ea"/>
                <a:sym typeface="+mn-lt"/>
              </a:rPr>
              <a:t>积极推动数字人民币应用生态建设，将网上国网</a:t>
            </a:r>
            <a:r>
              <a:rPr lang="en-US" altLang="zh-CN" sz="1400" dirty="0">
                <a:solidFill>
                  <a:schemeClr val="tx1">
                    <a:lumMod val="65000"/>
                    <a:lumOff val="35000"/>
                  </a:schemeClr>
                </a:solidFill>
                <a:ea typeface="微软雅黑" panose="020B0503020204020204" pitchFamily="34" charset="-122"/>
                <a:cs typeface="+mn-ea"/>
                <a:sym typeface="+mn-lt"/>
              </a:rPr>
              <a:t>APP</a:t>
            </a:r>
            <a:r>
              <a:rPr lang="zh-CN" altLang="en-US" sz="1400" dirty="0">
                <a:solidFill>
                  <a:schemeClr val="tx1">
                    <a:lumMod val="65000"/>
                    <a:lumOff val="35000"/>
                  </a:schemeClr>
                </a:solidFill>
                <a:ea typeface="微软雅黑" panose="020B0503020204020204" pitchFamily="34" charset="-122"/>
                <a:cs typeface="+mn-ea"/>
                <a:sym typeface="+mn-lt"/>
              </a:rPr>
              <a:t>与数字人民币</a:t>
            </a:r>
            <a:r>
              <a:rPr lang="en-US" altLang="zh-CN" sz="1400" dirty="0">
                <a:solidFill>
                  <a:schemeClr val="tx1">
                    <a:lumMod val="65000"/>
                    <a:lumOff val="35000"/>
                  </a:schemeClr>
                </a:solidFill>
                <a:ea typeface="微软雅黑" panose="020B0503020204020204" pitchFamily="34" charset="-122"/>
                <a:cs typeface="+mn-ea"/>
                <a:sym typeface="+mn-lt"/>
              </a:rPr>
              <a:t>APP</a:t>
            </a:r>
            <a:r>
              <a:rPr lang="zh-CN" altLang="en-US" sz="1400" dirty="0">
                <a:solidFill>
                  <a:schemeClr val="tx1">
                    <a:lumMod val="65000"/>
                    <a:lumOff val="35000"/>
                  </a:schemeClr>
                </a:solidFill>
                <a:ea typeface="微软雅黑" panose="020B0503020204020204" pitchFamily="34" charset="-122"/>
                <a:cs typeface="+mn-ea"/>
                <a:sym typeface="+mn-lt"/>
              </a:rPr>
              <a:t>子钱包推送功能打通，实现了与央行数字钱包形成流量互联互通、服务共享互惠的共建生态，满足用户全方位、个性化的电力需求。</a:t>
            </a:r>
            <a:endParaRPr lang="en-US" altLang="zh-CN" sz="1400" dirty="0">
              <a:solidFill>
                <a:schemeClr val="tx1">
                  <a:lumMod val="65000"/>
                  <a:lumOff val="35000"/>
                </a:schemeClr>
              </a:solidFill>
              <a:ea typeface="微软雅黑" panose="020B0503020204020204" pitchFamily="34" charset="-122"/>
              <a:cs typeface="+mn-ea"/>
              <a:sym typeface="+mn-lt"/>
            </a:endParaRPr>
          </a:p>
        </p:txBody>
      </p:sp>
      <p:grpSp>
        <p:nvGrpSpPr>
          <p:cNvPr id="49" name="组合 48">
            <a:extLst>
              <a:ext uri="{FF2B5EF4-FFF2-40B4-BE49-F238E27FC236}">
                <a16:creationId xmlns:a16="http://schemas.microsoft.com/office/drawing/2014/main" id="{5E08F6D1-5911-8901-1FCA-A36C21E59357}"/>
              </a:ext>
            </a:extLst>
          </p:cNvPr>
          <p:cNvGrpSpPr/>
          <p:nvPr/>
        </p:nvGrpSpPr>
        <p:grpSpPr>
          <a:xfrm>
            <a:off x="0" y="338833"/>
            <a:ext cx="8117716" cy="584775"/>
            <a:chOff x="0" y="338833"/>
            <a:chExt cx="6023954" cy="584775"/>
          </a:xfrm>
          <a:effectLst>
            <a:outerShdw blurRad="254000" dist="63500" dir="2700000" algn="tl" rotWithShape="0">
              <a:prstClr val="black">
                <a:alpha val="30000"/>
              </a:prstClr>
            </a:outerShdw>
          </a:effectLst>
        </p:grpSpPr>
        <p:sp>
          <p:nvSpPr>
            <p:cNvPr id="50" name="矩形 49">
              <a:extLst>
                <a:ext uri="{FF2B5EF4-FFF2-40B4-BE49-F238E27FC236}">
                  <a16:creationId xmlns:a16="http://schemas.microsoft.com/office/drawing/2014/main" id="{432423AA-C0A4-3621-347A-9DF80511496B}"/>
                </a:ext>
              </a:extLst>
            </p:cNvPr>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51" name="文本框 50">
              <a:extLst>
                <a:ext uri="{FF2B5EF4-FFF2-40B4-BE49-F238E27FC236}">
                  <a16:creationId xmlns:a16="http://schemas.microsoft.com/office/drawing/2014/main" id="{62756695-191B-19D2-E04D-EE2A76CCE452}"/>
                </a:ext>
              </a:extLst>
            </p:cNvPr>
            <p:cNvSpPr txBox="1"/>
            <p:nvPr/>
          </p:nvSpPr>
          <p:spPr>
            <a:xfrm>
              <a:off x="19050" y="338833"/>
              <a:ext cx="6004904" cy="584775"/>
            </a:xfrm>
            <a:prstGeom prst="rect">
              <a:avLst/>
            </a:prstGeom>
            <a:noFill/>
          </p:spPr>
          <p:txBody>
            <a:bodyPr wrap="square" rtlCol="0">
              <a:spAutoFit/>
            </a:bodyPr>
            <a:lstStyle/>
            <a:p>
              <a:pPr algn="ctr"/>
              <a:r>
                <a:rPr lang="zh-CN" altLang="en-US" sz="3200" b="1" dirty="0">
                  <a:solidFill>
                    <a:srgbClr val="0070C0"/>
                  </a:solidFill>
                  <a:ea typeface="微软雅黑" panose="020B0503020204020204" pitchFamily="34" charset="-122"/>
                  <a:cs typeface="+mn-ea"/>
                  <a:sym typeface="+mn-lt"/>
                </a:rPr>
                <a:t>国家电网网上服务平台</a:t>
              </a:r>
              <a:r>
                <a:rPr lang="en-US" altLang="zh-CN" sz="3200" b="1" dirty="0">
                  <a:solidFill>
                    <a:srgbClr val="0070C0"/>
                  </a:solidFill>
                  <a:ea typeface="微软雅黑" panose="020B0503020204020204" pitchFamily="34" charset="-122"/>
                  <a:cs typeface="+mn-ea"/>
                  <a:sym typeface="+mn-lt"/>
                </a:rPr>
                <a:t>——</a:t>
              </a:r>
              <a:r>
                <a:rPr lang="zh-CN" altLang="en-US" sz="3200" b="1" dirty="0">
                  <a:solidFill>
                    <a:srgbClr val="0070C0"/>
                  </a:solidFill>
                  <a:ea typeface="微软雅黑" panose="020B0503020204020204" pitchFamily="34" charset="-122"/>
                  <a:cs typeface="+mn-ea"/>
                  <a:sym typeface="+mn-lt"/>
                </a:rPr>
                <a:t>网上国网</a:t>
              </a:r>
              <a:r>
                <a:rPr lang="en-US" altLang="zh-CN" sz="3200" b="1" dirty="0">
                  <a:solidFill>
                    <a:srgbClr val="0070C0"/>
                  </a:solidFill>
                  <a:ea typeface="微软雅黑" panose="020B0503020204020204" pitchFamily="34" charset="-122"/>
                  <a:cs typeface="+mn-ea"/>
                  <a:sym typeface="+mn-lt"/>
                </a:rPr>
                <a:t>APP</a:t>
              </a:r>
            </a:p>
          </p:txBody>
        </p:sp>
      </p:grpSp>
      <p:cxnSp>
        <p:nvCxnSpPr>
          <p:cNvPr id="53" name="直接连接符 52">
            <a:extLst>
              <a:ext uri="{FF2B5EF4-FFF2-40B4-BE49-F238E27FC236}">
                <a16:creationId xmlns:a16="http://schemas.microsoft.com/office/drawing/2014/main" id="{339A5185-134F-2FC8-414F-4BAF22AF6425}"/>
              </a:ext>
            </a:extLst>
          </p:cNvPr>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DA6FF5C6-4352-ED26-24CA-030AF3BCB020}"/>
              </a:ext>
            </a:extLst>
          </p:cNvPr>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03238AC4-7DBD-D42D-FC15-41842CC2DC3C}"/>
              </a:ext>
            </a:extLst>
          </p:cNvPr>
          <p:cNvPicPr>
            <a:picLocks noChangeAspect="1"/>
          </p:cNvPicPr>
          <p:nvPr/>
        </p:nvPicPr>
        <p:blipFill rotWithShape="1">
          <a:blip r:embed="rId3">
            <a:extLst>
              <a:ext uri="{28A0092B-C50C-407E-A947-70E740481C1C}">
                <a14:useLocalDpi xmlns:a14="http://schemas.microsoft.com/office/drawing/2010/main" val="0"/>
              </a:ext>
            </a:extLst>
          </a:blip>
          <a:srcRect t="25970"/>
          <a:stretch/>
        </p:blipFill>
        <p:spPr>
          <a:xfrm>
            <a:off x="9738031" y="1205892"/>
            <a:ext cx="1986743" cy="2451332"/>
          </a:xfrm>
          <a:prstGeom prst="rect">
            <a:avLst/>
          </a:prstGeom>
          <a:effectLst>
            <a:outerShdw blurRad="254000" dist="63500" dir="2700000" algn="ctr" rotWithShape="0">
              <a:srgbClr val="000000">
                <a:alpha val="30000"/>
              </a:srgbClr>
            </a:outerShdw>
          </a:effectLst>
        </p:spPr>
      </p:pic>
      <p:sp>
        <p:nvSpPr>
          <p:cNvPr id="7" name="矩形 6">
            <a:extLst>
              <a:ext uri="{FF2B5EF4-FFF2-40B4-BE49-F238E27FC236}">
                <a16:creationId xmlns:a16="http://schemas.microsoft.com/office/drawing/2014/main" id="{7135E950-DC2F-B2F2-AA6E-26B0EC4437C1}"/>
              </a:ext>
            </a:extLst>
          </p:cNvPr>
          <p:cNvSpPr/>
          <p:nvPr/>
        </p:nvSpPr>
        <p:spPr>
          <a:xfrm>
            <a:off x="9861731" y="3714194"/>
            <a:ext cx="1739342" cy="340221"/>
          </a:xfrm>
          <a:prstGeom prst="rect">
            <a:avLst/>
          </a:prstGeom>
          <a:noFill/>
        </p:spPr>
        <p:txBody>
          <a:bodyPr wrap="square" rtlCol="0">
            <a:spAutoFit/>
          </a:bodyPr>
          <a:lstStyle/>
          <a:p>
            <a:pPr algn="ctr">
              <a:lnSpc>
                <a:spcPct val="150000"/>
              </a:lnSpc>
            </a:pPr>
            <a:r>
              <a:rPr lang="zh-CN" altLang="en-US" sz="1200" dirty="0">
                <a:solidFill>
                  <a:schemeClr val="tx1">
                    <a:lumMod val="65000"/>
                    <a:lumOff val="35000"/>
                  </a:schemeClr>
                </a:solidFill>
                <a:ea typeface="微软雅黑" panose="020B0503020204020204" pitchFamily="34" charset="-122"/>
                <a:cs typeface="+mn-ea"/>
                <a:sym typeface="+mn-lt"/>
              </a:rPr>
              <a:t>网上国网最新版截图</a:t>
            </a:r>
          </a:p>
        </p:txBody>
      </p:sp>
      <p:pic>
        <p:nvPicPr>
          <p:cNvPr id="9" name="图片 8">
            <a:extLst>
              <a:ext uri="{FF2B5EF4-FFF2-40B4-BE49-F238E27FC236}">
                <a16:creationId xmlns:a16="http://schemas.microsoft.com/office/drawing/2014/main" id="{E80A24F3-D03D-F714-D5DF-14DFF23A07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3372" y="4111385"/>
            <a:ext cx="3631402" cy="2277743"/>
          </a:xfrm>
          <a:prstGeom prst="rect">
            <a:avLst/>
          </a:prstGeom>
        </p:spPr>
      </p:pic>
      <p:sp>
        <p:nvSpPr>
          <p:cNvPr id="10" name="文本框 9">
            <a:extLst>
              <a:ext uri="{FF2B5EF4-FFF2-40B4-BE49-F238E27FC236}">
                <a16:creationId xmlns:a16="http://schemas.microsoft.com/office/drawing/2014/main" id="{98462B5E-8D21-0CF8-FF5B-907DFE604061}"/>
              </a:ext>
            </a:extLst>
          </p:cNvPr>
          <p:cNvSpPr txBox="1"/>
          <p:nvPr/>
        </p:nvSpPr>
        <p:spPr>
          <a:xfrm>
            <a:off x="377973" y="4671088"/>
            <a:ext cx="7477916" cy="1027845"/>
          </a:xfrm>
          <a:prstGeom prst="rect">
            <a:avLst/>
          </a:prstGeom>
          <a:noFill/>
        </p:spPr>
        <p:txBody>
          <a:bodyPr wrap="square" rtlCol="0">
            <a:spAutoFit/>
          </a:bodyPr>
          <a:lstStyle/>
          <a:p>
            <a:pPr indent="360000" algn="just" fontAlgn="base">
              <a:lnSpc>
                <a:spcPct val="150000"/>
              </a:lnSpc>
              <a:spcBef>
                <a:spcPct val="0"/>
              </a:spcBef>
              <a:spcAft>
                <a:spcPct val="0"/>
              </a:spcAft>
            </a:pPr>
            <a:r>
              <a:rPr lang="pt-BR" altLang="zh-CN" sz="1400" dirty="0">
                <a:solidFill>
                  <a:schemeClr val="tx1">
                    <a:lumMod val="65000"/>
                    <a:lumOff val="35000"/>
                  </a:schemeClr>
                </a:solidFill>
                <a:ea typeface="微软雅黑" panose="020B0503020204020204" pitchFamily="34" charset="-122"/>
                <a:cs typeface="+mn-ea"/>
                <a:sym typeface="+mn-lt"/>
              </a:rPr>
              <a:t>iiMedia Research</a:t>
            </a:r>
            <a:r>
              <a:rPr lang="zh-CN" altLang="pt-BR" sz="1400" dirty="0">
                <a:solidFill>
                  <a:schemeClr val="tx1">
                    <a:lumMod val="65000"/>
                    <a:lumOff val="35000"/>
                  </a:schemeClr>
                </a:solidFill>
                <a:ea typeface="微软雅黑" panose="020B0503020204020204" pitchFamily="34" charset="-122"/>
                <a:cs typeface="+mn-ea"/>
                <a:sym typeface="+mn-lt"/>
              </a:rPr>
              <a:t>（艾媒咨询）数据显示，在中国网民对数字人民币发展前景的看法中，</a:t>
            </a:r>
            <a:r>
              <a:rPr lang="pt-BR" altLang="zh-CN" sz="1400" dirty="0">
                <a:solidFill>
                  <a:schemeClr val="tx1">
                    <a:lumMod val="65000"/>
                    <a:lumOff val="35000"/>
                  </a:schemeClr>
                </a:solidFill>
                <a:ea typeface="微软雅黑" panose="020B0503020204020204" pitchFamily="34" charset="-122"/>
                <a:cs typeface="+mn-ea"/>
                <a:sym typeface="+mn-lt"/>
              </a:rPr>
              <a:t>49.9%</a:t>
            </a:r>
            <a:r>
              <a:rPr lang="zh-CN" altLang="pt-BR" sz="1400" dirty="0">
                <a:solidFill>
                  <a:schemeClr val="tx1">
                    <a:lumMod val="65000"/>
                    <a:lumOff val="35000"/>
                  </a:schemeClr>
                </a:solidFill>
                <a:ea typeface="微软雅黑" panose="020B0503020204020204" pitchFamily="34" charset="-122"/>
                <a:cs typeface="+mn-ea"/>
                <a:sym typeface="+mn-lt"/>
              </a:rPr>
              <a:t>的中国网民认为数字人民币未来健康稳步发展，</a:t>
            </a:r>
            <a:r>
              <a:rPr lang="pt-BR" altLang="zh-CN" sz="1400" dirty="0">
                <a:solidFill>
                  <a:schemeClr val="tx1">
                    <a:lumMod val="65000"/>
                    <a:lumOff val="35000"/>
                  </a:schemeClr>
                </a:solidFill>
                <a:ea typeface="微软雅黑" panose="020B0503020204020204" pitchFamily="34" charset="-122"/>
                <a:cs typeface="+mn-ea"/>
                <a:sym typeface="+mn-lt"/>
              </a:rPr>
              <a:t>24.5%</a:t>
            </a:r>
            <a:r>
              <a:rPr lang="zh-CN" altLang="pt-BR" sz="1400" dirty="0">
                <a:solidFill>
                  <a:schemeClr val="tx1">
                    <a:lumMod val="65000"/>
                    <a:lumOff val="35000"/>
                  </a:schemeClr>
                </a:solidFill>
                <a:ea typeface="微软雅黑" panose="020B0503020204020204" pitchFamily="34" charset="-122"/>
                <a:cs typeface="+mn-ea"/>
                <a:sym typeface="+mn-lt"/>
              </a:rPr>
              <a:t>的中国网民认为数字人民币将代替移动支付</a:t>
            </a:r>
            <a:r>
              <a:rPr lang="zh-CN" altLang="en-US" sz="1400" dirty="0">
                <a:solidFill>
                  <a:schemeClr val="tx1">
                    <a:lumMod val="65000"/>
                    <a:lumOff val="35000"/>
                  </a:schemeClr>
                </a:solidFill>
                <a:ea typeface="微软雅黑" panose="020B0503020204020204" pitchFamily="34" charset="-122"/>
                <a:cs typeface="+mn-ea"/>
                <a:sym typeface="+mn-lt"/>
              </a:rPr>
              <a:t>。</a:t>
            </a:r>
            <a:endParaRPr lang="zh-CN" altLang="pt-BR" sz="1400" dirty="0">
              <a:solidFill>
                <a:schemeClr val="tx1">
                  <a:lumMod val="65000"/>
                  <a:lumOff val="35000"/>
                </a:schemeClr>
              </a:solidFill>
              <a:ea typeface="微软雅黑" panose="020B0503020204020204" pitchFamily="34" charset="-122"/>
              <a:cs typeface="+mn-ea"/>
              <a:sym typeface="+mn-lt"/>
            </a:endParaRPr>
          </a:p>
        </p:txBody>
      </p:sp>
      <p:sp>
        <p:nvSpPr>
          <p:cNvPr id="11" name="矩形 10">
            <a:extLst>
              <a:ext uri="{FF2B5EF4-FFF2-40B4-BE49-F238E27FC236}">
                <a16:creationId xmlns:a16="http://schemas.microsoft.com/office/drawing/2014/main" id="{A5AC448B-9226-AF24-9546-8069E27AFC13}"/>
              </a:ext>
            </a:extLst>
          </p:cNvPr>
          <p:cNvSpPr/>
          <p:nvPr/>
        </p:nvSpPr>
        <p:spPr>
          <a:xfrm>
            <a:off x="8125290" y="6446097"/>
            <a:ext cx="3567565" cy="340221"/>
          </a:xfrm>
          <a:prstGeom prst="rect">
            <a:avLst/>
          </a:prstGeom>
          <a:noFill/>
        </p:spPr>
        <p:txBody>
          <a:bodyPr wrap="square" rtlCol="0">
            <a:spAutoFit/>
          </a:bodyPr>
          <a:lstStyle/>
          <a:p>
            <a:pPr algn="ctr">
              <a:lnSpc>
                <a:spcPct val="150000"/>
              </a:lnSpc>
            </a:pPr>
            <a:r>
              <a:rPr lang="en-US" altLang="zh-CN" sz="1200" dirty="0">
                <a:solidFill>
                  <a:schemeClr val="tx1">
                    <a:lumMod val="65000"/>
                    <a:lumOff val="35000"/>
                  </a:schemeClr>
                </a:solidFill>
                <a:ea typeface="微软雅黑" panose="020B0503020204020204" pitchFamily="34" charset="-122"/>
                <a:cs typeface="+mn-ea"/>
                <a:sym typeface="+mn-lt"/>
              </a:rPr>
              <a:t>2022</a:t>
            </a:r>
            <a:r>
              <a:rPr lang="zh-CN" altLang="en-US" sz="1200" dirty="0">
                <a:solidFill>
                  <a:schemeClr val="tx1">
                    <a:lumMod val="65000"/>
                    <a:lumOff val="35000"/>
                  </a:schemeClr>
                </a:solidFill>
                <a:ea typeface="微软雅黑" panose="020B0503020204020204" pitchFamily="34" charset="-122"/>
                <a:cs typeface="+mn-ea"/>
                <a:sym typeface="+mn-lt"/>
              </a:rPr>
              <a:t>年中国网民对数字人民币发展前景看法</a:t>
            </a:r>
          </a:p>
        </p:txBody>
      </p:sp>
    </p:spTree>
    <p:extLst>
      <p:ext uri="{BB962C8B-B14F-4D97-AF65-F5344CB8AC3E}">
        <p14:creationId xmlns:p14="http://schemas.microsoft.com/office/powerpoint/2010/main" val="217401805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a:extLst>
              <a:ext uri="{FF2B5EF4-FFF2-40B4-BE49-F238E27FC236}">
                <a16:creationId xmlns:a16="http://schemas.microsoft.com/office/drawing/2014/main" id="{460B5028-6759-4B02-65A7-45640B6FCE19}"/>
              </a:ext>
            </a:extLst>
          </p:cNvPr>
          <p:cNvSpPr txBox="1"/>
          <p:nvPr/>
        </p:nvSpPr>
        <p:spPr>
          <a:xfrm>
            <a:off x="5053073" y="1836532"/>
            <a:ext cx="6117707" cy="2320507"/>
          </a:xfrm>
          <a:prstGeom prst="rect">
            <a:avLst/>
          </a:prstGeom>
          <a:noFill/>
        </p:spPr>
        <p:txBody>
          <a:bodyPr wrap="square" rtlCol="0">
            <a:spAutoFit/>
          </a:bodyPr>
          <a:lstStyle/>
          <a:p>
            <a:pPr indent="360000" algn="just" fontAlgn="base">
              <a:lnSpc>
                <a:spcPct val="150000"/>
              </a:lnSpc>
              <a:spcBef>
                <a:spcPct val="0"/>
              </a:spcBef>
              <a:spcAft>
                <a:spcPct val="0"/>
              </a:spcAft>
            </a:pPr>
            <a:r>
              <a:rPr lang="zh-CN" altLang="en-US" sz="1400" dirty="0">
                <a:solidFill>
                  <a:schemeClr val="tx1">
                    <a:lumMod val="65000"/>
                    <a:lumOff val="35000"/>
                  </a:schemeClr>
                </a:solidFill>
                <a:ea typeface="微软雅黑" panose="020B0503020204020204" pitchFamily="34" charset="-122"/>
                <a:cs typeface="+mn-ea"/>
                <a:sym typeface="+mn-lt"/>
              </a:rPr>
              <a:t>据国家发改委官网消息，国家发改委、国家能源局</a:t>
            </a:r>
            <a:r>
              <a:rPr lang="en-US" altLang="zh-CN" sz="1400" dirty="0">
                <a:solidFill>
                  <a:schemeClr val="tx1">
                    <a:lumMod val="65000"/>
                    <a:lumOff val="35000"/>
                  </a:schemeClr>
                </a:solidFill>
                <a:ea typeface="微软雅黑" panose="020B0503020204020204" pitchFamily="34" charset="-122"/>
                <a:cs typeface="+mn-ea"/>
                <a:sym typeface="+mn-lt"/>
              </a:rPr>
              <a:t>2022</a:t>
            </a:r>
            <a:r>
              <a:rPr lang="zh-CN" altLang="en-US" sz="1400" dirty="0">
                <a:solidFill>
                  <a:schemeClr val="tx1">
                    <a:lumMod val="65000"/>
                    <a:lumOff val="35000"/>
                  </a:schemeClr>
                </a:solidFill>
                <a:ea typeface="微软雅黑" panose="020B0503020204020204" pitchFamily="34" charset="-122"/>
                <a:cs typeface="+mn-ea"/>
                <a:sym typeface="+mn-lt"/>
              </a:rPr>
              <a:t>年正式复函国家电网公司、南方电网公司，推动开展绿色电力交易试点工作。复函的“技术可实现”分析部分，提及利用</a:t>
            </a:r>
            <a:r>
              <a:rPr lang="zh-CN" altLang="en-US" sz="1400" b="1" dirty="0">
                <a:solidFill>
                  <a:srgbClr val="0070C0"/>
                </a:solidFill>
                <a:ea typeface="微软雅黑" panose="020B0503020204020204" pitchFamily="34" charset="-122"/>
                <a:cs typeface="+mn-ea"/>
                <a:sym typeface="+mn-lt"/>
              </a:rPr>
              <a:t>区块链</a:t>
            </a:r>
            <a:r>
              <a:rPr lang="zh-CN" altLang="en-US" sz="1400" dirty="0">
                <a:solidFill>
                  <a:schemeClr val="tx1">
                    <a:lumMod val="65000"/>
                    <a:lumOff val="35000"/>
                  </a:schemeClr>
                </a:solidFill>
                <a:ea typeface="微软雅黑" panose="020B0503020204020204" pitchFamily="34" charset="-122"/>
                <a:cs typeface="+mn-ea"/>
                <a:sym typeface="+mn-lt"/>
              </a:rPr>
              <a:t>等新技术。</a:t>
            </a:r>
            <a:endParaRPr lang="en-US" altLang="zh-CN" sz="1400" dirty="0">
              <a:solidFill>
                <a:schemeClr val="tx1">
                  <a:lumMod val="65000"/>
                  <a:lumOff val="35000"/>
                </a:schemeClr>
              </a:solidFill>
              <a:ea typeface="微软雅黑" panose="020B0503020204020204" pitchFamily="34" charset="-122"/>
              <a:cs typeface="+mn-ea"/>
              <a:sym typeface="+mn-lt"/>
            </a:endParaRPr>
          </a:p>
          <a:p>
            <a:pPr indent="360000" algn="just" fontAlgn="base">
              <a:lnSpc>
                <a:spcPct val="150000"/>
              </a:lnSpc>
              <a:spcBef>
                <a:spcPct val="0"/>
              </a:spcBef>
              <a:spcAft>
                <a:spcPct val="0"/>
              </a:spcAft>
            </a:pPr>
            <a:r>
              <a:rPr lang="en-US" altLang="zh-CN" sz="1400" dirty="0">
                <a:solidFill>
                  <a:schemeClr val="tx1">
                    <a:lumMod val="65000"/>
                    <a:lumOff val="35000"/>
                  </a:schemeClr>
                </a:solidFill>
                <a:ea typeface="微软雅黑" panose="020B0503020204020204" pitchFamily="34" charset="-122"/>
                <a:cs typeface="+mn-ea"/>
                <a:sym typeface="+mn-lt"/>
              </a:rPr>
              <a:t>2022</a:t>
            </a:r>
            <a:r>
              <a:rPr lang="zh-CN" altLang="en-US" sz="1400" dirty="0">
                <a:solidFill>
                  <a:schemeClr val="tx1">
                    <a:lumMod val="65000"/>
                    <a:lumOff val="35000"/>
                  </a:schemeClr>
                </a:solidFill>
                <a:ea typeface="微软雅黑" panose="020B0503020204020204" pitchFamily="34" charset="-122"/>
                <a:cs typeface="+mn-ea"/>
                <a:sym typeface="+mn-lt"/>
              </a:rPr>
              <a:t>年</a:t>
            </a:r>
            <a:r>
              <a:rPr lang="en-US" altLang="zh-CN" sz="1400" dirty="0">
                <a:solidFill>
                  <a:schemeClr val="tx1">
                    <a:lumMod val="65000"/>
                    <a:lumOff val="35000"/>
                  </a:schemeClr>
                </a:solidFill>
                <a:ea typeface="微软雅黑" panose="020B0503020204020204" pitchFamily="34" charset="-122"/>
                <a:cs typeface="+mn-ea"/>
                <a:sym typeface="+mn-lt"/>
              </a:rPr>
              <a:t>6</a:t>
            </a:r>
            <a:r>
              <a:rPr lang="zh-CN" altLang="en-US" sz="1400" dirty="0">
                <a:solidFill>
                  <a:schemeClr val="tx1">
                    <a:lumMod val="65000"/>
                    <a:lumOff val="35000"/>
                  </a:schemeClr>
                </a:solidFill>
                <a:ea typeface="微软雅黑" panose="020B0503020204020204" pitchFamily="34" charset="-122"/>
                <a:cs typeface="+mn-ea"/>
                <a:sym typeface="+mn-lt"/>
              </a:rPr>
              <a:t>月，工行浙江省金华分行联合金华市税务局、金华市税务局婺城分局，通过工行手机银行</a:t>
            </a:r>
            <a:r>
              <a:rPr lang="en-US" altLang="zh-CN" sz="1400" dirty="0">
                <a:solidFill>
                  <a:schemeClr val="tx1">
                    <a:lumMod val="65000"/>
                    <a:lumOff val="35000"/>
                  </a:schemeClr>
                </a:solidFill>
                <a:ea typeface="微软雅黑" panose="020B0503020204020204" pitchFamily="34" charset="-122"/>
                <a:cs typeface="+mn-ea"/>
                <a:sym typeface="+mn-lt"/>
              </a:rPr>
              <a:t>APP</a:t>
            </a:r>
            <a:r>
              <a:rPr lang="zh-CN" altLang="en-US" sz="1400" dirty="0">
                <a:solidFill>
                  <a:schemeClr val="tx1">
                    <a:lumMod val="65000"/>
                    <a:lumOff val="35000"/>
                  </a:schemeClr>
                </a:solidFill>
                <a:ea typeface="微软雅黑" panose="020B0503020204020204" pitchFamily="34" charset="-122"/>
                <a:cs typeface="+mn-ea"/>
                <a:sym typeface="+mn-lt"/>
              </a:rPr>
              <a:t>生活缴费功能模块，成功实现了金华市首笔使用数字人民币的缴税业务，标志着数字人民币在金华地区应用场景的进一步丰富。</a:t>
            </a:r>
          </a:p>
        </p:txBody>
      </p:sp>
      <p:sp>
        <p:nvSpPr>
          <p:cNvPr id="45" name="文本框 44">
            <a:extLst>
              <a:ext uri="{FF2B5EF4-FFF2-40B4-BE49-F238E27FC236}">
                <a16:creationId xmlns:a16="http://schemas.microsoft.com/office/drawing/2014/main" id="{37B3D8F6-2602-E046-E9D3-47B502603465}"/>
              </a:ext>
            </a:extLst>
          </p:cNvPr>
          <p:cNvSpPr txBox="1"/>
          <p:nvPr/>
        </p:nvSpPr>
        <p:spPr>
          <a:xfrm>
            <a:off x="9874927" y="4949936"/>
            <a:ext cx="1553029" cy="338554"/>
          </a:xfrm>
          <a:prstGeom prst="rect">
            <a:avLst/>
          </a:prstGeom>
          <a:noFill/>
        </p:spPr>
        <p:txBody>
          <a:bodyPr wrap="square" rtlCol="0">
            <a:spAutoFit/>
          </a:bodyPr>
          <a:lstStyle/>
          <a:p>
            <a:pPr algn="ctr"/>
            <a:r>
              <a:rPr lang="zh-CN" altLang="en-US" sz="1600" b="1" dirty="0">
                <a:solidFill>
                  <a:schemeClr val="bg1"/>
                </a:solidFill>
                <a:ea typeface="微软雅黑" panose="020B0503020204020204" pitchFamily="34" charset="-122"/>
                <a:cs typeface="+mn-ea"/>
                <a:sym typeface="+mn-lt"/>
              </a:rPr>
              <a:t>能源经济</a:t>
            </a:r>
          </a:p>
        </p:txBody>
      </p:sp>
      <p:grpSp>
        <p:nvGrpSpPr>
          <p:cNvPr id="49" name="组合 48">
            <a:extLst>
              <a:ext uri="{FF2B5EF4-FFF2-40B4-BE49-F238E27FC236}">
                <a16:creationId xmlns:a16="http://schemas.microsoft.com/office/drawing/2014/main" id="{5E08F6D1-5911-8901-1FCA-A36C21E59357}"/>
              </a:ext>
            </a:extLst>
          </p:cNvPr>
          <p:cNvGrpSpPr/>
          <p:nvPr/>
        </p:nvGrpSpPr>
        <p:grpSpPr>
          <a:xfrm>
            <a:off x="0" y="338833"/>
            <a:ext cx="10786607" cy="584775"/>
            <a:chOff x="0" y="338833"/>
            <a:chExt cx="8004471" cy="584775"/>
          </a:xfrm>
          <a:effectLst>
            <a:outerShdw blurRad="254000" dist="63500" dir="2700000" algn="tl" rotWithShape="0">
              <a:prstClr val="black">
                <a:alpha val="30000"/>
              </a:prstClr>
            </a:outerShdw>
          </a:effectLst>
        </p:grpSpPr>
        <p:sp>
          <p:nvSpPr>
            <p:cNvPr id="50" name="矩形 49">
              <a:extLst>
                <a:ext uri="{FF2B5EF4-FFF2-40B4-BE49-F238E27FC236}">
                  <a16:creationId xmlns:a16="http://schemas.microsoft.com/office/drawing/2014/main" id="{432423AA-C0A4-3621-347A-9DF80511496B}"/>
                </a:ext>
              </a:extLst>
            </p:cNvPr>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51" name="文本框 50">
              <a:extLst>
                <a:ext uri="{FF2B5EF4-FFF2-40B4-BE49-F238E27FC236}">
                  <a16:creationId xmlns:a16="http://schemas.microsoft.com/office/drawing/2014/main" id="{62756695-191B-19D2-E04D-EE2A76CCE452}"/>
                </a:ext>
              </a:extLst>
            </p:cNvPr>
            <p:cNvSpPr txBox="1"/>
            <p:nvPr/>
          </p:nvSpPr>
          <p:spPr>
            <a:xfrm>
              <a:off x="19050" y="338833"/>
              <a:ext cx="7985421" cy="584775"/>
            </a:xfrm>
            <a:prstGeom prst="rect">
              <a:avLst/>
            </a:prstGeom>
            <a:noFill/>
          </p:spPr>
          <p:txBody>
            <a:bodyPr wrap="square" rtlCol="0">
              <a:spAutoFit/>
            </a:bodyPr>
            <a:lstStyle/>
            <a:p>
              <a:pPr algn="ctr"/>
              <a:r>
                <a:rPr lang="zh-CN" altLang="en-US" sz="3200" b="1" dirty="0">
                  <a:solidFill>
                    <a:srgbClr val="0070C0"/>
                  </a:solidFill>
                  <a:ea typeface="微软雅黑" panose="020B0503020204020204" pitchFamily="34" charset="-122"/>
                  <a:cs typeface="+mn-ea"/>
                  <a:sym typeface="+mn-lt"/>
                </a:rPr>
                <a:t>国家发改委：利用区块链等新技术开展绿色电力交易试点</a:t>
              </a:r>
              <a:endParaRPr lang="en-US" altLang="zh-CN" sz="3200" b="1" dirty="0">
                <a:solidFill>
                  <a:srgbClr val="0070C0"/>
                </a:solidFill>
                <a:ea typeface="微软雅黑" panose="020B0503020204020204" pitchFamily="34" charset="-122"/>
                <a:cs typeface="+mn-ea"/>
                <a:sym typeface="+mn-lt"/>
              </a:endParaRPr>
            </a:p>
          </p:txBody>
        </p:sp>
      </p:grpSp>
      <p:cxnSp>
        <p:nvCxnSpPr>
          <p:cNvPr id="2" name="直接连接符 1">
            <a:extLst>
              <a:ext uri="{FF2B5EF4-FFF2-40B4-BE49-F238E27FC236}">
                <a16:creationId xmlns:a16="http://schemas.microsoft.com/office/drawing/2014/main" id="{33897D6F-2ECF-CB4F-CC05-A00D9A199825}"/>
              </a:ext>
            </a:extLst>
          </p:cNvPr>
          <p:cNvCxnSpPr/>
          <p:nvPr/>
        </p:nvCxnSpPr>
        <p:spPr>
          <a:xfrm>
            <a:off x="3927413" y="1359500"/>
            <a:ext cx="734291"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4668422D-C436-9CE1-59A2-C4834C251D7C}"/>
              </a:ext>
            </a:extLst>
          </p:cNvPr>
          <p:cNvCxnSpPr/>
          <p:nvPr/>
        </p:nvCxnSpPr>
        <p:spPr>
          <a:xfrm rot="5400000">
            <a:off x="4289289" y="1726646"/>
            <a:ext cx="734291"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5BC3BEC0-5B6B-ADCB-CA0C-E76E27F47DB6}"/>
              </a:ext>
            </a:extLst>
          </p:cNvPr>
          <p:cNvGrpSpPr/>
          <p:nvPr/>
        </p:nvGrpSpPr>
        <p:grpSpPr>
          <a:xfrm rot="10800000">
            <a:off x="396978" y="3935074"/>
            <a:ext cx="734291" cy="734291"/>
            <a:chOff x="4558146" y="1947144"/>
            <a:chExt cx="734291" cy="734291"/>
          </a:xfrm>
        </p:grpSpPr>
        <p:cxnSp>
          <p:nvCxnSpPr>
            <p:cNvPr id="6" name="直接连接符 5">
              <a:extLst>
                <a:ext uri="{FF2B5EF4-FFF2-40B4-BE49-F238E27FC236}">
                  <a16:creationId xmlns:a16="http://schemas.microsoft.com/office/drawing/2014/main" id="{D5033B98-8306-329E-ECEC-E334BEC4D5C3}"/>
                </a:ext>
              </a:extLst>
            </p:cNvPr>
            <p:cNvCxnSpPr/>
            <p:nvPr/>
          </p:nvCxnSpPr>
          <p:spPr>
            <a:xfrm>
              <a:off x="4558146" y="1947144"/>
              <a:ext cx="734291"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E33D2A4E-BBE9-42E4-ED05-DE6B172FF0B1}"/>
                </a:ext>
              </a:extLst>
            </p:cNvPr>
            <p:cNvCxnSpPr/>
            <p:nvPr/>
          </p:nvCxnSpPr>
          <p:spPr>
            <a:xfrm rot="5400000">
              <a:off x="4920022" y="2314290"/>
              <a:ext cx="734291"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id="{39283D59-F247-DE94-BE82-C5BA3F739BA9}"/>
              </a:ext>
            </a:extLst>
          </p:cNvPr>
          <p:cNvPicPr>
            <a:picLocks noChangeAspect="1"/>
          </p:cNvPicPr>
          <p:nvPr/>
        </p:nvPicPr>
        <p:blipFill rotWithShape="1">
          <a:blip r:embed="rId3">
            <a:extLst>
              <a:ext uri="{28A0092B-C50C-407E-A947-70E740481C1C}">
                <a14:useLocalDpi xmlns:a14="http://schemas.microsoft.com/office/drawing/2010/main" val="0"/>
              </a:ext>
            </a:extLst>
          </a:blip>
          <a:srcRect l="12810" r="6106"/>
          <a:stretch/>
        </p:blipFill>
        <p:spPr>
          <a:xfrm>
            <a:off x="589142" y="1507851"/>
            <a:ext cx="3906359" cy="2992237"/>
          </a:xfrm>
          <a:prstGeom prst="rect">
            <a:avLst/>
          </a:prstGeom>
          <a:effectLst>
            <a:outerShdw blurRad="254000" dist="63500" dir="2700000" algn="ctr" rotWithShape="0">
              <a:srgbClr val="000000">
                <a:alpha val="30000"/>
              </a:srgbClr>
            </a:outerShdw>
          </a:effectLst>
        </p:spPr>
      </p:pic>
      <p:sp>
        <p:nvSpPr>
          <p:cNvPr id="14" name="文本框 13">
            <a:extLst>
              <a:ext uri="{FF2B5EF4-FFF2-40B4-BE49-F238E27FC236}">
                <a16:creationId xmlns:a16="http://schemas.microsoft.com/office/drawing/2014/main" id="{A491B1A7-FE64-3035-DECD-997347E33699}"/>
              </a:ext>
            </a:extLst>
          </p:cNvPr>
          <p:cNvSpPr txBox="1"/>
          <p:nvPr/>
        </p:nvSpPr>
        <p:spPr>
          <a:xfrm>
            <a:off x="589143" y="5007086"/>
            <a:ext cx="10581638" cy="1351011"/>
          </a:xfrm>
          <a:prstGeom prst="rect">
            <a:avLst/>
          </a:prstGeom>
          <a:noFill/>
        </p:spPr>
        <p:txBody>
          <a:bodyPr wrap="square" rtlCol="0">
            <a:spAutoFit/>
          </a:bodyPr>
          <a:lstStyle/>
          <a:p>
            <a:pPr indent="360000" algn="just" fontAlgn="base">
              <a:lnSpc>
                <a:spcPct val="150000"/>
              </a:lnSpc>
              <a:spcBef>
                <a:spcPct val="0"/>
              </a:spcBef>
              <a:spcAft>
                <a:spcPct val="0"/>
              </a:spcAft>
            </a:pPr>
            <a:r>
              <a:rPr lang="zh-CN" altLang="en-US" sz="1400" b="1" dirty="0">
                <a:solidFill>
                  <a:srgbClr val="0070C0"/>
                </a:solidFill>
                <a:ea typeface="微软雅黑" panose="020B0503020204020204" pitchFamily="34" charset="-122"/>
                <a:cs typeface="+mn-ea"/>
                <a:sym typeface="+mn-lt"/>
              </a:rPr>
              <a:t>企业有需求</a:t>
            </a:r>
            <a:r>
              <a:rPr lang="zh-CN" altLang="en-US" sz="1400" dirty="0">
                <a:solidFill>
                  <a:schemeClr val="tx1">
                    <a:lumMod val="65000"/>
                    <a:lumOff val="35000"/>
                  </a:schemeClr>
                </a:solidFill>
                <a:ea typeface="微软雅黑" panose="020B0503020204020204" pitchFamily="34" charset="-122"/>
                <a:cs typeface="+mn-ea"/>
                <a:sym typeface="+mn-lt"/>
              </a:rPr>
              <a:t>。许多企业参与绿色电力交易有较强意愿，不少企业表示愿意为绿色电力的环境属性支付额外费用，未来随着更多有意愿的企业参与交易，交易规模将不断扩大。</a:t>
            </a:r>
          </a:p>
          <a:p>
            <a:pPr indent="360000" algn="just" fontAlgn="base">
              <a:lnSpc>
                <a:spcPct val="150000"/>
              </a:lnSpc>
              <a:spcBef>
                <a:spcPct val="0"/>
              </a:spcBef>
              <a:spcAft>
                <a:spcPct val="0"/>
              </a:spcAft>
            </a:pPr>
            <a:r>
              <a:rPr lang="zh-CN" altLang="en-US" sz="1400" b="1" dirty="0">
                <a:solidFill>
                  <a:srgbClr val="0070C0"/>
                </a:solidFill>
                <a:ea typeface="微软雅黑" panose="020B0503020204020204" pitchFamily="34" charset="-122"/>
                <a:cs typeface="+mn-ea"/>
                <a:sym typeface="+mn-lt"/>
              </a:rPr>
              <a:t>地方有意愿</a:t>
            </a:r>
            <a:r>
              <a:rPr lang="zh-CN" altLang="en-US" sz="1400" dirty="0">
                <a:solidFill>
                  <a:schemeClr val="tx1">
                    <a:lumMod val="65000"/>
                    <a:lumOff val="35000"/>
                  </a:schemeClr>
                </a:solidFill>
                <a:ea typeface="微软雅黑" panose="020B0503020204020204" pitchFamily="34" charset="-122"/>
                <a:cs typeface="+mn-ea"/>
                <a:sym typeface="+mn-lt"/>
              </a:rPr>
              <a:t>。一些地区已经就绿色电力交易开展了深入研究和基础性工作，对于开展绿色电力交易有很高积极性，同时也希望从国家层面进行总体设计，明确基本标准和规则</a:t>
            </a:r>
            <a:r>
              <a:rPr lang="en-US" altLang="zh-CN" sz="1400" dirty="0">
                <a:solidFill>
                  <a:schemeClr val="tx1">
                    <a:lumMod val="65000"/>
                    <a:lumOff val="35000"/>
                  </a:schemeClr>
                </a:solidFill>
                <a:ea typeface="微软雅黑" panose="020B0503020204020204" pitchFamily="34" charset="-122"/>
                <a:cs typeface="+mn-ea"/>
                <a:sym typeface="+mn-lt"/>
              </a:rPr>
              <a:t>.</a:t>
            </a:r>
          </a:p>
        </p:txBody>
      </p:sp>
    </p:spTree>
    <p:extLst>
      <p:ext uri="{BB962C8B-B14F-4D97-AF65-F5344CB8AC3E}">
        <p14:creationId xmlns:p14="http://schemas.microsoft.com/office/powerpoint/2010/main" val="328062238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451</Words>
  <Application>Microsoft Office PowerPoint</Application>
  <PresentationFormat>宽屏</PresentationFormat>
  <Paragraphs>15</Paragraphs>
  <Slides>2</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vt:i4>
      </vt:variant>
    </vt:vector>
  </HeadingPairs>
  <TitlesOfParts>
    <vt:vector size="6" baseType="lpstr">
      <vt:lpstr>等线</vt:lpstr>
      <vt:lpstr>等线 Light</vt:lpstr>
      <vt:lpstr>Arial</vt:lpstr>
      <vt:lpstr>Office 主题​​</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加贺</dc:creator>
  <cp:lastModifiedBy>刘 加贺</cp:lastModifiedBy>
  <cp:revision>1</cp:revision>
  <dcterms:created xsi:type="dcterms:W3CDTF">2023-03-10T03:11:27Z</dcterms:created>
  <dcterms:modified xsi:type="dcterms:W3CDTF">2023-03-10T06:38:23Z</dcterms:modified>
</cp:coreProperties>
</file>