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7" r:id="rId3"/>
    <p:sldId id="258" r:id="rId4"/>
    <p:sldId id="259" r:id="rId5"/>
    <p:sldId id="260" r:id="rId6"/>
    <p:sldId id="269" r:id="rId7"/>
    <p:sldId id="262" r:id="rId8"/>
    <p:sldId id="278" r:id="rId9"/>
    <p:sldId id="263" r:id="rId10"/>
    <p:sldId id="264" r:id="rId11"/>
    <p:sldId id="265" r:id="rId12"/>
    <p:sldId id="266" r:id="rId13"/>
    <p:sldId id="267" r:id="rId14"/>
    <p:sldId id="268" r:id="rId15"/>
    <p:sldId id="270" r:id="rId16"/>
    <p:sldId id="271" r:id="rId17"/>
    <p:sldId id="279" r:id="rId18"/>
    <p:sldId id="272" r:id="rId19"/>
    <p:sldId id="273" r:id="rId20"/>
    <p:sldId id="274"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76D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70" autoAdjust="0"/>
    <p:restoredTop sz="94660"/>
  </p:normalViewPr>
  <p:slideViewPr>
    <p:cSldViewPr snapToGrid="0">
      <p:cViewPr varScale="1">
        <p:scale>
          <a:sx n="77" d="100"/>
          <a:sy n="77" d="100"/>
        </p:scale>
        <p:origin x="255"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CB86E-0A86-434A-A135-C66A5E7DA75D}" type="datetimeFigureOut">
              <a:rPr lang="zh-CN" altLang="en-US" smtClean="0"/>
              <a:t>2022/10/10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5BF4-36EF-4045-AB84-DCDF2666A33E}" type="slidenum">
              <a:rPr lang="zh-CN" altLang="en-US" smtClean="0"/>
              <a:t>‹#›</a:t>
            </a:fld>
            <a:endParaRPr lang="zh-CN" altLang="en-US"/>
          </a:p>
        </p:txBody>
      </p:sp>
    </p:spTree>
    <p:extLst>
      <p:ext uri="{BB962C8B-B14F-4D97-AF65-F5344CB8AC3E}">
        <p14:creationId xmlns:p14="http://schemas.microsoft.com/office/powerpoint/2010/main" val="394907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1B5BF4-36EF-4045-AB84-DCDF2666A33E}" type="slidenum">
              <a:rPr lang="zh-CN" altLang="en-US" smtClean="0"/>
              <a:t>1</a:t>
            </a:fld>
            <a:endParaRPr lang="zh-CN" altLang="en-US"/>
          </a:p>
        </p:txBody>
      </p:sp>
    </p:spTree>
    <p:extLst>
      <p:ext uri="{BB962C8B-B14F-4D97-AF65-F5344CB8AC3E}">
        <p14:creationId xmlns:p14="http://schemas.microsoft.com/office/powerpoint/2010/main" val="29448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1B5BF4-36EF-4045-AB84-DCDF2666A33E}" type="slidenum">
              <a:rPr lang="zh-CN" altLang="en-US" smtClean="0"/>
              <a:t>2</a:t>
            </a:fld>
            <a:endParaRPr lang="zh-CN" altLang="en-US"/>
          </a:p>
        </p:txBody>
      </p:sp>
    </p:spTree>
    <p:extLst>
      <p:ext uri="{BB962C8B-B14F-4D97-AF65-F5344CB8AC3E}">
        <p14:creationId xmlns:p14="http://schemas.microsoft.com/office/powerpoint/2010/main" val="162489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1B5BF4-36EF-4045-AB84-DCDF2666A33E}" type="slidenum">
              <a:rPr lang="zh-CN" altLang="en-US" smtClean="0"/>
              <a:t>8</a:t>
            </a:fld>
            <a:endParaRPr lang="zh-CN" altLang="en-US"/>
          </a:p>
        </p:txBody>
      </p:sp>
    </p:spTree>
    <p:extLst>
      <p:ext uri="{BB962C8B-B14F-4D97-AF65-F5344CB8AC3E}">
        <p14:creationId xmlns:p14="http://schemas.microsoft.com/office/powerpoint/2010/main" val="3246988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1B5BF4-36EF-4045-AB84-DCDF2666A33E}" type="slidenum">
              <a:rPr lang="zh-CN" altLang="en-US" smtClean="0"/>
              <a:t>17</a:t>
            </a:fld>
            <a:endParaRPr lang="zh-CN" altLang="en-US"/>
          </a:p>
        </p:txBody>
      </p:sp>
    </p:spTree>
    <p:extLst>
      <p:ext uri="{BB962C8B-B14F-4D97-AF65-F5344CB8AC3E}">
        <p14:creationId xmlns:p14="http://schemas.microsoft.com/office/powerpoint/2010/main" val="2874203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2906A-4C30-8628-B396-19284D01BE3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FDAC78-9D96-E644-04E8-240FF4146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01C0C5-61C7-CB78-E131-FDA7D9BE5F54}"/>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B04B9ED6-9A7D-A42E-3DC1-0F5B484D3F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5548E-31CF-528D-5895-C32824E2A7E8}"/>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133557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E707D-7036-8ACD-C212-1BB78DF4A5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51D382-7BC5-4E12-C14C-C7C2734719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6404D8-6644-5CF8-B18E-D9C3922FD1AD}"/>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1DECC4A6-CA23-10DE-0706-1A569ADF64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F03039-1F6A-6147-BC78-59BF97E60DE1}"/>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39821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ACA182-B770-AE0D-C955-D3A36F2CA7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3B424B3-A116-1A48-4653-6E504D6F82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AB756A-A0BF-29BD-52BF-B6FDB6B438E6}"/>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0589DE25-D59F-17F8-A347-C7CE7056D4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90E138-8ED6-A4EE-6D91-588089842897}"/>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20618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15E5-5F08-2D2D-ABE2-0E296E4F0C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FC8666-2D3C-A3FF-E00A-FACCF1B076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E9090C-9C65-4E36-AEB1-9F7835397D01}"/>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D285D3A8-55F9-D944-4627-BA35D5959F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DCD47A-AFDC-1262-6CF1-E887FC334720}"/>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16583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E7A4F-79C1-754E-9BF0-C27D5731B29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253D91F-0CCA-11F7-CB8C-B83E2FE70C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45E244-038D-82F6-56E3-457237171E94}"/>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C1EFCD72-910B-EFA8-82A6-7276F1A75B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09B68E-2F77-D38C-6FCE-9F8FDEF40D73}"/>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220782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AE629-5DFD-A004-74BC-9A9DF79EF0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5328A9-1563-9194-1E1A-9066788AC48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50D4201-1B2B-3ABE-2EA7-CD355ADF70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E91CC9F-2F23-7380-F0B4-84D706E941E0}"/>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6" name="页脚占位符 5">
            <a:extLst>
              <a:ext uri="{FF2B5EF4-FFF2-40B4-BE49-F238E27FC236}">
                <a16:creationId xmlns:a16="http://schemas.microsoft.com/office/drawing/2014/main" id="{02981CFA-521C-542B-6FED-A7714F50C6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1E7237-AF54-A212-1B5B-39161ED7DEBD}"/>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55421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ABBF3-3B7E-9E14-7AEA-2AD259373F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BE6BC0-6B9A-686D-E71F-29C820A6B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47453DE-9FBD-C0C9-39F2-BA5EBBE244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C35BDC9-CED5-5BAE-BA2A-5D83E36F5D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8476CED-1C7F-1D60-58DD-3D368883C07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7502E1-C4E6-B97E-0408-DB473C492758}"/>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8" name="页脚占位符 7">
            <a:extLst>
              <a:ext uri="{FF2B5EF4-FFF2-40B4-BE49-F238E27FC236}">
                <a16:creationId xmlns:a16="http://schemas.microsoft.com/office/drawing/2014/main" id="{B65DC654-8330-670D-CCF9-818198A577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3EA310-4D64-68BC-1E37-936EC4833A24}"/>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262476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D53E7-AD8B-AB77-7880-5CCD0D9655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AFB7A5-8D9E-965E-F9FC-A45CBAA4A3D5}"/>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4" name="页脚占位符 3">
            <a:extLst>
              <a:ext uri="{FF2B5EF4-FFF2-40B4-BE49-F238E27FC236}">
                <a16:creationId xmlns:a16="http://schemas.microsoft.com/office/drawing/2014/main" id="{0B9A35BA-6871-28D8-327E-AEE2D5687B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7714A2-AFAB-9C91-6185-33F13649CC4F}"/>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349348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F493561-1237-6B09-B123-9498DE001D07}"/>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3" name="页脚占位符 2">
            <a:extLst>
              <a:ext uri="{FF2B5EF4-FFF2-40B4-BE49-F238E27FC236}">
                <a16:creationId xmlns:a16="http://schemas.microsoft.com/office/drawing/2014/main" id="{853DF6A9-E4F5-5250-E5EE-C4F997B9A6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B2A083-BF62-24AE-14E0-5F03589EA274}"/>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176635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D1EF1-C751-800D-9272-385A018616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A91B04-6CD9-3859-489C-C7D802BB5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135DFFA-19EA-3A34-CFA9-5F049994A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3D40F9-F8C2-F09D-57A1-6098354B38DB}"/>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6" name="页脚占位符 5">
            <a:extLst>
              <a:ext uri="{FF2B5EF4-FFF2-40B4-BE49-F238E27FC236}">
                <a16:creationId xmlns:a16="http://schemas.microsoft.com/office/drawing/2014/main" id="{B3F31813-98BD-3E48-6466-D1DD223A70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C54F34-7B2E-9DE0-4B33-541CBB92851D}"/>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262436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83CFC-6577-39A3-9A3D-CC617047DE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F0410E-D1A3-5293-8C82-55EA609A4D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0C35331-E75A-6F16-02EC-00B0E1BD3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BB0175-1D81-CEB1-C561-52AF11E19F38}"/>
              </a:ext>
            </a:extLst>
          </p:cNvPr>
          <p:cNvSpPr>
            <a:spLocks noGrp="1"/>
          </p:cNvSpPr>
          <p:nvPr>
            <p:ph type="dt" sz="half" idx="10"/>
          </p:nvPr>
        </p:nvSpPr>
        <p:spPr/>
        <p:txBody>
          <a:bodyPr/>
          <a:lstStyle/>
          <a:p>
            <a:fld id="{0F970BA4-5DDD-4EC2-9209-F9A3D3E66721}" type="datetimeFigureOut">
              <a:rPr lang="zh-CN" altLang="en-US" smtClean="0"/>
              <a:t>2022/10/10</a:t>
            </a:fld>
            <a:endParaRPr lang="zh-CN" altLang="en-US"/>
          </a:p>
        </p:txBody>
      </p:sp>
      <p:sp>
        <p:nvSpPr>
          <p:cNvPr id="6" name="页脚占位符 5">
            <a:extLst>
              <a:ext uri="{FF2B5EF4-FFF2-40B4-BE49-F238E27FC236}">
                <a16:creationId xmlns:a16="http://schemas.microsoft.com/office/drawing/2014/main" id="{60C25300-5C7E-31EB-F473-52F31B924F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1C90B6-7F0B-6C66-9E40-40E4FFF7661C}"/>
              </a:ext>
            </a:extLst>
          </p:cNvPr>
          <p:cNvSpPr>
            <a:spLocks noGrp="1"/>
          </p:cNvSpPr>
          <p:nvPr>
            <p:ph type="sldNum" sz="quarter" idx="12"/>
          </p:nvPr>
        </p:nvSpPr>
        <p:spPr/>
        <p:txBody>
          <a:body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265808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FB3375-FEAA-B260-55E0-C1E10B97FB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E304B1-F37B-B39E-9441-DAD98E58E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FC8B51-5BD8-5945-E435-D585FD75D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70BA4-5DDD-4EC2-9209-F9A3D3E66721}"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CA1095D4-6E13-CF13-93A2-937E5CA07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69100C-4706-17F8-94EA-4B4E1D617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4476F-77BD-4D39-9C39-398EBA887598}" type="slidenum">
              <a:rPr lang="zh-CN" altLang="en-US" smtClean="0"/>
              <a:t>‹#›</a:t>
            </a:fld>
            <a:endParaRPr lang="zh-CN" altLang="en-US"/>
          </a:p>
        </p:txBody>
      </p:sp>
    </p:spTree>
    <p:extLst>
      <p:ext uri="{BB962C8B-B14F-4D97-AF65-F5344CB8AC3E}">
        <p14:creationId xmlns:p14="http://schemas.microsoft.com/office/powerpoint/2010/main" val="95171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084014A1-A5A3-F0EB-34B0-1FB85DB47AF1}"/>
              </a:ext>
            </a:extLst>
          </p:cNvPr>
          <p:cNvCxnSpPr>
            <a:cxnSpLocks/>
          </p:cNvCxnSpPr>
          <p:nvPr/>
        </p:nvCxnSpPr>
        <p:spPr>
          <a:xfrm>
            <a:off x="491139" y="2322932"/>
            <a:ext cx="583781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1048BB1A-08A0-2A53-4E6B-591DC31FAA35}"/>
              </a:ext>
            </a:extLst>
          </p:cNvPr>
          <p:cNvSpPr>
            <a:spLocks noGrp="1"/>
          </p:cNvSpPr>
          <p:nvPr>
            <p:ph type="ctrTitle"/>
          </p:nvPr>
        </p:nvSpPr>
        <p:spPr>
          <a:xfrm>
            <a:off x="666398" y="1593667"/>
            <a:ext cx="5487297" cy="592746"/>
          </a:xfrm>
        </p:spPr>
        <p:txBody>
          <a:bodyPr>
            <a:noAutofit/>
          </a:bodyPr>
          <a:lstStyle/>
          <a:p>
            <a:pPr>
              <a:lnSpc>
                <a:spcPct val="100000"/>
              </a:lnSpc>
            </a:pPr>
            <a:r>
              <a:rPr lang="zh-CN" altLang="en-US" sz="2600" b="1" dirty="0">
                <a:latin typeface="Arial" panose="020B0604020202020204" pitchFamily="34" charset="0"/>
                <a:ea typeface="微软雅黑" panose="020B0503020204020204" pitchFamily="34" charset="-122"/>
                <a:cs typeface="Arial" panose="020B0604020202020204" pitchFamily="34" charset="0"/>
              </a:rPr>
              <a:t>微控制器处理器及安全芯片市场调研</a:t>
            </a:r>
          </a:p>
        </p:txBody>
      </p:sp>
      <p:sp>
        <p:nvSpPr>
          <p:cNvPr id="15" name="文本占位符 5">
            <a:extLst>
              <a:ext uri="{FF2B5EF4-FFF2-40B4-BE49-F238E27FC236}">
                <a16:creationId xmlns:a16="http://schemas.microsoft.com/office/drawing/2014/main" id="{4023D15A-D4AC-EAD5-3968-6EBCCAA9B321}"/>
              </a:ext>
            </a:extLst>
          </p:cNvPr>
          <p:cNvSpPr txBox="1">
            <a:spLocks/>
          </p:cNvSpPr>
          <p:nvPr/>
        </p:nvSpPr>
        <p:spPr>
          <a:xfrm>
            <a:off x="917064" y="4271557"/>
            <a:ext cx="2429386" cy="404944"/>
          </a:xfrm>
          <a:prstGeom prst="rect">
            <a:avLst/>
          </a:prstGeom>
          <a:solidFill>
            <a:srgbClr val="0B76D7"/>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dirty="0">
                <a:solidFill>
                  <a:srgbClr val="FFFFFF"/>
                </a:solidFill>
              </a:rPr>
              <a:t>金融业务部</a:t>
            </a:r>
            <a:r>
              <a:rPr lang="en-US" altLang="zh-CN" sz="1400" dirty="0">
                <a:solidFill>
                  <a:srgbClr val="FFFFFF"/>
                </a:solidFill>
              </a:rPr>
              <a:t>_</a:t>
            </a:r>
            <a:r>
              <a:rPr lang="zh-CN" altLang="en-US" sz="1400" dirty="0">
                <a:solidFill>
                  <a:srgbClr val="FFFFFF"/>
                </a:solidFill>
              </a:rPr>
              <a:t>数字支付项目组</a:t>
            </a:r>
            <a:endParaRPr lang="en-US" altLang="zh-CN" sz="1400" dirty="0">
              <a:solidFill>
                <a:srgbClr val="FFFFFF"/>
              </a:solidFill>
            </a:endParaRPr>
          </a:p>
        </p:txBody>
      </p:sp>
      <p:sp>
        <p:nvSpPr>
          <p:cNvPr id="20" name="矩形 19">
            <a:extLst>
              <a:ext uri="{FF2B5EF4-FFF2-40B4-BE49-F238E27FC236}">
                <a16:creationId xmlns:a16="http://schemas.microsoft.com/office/drawing/2014/main" id="{DDEA6C3A-102B-6E8A-2D81-D488A6AD3EA9}"/>
              </a:ext>
            </a:extLst>
          </p:cNvPr>
          <p:cNvSpPr/>
          <p:nvPr/>
        </p:nvSpPr>
        <p:spPr>
          <a:xfrm>
            <a:off x="7050337" y="1449979"/>
            <a:ext cx="4139206" cy="3731700"/>
          </a:xfrm>
          <a:prstGeom prst="rect">
            <a:avLst/>
          </a:prstGeom>
          <a:noFill/>
          <a:ln w="101600">
            <a:solidFill>
              <a:srgbClr val="0B76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C783F955-0468-5C7C-CAB3-65E2A0CC273F}"/>
              </a:ext>
            </a:extLst>
          </p:cNvPr>
          <p:cNvPicPr>
            <a:picLocks noChangeAspect="1"/>
          </p:cNvPicPr>
          <p:nvPr/>
        </p:nvPicPr>
        <p:blipFill rotWithShape="1">
          <a:blip r:embed="rId3">
            <a:extLst>
              <a:ext uri="{28A0092B-C50C-407E-A947-70E740481C1C}">
                <a14:useLocalDpi xmlns:a14="http://schemas.microsoft.com/office/drawing/2010/main" val="0"/>
              </a:ext>
            </a:extLst>
          </a:blip>
          <a:srcRect l="2963" r="6067"/>
          <a:stretch/>
        </p:blipFill>
        <p:spPr>
          <a:xfrm>
            <a:off x="7405280" y="1900647"/>
            <a:ext cx="4205232" cy="3731699"/>
          </a:xfrm>
          <a:prstGeom prst="rect">
            <a:avLst/>
          </a:prstGeom>
        </p:spPr>
      </p:pic>
      <p:sp>
        <p:nvSpPr>
          <p:cNvPr id="21" name="文本占位符 6">
            <a:extLst>
              <a:ext uri="{FF2B5EF4-FFF2-40B4-BE49-F238E27FC236}">
                <a16:creationId xmlns:a16="http://schemas.microsoft.com/office/drawing/2014/main" id="{A0541EBE-C14B-54EE-1A20-4EB8B41664FA}"/>
              </a:ext>
            </a:extLst>
          </p:cNvPr>
          <p:cNvSpPr txBox="1">
            <a:spLocks/>
          </p:cNvSpPr>
          <p:nvPr/>
        </p:nvSpPr>
        <p:spPr>
          <a:xfrm>
            <a:off x="917064" y="4856023"/>
            <a:ext cx="1277496" cy="319123"/>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t>2022/10/10</a:t>
            </a:r>
          </a:p>
        </p:txBody>
      </p:sp>
    </p:spTree>
    <p:extLst>
      <p:ext uri="{BB962C8B-B14F-4D97-AF65-F5344CB8AC3E}">
        <p14:creationId xmlns:p14="http://schemas.microsoft.com/office/powerpoint/2010/main" val="226343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智能卡芯片</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362047" y="1135341"/>
            <a:ext cx="11467906" cy="1028871"/>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卡内的集成电路中带有微处理器</a:t>
            </a:r>
            <a:r>
              <a:rPr lang="en-US" altLang="zh-CN" sz="1400" i="0" dirty="0">
                <a:solidFill>
                  <a:srgbClr val="000000"/>
                </a:solidFill>
                <a:effectLst/>
                <a:latin typeface="-apple-system"/>
              </a:rPr>
              <a:t>CPU</a:t>
            </a:r>
            <a:r>
              <a:rPr lang="zh-CN" altLang="en-US" sz="1400" i="0" dirty="0">
                <a:solidFill>
                  <a:srgbClr val="000000"/>
                </a:solidFill>
                <a:effectLst/>
                <a:latin typeface="-apple-system"/>
              </a:rPr>
              <a:t>、存储单元</a:t>
            </a:r>
            <a:r>
              <a:rPr lang="en-US" altLang="zh-CN" sz="1400" i="0" dirty="0">
                <a:solidFill>
                  <a:srgbClr val="000000"/>
                </a:solidFill>
                <a:effectLst/>
                <a:latin typeface="-apple-system"/>
              </a:rPr>
              <a:t>(</a:t>
            </a:r>
            <a:r>
              <a:rPr lang="zh-CN" altLang="en-US" sz="1400" i="0" dirty="0">
                <a:solidFill>
                  <a:srgbClr val="000000"/>
                </a:solidFill>
                <a:effectLst/>
                <a:latin typeface="-apple-system"/>
              </a:rPr>
              <a:t>包括随机存储器</a:t>
            </a:r>
            <a:r>
              <a:rPr lang="en-US" altLang="zh-CN" sz="1400" i="0" dirty="0">
                <a:solidFill>
                  <a:srgbClr val="000000"/>
                </a:solidFill>
                <a:effectLst/>
                <a:latin typeface="-apple-system"/>
              </a:rPr>
              <a:t>RAM</a:t>
            </a:r>
            <a:r>
              <a:rPr lang="zh-CN" altLang="en-US" sz="1400" i="0" dirty="0">
                <a:solidFill>
                  <a:srgbClr val="000000"/>
                </a:solidFill>
                <a:effectLst/>
                <a:latin typeface="-apple-system"/>
              </a:rPr>
              <a:t>、程序存储器</a:t>
            </a:r>
            <a:r>
              <a:rPr lang="en-US" altLang="zh-CN" sz="1400" i="0" dirty="0">
                <a:solidFill>
                  <a:srgbClr val="000000"/>
                </a:solidFill>
                <a:effectLst/>
                <a:latin typeface="-apple-system"/>
              </a:rPr>
              <a:t>ROM(FLASH)</a:t>
            </a:r>
            <a:r>
              <a:rPr lang="zh-CN" altLang="en-US" sz="1400" i="0" dirty="0">
                <a:solidFill>
                  <a:srgbClr val="000000"/>
                </a:solidFill>
                <a:effectLst/>
                <a:latin typeface="-apple-system"/>
              </a:rPr>
              <a:t>、用户数据存储器</a:t>
            </a:r>
            <a:r>
              <a:rPr lang="en-US" altLang="zh-CN" sz="1400" i="0" dirty="0">
                <a:solidFill>
                  <a:srgbClr val="000000"/>
                </a:solidFill>
                <a:effectLst/>
                <a:latin typeface="-apple-system"/>
              </a:rPr>
              <a:t>EEPROM)</a:t>
            </a:r>
            <a:r>
              <a:rPr lang="zh-CN" altLang="en-US" sz="1400" i="0" dirty="0">
                <a:solidFill>
                  <a:srgbClr val="000000"/>
                </a:solidFill>
                <a:effectLst/>
                <a:latin typeface="-apple-system"/>
              </a:rPr>
              <a:t>以及芯片操作系统</a:t>
            </a:r>
            <a:r>
              <a:rPr lang="en-US" altLang="zh-CN" sz="1400" i="0" dirty="0">
                <a:solidFill>
                  <a:srgbClr val="000000"/>
                </a:solidFill>
                <a:effectLst/>
                <a:latin typeface="-apple-system"/>
              </a:rPr>
              <a:t>COS</a:t>
            </a:r>
            <a:r>
              <a:rPr lang="zh-CN" altLang="en-US" sz="1400" i="0" dirty="0">
                <a:solidFill>
                  <a:srgbClr val="000000"/>
                </a:solidFill>
                <a:effectLst/>
                <a:latin typeface="-apple-system"/>
              </a:rPr>
              <a:t>。装有</a:t>
            </a:r>
            <a:r>
              <a:rPr lang="en-US" altLang="zh-CN" sz="1400" i="0" dirty="0">
                <a:solidFill>
                  <a:srgbClr val="000000"/>
                </a:solidFill>
                <a:effectLst/>
                <a:latin typeface="-apple-system"/>
              </a:rPr>
              <a:t>COS</a:t>
            </a:r>
            <a:r>
              <a:rPr lang="zh-CN" altLang="en-US" sz="1400" i="0" dirty="0">
                <a:solidFill>
                  <a:srgbClr val="000000"/>
                </a:solidFill>
                <a:effectLst/>
                <a:latin typeface="-apple-system"/>
              </a:rPr>
              <a:t>的智能卡相当于一台微型计算机</a:t>
            </a:r>
            <a:r>
              <a:rPr lang="en-US" altLang="zh-CN" sz="1400" i="0" dirty="0">
                <a:solidFill>
                  <a:srgbClr val="000000"/>
                </a:solidFill>
                <a:effectLst/>
                <a:latin typeface="-apple-system"/>
              </a:rPr>
              <a:t>,</a:t>
            </a:r>
            <a:r>
              <a:rPr lang="zh-CN" altLang="en-US" sz="1400" i="0" dirty="0">
                <a:solidFill>
                  <a:srgbClr val="000000"/>
                </a:solidFill>
                <a:effectLst/>
                <a:latin typeface="-apple-system"/>
              </a:rPr>
              <a:t>不仅具有数据存储功能</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同时具有命令处理和数据安全保护等功能。智能卡可适用于金融、保险、交警、政府行业多个领域</a:t>
            </a:r>
            <a:r>
              <a:rPr lang="en-US" altLang="zh-CN" sz="1400" i="0" dirty="0">
                <a:solidFill>
                  <a:srgbClr val="000000"/>
                </a:solidFill>
                <a:effectLst/>
                <a:latin typeface="-apple-system"/>
              </a:rPr>
              <a:t>,</a:t>
            </a:r>
            <a:r>
              <a:rPr lang="zh-CN" altLang="en-US" sz="1400" i="0" dirty="0">
                <a:solidFill>
                  <a:srgbClr val="000000"/>
                </a:solidFill>
                <a:effectLst/>
                <a:latin typeface="-apple-system"/>
              </a:rPr>
              <a:t>具有用户空间大、读取速度快、支持一卡多用等特点</a:t>
            </a:r>
            <a:r>
              <a:rPr lang="en-US" altLang="zh-CN" sz="1400" i="0" dirty="0">
                <a:solidFill>
                  <a:srgbClr val="000000"/>
                </a:solidFill>
                <a:effectLst/>
                <a:latin typeface="-apple-system"/>
              </a:rPr>
              <a:t>,</a:t>
            </a:r>
            <a:r>
              <a:rPr lang="zh-CN" altLang="en-US" sz="1400" i="0" dirty="0">
                <a:solidFill>
                  <a:srgbClr val="000000"/>
                </a:solidFill>
                <a:effectLst/>
                <a:latin typeface="-apple-system"/>
              </a:rPr>
              <a:t>并已经通过中国人民银行和国家商秘委的认证</a:t>
            </a:r>
            <a:endParaRPr lang="en-US" altLang="zh-CN" sz="1400" i="0" dirty="0">
              <a:solidFill>
                <a:srgbClr val="000000"/>
              </a:solidFill>
              <a:effectLst/>
              <a:latin typeface="-apple-system"/>
            </a:endParaRPr>
          </a:p>
        </p:txBody>
      </p:sp>
      <p:sp>
        <p:nvSpPr>
          <p:cNvPr id="15" name="文本占位符 5">
            <a:extLst>
              <a:ext uri="{FF2B5EF4-FFF2-40B4-BE49-F238E27FC236}">
                <a16:creationId xmlns:a16="http://schemas.microsoft.com/office/drawing/2014/main" id="{7C7317B4-F46E-9662-C1F7-8516856E3310}"/>
              </a:ext>
            </a:extLst>
          </p:cNvPr>
          <p:cNvSpPr txBox="1">
            <a:spLocks/>
          </p:cNvSpPr>
          <p:nvPr/>
        </p:nvSpPr>
        <p:spPr>
          <a:xfrm>
            <a:off x="816136" y="2648364"/>
            <a:ext cx="2462018"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zh-CN" altLang="en-US" sz="1400" b="1" dirty="0">
                <a:solidFill>
                  <a:schemeClr val="tx1"/>
                </a:solidFill>
              </a:rPr>
              <a:t>智能安全芯片应用</a:t>
            </a:r>
            <a:endParaRPr lang="en-US" altLang="zh-CN" sz="1400" b="1" dirty="0">
              <a:solidFill>
                <a:schemeClr val="tx1"/>
              </a:solidFill>
            </a:endParaRPr>
          </a:p>
        </p:txBody>
      </p:sp>
      <p:sp>
        <p:nvSpPr>
          <p:cNvPr id="16" name="矩形 15">
            <a:extLst>
              <a:ext uri="{FF2B5EF4-FFF2-40B4-BE49-F238E27FC236}">
                <a16:creationId xmlns:a16="http://schemas.microsoft.com/office/drawing/2014/main" id="{E7B0D161-3FDE-17B9-A1C1-9AC58B3CF0E3}"/>
              </a:ext>
            </a:extLst>
          </p:cNvPr>
          <p:cNvSpPr/>
          <p:nvPr/>
        </p:nvSpPr>
        <p:spPr>
          <a:xfrm>
            <a:off x="711872" y="2648364"/>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a:extLst>
              <a:ext uri="{FF2B5EF4-FFF2-40B4-BE49-F238E27FC236}">
                <a16:creationId xmlns:a16="http://schemas.microsoft.com/office/drawing/2014/main" id="{BD2B30E4-6A69-7051-ABC3-AF8110117B27}"/>
              </a:ext>
            </a:extLst>
          </p:cNvPr>
          <p:cNvSpPr txBox="1">
            <a:spLocks/>
          </p:cNvSpPr>
          <p:nvPr/>
        </p:nvSpPr>
        <p:spPr>
          <a:xfrm>
            <a:off x="6057198" y="2648364"/>
            <a:ext cx="2233345"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zh-CN" altLang="en-US" sz="1400" b="1" dirty="0">
                <a:solidFill>
                  <a:schemeClr val="tx1"/>
                </a:solidFill>
              </a:rPr>
              <a:t>智能安全芯片分类</a:t>
            </a:r>
            <a:endParaRPr lang="en-US" altLang="zh-CN" sz="1400" b="1" dirty="0">
              <a:solidFill>
                <a:schemeClr val="tx1"/>
              </a:solidFill>
            </a:endParaRPr>
          </a:p>
        </p:txBody>
      </p:sp>
      <p:sp>
        <p:nvSpPr>
          <p:cNvPr id="9" name="矩形 8">
            <a:extLst>
              <a:ext uri="{FF2B5EF4-FFF2-40B4-BE49-F238E27FC236}">
                <a16:creationId xmlns:a16="http://schemas.microsoft.com/office/drawing/2014/main" id="{198C8542-BC27-EFD6-C423-BC7D0E69BC83}"/>
              </a:ext>
            </a:extLst>
          </p:cNvPr>
          <p:cNvSpPr/>
          <p:nvPr/>
        </p:nvSpPr>
        <p:spPr>
          <a:xfrm>
            <a:off x="5952935" y="2648364"/>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98B29FA-0533-EE91-6D26-13566D3464C1}"/>
              </a:ext>
            </a:extLst>
          </p:cNvPr>
          <p:cNvPicPr>
            <a:picLocks noChangeAspect="1"/>
          </p:cNvPicPr>
          <p:nvPr/>
        </p:nvPicPr>
        <p:blipFill rotWithShape="1">
          <a:blip r:embed="rId2">
            <a:extLst>
              <a:ext uri="{28A0092B-C50C-407E-A947-70E740481C1C}">
                <a14:useLocalDpi xmlns:a14="http://schemas.microsoft.com/office/drawing/2010/main" val="0"/>
              </a:ext>
            </a:extLst>
          </a:blip>
          <a:srcRect b="-490"/>
          <a:stretch/>
        </p:blipFill>
        <p:spPr>
          <a:xfrm>
            <a:off x="803436" y="3288933"/>
            <a:ext cx="4133774" cy="2362071"/>
          </a:xfrm>
          <a:prstGeom prst="rect">
            <a:avLst/>
          </a:prstGeom>
        </p:spPr>
      </p:pic>
      <p:sp>
        <p:nvSpPr>
          <p:cNvPr id="18" name="文本框 17">
            <a:extLst>
              <a:ext uri="{FF2B5EF4-FFF2-40B4-BE49-F238E27FC236}">
                <a16:creationId xmlns:a16="http://schemas.microsoft.com/office/drawing/2014/main" id="{12D251AF-18E9-F683-547C-202C36689030}"/>
              </a:ext>
            </a:extLst>
          </p:cNvPr>
          <p:cNvSpPr txBox="1"/>
          <p:nvPr/>
        </p:nvSpPr>
        <p:spPr>
          <a:xfrm>
            <a:off x="6034945" y="3486319"/>
            <a:ext cx="1557055" cy="341055"/>
          </a:xfrm>
          <a:prstGeom prst="rect">
            <a:avLst/>
          </a:prstGeom>
          <a:noFill/>
        </p:spPr>
        <p:txBody>
          <a:bodyPr wrap="square">
            <a:spAutoFit/>
          </a:bodyPr>
          <a:lstStyle/>
          <a:p>
            <a:pPr>
              <a:lnSpc>
                <a:spcPct val="150000"/>
              </a:lnSpc>
            </a:pPr>
            <a:r>
              <a:rPr lang="zh-CN" altLang="en-US" sz="1200" b="1" dirty="0">
                <a:solidFill>
                  <a:srgbClr val="000000"/>
                </a:solidFill>
                <a:highlight>
                  <a:srgbClr val="C0C0C0"/>
                </a:highlight>
                <a:latin typeface="-apple-system"/>
              </a:rPr>
              <a:t>接触式智能卡芯片</a:t>
            </a:r>
            <a:endParaRPr lang="en-US" altLang="zh-CN" sz="1200" b="1" i="0" dirty="0">
              <a:solidFill>
                <a:srgbClr val="000000"/>
              </a:solidFill>
              <a:effectLst/>
              <a:highlight>
                <a:srgbClr val="C0C0C0"/>
              </a:highlight>
              <a:latin typeface="-apple-system"/>
            </a:endParaRPr>
          </a:p>
        </p:txBody>
      </p:sp>
      <p:sp>
        <p:nvSpPr>
          <p:cNvPr id="19" name="文本框 18">
            <a:extLst>
              <a:ext uri="{FF2B5EF4-FFF2-40B4-BE49-F238E27FC236}">
                <a16:creationId xmlns:a16="http://schemas.microsoft.com/office/drawing/2014/main" id="{CF577B08-F8C6-7057-3E2D-FD80B55BE42D}"/>
              </a:ext>
            </a:extLst>
          </p:cNvPr>
          <p:cNvSpPr txBox="1"/>
          <p:nvPr/>
        </p:nvSpPr>
        <p:spPr>
          <a:xfrm>
            <a:off x="6034945" y="4249036"/>
            <a:ext cx="1488631" cy="341055"/>
          </a:xfrm>
          <a:prstGeom prst="rect">
            <a:avLst/>
          </a:prstGeom>
          <a:noFill/>
        </p:spPr>
        <p:txBody>
          <a:bodyPr wrap="square">
            <a:spAutoFit/>
          </a:bodyPr>
          <a:lstStyle/>
          <a:p>
            <a:pPr>
              <a:lnSpc>
                <a:spcPct val="150000"/>
              </a:lnSpc>
            </a:pPr>
            <a:r>
              <a:rPr lang="zh-CN" altLang="en-US" sz="1200" b="1" i="0" dirty="0">
                <a:solidFill>
                  <a:srgbClr val="000000"/>
                </a:solidFill>
                <a:effectLst/>
                <a:highlight>
                  <a:srgbClr val="C0C0C0"/>
                </a:highlight>
                <a:latin typeface="-apple-system"/>
              </a:rPr>
              <a:t>双</a:t>
            </a:r>
            <a:r>
              <a:rPr lang="zh-CN" altLang="en-US" sz="1200" b="1" dirty="0">
                <a:solidFill>
                  <a:srgbClr val="000000"/>
                </a:solidFill>
                <a:highlight>
                  <a:srgbClr val="C0C0C0"/>
                </a:highlight>
                <a:latin typeface="-apple-system"/>
              </a:rPr>
              <a:t>界面智能卡芯片</a:t>
            </a:r>
            <a:endParaRPr lang="en-US" altLang="zh-CN" sz="1200" b="1" i="0" dirty="0">
              <a:solidFill>
                <a:srgbClr val="000000"/>
              </a:solidFill>
              <a:effectLst/>
              <a:highlight>
                <a:srgbClr val="C0C0C0"/>
              </a:highlight>
              <a:latin typeface="-apple-system"/>
            </a:endParaRPr>
          </a:p>
        </p:txBody>
      </p:sp>
      <p:pic>
        <p:nvPicPr>
          <p:cNvPr id="23" name="图片 22">
            <a:extLst>
              <a:ext uri="{FF2B5EF4-FFF2-40B4-BE49-F238E27FC236}">
                <a16:creationId xmlns:a16="http://schemas.microsoft.com/office/drawing/2014/main" id="{DB05F4E3-926B-2554-CE5F-6E308ADF8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789" y="3281152"/>
            <a:ext cx="3286802" cy="1769816"/>
          </a:xfrm>
          <a:prstGeom prst="rect">
            <a:avLst/>
          </a:prstGeom>
        </p:spPr>
      </p:pic>
    </p:spTree>
    <p:extLst>
      <p:ext uri="{BB962C8B-B14F-4D97-AF65-F5344CB8AC3E}">
        <p14:creationId xmlns:p14="http://schemas.microsoft.com/office/powerpoint/2010/main" val="407022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国内外主流安全芯片企业动态及发展趋势</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857176" y="1140732"/>
            <a:ext cx="10477645" cy="2644698"/>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安全芯片在国外的应用已有近二十年的历史</a:t>
            </a:r>
            <a:r>
              <a:rPr lang="en-US" altLang="zh-CN" sz="1400" i="0" dirty="0">
                <a:solidFill>
                  <a:srgbClr val="000000"/>
                </a:solidFill>
                <a:effectLst/>
                <a:latin typeface="-apple-system"/>
              </a:rPr>
              <a:t>,</a:t>
            </a:r>
            <a:r>
              <a:rPr lang="zh-CN" altLang="en-US" sz="1400" i="0" dirty="0">
                <a:solidFill>
                  <a:srgbClr val="000000"/>
                </a:solidFill>
                <a:effectLst/>
                <a:latin typeface="-apple-system"/>
              </a:rPr>
              <a:t>欧洲拥有</a:t>
            </a:r>
            <a:r>
              <a:rPr lang="en-US" altLang="zh-CN" sz="1400" i="0" dirty="0">
                <a:solidFill>
                  <a:srgbClr val="000000"/>
                </a:solidFill>
                <a:effectLst/>
                <a:latin typeface="-apple-system"/>
              </a:rPr>
              <a:t>ST</a:t>
            </a:r>
            <a:r>
              <a:rPr lang="zh-CN" altLang="en-US" sz="1400" i="0" dirty="0">
                <a:solidFill>
                  <a:srgbClr val="000000"/>
                </a:solidFill>
                <a:effectLst/>
                <a:latin typeface="-apple-system"/>
              </a:rPr>
              <a:t>、英飞凌以及</a:t>
            </a:r>
            <a:r>
              <a:rPr lang="en-US" altLang="zh-CN" sz="1400" i="0" dirty="0">
                <a:solidFill>
                  <a:srgbClr val="000000"/>
                </a:solidFill>
                <a:effectLst/>
                <a:latin typeface="-apple-system"/>
              </a:rPr>
              <a:t>NXP</a:t>
            </a:r>
            <a:r>
              <a:rPr lang="zh-CN" altLang="en-US" sz="1400" i="0" dirty="0">
                <a:solidFill>
                  <a:srgbClr val="000000"/>
                </a:solidFill>
                <a:effectLst/>
                <a:latin typeface="-apple-system"/>
              </a:rPr>
              <a:t>等安全芯片厂商</a:t>
            </a:r>
            <a:r>
              <a:rPr lang="en-US" altLang="zh-CN" sz="1400" i="0" dirty="0">
                <a:solidFill>
                  <a:srgbClr val="000000"/>
                </a:solidFill>
                <a:effectLst/>
                <a:latin typeface="-apple-system"/>
              </a:rPr>
              <a:t>,</a:t>
            </a:r>
            <a:r>
              <a:rPr lang="zh-CN" altLang="en-US" sz="1400" i="0" dirty="0">
                <a:solidFill>
                  <a:srgbClr val="000000"/>
                </a:solidFill>
                <a:effectLst/>
                <a:latin typeface="-apple-system"/>
              </a:rPr>
              <a:t>推动了安全芯片产业的发展</a:t>
            </a:r>
            <a:endParaRPr lang="en-US" altLang="zh-CN" sz="1400" i="0" dirty="0">
              <a:solidFill>
                <a:srgbClr val="000000"/>
              </a:solidFill>
              <a:effectLst/>
              <a:latin typeface="-apple-system"/>
            </a:endParaRPr>
          </a:p>
          <a:p>
            <a:pPr indent="457200">
              <a:lnSpc>
                <a:spcPct val="150000"/>
              </a:lnSpc>
            </a:pPr>
            <a:r>
              <a:rPr lang="en-US" altLang="zh-CN" sz="1400" i="0" dirty="0">
                <a:solidFill>
                  <a:srgbClr val="000000"/>
                </a:solidFill>
                <a:effectLst/>
                <a:latin typeface="-apple-system"/>
              </a:rPr>
              <a:t>ST(</a:t>
            </a:r>
            <a:r>
              <a:rPr lang="zh-CN" altLang="en-US" sz="1400" i="0" dirty="0">
                <a:solidFill>
                  <a:srgbClr val="000000"/>
                </a:solidFill>
                <a:effectLst/>
                <a:latin typeface="-apple-system"/>
              </a:rPr>
              <a:t>意法半导体</a:t>
            </a:r>
            <a:r>
              <a:rPr lang="en-US" altLang="zh-CN" sz="1400" i="0" dirty="0">
                <a:solidFill>
                  <a:srgbClr val="000000"/>
                </a:solidFill>
                <a:effectLst/>
                <a:latin typeface="-apple-system"/>
              </a:rPr>
              <a:t>)</a:t>
            </a:r>
            <a:r>
              <a:rPr lang="zh-CN" altLang="en-US" sz="1400" i="0" dirty="0">
                <a:solidFill>
                  <a:srgbClr val="000000"/>
                </a:solidFill>
                <a:effectLst/>
                <a:latin typeface="-apple-system"/>
              </a:rPr>
              <a:t>为智能卡和委托产品应用领域</a:t>
            </a:r>
            <a:r>
              <a:rPr lang="en-US" altLang="zh-CN" sz="1400" i="0" dirty="0">
                <a:solidFill>
                  <a:srgbClr val="000000"/>
                </a:solidFill>
                <a:effectLst/>
                <a:latin typeface="-apple-system"/>
              </a:rPr>
              <a:t>,</a:t>
            </a:r>
            <a:r>
              <a:rPr lang="zh-CN" altLang="en-US" sz="1400" i="0" dirty="0">
                <a:solidFill>
                  <a:srgbClr val="000000"/>
                </a:solidFill>
                <a:effectLst/>
                <a:latin typeface="-apple-system"/>
              </a:rPr>
              <a:t>连同广泛的高速产品系列、可共同使用的片上操作系统</a:t>
            </a:r>
            <a:r>
              <a:rPr lang="en-US" altLang="zh-CN" sz="1400" i="0" dirty="0">
                <a:solidFill>
                  <a:srgbClr val="000000"/>
                </a:solidFill>
                <a:effectLst/>
                <a:latin typeface="-apple-system"/>
              </a:rPr>
              <a:t>(SoC)</a:t>
            </a:r>
            <a:r>
              <a:rPr lang="zh-CN" altLang="en-US" sz="1400" i="0" dirty="0">
                <a:solidFill>
                  <a:srgbClr val="000000"/>
                </a:solidFill>
                <a:effectLst/>
                <a:latin typeface="-apple-system"/>
              </a:rPr>
              <a:t>解决方案提供了完整的安全微控制器和存储器。产品广泛应用于各类智能卡使用场景</a:t>
            </a:r>
            <a:r>
              <a:rPr lang="en-US" altLang="zh-CN" sz="1400" i="0" dirty="0">
                <a:solidFill>
                  <a:srgbClr val="000000"/>
                </a:solidFill>
                <a:effectLst/>
                <a:latin typeface="-apple-system"/>
              </a:rPr>
              <a:t>,</a:t>
            </a:r>
            <a:r>
              <a:rPr lang="zh-CN" altLang="en-US" sz="1400" i="0" dirty="0">
                <a:solidFill>
                  <a:srgbClr val="000000"/>
                </a:solidFill>
                <a:effectLst/>
                <a:latin typeface="-apple-system"/>
              </a:rPr>
              <a:t>从最简单的电话卡到要求最严格的</a:t>
            </a:r>
            <a:r>
              <a:rPr lang="en-US" altLang="zh-CN" sz="1400" i="0" dirty="0">
                <a:solidFill>
                  <a:srgbClr val="000000"/>
                </a:solidFill>
                <a:effectLst/>
                <a:latin typeface="-apple-system"/>
              </a:rPr>
              <a:t>SIM</a:t>
            </a:r>
            <a:r>
              <a:rPr lang="zh-CN" altLang="en-US" sz="1400" i="0" dirty="0">
                <a:solidFill>
                  <a:srgbClr val="000000"/>
                </a:solidFill>
                <a:effectLst/>
                <a:latin typeface="-apple-system"/>
              </a:rPr>
              <a:t>与</a:t>
            </a:r>
            <a:r>
              <a:rPr lang="en-US" altLang="zh-CN" sz="1400" i="0" dirty="0" err="1">
                <a:solidFill>
                  <a:srgbClr val="000000"/>
                </a:solidFill>
                <a:effectLst/>
                <a:latin typeface="-apple-system"/>
              </a:rPr>
              <a:t>Pay-TV</a:t>
            </a:r>
            <a:r>
              <a:rPr lang="zh-CN" altLang="en-US" sz="1400" i="0" dirty="0">
                <a:solidFill>
                  <a:srgbClr val="000000"/>
                </a:solidFill>
                <a:effectLst/>
                <a:latin typeface="-apple-system"/>
              </a:rPr>
              <a:t>卡</a:t>
            </a:r>
          </a:p>
          <a:p>
            <a:pPr indent="457200">
              <a:lnSpc>
                <a:spcPct val="150000"/>
              </a:lnSpc>
            </a:pPr>
            <a:r>
              <a:rPr lang="zh-CN" altLang="en-US" sz="1400" i="0" dirty="0">
                <a:solidFill>
                  <a:srgbClr val="000000"/>
                </a:solidFill>
                <a:effectLst/>
                <a:latin typeface="-apple-system"/>
              </a:rPr>
              <a:t>英飞凌致力于高能效、移动性和安全性的科技挖掘</a:t>
            </a:r>
            <a:r>
              <a:rPr lang="en-US" altLang="zh-CN" sz="1400" i="0" dirty="0">
                <a:solidFill>
                  <a:srgbClr val="000000"/>
                </a:solidFill>
                <a:effectLst/>
                <a:latin typeface="-apple-system"/>
              </a:rPr>
              <a:t>,</a:t>
            </a:r>
            <a:r>
              <a:rPr lang="zh-CN" altLang="en-US" sz="1400" i="0" dirty="0">
                <a:solidFill>
                  <a:srgbClr val="000000"/>
                </a:solidFill>
                <a:effectLst/>
                <a:latin typeface="-apple-system"/>
              </a:rPr>
              <a:t>为汽车和工业功率器件、芯片卡和安全应用提供半导体和系统解决方案</a:t>
            </a:r>
            <a:r>
              <a:rPr lang="en-US" altLang="zh-CN" sz="1400" i="0" dirty="0">
                <a:solidFill>
                  <a:srgbClr val="000000"/>
                </a:solidFill>
                <a:effectLst/>
                <a:latin typeface="-apple-system"/>
              </a:rPr>
              <a:t>,</a:t>
            </a:r>
            <a:r>
              <a:rPr lang="zh-CN" altLang="en-US" sz="1400" i="0" dirty="0">
                <a:solidFill>
                  <a:srgbClr val="000000"/>
                </a:solidFill>
                <a:effectLst/>
                <a:latin typeface="-apple-system"/>
              </a:rPr>
              <a:t>并在模拟和混合信号、射频、功率以及嵌入式控制装置领域掌握尖端技术</a:t>
            </a:r>
          </a:p>
          <a:p>
            <a:pPr indent="457200">
              <a:lnSpc>
                <a:spcPct val="150000"/>
              </a:lnSpc>
            </a:pPr>
            <a:r>
              <a:rPr lang="en-US" altLang="zh-CN" sz="1400" i="0" dirty="0">
                <a:solidFill>
                  <a:srgbClr val="000000"/>
                </a:solidFill>
                <a:effectLst/>
                <a:latin typeface="-apple-system"/>
              </a:rPr>
              <a:t>NXP(</a:t>
            </a:r>
            <a:r>
              <a:rPr lang="zh-CN" altLang="en-US" sz="1400" i="0" dirty="0">
                <a:solidFill>
                  <a:srgbClr val="000000"/>
                </a:solidFill>
                <a:effectLst/>
                <a:latin typeface="-apple-system"/>
              </a:rPr>
              <a:t>恩智浦半导体</a:t>
            </a:r>
            <a:r>
              <a:rPr lang="en-US" altLang="zh-CN" sz="1400" i="0" dirty="0">
                <a:solidFill>
                  <a:srgbClr val="000000"/>
                </a:solidFill>
                <a:effectLst/>
                <a:latin typeface="-apple-system"/>
              </a:rPr>
              <a:t>)</a:t>
            </a:r>
            <a:r>
              <a:rPr lang="zh-CN" altLang="en-US" sz="1400" i="0" dirty="0">
                <a:solidFill>
                  <a:srgbClr val="000000"/>
                </a:solidFill>
                <a:effectLst/>
                <a:latin typeface="-apple-system"/>
              </a:rPr>
              <a:t>主要提供各种半导体产品与软件</a:t>
            </a:r>
            <a:r>
              <a:rPr lang="en-US" altLang="zh-CN" sz="1400" i="0" dirty="0">
                <a:solidFill>
                  <a:srgbClr val="000000"/>
                </a:solidFill>
                <a:effectLst/>
                <a:latin typeface="-apple-system"/>
              </a:rPr>
              <a:t>,</a:t>
            </a:r>
            <a:r>
              <a:rPr lang="zh-CN" altLang="en-US" sz="1400" i="0" dirty="0">
                <a:solidFill>
                  <a:srgbClr val="000000"/>
                </a:solidFill>
                <a:effectLst/>
                <a:latin typeface="-apple-system"/>
              </a:rPr>
              <a:t>为移动通信、消费类电子、安全应用、非接触式付费与连线</a:t>
            </a:r>
            <a:r>
              <a:rPr lang="en-US" altLang="zh-CN" sz="1400" i="0" dirty="0">
                <a:solidFill>
                  <a:srgbClr val="000000"/>
                </a:solidFill>
                <a:effectLst/>
                <a:latin typeface="-apple-system"/>
              </a:rPr>
              <a:t>,</a:t>
            </a:r>
            <a:r>
              <a:rPr lang="zh-CN" altLang="en-US" sz="1400" i="0" dirty="0">
                <a:solidFill>
                  <a:srgbClr val="000000"/>
                </a:solidFill>
                <a:effectLst/>
                <a:latin typeface="-apple-system"/>
              </a:rPr>
              <a:t>以及车内娱乐与网络等产品带来更优质的感知体验</a:t>
            </a:r>
            <a:endParaRPr lang="en-US" altLang="zh-CN" sz="1400" i="0" dirty="0">
              <a:solidFill>
                <a:srgbClr val="000000"/>
              </a:solidFill>
              <a:effectLst/>
              <a:latin typeface="-apple-system"/>
            </a:endParaRPr>
          </a:p>
          <a:p>
            <a:pPr indent="457200">
              <a:lnSpc>
                <a:spcPct val="150000"/>
              </a:lnSpc>
            </a:pPr>
            <a:r>
              <a:rPr lang="zh-CN" altLang="en-US" sz="1400" i="0" dirty="0">
                <a:solidFill>
                  <a:srgbClr val="000000"/>
                </a:solidFill>
                <a:effectLst/>
                <a:latin typeface="-apple-system"/>
              </a:rPr>
              <a:t>中国安全芯片从电信</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卡起步</a:t>
            </a:r>
            <a:r>
              <a:rPr lang="en-US" altLang="zh-CN" sz="1400" i="0" dirty="0">
                <a:solidFill>
                  <a:srgbClr val="000000"/>
                </a:solidFill>
                <a:effectLst/>
                <a:latin typeface="-apple-system"/>
              </a:rPr>
              <a:t>,</a:t>
            </a:r>
            <a:r>
              <a:rPr lang="zh-CN" altLang="en-US" sz="1400" i="0" dirty="0">
                <a:solidFill>
                  <a:srgbClr val="000000"/>
                </a:solidFill>
                <a:effectLst/>
                <a:latin typeface="-apple-system"/>
              </a:rPr>
              <a:t>经历身份证卡、社保卡、金融</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a:t>
            </a:r>
            <a:r>
              <a:rPr lang="en-US" altLang="zh-CN" sz="1400" i="0" dirty="0">
                <a:solidFill>
                  <a:srgbClr val="000000"/>
                </a:solidFill>
                <a:effectLst/>
                <a:latin typeface="-apple-system"/>
              </a:rPr>
              <a:t>,</a:t>
            </a:r>
            <a:r>
              <a:rPr lang="zh-CN" altLang="en-US" sz="1400" i="0" dirty="0">
                <a:solidFill>
                  <a:srgbClr val="000000"/>
                </a:solidFill>
                <a:effectLst/>
                <a:latin typeface="-apple-system"/>
              </a:rPr>
              <a:t>已经与国际领先企业在安全认证领域比肩</a:t>
            </a:r>
            <a:endParaRPr lang="en-US" altLang="zh-CN" sz="1400" i="0" dirty="0">
              <a:solidFill>
                <a:srgbClr val="000000"/>
              </a:solidFill>
              <a:effectLst/>
              <a:latin typeface="-apple-system"/>
            </a:endParaRPr>
          </a:p>
        </p:txBody>
      </p:sp>
      <p:pic>
        <p:nvPicPr>
          <p:cNvPr id="4" name="图片 3">
            <a:extLst>
              <a:ext uri="{FF2B5EF4-FFF2-40B4-BE49-F238E27FC236}">
                <a16:creationId xmlns:a16="http://schemas.microsoft.com/office/drawing/2014/main" id="{D849CF5C-B5DA-100B-F732-CB6AD00FF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79" y="3876869"/>
            <a:ext cx="10668840" cy="2483506"/>
          </a:xfrm>
          <a:prstGeom prst="rect">
            <a:avLst/>
          </a:prstGeom>
        </p:spPr>
      </p:pic>
    </p:spTree>
    <p:extLst>
      <p:ext uri="{BB962C8B-B14F-4D97-AF65-F5344CB8AC3E}">
        <p14:creationId xmlns:p14="http://schemas.microsoft.com/office/powerpoint/2010/main" val="285211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国内外主流安全芯片企业动态及发展趋势</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857177" y="1158370"/>
            <a:ext cx="10477645" cy="705706"/>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中国智能安全芯片行业产业链由上游晶圆厂、封测厂、模组生产商组成</a:t>
            </a:r>
            <a:r>
              <a:rPr lang="en-US" altLang="zh-CN" sz="1400" i="0" dirty="0">
                <a:solidFill>
                  <a:srgbClr val="000000"/>
                </a:solidFill>
                <a:effectLst/>
                <a:latin typeface="-apple-system"/>
              </a:rPr>
              <a:t>,</a:t>
            </a:r>
            <a:r>
              <a:rPr lang="zh-CN" altLang="en-US" sz="1400" i="0" dirty="0">
                <a:solidFill>
                  <a:srgbClr val="000000"/>
                </a:solidFill>
                <a:effectLst/>
                <a:latin typeface="-apple-system"/>
              </a:rPr>
              <a:t>中游为智能安全芯片厂商</a:t>
            </a:r>
            <a:r>
              <a:rPr lang="en-US" altLang="zh-CN" sz="1400" i="0" dirty="0">
                <a:solidFill>
                  <a:srgbClr val="000000"/>
                </a:solidFill>
                <a:effectLst/>
                <a:latin typeface="-apple-system"/>
              </a:rPr>
              <a:t>,</a:t>
            </a:r>
            <a:r>
              <a:rPr lang="zh-CN" altLang="en-US" sz="1400" i="0" dirty="0">
                <a:solidFill>
                  <a:srgbClr val="000000"/>
                </a:solidFill>
                <a:effectLst/>
                <a:latin typeface="-apple-system"/>
              </a:rPr>
              <a:t>下游市场参与者智能卡制卡商及发卡机构组成</a:t>
            </a:r>
            <a:endParaRPr lang="en-US" altLang="zh-CN" sz="1400" i="0" dirty="0">
              <a:solidFill>
                <a:srgbClr val="000000"/>
              </a:solidFill>
              <a:effectLst/>
              <a:latin typeface="-apple-system"/>
            </a:endParaRPr>
          </a:p>
        </p:txBody>
      </p:sp>
      <p:pic>
        <p:nvPicPr>
          <p:cNvPr id="3" name="图片 2">
            <a:extLst>
              <a:ext uri="{FF2B5EF4-FFF2-40B4-BE49-F238E27FC236}">
                <a16:creationId xmlns:a16="http://schemas.microsoft.com/office/drawing/2014/main" id="{A23773B0-05E5-CC3F-F3B7-40ED4CEA9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92" y="1946665"/>
            <a:ext cx="10641416" cy="4550009"/>
          </a:xfrm>
          <a:prstGeom prst="rect">
            <a:avLst/>
          </a:prstGeom>
        </p:spPr>
      </p:pic>
    </p:spTree>
    <p:extLst>
      <p:ext uri="{BB962C8B-B14F-4D97-AF65-F5344CB8AC3E}">
        <p14:creationId xmlns:p14="http://schemas.microsoft.com/office/powerpoint/2010/main" val="96456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国内外主流安全芯片企业动态及发展趋势</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362047" y="1140732"/>
            <a:ext cx="11467906" cy="1028871"/>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国内的安全芯片行业</a:t>
            </a:r>
            <a:r>
              <a:rPr lang="en-US" altLang="zh-CN" sz="1400" i="0" dirty="0">
                <a:solidFill>
                  <a:srgbClr val="000000"/>
                </a:solidFill>
                <a:effectLst/>
                <a:latin typeface="-apple-system"/>
              </a:rPr>
              <a:t>,</a:t>
            </a:r>
            <a:r>
              <a:rPr lang="zh-CN" altLang="en-US" sz="1400" i="0" dirty="0">
                <a:solidFill>
                  <a:srgbClr val="000000"/>
                </a:solidFill>
                <a:effectLst/>
                <a:latin typeface="-apple-system"/>
              </a:rPr>
              <a:t>由于涉及国家安全</a:t>
            </a:r>
            <a:r>
              <a:rPr lang="en-US" altLang="zh-CN" sz="1400" i="0" dirty="0">
                <a:solidFill>
                  <a:srgbClr val="000000"/>
                </a:solidFill>
                <a:effectLst/>
                <a:latin typeface="-apple-system"/>
              </a:rPr>
              <a:t>,</a:t>
            </a:r>
            <a:r>
              <a:rPr lang="zh-CN" altLang="en-US" sz="1400" i="0" dirty="0">
                <a:solidFill>
                  <a:srgbClr val="000000"/>
                </a:solidFill>
                <a:effectLst/>
                <a:latin typeface="-apple-system"/>
              </a:rPr>
              <a:t>国家政策倾向带国密算法的产品。国内具有带国密算法安全芯片厂商主要有</a:t>
            </a:r>
            <a:r>
              <a:rPr lang="en-US" altLang="zh-CN" sz="1400" i="0" dirty="0">
                <a:solidFill>
                  <a:srgbClr val="000000"/>
                </a:solidFill>
                <a:effectLst/>
                <a:latin typeface="-apple-system"/>
              </a:rPr>
              <a:t>:</a:t>
            </a:r>
            <a:r>
              <a:rPr lang="zh-CN" altLang="en-US" sz="1400" i="0" dirty="0">
                <a:solidFill>
                  <a:srgbClr val="000000"/>
                </a:solidFill>
                <a:effectLst/>
                <a:latin typeface="-apple-system"/>
              </a:rPr>
              <a:t>华大电子、</a:t>
            </a:r>
            <a:r>
              <a:rPr lang="zh-CN" altLang="en-US" sz="1400" b="1" i="0" dirty="0">
                <a:solidFill>
                  <a:srgbClr val="000000"/>
                </a:solidFill>
                <a:effectLst/>
                <a:latin typeface="-apple-system"/>
              </a:rPr>
              <a:t>华弘集成</a:t>
            </a:r>
            <a:r>
              <a:rPr lang="zh-CN" altLang="en-US" sz="1400" i="0" dirty="0">
                <a:solidFill>
                  <a:srgbClr val="000000"/>
                </a:solidFill>
                <a:effectLst/>
                <a:latin typeface="-apple-system"/>
              </a:rPr>
              <a:t>、大唐微电子、同方微电子、天津国芯、国民技术、复旦微电子公司。而智能卡成卡供应商则数量众多</a:t>
            </a:r>
            <a:r>
              <a:rPr lang="en-US" altLang="zh-CN" sz="1400" i="0" dirty="0">
                <a:solidFill>
                  <a:srgbClr val="000000"/>
                </a:solidFill>
                <a:effectLst/>
                <a:latin typeface="-apple-system"/>
              </a:rPr>
              <a:t>,</a:t>
            </a:r>
            <a:r>
              <a:rPr lang="zh-CN" altLang="en-US" sz="1400" i="0" dirty="0">
                <a:solidFill>
                  <a:srgbClr val="000000"/>
                </a:solidFill>
                <a:effectLst/>
                <a:latin typeface="-apple-system"/>
              </a:rPr>
              <a:t>主要有握奇数据、东信和平、</a:t>
            </a:r>
            <a:r>
              <a:rPr lang="zh-CN" altLang="en-US" sz="1400" b="1" i="0" dirty="0">
                <a:solidFill>
                  <a:srgbClr val="000000"/>
                </a:solidFill>
                <a:effectLst/>
                <a:latin typeface="-apple-system"/>
              </a:rPr>
              <a:t>华弘</a:t>
            </a:r>
            <a:r>
              <a:rPr lang="zh-CN" altLang="en-US" sz="1400" i="0" dirty="0">
                <a:solidFill>
                  <a:srgbClr val="000000"/>
                </a:solidFill>
                <a:effectLst/>
                <a:latin typeface="-apple-system"/>
              </a:rPr>
              <a:t>、华大、恒宝、明华公司等企业</a:t>
            </a:r>
            <a:endParaRPr lang="en-US" altLang="zh-CN" sz="1400" i="0" dirty="0">
              <a:solidFill>
                <a:srgbClr val="000000"/>
              </a:solidFill>
              <a:effectLst/>
              <a:latin typeface="-apple-system"/>
            </a:endParaRPr>
          </a:p>
        </p:txBody>
      </p:sp>
      <p:graphicFrame>
        <p:nvGraphicFramePr>
          <p:cNvPr id="2" name="表格 12">
            <a:extLst>
              <a:ext uri="{FF2B5EF4-FFF2-40B4-BE49-F238E27FC236}">
                <a16:creationId xmlns:a16="http://schemas.microsoft.com/office/drawing/2014/main" id="{9F7C5E57-87CF-352B-D44C-A855F09FD8CE}"/>
              </a:ext>
            </a:extLst>
          </p:cNvPr>
          <p:cNvGraphicFramePr>
            <a:graphicFrameLocks noGrp="1"/>
          </p:cNvGraphicFramePr>
          <p:nvPr>
            <p:extLst>
              <p:ext uri="{D42A27DB-BD31-4B8C-83A1-F6EECF244321}">
                <p14:modId xmlns:p14="http://schemas.microsoft.com/office/powerpoint/2010/main" val="470529760"/>
              </p:ext>
            </p:extLst>
          </p:nvPr>
        </p:nvGraphicFramePr>
        <p:xfrm>
          <a:off x="273697" y="2429002"/>
          <a:ext cx="5057192" cy="3906930"/>
        </p:xfrm>
        <a:graphic>
          <a:graphicData uri="http://schemas.openxmlformats.org/drawingml/2006/table">
            <a:tbl>
              <a:tblPr firstRow="1" bandRow="1">
                <a:tableStyleId>{5940675A-B579-460E-94D1-54222C63F5DA}</a:tableStyleId>
              </a:tblPr>
              <a:tblGrid>
                <a:gridCol w="1037543">
                  <a:extLst>
                    <a:ext uri="{9D8B030D-6E8A-4147-A177-3AD203B41FA5}">
                      <a16:colId xmlns:a16="http://schemas.microsoft.com/office/drawing/2014/main" val="2290201052"/>
                    </a:ext>
                  </a:extLst>
                </a:gridCol>
                <a:gridCol w="1020147">
                  <a:extLst>
                    <a:ext uri="{9D8B030D-6E8A-4147-A177-3AD203B41FA5}">
                      <a16:colId xmlns:a16="http://schemas.microsoft.com/office/drawing/2014/main" val="63507824"/>
                    </a:ext>
                  </a:extLst>
                </a:gridCol>
                <a:gridCol w="2999502">
                  <a:extLst>
                    <a:ext uri="{9D8B030D-6E8A-4147-A177-3AD203B41FA5}">
                      <a16:colId xmlns:a16="http://schemas.microsoft.com/office/drawing/2014/main" val="1780204490"/>
                    </a:ext>
                  </a:extLst>
                </a:gridCol>
              </a:tblGrid>
              <a:tr h="277655">
                <a:tc>
                  <a:txBody>
                    <a:bodyPr/>
                    <a:lstStyle/>
                    <a:p>
                      <a:pPr algn="ctr">
                        <a:lnSpc>
                          <a:spcPct val="100000"/>
                        </a:lnSpc>
                      </a:pPr>
                      <a:r>
                        <a:rPr lang="zh-CN" altLang="en-US" sz="1400" b="1" i="0" kern="1200" dirty="0">
                          <a:solidFill>
                            <a:srgbClr val="000000"/>
                          </a:solidFill>
                          <a:effectLst/>
                          <a:latin typeface="-apple-system"/>
                          <a:ea typeface="+mn-ea"/>
                          <a:cs typeface="+mn-cs"/>
                        </a:rPr>
                        <a:t>供应商</a:t>
                      </a:r>
                      <a:endParaRPr lang="en-US" altLang="zh-CN" sz="1400" b="1" i="0" kern="1200" dirty="0">
                        <a:solidFill>
                          <a:srgbClr val="000000"/>
                        </a:solidFill>
                        <a:effectLst/>
                        <a:latin typeface="-apple-system"/>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pPr>
                      <a:r>
                        <a:rPr lang="zh-CN" altLang="en-US" sz="1400" b="1" i="0" kern="1200" dirty="0">
                          <a:solidFill>
                            <a:srgbClr val="000000"/>
                          </a:solidFill>
                          <a:effectLst/>
                          <a:latin typeface="-apple-system"/>
                          <a:ea typeface="+mn-ea"/>
                          <a:cs typeface="+mn-cs"/>
                        </a:rPr>
                        <a:t>主要产品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pPr>
                      <a:r>
                        <a:rPr lang="zh-CN" altLang="en-US" sz="1400" b="1" i="0" kern="1200" dirty="0">
                          <a:solidFill>
                            <a:srgbClr val="000000"/>
                          </a:solidFill>
                          <a:effectLst/>
                          <a:latin typeface="-apple-system"/>
                          <a:ea typeface="+mn-ea"/>
                          <a:cs typeface="+mn-cs"/>
                        </a:rPr>
                        <a:t>应用领域</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724804"/>
                  </a:ext>
                </a:extLst>
              </a:tr>
              <a:tr h="307792">
                <a:tc rowSpan="3">
                  <a:txBody>
                    <a:bodyPr/>
                    <a:lstStyle/>
                    <a:p>
                      <a:pPr algn="ctr">
                        <a:lnSpc>
                          <a:spcPct val="100000"/>
                        </a:lnSpc>
                      </a:pPr>
                      <a:r>
                        <a:rPr lang="zh-CN" altLang="en-US" sz="1200" dirty="0">
                          <a:solidFill>
                            <a:schemeClr val="tx1"/>
                          </a:solidFill>
                        </a:rPr>
                        <a:t>紫光同芯</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1200" dirty="0">
                          <a:solidFill>
                            <a:schemeClr val="tx1"/>
                          </a:solidFill>
                        </a:rPr>
                        <a:t>THC80</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zh-CN" altLang="en-US" sz="1200" dirty="0">
                          <a:solidFill>
                            <a:schemeClr val="tx1"/>
                          </a:solidFill>
                        </a:rPr>
                        <a:t>物联网设备</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0361430"/>
                  </a:ext>
                </a:extLst>
              </a:tr>
              <a:tr h="307792">
                <a:tc vMerge="1">
                  <a:txBody>
                    <a:bodyPr/>
                    <a:lstStyle/>
                    <a:p>
                      <a:pPr algn="ct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THC88</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物联网设备</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7336264"/>
                  </a:ext>
                </a:extLst>
              </a:tr>
              <a:tr h="307792">
                <a:tc vMerge="1">
                  <a:txBody>
                    <a:bodyPr/>
                    <a:lstStyle/>
                    <a:p>
                      <a:pPr algn="ct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THC89</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物联网设备</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074548"/>
                  </a:ext>
                </a:extLst>
              </a:tr>
              <a:tr h="307792">
                <a:tc rowSpan="4">
                  <a:txBody>
                    <a:bodyPr/>
                    <a:lstStyle/>
                    <a:p>
                      <a:pPr algn="ctr">
                        <a:lnSpc>
                          <a:spcPct val="100000"/>
                        </a:lnSpc>
                      </a:pPr>
                      <a:r>
                        <a:rPr lang="zh-CN" altLang="en-US" sz="1200" dirty="0">
                          <a:solidFill>
                            <a:schemeClr val="tx1"/>
                          </a:solidFill>
                        </a:rPr>
                        <a:t>华大电子</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1200" dirty="0">
                          <a:solidFill>
                            <a:schemeClr val="tx1"/>
                          </a:solidFill>
                        </a:rPr>
                        <a:t>CIU98_A</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zh-CN" altLang="en-US" sz="1200" dirty="0">
                          <a:solidFill>
                            <a:schemeClr val="tx1"/>
                          </a:solidFill>
                        </a:rPr>
                        <a:t>智能门锁、智能家居、智能表计等</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7866707"/>
                  </a:ext>
                </a:extLst>
              </a:tr>
              <a:tr h="249889">
                <a:tc vMerge="1">
                  <a:txBody>
                    <a:bodyPr/>
                    <a:lstStyle/>
                    <a:p>
                      <a:pPr algn="ct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CIU98_B</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zh-CN" altLang="en-US" sz="1200" dirty="0">
                          <a:solidFill>
                            <a:schemeClr val="tx1"/>
                          </a:solidFill>
                        </a:rPr>
                        <a:t>移动支付、安全</a:t>
                      </a:r>
                      <a:r>
                        <a:rPr lang="en-US" altLang="zh-CN" sz="1200" dirty="0">
                          <a:solidFill>
                            <a:schemeClr val="tx1"/>
                          </a:solidFill>
                        </a:rPr>
                        <a:t>SE</a:t>
                      </a:r>
                      <a:r>
                        <a:rPr lang="zh-CN" altLang="en-US" sz="1200" dirty="0">
                          <a:solidFill>
                            <a:schemeClr val="tx1"/>
                          </a:solidFill>
                        </a:rPr>
                        <a:t>、手机</a:t>
                      </a:r>
                      <a:r>
                        <a:rPr lang="en-US" altLang="zh-CN" sz="1200" dirty="0">
                          <a:solidFill>
                            <a:schemeClr val="tx1"/>
                          </a:solidFill>
                        </a:rPr>
                        <a:t>ese</a:t>
                      </a:r>
                      <a:r>
                        <a:rPr lang="zh-CN" altLang="en-US" sz="1200" dirty="0">
                          <a:solidFill>
                            <a:schemeClr val="tx1"/>
                          </a:solidFill>
                        </a:rPr>
                        <a:t>、</a:t>
                      </a:r>
                      <a:r>
                        <a:rPr lang="en-US" altLang="zh-CN" sz="1200" dirty="0">
                          <a:solidFill>
                            <a:schemeClr val="tx1"/>
                          </a:solidFill>
                        </a:rPr>
                        <a:t>TBOX SE</a:t>
                      </a:r>
                      <a:r>
                        <a:rPr lang="zh-CN" altLang="en-US" sz="1200" dirty="0">
                          <a:solidFill>
                            <a:schemeClr val="tx1"/>
                          </a:solidFill>
                        </a:rPr>
                        <a:t>等</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7655430"/>
                  </a:ext>
                </a:extLst>
              </a:tr>
              <a:tr h="307792">
                <a:tc vMerge="1">
                  <a:txBody>
                    <a:bodyPr/>
                    <a:lstStyle/>
                    <a:p>
                      <a:pPr algn="ct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CIU98_C</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智能家居、智能表计等</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911451"/>
                  </a:ext>
                </a:extLst>
              </a:tr>
              <a:tr h="307792">
                <a:tc vMerge="1">
                  <a:txBody>
                    <a:bodyPr/>
                    <a:lstStyle/>
                    <a:p>
                      <a:pPr algn="ct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CIU98_E</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高速公路</a:t>
                      </a:r>
                      <a:r>
                        <a:rPr lang="en-US" altLang="zh-CN" sz="1200" dirty="0">
                          <a:solidFill>
                            <a:schemeClr val="tx1"/>
                          </a:solidFill>
                        </a:rPr>
                        <a:t>OBE-SAM</a:t>
                      </a:r>
                      <a:r>
                        <a:rPr lang="zh-CN" altLang="en-US" sz="1200" dirty="0">
                          <a:solidFill>
                            <a:schemeClr val="tx1"/>
                          </a:solidFill>
                        </a:rPr>
                        <a:t>等</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424416"/>
                  </a:ext>
                </a:extLst>
              </a:tr>
              <a:tr h="307792">
                <a:tc rowSpan="4">
                  <a:txBody>
                    <a:bodyPr/>
                    <a:lstStyle/>
                    <a:p>
                      <a:pPr algn="ctr">
                        <a:lnSpc>
                          <a:spcPct val="100000"/>
                        </a:lnSpc>
                      </a:pPr>
                      <a:r>
                        <a:rPr lang="zh-CN" altLang="en-US" sz="1200" dirty="0">
                          <a:solidFill>
                            <a:schemeClr val="tx1"/>
                          </a:solidFill>
                        </a:rPr>
                        <a:t>复旦微电子</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FMSE</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国六</a:t>
                      </a:r>
                      <a:r>
                        <a:rPr lang="en-US" altLang="zh-CN" sz="1200" dirty="0" err="1">
                          <a:solidFill>
                            <a:schemeClr val="tx1"/>
                          </a:solidFill>
                        </a:rPr>
                        <a:t>TBox</a:t>
                      </a:r>
                      <a:r>
                        <a:rPr lang="zh-CN" altLang="en-US" sz="1200" dirty="0">
                          <a:solidFill>
                            <a:schemeClr val="tx1"/>
                          </a:solidFill>
                        </a:rPr>
                        <a:t>、车载中控、表计</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5421656"/>
                  </a:ext>
                </a:extLst>
              </a:tr>
              <a:tr h="557682">
                <a:tc vMerge="1">
                  <a:txBody>
                    <a:bodyPr/>
                    <a:lstStyle/>
                    <a:p>
                      <a:pPr algn="ct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FM1230</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国六</a:t>
                      </a:r>
                      <a:r>
                        <a:rPr lang="en-US" altLang="zh-CN" sz="1200" dirty="0" err="1">
                          <a:solidFill>
                            <a:schemeClr val="tx1"/>
                          </a:solidFill>
                        </a:rPr>
                        <a:t>TBox</a:t>
                      </a:r>
                      <a:r>
                        <a:rPr lang="zh-CN" altLang="en-US" sz="1200" dirty="0">
                          <a:solidFill>
                            <a:schemeClr val="tx1"/>
                          </a:solidFill>
                        </a:rPr>
                        <a:t>、车载中控、无线充、表计、配件认证、耗材防伪、防抄板、版权保护</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473320"/>
                  </a:ext>
                </a:extLst>
              </a:tr>
              <a:tr h="307792">
                <a:tc vMerge="1">
                  <a:txBody>
                    <a:bodyPr/>
                    <a:lstStyle/>
                    <a:p>
                      <a:pPr algn="ct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FM1231</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防抄板、版权保护</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65102"/>
                  </a:ext>
                </a:extLst>
              </a:tr>
              <a:tr h="307792">
                <a:tc vMerge="1">
                  <a:txBody>
                    <a:bodyPr/>
                    <a:lstStyle/>
                    <a:p>
                      <a:pPr algn="ct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FM151M</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SWP SIM</a:t>
                      </a:r>
                      <a:r>
                        <a:rPr lang="zh-CN" altLang="en-US" sz="1200" dirty="0">
                          <a:solidFill>
                            <a:schemeClr val="tx1"/>
                          </a:solidFill>
                        </a:rPr>
                        <a:t>、</a:t>
                      </a:r>
                      <a:r>
                        <a:rPr lang="en-US" altLang="zh-CN" sz="1200" dirty="0">
                          <a:solidFill>
                            <a:schemeClr val="tx1"/>
                          </a:solidFill>
                        </a:rPr>
                        <a:t>PSAM</a:t>
                      </a:r>
                      <a:r>
                        <a:rPr lang="zh-CN" altLang="en-US" sz="1200" dirty="0">
                          <a:solidFill>
                            <a:schemeClr val="tx1"/>
                          </a:solidFill>
                        </a:rPr>
                        <a:t>卡、</a:t>
                      </a:r>
                      <a:r>
                        <a:rPr lang="en-US" altLang="zh-CN" sz="1200" dirty="0">
                          <a:solidFill>
                            <a:schemeClr val="tx1"/>
                          </a:solidFill>
                        </a:rPr>
                        <a:t>SE</a:t>
                      </a:r>
                      <a:r>
                        <a:rPr lang="zh-CN" altLang="en-US" sz="1200" dirty="0">
                          <a:solidFill>
                            <a:schemeClr val="tx1"/>
                          </a:solidFill>
                        </a:rPr>
                        <a:t>、数字钥匙</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6285260"/>
                  </a:ext>
                </a:extLst>
              </a:tr>
            </a:tbl>
          </a:graphicData>
        </a:graphic>
      </p:graphicFrame>
      <p:graphicFrame>
        <p:nvGraphicFramePr>
          <p:cNvPr id="5" name="表格 12">
            <a:extLst>
              <a:ext uri="{FF2B5EF4-FFF2-40B4-BE49-F238E27FC236}">
                <a16:creationId xmlns:a16="http://schemas.microsoft.com/office/drawing/2014/main" id="{0E718031-D32A-F106-EB89-501FB4E76423}"/>
              </a:ext>
            </a:extLst>
          </p:cNvPr>
          <p:cNvGraphicFramePr>
            <a:graphicFrameLocks noGrp="1"/>
          </p:cNvGraphicFramePr>
          <p:nvPr>
            <p:extLst>
              <p:ext uri="{D42A27DB-BD31-4B8C-83A1-F6EECF244321}">
                <p14:modId xmlns:p14="http://schemas.microsoft.com/office/powerpoint/2010/main" val="4165262409"/>
              </p:ext>
            </p:extLst>
          </p:nvPr>
        </p:nvGraphicFramePr>
        <p:xfrm>
          <a:off x="5491357" y="2429002"/>
          <a:ext cx="6400799" cy="3906928"/>
        </p:xfrm>
        <a:graphic>
          <a:graphicData uri="http://schemas.openxmlformats.org/drawingml/2006/table">
            <a:tbl>
              <a:tblPr firstRow="1" bandRow="1">
                <a:tableStyleId>{5940675A-B579-460E-94D1-54222C63F5DA}</a:tableStyleId>
              </a:tblPr>
              <a:tblGrid>
                <a:gridCol w="883296">
                  <a:extLst>
                    <a:ext uri="{9D8B030D-6E8A-4147-A177-3AD203B41FA5}">
                      <a16:colId xmlns:a16="http://schemas.microsoft.com/office/drawing/2014/main" val="3961854029"/>
                    </a:ext>
                  </a:extLst>
                </a:gridCol>
                <a:gridCol w="1139599">
                  <a:extLst>
                    <a:ext uri="{9D8B030D-6E8A-4147-A177-3AD203B41FA5}">
                      <a16:colId xmlns:a16="http://schemas.microsoft.com/office/drawing/2014/main" val="63507824"/>
                    </a:ext>
                  </a:extLst>
                </a:gridCol>
                <a:gridCol w="4377904">
                  <a:extLst>
                    <a:ext uri="{9D8B030D-6E8A-4147-A177-3AD203B41FA5}">
                      <a16:colId xmlns:a16="http://schemas.microsoft.com/office/drawing/2014/main" val="1780204490"/>
                    </a:ext>
                  </a:extLst>
                </a:gridCol>
              </a:tblGrid>
              <a:tr h="307632">
                <a:tc>
                  <a:txBody>
                    <a:bodyPr/>
                    <a:lstStyle/>
                    <a:p>
                      <a:pPr marL="0" algn="ctr" defTabSz="914400" rtl="0" eaLnBrk="1" latinLnBrk="0" hangingPunct="1">
                        <a:lnSpc>
                          <a:spcPct val="100000"/>
                        </a:lnSpc>
                      </a:pPr>
                      <a:r>
                        <a:rPr lang="zh-CN" altLang="en-US" sz="1400" b="1" i="0" kern="1200" dirty="0">
                          <a:solidFill>
                            <a:srgbClr val="000000"/>
                          </a:solidFill>
                          <a:effectLst/>
                          <a:latin typeface="-apple-system"/>
                          <a:ea typeface="+mn-ea"/>
                          <a:cs typeface="+mn-cs"/>
                        </a:rPr>
                        <a:t>供应商</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pPr>
                      <a:r>
                        <a:rPr lang="zh-CN" altLang="en-US" sz="1400" b="1" i="0" kern="1200" dirty="0">
                          <a:solidFill>
                            <a:srgbClr val="000000"/>
                          </a:solidFill>
                          <a:effectLst/>
                          <a:latin typeface="-apple-system"/>
                          <a:ea typeface="+mn-ea"/>
                          <a:cs typeface="+mn-cs"/>
                        </a:rPr>
                        <a:t>主要产品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pPr>
                      <a:r>
                        <a:rPr lang="zh-CN" altLang="en-US" sz="1400" b="1" i="0" kern="1200" dirty="0">
                          <a:solidFill>
                            <a:srgbClr val="000000"/>
                          </a:solidFill>
                          <a:effectLst/>
                          <a:latin typeface="-apple-system"/>
                          <a:ea typeface="+mn-ea"/>
                          <a:cs typeface="+mn-cs"/>
                        </a:rPr>
                        <a:t>应用领域</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724804"/>
                  </a:ext>
                </a:extLst>
              </a:tr>
              <a:tr h="276869">
                <a:tc rowSpan="6">
                  <a:txBody>
                    <a:bodyPr/>
                    <a:lstStyle/>
                    <a:p>
                      <a:pPr algn="ctr">
                        <a:lnSpc>
                          <a:spcPct val="100000"/>
                        </a:lnSpc>
                      </a:pPr>
                      <a:r>
                        <a:rPr lang="zh-CN" altLang="en-US" sz="1200" dirty="0">
                          <a:solidFill>
                            <a:schemeClr val="tx1"/>
                          </a:solidFill>
                        </a:rPr>
                        <a:t>国民技术</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1200" dirty="0">
                          <a:solidFill>
                            <a:schemeClr val="tx1"/>
                          </a:solidFill>
                        </a:rPr>
                        <a:t>Z8/Z32/N32S</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zh-CN" altLang="en-US" sz="1200" dirty="0">
                          <a:solidFill>
                            <a:schemeClr val="tx1"/>
                          </a:solidFill>
                        </a:rPr>
                        <a:t>数字货币、二维码支付、耗材认证、设备身份认证</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0361430"/>
                  </a:ext>
                </a:extLst>
              </a:tr>
              <a:tr h="276869">
                <a:tc v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Z8D16R-2</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挑战型动态令牌、按键型动态令牌、常显型动态令牌</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7336264"/>
                  </a:ext>
                </a:extLst>
              </a:tr>
              <a:tr h="276869">
                <a:tc v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NS3300</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智能家居家电、电池防伪、设备身份认证、耗材认证</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074548"/>
                  </a:ext>
                </a:extLst>
              </a:tr>
              <a:tr h="276869">
                <a:tc vMerge="1">
                  <a:txBody>
                    <a:bodyPr/>
                    <a:lstStyle/>
                    <a:p>
                      <a:pPr algn="ctr">
                        <a:lnSpc>
                          <a:spcPct val="150000"/>
                        </a:lnSpc>
                      </a:pP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1200" dirty="0">
                          <a:solidFill>
                            <a:schemeClr val="tx1"/>
                          </a:solidFill>
                        </a:rPr>
                        <a:t>Z32H330TC</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zh-CN" altLang="en-US" sz="1200" dirty="0">
                          <a:solidFill>
                            <a:schemeClr val="tx1"/>
                          </a:solidFill>
                        </a:rPr>
                        <a:t>可信计算</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7866707"/>
                  </a:ext>
                </a:extLst>
              </a:tr>
              <a:tr h="2768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Z32HM</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zh-CN" altLang="en-US" sz="1200" dirty="0">
                          <a:solidFill>
                            <a:schemeClr val="tx1"/>
                          </a:solidFill>
                        </a:rPr>
                        <a:t>安全</a:t>
                      </a:r>
                      <a:r>
                        <a:rPr lang="en-US" altLang="zh-CN" sz="1200" dirty="0">
                          <a:solidFill>
                            <a:schemeClr val="tx1"/>
                          </a:solidFill>
                        </a:rPr>
                        <a:t>SIM</a:t>
                      </a:r>
                      <a:r>
                        <a:rPr lang="zh-CN" altLang="en-US" sz="1200" dirty="0">
                          <a:solidFill>
                            <a:schemeClr val="tx1"/>
                          </a:solidFill>
                        </a:rPr>
                        <a:t>卡、</a:t>
                      </a:r>
                      <a:r>
                        <a:rPr lang="en-US" altLang="zh-CN" sz="1200" dirty="0" err="1">
                          <a:solidFill>
                            <a:schemeClr val="tx1"/>
                          </a:solidFill>
                        </a:rPr>
                        <a:t>eSE</a:t>
                      </a:r>
                      <a:r>
                        <a:rPr lang="zh-CN" altLang="en-US" sz="1200" dirty="0">
                          <a:solidFill>
                            <a:schemeClr val="tx1"/>
                          </a:solidFill>
                        </a:rPr>
                        <a:t>、支付模块、区块链冷钱包</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7655430"/>
                  </a:ext>
                </a:extLst>
              </a:tr>
              <a:tr h="276869">
                <a:tc v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Z32HCD2/2S</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社保卡、银行卡、残联卡、电子工商执照、交通卡、旅行证件</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911451"/>
                  </a:ext>
                </a:extLst>
              </a:tr>
              <a:tr h="27686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天津国芯</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CUni360S-Z</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POS</a:t>
                      </a:r>
                      <a:r>
                        <a:rPr lang="zh-CN" altLang="en-US" sz="1200" dirty="0">
                          <a:solidFill>
                            <a:schemeClr val="tx1"/>
                          </a:solidFill>
                        </a:rPr>
                        <a:t>机、双界面读卡器、动态二维码终端等</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424416"/>
                  </a:ext>
                </a:extLst>
              </a:tr>
              <a:tr h="461448">
                <a:tc v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CUni350S</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网上银行、身份识别、移动支付、数据安全、保密通信和智能仪表等</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5421656"/>
                  </a:ext>
                </a:extLst>
              </a:tr>
              <a:tr h="461448">
                <a:tc v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A5(ET300)</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加密手机、网上银行、移动支付、数据安全、版权控制和智能电网等</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473320"/>
                  </a:ext>
                </a:extLst>
              </a:tr>
              <a:tr h="461448">
                <a:tc v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CCM3310S-T</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智能密码钥匙、智能卡、读卡器、网上银行、移动支付、数据安全、版权控制、车载设备、智能电网和汽车电子等</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65102"/>
                  </a:ext>
                </a:extLst>
              </a:tr>
              <a:tr h="276869">
                <a:tc v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CCM3202S</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移动支付、</a:t>
                      </a:r>
                      <a:r>
                        <a:rPr lang="en-US" altLang="zh-CN" sz="1200" dirty="0">
                          <a:solidFill>
                            <a:schemeClr val="tx1"/>
                          </a:solidFill>
                        </a:rPr>
                        <a:t>CMMB</a:t>
                      </a:r>
                      <a:r>
                        <a:rPr lang="zh-CN" altLang="en-US" sz="1200" dirty="0">
                          <a:solidFill>
                            <a:schemeClr val="tx1"/>
                          </a:solidFill>
                        </a:rPr>
                        <a:t>及数据加密应用等</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6285260"/>
                  </a:ext>
                </a:extLst>
              </a:tr>
            </a:tbl>
          </a:graphicData>
        </a:graphic>
      </p:graphicFrame>
    </p:spTree>
    <p:extLst>
      <p:ext uri="{BB962C8B-B14F-4D97-AF65-F5344CB8AC3E}">
        <p14:creationId xmlns:p14="http://schemas.microsoft.com/office/powerpoint/2010/main" val="230792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国内外主流安全芯片企业动态及发展趋势</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362047" y="1140732"/>
            <a:ext cx="11467906" cy="1675202"/>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随着中国</a:t>
            </a:r>
            <a:r>
              <a:rPr lang="en-US" altLang="zh-CN" sz="1400" i="0" dirty="0">
                <a:solidFill>
                  <a:srgbClr val="000000"/>
                </a:solidFill>
                <a:effectLst/>
                <a:latin typeface="-apple-system"/>
              </a:rPr>
              <a:t>EMV</a:t>
            </a:r>
            <a:r>
              <a:rPr lang="zh-CN" altLang="en-US" sz="1400" i="0" dirty="0">
                <a:solidFill>
                  <a:srgbClr val="000000"/>
                </a:solidFill>
                <a:effectLst/>
                <a:latin typeface="-apple-system"/>
              </a:rPr>
              <a:t>迁移的不断深入</a:t>
            </a:r>
            <a:r>
              <a:rPr lang="en-US" altLang="zh-CN" sz="1400" i="0" dirty="0">
                <a:solidFill>
                  <a:srgbClr val="000000"/>
                </a:solidFill>
                <a:effectLst/>
                <a:latin typeface="-apple-system"/>
              </a:rPr>
              <a:t>,</a:t>
            </a:r>
            <a:r>
              <a:rPr lang="zh-CN" altLang="en-US" sz="1400" i="0" dirty="0">
                <a:solidFill>
                  <a:srgbClr val="000000"/>
                </a:solidFill>
                <a:effectLst/>
                <a:latin typeface="-apple-system"/>
              </a:rPr>
              <a:t>中国非接触式智能芯片的终端识别环境将得到不断完善</a:t>
            </a:r>
            <a:r>
              <a:rPr lang="en-US" altLang="zh-CN" sz="1400" i="0" dirty="0">
                <a:solidFill>
                  <a:srgbClr val="000000"/>
                </a:solidFill>
                <a:effectLst/>
                <a:latin typeface="-apple-system"/>
              </a:rPr>
              <a:t>,</a:t>
            </a:r>
            <a:r>
              <a:rPr lang="zh-CN" altLang="en-US" sz="1400" i="0" dirty="0">
                <a:solidFill>
                  <a:srgbClr val="000000"/>
                </a:solidFill>
                <a:effectLst/>
                <a:latin typeface="-apple-system"/>
              </a:rPr>
              <a:t>市场潜力巨大数据显示</a:t>
            </a:r>
            <a:r>
              <a:rPr lang="en-US" altLang="zh-CN" sz="1400" i="0" dirty="0">
                <a:solidFill>
                  <a:srgbClr val="000000"/>
                </a:solidFill>
                <a:effectLst/>
                <a:latin typeface="-apple-system"/>
              </a:rPr>
              <a:t>,</a:t>
            </a:r>
            <a:r>
              <a:rPr lang="zh-CN" altLang="en-US" sz="1400" i="0" dirty="0">
                <a:solidFill>
                  <a:srgbClr val="000000"/>
                </a:solidFill>
                <a:effectLst/>
                <a:latin typeface="-apple-system"/>
              </a:rPr>
              <a:t>非接触式智能卡芯片市场在</a:t>
            </a:r>
            <a:r>
              <a:rPr lang="en-US" altLang="zh-CN" sz="1400" i="0" dirty="0">
                <a:solidFill>
                  <a:srgbClr val="000000"/>
                </a:solidFill>
                <a:effectLst/>
                <a:latin typeface="-apple-system"/>
              </a:rPr>
              <a:t>2017</a:t>
            </a:r>
            <a:r>
              <a:rPr lang="zh-CN" altLang="en-US" sz="1400" i="0" dirty="0">
                <a:solidFill>
                  <a:srgbClr val="000000"/>
                </a:solidFill>
                <a:effectLst/>
                <a:latin typeface="-apple-system"/>
              </a:rPr>
              <a:t>年急剧增长</a:t>
            </a:r>
            <a:r>
              <a:rPr lang="en-US" altLang="zh-CN" sz="1400" i="0" dirty="0">
                <a:solidFill>
                  <a:srgbClr val="000000"/>
                </a:solidFill>
                <a:effectLst/>
                <a:latin typeface="-apple-system"/>
              </a:rPr>
              <a:t>,</a:t>
            </a:r>
            <a:r>
              <a:rPr lang="zh-CN" altLang="en-US" sz="1400" i="0" dirty="0">
                <a:solidFill>
                  <a:srgbClr val="000000"/>
                </a:solidFill>
                <a:effectLst/>
                <a:latin typeface="-apple-system"/>
              </a:rPr>
              <a:t>销量达到</a:t>
            </a:r>
            <a:r>
              <a:rPr lang="en-US" altLang="zh-CN" sz="1400" i="0" dirty="0">
                <a:solidFill>
                  <a:srgbClr val="000000"/>
                </a:solidFill>
                <a:effectLst/>
                <a:latin typeface="-apple-system"/>
              </a:rPr>
              <a:t>678.0</a:t>
            </a:r>
            <a:r>
              <a:rPr lang="zh-CN" altLang="en-US" sz="1400" i="0" dirty="0">
                <a:solidFill>
                  <a:srgbClr val="000000"/>
                </a:solidFill>
                <a:effectLst/>
                <a:latin typeface="-apple-system"/>
              </a:rPr>
              <a:t>亿只。这使得在过去五年中</a:t>
            </a:r>
            <a:r>
              <a:rPr lang="en-US" altLang="zh-CN" sz="1400" i="0" dirty="0">
                <a:solidFill>
                  <a:srgbClr val="000000"/>
                </a:solidFill>
                <a:effectLst/>
                <a:latin typeface="-apple-system"/>
              </a:rPr>
              <a:t>,</a:t>
            </a:r>
            <a:r>
              <a:rPr lang="zh-CN" altLang="en-US" sz="1400" i="0" dirty="0">
                <a:solidFill>
                  <a:srgbClr val="000000"/>
                </a:solidFill>
                <a:effectLst/>
                <a:latin typeface="-apple-system"/>
              </a:rPr>
              <a:t>中国智能安全芯片行业市场规模</a:t>
            </a:r>
            <a:r>
              <a:rPr lang="en-US" altLang="zh-CN" sz="1400" i="0" dirty="0">
                <a:solidFill>
                  <a:srgbClr val="000000"/>
                </a:solidFill>
                <a:effectLst/>
                <a:latin typeface="-apple-system"/>
              </a:rPr>
              <a:t>(</a:t>
            </a:r>
            <a:r>
              <a:rPr lang="zh-CN" altLang="en-US" sz="1400" i="0" dirty="0">
                <a:solidFill>
                  <a:srgbClr val="000000"/>
                </a:solidFill>
                <a:effectLst/>
                <a:latin typeface="-apple-system"/>
              </a:rPr>
              <a:t>按销量计</a:t>
            </a:r>
            <a:r>
              <a:rPr lang="en-US" altLang="zh-CN" sz="1400" i="0" dirty="0">
                <a:solidFill>
                  <a:srgbClr val="000000"/>
                </a:solidFill>
                <a:effectLst/>
                <a:latin typeface="-apple-system"/>
              </a:rPr>
              <a:t>)</a:t>
            </a:r>
            <a:r>
              <a:rPr lang="zh-CN" altLang="en-US" sz="1400" i="0" dirty="0">
                <a:solidFill>
                  <a:srgbClr val="000000"/>
                </a:solidFill>
                <a:effectLst/>
                <a:latin typeface="-apple-system"/>
              </a:rPr>
              <a:t>以</a:t>
            </a:r>
            <a:r>
              <a:rPr lang="en-US" altLang="zh-CN" sz="1400" i="0" dirty="0">
                <a:solidFill>
                  <a:srgbClr val="000000"/>
                </a:solidFill>
                <a:effectLst/>
                <a:latin typeface="-apple-system"/>
              </a:rPr>
              <a:t>156.2%</a:t>
            </a:r>
            <a:r>
              <a:rPr lang="zh-CN" altLang="en-US" sz="1400" i="0" dirty="0">
                <a:solidFill>
                  <a:srgbClr val="000000"/>
                </a:solidFill>
                <a:effectLst/>
                <a:latin typeface="-apple-system"/>
              </a:rPr>
              <a:t>的年复合增长率从迅速从</a:t>
            </a:r>
            <a:r>
              <a:rPr lang="en-US" altLang="zh-CN" sz="1400" i="0" dirty="0">
                <a:solidFill>
                  <a:srgbClr val="000000"/>
                </a:solidFill>
                <a:effectLst/>
                <a:latin typeface="-apple-system"/>
              </a:rPr>
              <a:t>24.7</a:t>
            </a:r>
            <a:r>
              <a:rPr lang="zh-CN" altLang="en-US" sz="1400" i="0" dirty="0">
                <a:solidFill>
                  <a:srgbClr val="000000"/>
                </a:solidFill>
                <a:effectLst/>
                <a:latin typeface="-apple-system"/>
              </a:rPr>
              <a:t>亿只增长至</a:t>
            </a:r>
            <a:r>
              <a:rPr lang="en-US" altLang="zh-CN" sz="1400" i="0" dirty="0">
                <a:solidFill>
                  <a:srgbClr val="000000"/>
                </a:solidFill>
                <a:effectLst/>
                <a:latin typeface="-apple-system"/>
              </a:rPr>
              <a:t>1,036.8</a:t>
            </a:r>
            <a:r>
              <a:rPr lang="zh-CN" altLang="en-US" sz="1400" i="0" dirty="0">
                <a:solidFill>
                  <a:srgbClr val="000000"/>
                </a:solidFill>
                <a:effectLst/>
                <a:latin typeface="-apple-system"/>
              </a:rPr>
              <a:t>亿只。</a:t>
            </a:r>
            <a:r>
              <a:rPr lang="en-US" altLang="zh-CN" sz="1400" i="0" dirty="0">
                <a:solidFill>
                  <a:srgbClr val="000000"/>
                </a:solidFill>
                <a:effectLst/>
                <a:latin typeface="-apple-system"/>
              </a:rPr>
              <a:t>2019</a:t>
            </a:r>
            <a:r>
              <a:rPr lang="zh-CN" altLang="en-US" sz="1400" i="0" dirty="0">
                <a:solidFill>
                  <a:srgbClr val="000000"/>
                </a:solidFill>
                <a:effectLst/>
                <a:latin typeface="-apple-system"/>
              </a:rPr>
              <a:t>年是</a:t>
            </a:r>
            <a:r>
              <a:rPr lang="en-US" altLang="zh-CN" sz="1400" i="0" dirty="0">
                <a:solidFill>
                  <a:srgbClr val="000000"/>
                </a:solidFill>
                <a:effectLst/>
                <a:latin typeface="-apple-system"/>
              </a:rPr>
              <a:t>5G</a:t>
            </a:r>
            <a:r>
              <a:rPr lang="zh-CN" altLang="en-US" sz="1400" i="0" dirty="0">
                <a:solidFill>
                  <a:srgbClr val="000000"/>
                </a:solidFill>
                <a:effectLst/>
                <a:latin typeface="-apple-system"/>
              </a:rPr>
              <a:t>元年</a:t>
            </a:r>
            <a:r>
              <a:rPr lang="en-US" altLang="zh-CN" sz="1400" i="0" dirty="0">
                <a:solidFill>
                  <a:srgbClr val="000000"/>
                </a:solidFill>
                <a:effectLst/>
                <a:latin typeface="-apple-system"/>
              </a:rPr>
              <a:t>,</a:t>
            </a:r>
            <a:r>
              <a:rPr lang="zh-CN" altLang="en-US" sz="1400" i="0" dirty="0">
                <a:solidFill>
                  <a:srgbClr val="000000"/>
                </a:solidFill>
                <a:effectLst/>
                <a:latin typeface="-apple-system"/>
              </a:rPr>
              <a:t>未来</a:t>
            </a:r>
            <a:r>
              <a:rPr lang="en-US" altLang="zh-CN" sz="1400" i="0" dirty="0">
                <a:solidFill>
                  <a:srgbClr val="000000"/>
                </a:solidFill>
                <a:effectLst/>
                <a:latin typeface="-apple-system"/>
              </a:rPr>
              <a:t>5</a:t>
            </a:r>
            <a:r>
              <a:rPr lang="zh-CN" altLang="en-US" sz="1400" i="0" dirty="0">
                <a:solidFill>
                  <a:srgbClr val="000000"/>
                </a:solidFill>
                <a:effectLst/>
                <a:latin typeface="-apple-system"/>
              </a:rPr>
              <a:t>年随着</a:t>
            </a:r>
            <a:r>
              <a:rPr lang="en-US" altLang="zh-CN" sz="1400" i="0" dirty="0">
                <a:solidFill>
                  <a:srgbClr val="000000"/>
                </a:solidFill>
                <a:effectLst/>
                <a:latin typeface="-apple-system"/>
              </a:rPr>
              <a:t>5G</a:t>
            </a:r>
            <a:r>
              <a:rPr lang="zh-CN" altLang="en-US" sz="1400" i="0" dirty="0">
                <a:solidFill>
                  <a:srgbClr val="000000"/>
                </a:solidFill>
                <a:effectLst/>
                <a:latin typeface="-apple-system"/>
              </a:rPr>
              <a:t>硬件终端的普及</a:t>
            </a:r>
            <a:r>
              <a:rPr lang="en-US" altLang="zh-CN" sz="1400" i="0" dirty="0">
                <a:solidFill>
                  <a:srgbClr val="000000"/>
                </a:solidFill>
                <a:effectLst/>
                <a:latin typeface="-apple-system"/>
              </a:rPr>
              <a:t>,RFID</a:t>
            </a:r>
            <a:r>
              <a:rPr lang="zh-CN" altLang="en-US" sz="1400" i="0" dirty="0">
                <a:solidFill>
                  <a:srgbClr val="000000"/>
                </a:solidFill>
                <a:effectLst/>
                <a:latin typeface="-apple-system"/>
              </a:rPr>
              <a:t>技术将被广泛应用于交通、日常消费、公共服务等多方面</a:t>
            </a:r>
            <a:r>
              <a:rPr lang="en-US" altLang="zh-CN" sz="1400" i="0" dirty="0">
                <a:solidFill>
                  <a:srgbClr val="000000"/>
                </a:solidFill>
                <a:effectLst/>
                <a:latin typeface="-apple-system"/>
              </a:rPr>
              <a:t>,</a:t>
            </a:r>
            <a:r>
              <a:rPr lang="zh-CN" altLang="en-US" sz="1400" i="0" dirty="0">
                <a:solidFill>
                  <a:srgbClr val="000000"/>
                </a:solidFill>
                <a:effectLst/>
                <a:latin typeface="-apple-system"/>
              </a:rPr>
              <a:t>市场潜力巨大。同时</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卡在中国的应用范围将进一步扩大</a:t>
            </a:r>
            <a:r>
              <a:rPr lang="en-US" altLang="zh-CN" sz="1400" i="0" dirty="0">
                <a:solidFill>
                  <a:srgbClr val="000000"/>
                </a:solidFill>
                <a:effectLst/>
                <a:latin typeface="-apple-system"/>
              </a:rPr>
              <a:t>,</a:t>
            </a:r>
            <a:r>
              <a:rPr lang="zh-CN" altLang="en-US" sz="1400" i="0" dirty="0">
                <a:solidFill>
                  <a:srgbClr val="000000"/>
                </a:solidFill>
                <a:effectLst/>
                <a:latin typeface="-apple-system"/>
              </a:rPr>
              <a:t>渗透率也将在现有基础上进一步提高。预计未来五年</a:t>
            </a:r>
            <a:r>
              <a:rPr lang="en-US" altLang="zh-CN" sz="1400" i="0" dirty="0">
                <a:solidFill>
                  <a:srgbClr val="000000"/>
                </a:solidFill>
                <a:effectLst/>
                <a:latin typeface="-apple-system"/>
              </a:rPr>
              <a:t>,</a:t>
            </a:r>
            <a:r>
              <a:rPr lang="zh-CN" altLang="en-US" sz="1400" i="0" dirty="0">
                <a:solidFill>
                  <a:srgbClr val="000000"/>
                </a:solidFill>
                <a:effectLst/>
                <a:latin typeface="-apple-system"/>
              </a:rPr>
              <a:t>中国智能安全芯片行业市场规模将在现有基础上保持稳定增长的态势</a:t>
            </a:r>
            <a:r>
              <a:rPr lang="en-US" altLang="zh-CN" sz="1400" i="0" dirty="0">
                <a:solidFill>
                  <a:srgbClr val="000000"/>
                </a:solidFill>
                <a:effectLst/>
                <a:latin typeface="-apple-system"/>
              </a:rPr>
              <a:t>,</a:t>
            </a:r>
            <a:r>
              <a:rPr lang="zh-CN" altLang="en-US" sz="1400" i="0" dirty="0">
                <a:solidFill>
                  <a:srgbClr val="000000"/>
                </a:solidFill>
                <a:effectLst/>
                <a:latin typeface="-apple-system"/>
              </a:rPr>
              <a:t>预计到</a:t>
            </a:r>
            <a:r>
              <a:rPr lang="en-US" altLang="zh-CN" sz="1400" i="0" dirty="0">
                <a:solidFill>
                  <a:srgbClr val="000000"/>
                </a:solidFill>
                <a:effectLst/>
                <a:latin typeface="-apple-system"/>
              </a:rPr>
              <a:t>2023</a:t>
            </a:r>
            <a:r>
              <a:rPr lang="zh-CN" altLang="en-US" sz="1400" i="0" dirty="0">
                <a:solidFill>
                  <a:srgbClr val="000000"/>
                </a:solidFill>
                <a:effectLst/>
                <a:latin typeface="-apple-system"/>
              </a:rPr>
              <a:t>年</a:t>
            </a:r>
            <a:r>
              <a:rPr lang="en-US" altLang="zh-CN" sz="1400" i="0" dirty="0">
                <a:solidFill>
                  <a:srgbClr val="000000"/>
                </a:solidFill>
                <a:effectLst/>
                <a:latin typeface="-apple-system"/>
              </a:rPr>
              <a:t>,</a:t>
            </a:r>
            <a:r>
              <a:rPr lang="zh-CN" altLang="en-US" sz="1400" i="0" dirty="0">
                <a:solidFill>
                  <a:srgbClr val="000000"/>
                </a:solidFill>
                <a:effectLst/>
                <a:latin typeface="-apple-system"/>
              </a:rPr>
              <a:t>中国智能安全芯片行业市场规模</a:t>
            </a:r>
            <a:r>
              <a:rPr lang="en-US" altLang="zh-CN" sz="1400" i="0" dirty="0">
                <a:solidFill>
                  <a:srgbClr val="000000"/>
                </a:solidFill>
                <a:effectLst/>
                <a:latin typeface="-apple-system"/>
              </a:rPr>
              <a:t>(</a:t>
            </a:r>
            <a:r>
              <a:rPr lang="zh-CN" altLang="en-US" sz="1400" i="0" dirty="0">
                <a:solidFill>
                  <a:srgbClr val="000000"/>
                </a:solidFill>
                <a:effectLst/>
                <a:latin typeface="-apple-system"/>
              </a:rPr>
              <a:t>以销量计</a:t>
            </a:r>
            <a:r>
              <a:rPr lang="en-US" altLang="zh-CN" sz="1400" i="0" dirty="0">
                <a:solidFill>
                  <a:srgbClr val="000000"/>
                </a:solidFill>
                <a:effectLst/>
                <a:latin typeface="-apple-system"/>
              </a:rPr>
              <a:t>)</a:t>
            </a:r>
            <a:r>
              <a:rPr lang="zh-CN" altLang="en-US" sz="1400" i="0" dirty="0">
                <a:solidFill>
                  <a:srgbClr val="000000"/>
                </a:solidFill>
                <a:effectLst/>
                <a:latin typeface="-apple-system"/>
              </a:rPr>
              <a:t>将以</a:t>
            </a:r>
            <a:r>
              <a:rPr lang="en-US" altLang="zh-CN" sz="1400" i="0" dirty="0">
                <a:solidFill>
                  <a:srgbClr val="000000"/>
                </a:solidFill>
                <a:effectLst/>
                <a:latin typeface="-apple-system"/>
              </a:rPr>
              <a:t>11.0%</a:t>
            </a:r>
            <a:r>
              <a:rPr lang="zh-CN" altLang="en-US" sz="1400" i="0" dirty="0">
                <a:solidFill>
                  <a:srgbClr val="000000"/>
                </a:solidFill>
                <a:effectLst/>
                <a:latin typeface="-apple-system"/>
              </a:rPr>
              <a:t>的年复合增长率增长至</a:t>
            </a:r>
            <a:r>
              <a:rPr lang="en-US" altLang="zh-CN" sz="1400" i="0" dirty="0">
                <a:solidFill>
                  <a:srgbClr val="000000"/>
                </a:solidFill>
                <a:effectLst/>
                <a:latin typeface="-apple-system"/>
              </a:rPr>
              <a:t>1,793.9</a:t>
            </a:r>
            <a:r>
              <a:rPr lang="zh-CN" altLang="en-US" sz="1400" i="0" dirty="0">
                <a:solidFill>
                  <a:srgbClr val="000000"/>
                </a:solidFill>
                <a:effectLst/>
                <a:latin typeface="-apple-system"/>
              </a:rPr>
              <a:t>亿只</a:t>
            </a:r>
            <a:endParaRPr lang="en-US" altLang="zh-CN" sz="1400" i="0" dirty="0">
              <a:solidFill>
                <a:srgbClr val="000000"/>
              </a:solidFill>
              <a:effectLst/>
              <a:latin typeface="-apple-system"/>
            </a:endParaRPr>
          </a:p>
        </p:txBody>
      </p:sp>
      <p:pic>
        <p:nvPicPr>
          <p:cNvPr id="4" name="图片 3">
            <a:extLst>
              <a:ext uri="{FF2B5EF4-FFF2-40B4-BE49-F238E27FC236}">
                <a16:creationId xmlns:a16="http://schemas.microsoft.com/office/drawing/2014/main" id="{A6E11BA9-656C-A3A1-B819-6234BAA99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63" y="2907373"/>
            <a:ext cx="10074073" cy="3662635"/>
          </a:xfrm>
          <a:prstGeom prst="rect">
            <a:avLst/>
          </a:prstGeom>
        </p:spPr>
      </p:pic>
    </p:spTree>
    <p:extLst>
      <p:ext uri="{BB962C8B-B14F-4D97-AF65-F5344CB8AC3E}">
        <p14:creationId xmlns:p14="http://schemas.microsoft.com/office/powerpoint/2010/main" val="113060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中国智能安全芯片行业驱动因素</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国家宏观政策支持</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453610" y="1478593"/>
            <a:ext cx="11272079" cy="1352037"/>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随着智能安全芯片行业的发展及其配套产品的不断开发，智能安全芯片已愈发广泛的渗透与应用到公共服务、社会保障、医疗卫生、教育、金融交易等国民经济的各个领域，具有极高的经济价值与社会效益。</a:t>
            </a:r>
          </a:p>
          <a:p>
            <a:pPr indent="457200">
              <a:lnSpc>
                <a:spcPct val="150000"/>
              </a:lnSpc>
            </a:pPr>
            <a:r>
              <a:rPr lang="zh-CN" altLang="en-US" sz="1400" i="0" dirty="0">
                <a:solidFill>
                  <a:srgbClr val="000000"/>
                </a:solidFill>
                <a:effectLst/>
                <a:latin typeface="-apple-system"/>
              </a:rPr>
              <a:t>智能安全芯片发展直接影响中国信息产业全产业链走向，其与</a:t>
            </a:r>
            <a:r>
              <a:rPr lang="en-US" altLang="zh-CN" sz="1400" i="0" dirty="0">
                <a:solidFill>
                  <a:srgbClr val="000000"/>
                </a:solidFill>
                <a:effectLst/>
                <a:latin typeface="-apple-system"/>
              </a:rPr>
              <a:t>GDP</a:t>
            </a:r>
            <a:r>
              <a:rPr lang="zh-CN" altLang="en-US" sz="1400" i="0" dirty="0">
                <a:solidFill>
                  <a:srgbClr val="000000"/>
                </a:solidFill>
                <a:effectLst/>
                <a:latin typeface="-apple-system"/>
              </a:rPr>
              <a:t>发展呈现明显正相关关系，对宏观经济增长有显著贡献作用，中国政府高度重视其发展，当前</a:t>
            </a:r>
            <a:r>
              <a:rPr lang="zh-CN" altLang="en-US" sz="1400" b="1" i="0" dirty="0">
                <a:solidFill>
                  <a:srgbClr val="000000"/>
                </a:solidFill>
                <a:effectLst/>
                <a:latin typeface="-apple-system"/>
              </a:rPr>
              <a:t>中国主要政府项目如居民社保卡、城市一卡通、交通一卡通等大多以智能卡卡作为介质</a:t>
            </a:r>
            <a:endParaRPr lang="en-US" altLang="zh-CN" sz="1400" b="1" i="0" dirty="0">
              <a:solidFill>
                <a:srgbClr val="000000"/>
              </a:solidFill>
              <a:effectLst/>
              <a:latin typeface="-apple-system"/>
            </a:endParaRPr>
          </a:p>
        </p:txBody>
      </p:sp>
      <p:sp>
        <p:nvSpPr>
          <p:cNvPr id="2" name="文本占位符 5">
            <a:extLst>
              <a:ext uri="{FF2B5EF4-FFF2-40B4-BE49-F238E27FC236}">
                <a16:creationId xmlns:a16="http://schemas.microsoft.com/office/drawing/2014/main" id="{32C0CE4E-FBA2-2642-342E-B0A218EE20E0}"/>
              </a:ext>
            </a:extLst>
          </p:cNvPr>
          <p:cNvSpPr txBox="1">
            <a:spLocks/>
          </p:cNvSpPr>
          <p:nvPr/>
        </p:nvSpPr>
        <p:spPr>
          <a:xfrm>
            <a:off x="466310" y="1155471"/>
            <a:ext cx="3732465"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zh-CN" altLang="en-US" sz="1400" b="1" dirty="0">
                <a:solidFill>
                  <a:schemeClr val="tx1"/>
                </a:solidFill>
              </a:rPr>
              <a:t>政府项目助推智能安全芯片渗透率提高</a:t>
            </a:r>
            <a:endParaRPr lang="en-US" altLang="zh-CN" sz="1400" b="1" dirty="0">
              <a:solidFill>
                <a:schemeClr val="tx1"/>
              </a:solidFill>
            </a:endParaRPr>
          </a:p>
        </p:txBody>
      </p:sp>
      <p:sp>
        <p:nvSpPr>
          <p:cNvPr id="3" name="矩形 2">
            <a:extLst>
              <a:ext uri="{FF2B5EF4-FFF2-40B4-BE49-F238E27FC236}">
                <a16:creationId xmlns:a16="http://schemas.microsoft.com/office/drawing/2014/main" id="{95E3D9A8-F56A-C16D-76FF-DF5182615D21}"/>
              </a:ext>
            </a:extLst>
          </p:cNvPr>
          <p:cNvSpPr/>
          <p:nvPr/>
        </p:nvSpPr>
        <p:spPr>
          <a:xfrm>
            <a:off x="362047" y="1155471"/>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5">
            <a:extLst>
              <a:ext uri="{FF2B5EF4-FFF2-40B4-BE49-F238E27FC236}">
                <a16:creationId xmlns:a16="http://schemas.microsoft.com/office/drawing/2014/main" id="{94BA1146-042C-C55E-CA62-C2659D0248AD}"/>
              </a:ext>
            </a:extLst>
          </p:cNvPr>
          <p:cNvSpPr txBox="1">
            <a:spLocks/>
          </p:cNvSpPr>
          <p:nvPr/>
        </p:nvSpPr>
        <p:spPr>
          <a:xfrm>
            <a:off x="466310" y="2951261"/>
            <a:ext cx="3732465"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zh-CN" altLang="en-US" sz="1400" b="1" dirty="0">
                <a:solidFill>
                  <a:schemeClr val="tx1"/>
                </a:solidFill>
              </a:rPr>
              <a:t>集成电路宏观政策利好带动细分领域发展</a:t>
            </a:r>
            <a:endParaRPr lang="en-US" altLang="zh-CN" sz="1400" b="1" dirty="0">
              <a:solidFill>
                <a:schemeClr val="tx1"/>
              </a:solidFill>
            </a:endParaRPr>
          </a:p>
        </p:txBody>
      </p:sp>
      <p:sp>
        <p:nvSpPr>
          <p:cNvPr id="6" name="矩形 5">
            <a:extLst>
              <a:ext uri="{FF2B5EF4-FFF2-40B4-BE49-F238E27FC236}">
                <a16:creationId xmlns:a16="http://schemas.microsoft.com/office/drawing/2014/main" id="{03FFACCA-161F-0A40-4240-53B22D712A84}"/>
              </a:ext>
            </a:extLst>
          </p:cNvPr>
          <p:cNvSpPr/>
          <p:nvPr/>
        </p:nvSpPr>
        <p:spPr>
          <a:xfrm>
            <a:off x="362047" y="2951261"/>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4E80D8C-94B9-238A-9FB3-D3610EB539E8}"/>
              </a:ext>
            </a:extLst>
          </p:cNvPr>
          <p:cNvSpPr txBox="1"/>
          <p:nvPr/>
        </p:nvSpPr>
        <p:spPr>
          <a:xfrm>
            <a:off x="453610" y="3274383"/>
            <a:ext cx="11272079" cy="1352037"/>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十二五以来，中国政府不断从国家层面对整个集成电路产业进行资金支持：</a:t>
            </a:r>
            <a:endParaRPr lang="en-US" altLang="zh-CN" sz="1400" i="0" dirty="0">
              <a:solidFill>
                <a:srgbClr val="000000"/>
              </a:solidFill>
              <a:effectLst/>
              <a:latin typeface="-apple-system"/>
            </a:endParaRPr>
          </a:p>
          <a:p>
            <a:pPr indent="457200">
              <a:lnSpc>
                <a:spcPct val="150000"/>
              </a:lnSpc>
            </a:pPr>
            <a:r>
              <a:rPr lang="en-US" altLang="zh-CN" sz="1400" dirty="0">
                <a:solidFill>
                  <a:srgbClr val="000000"/>
                </a:solidFill>
                <a:latin typeface="-apple-system"/>
              </a:rPr>
              <a:t>1. </a:t>
            </a:r>
            <a:r>
              <a:rPr lang="zh-CN" altLang="en-US" sz="1400" i="0" dirty="0">
                <a:solidFill>
                  <a:srgbClr val="000000"/>
                </a:solidFill>
                <a:effectLst/>
                <a:latin typeface="-apple-system"/>
              </a:rPr>
              <a:t>财政部牵头设立国家集成电路产业基金。财政部牵头成立的大基金一期于</a:t>
            </a:r>
            <a:r>
              <a:rPr lang="en-US" altLang="zh-CN" sz="1400" i="0" dirty="0">
                <a:solidFill>
                  <a:srgbClr val="000000"/>
                </a:solidFill>
                <a:effectLst/>
                <a:latin typeface="-apple-system"/>
              </a:rPr>
              <a:t>2018</a:t>
            </a:r>
            <a:r>
              <a:rPr lang="zh-CN" altLang="en-US" sz="1400" i="0" dirty="0">
                <a:solidFill>
                  <a:srgbClr val="000000"/>
                </a:solidFill>
                <a:effectLst/>
                <a:latin typeface="-apple-system"/>
              </a:rPr>
              <a:t>年</a:t>
            </a:r>
            <a:r>
              <a:rPr lang="en-US" altLang="zh-CN" sz="1400" i="0" dirty="0">
                <a:solidFill>
                  <a:srgbClr val="000000"/>
                </a:solidFill>
                <a:effectLst/>
                <a:latin typeface="-apple-system"/>
              </a:rPr>
              <a:t>5</a:t>
            </a:r>
            <a:r>
              <a:rPr lang="zh-CN" altLang="en-US" sz="1400" i="0" dirty="0">
                <a:solidFill>
                  <a:srgbClr val="000000"/>
                </a:solidFill>
                <a:effectLst/>
                <a:latin typeface="-apple-system"/>
              </a:rPr>
              <a:t>月投资完毕，投资领域覆盖集成电路全产业链，包括集成电路制造、封装、芯片设计、半导体设备制造等产业链环节。大基金二期已于</a:t>
            </a:r>
            <a:r>
              <a:rPr lang="en-US" altLang="zh-CN" sz="1400" i="0" dirty="0">
                <a:solidFill>
                  <a:srgbClr val="000000"/>
                </a:solidFill>
                <a:effectLst/>
                <a:latin typeface="-apple-system"/>
              </a:rPr>
              <a:t>2019</a:t>
            </a:r>
            <a:r>
              <a:rPr lang="zh-CN" altLang="en-US" sz="1400" i="0" dirty="0">
                <a:solidFill>
                  <a:srgbClr val="000000"/>
                </a:solidFill>
                <a:effectLst/>
                <a:latin typeface="-apple-system"/>
              </a:rPr>
              <a:t>年</a:t>
            </a:r>
            <a:r>
              <a:rPr lang="en-US" altLang="zh-CN" sz="1400" i="0" dirty="0">
                <a:solidFill>
                  <a:srgbClr val="000000"/>
                </a:solidFill>
                <a:effectLst/>
                <a:latin typeface="-apple-system"/>
              </a:rPr>
              <a:t>10</a:t>
            </a:r>
            <a:r>
              <a:rPr lang="zh-CN" altLang="en-US" sz="1400" i="0" dirty="0">
                <a:solidFill>
                  <a:srgbClr val="000000"/>
                </a:solidFill>
                <a:effectLst/>
                <a:latin typeface="-apple-system"/>
              </a:rPr>
              <a:t>月</a:t>
            </a:r>
            <a:r>
              <a:rPr lang="en-US" altLang="zh-CN" sz="1400" i="0" dirty="0">
                <a:solidFill>
                  <a:srgbClr val="000000"/>
                </a:solidFill>
                <a:effectLst/>
                <a:latin typeface="-apple-system"/>
              </a:rPr>
              <a:t>22</a:t>
            </a:r>
            <a:r>
              <a:rPr lang="zh-CN" altLang="en-US" sz="1400" i="0" dirty="0">
                <a:solidFill>
                  <a:srgbClr val="000000"/>
                </a:solidFill>
                <a:effectLst/>
                <a:latin typeface="-apple-system"/>
              </a:rPr>
              <a:t>日正式注册成立，注册资本为</a:t>
            </a:r>
            <a:r>
              <a:rPr lang="en-US" altLang="zh-CN" sz="1400" i="0" dirty="0">
                <a:solidFill>
                  <a:srgbClr val="000000"/>
                </a:solidFill>
                <a:effectLst/>
                <a:latin typeface="-apple-system"/>
              </a:rPr>
              <a:t>2,041.5</a:t>
            </a:r>
            <a:r>
              <a:rPr lang="zh-CN" altLang="en-US" sz="1400" i="0" dirty="0">
                <a:solidFill>
                  <a:srgbClr val="000000"/>
                </a:solidFill>
                <a:effectLst/>
                <a:latin typeface="-apple-system"/>
              </a:rPr>
              <a:t>亿元人民币。政府希望通过政策支持集成电路产业发展，推动中国集成电路国产化</a:t>
            </a:r>
            <a:endParaRPr lang="en-US" altLang="zh-CN" sz="1400" dirty="0">
              <a:solidFill>
                <a:srgbClr val="000000"/>
              </a:solidFill>
              <a:latin typeface="-apple-system"/>
            </a:endParaRPr>
          </a:p>
        </p:txBody>
      </p:sp>
      <p:pic>
        <p:nvPicPr>
          <p:cNvPr id="16" name="图片 15">
            <a:extLst>
              <a:ext uri="{FF2B5EF4-FFF2-40B4-BE49-F238E27FC236}">
                <a16:creationId xmlns:a16="http://schemas.microsoft.com/office/drawing/2014/main" id="{6822E1FD-43B2-96BE-9990-26F4EFE18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1" y="4421635"/>
            <a:ext cx="4881254" cy="2289376"/>
          </a:xfrm>
          <a:prstGeom prst="rect">
            <a:avLst/>
          </a:prstGeom>
        </p:spPr>
      </p:pic>
      <p:sp>
        <p:nvSpPr>
          <p:cNvPr id="17" name="文本框 16">
            <a:extLst>
              <a:ext uri="{FF2B5EF4-FFF2-40B4-BE49-F238E27FC236}">
                <a16:creationId xmlns:a16="http://schemas.microsoft.com/office/drawing/2014/main" id="{09D75AC8-94E1-F118-E32D-DD3AA226B88F}"/>
              </a:ext>
            </a:extLst>
          </p:cNvPr>
          <p:cNvSpPr txBox="1"/>
          <p:nvPr/>
        </p:nvSpPr>
        <p:spPr>
          <a:xfrm>
            <a:off x="466310" y="4626420"/>
            <a:ext cx="5803861" cy="1675202"/>
          </a:xfrm>
          <a:prstGeom prst="rect">
            <a:avLst/>
          </a:prstGeom>
          <a:noFill/>
        </p:spPr>
        <p:txBody>
          <a:bodyPr wrap="square">
            <a:spAutoFit/>
          </a:bodyPr>
          <a:lstStyle/>
          <a:p>
            <a:pPr indent="457200">
              <a:lnSpc>
                <a:spcPct val="150000"/>
              </a:lnSpc>
            </a:pPr>
            <a:r>
              <a:rPr lang="en-US" altLang="zh-CN" sz="1400" i="0" dirty="0">
                <a:solidFill>
                  <a:srgbClr val="000000"/>
                </a:solidFill>
                <a:effectLst/>
                <a:latin typeface="-apple-system"/>
              </a:rPr>
              <a:t>2. </a:t>
            </a:r>
            <a:r>
              <a:rPr lang="zh-CN" altLang="en-US" sz="1400" i="0" dirty="0">
                <a:solidFill>
                  <a:srgbClr val="000000"/>
                </a:solidFill>
                <a:effectLst/>
                <a:latin typeface="-apple-system"/>
              </a:rPr>
              <a:t>国务院在</a:t>
            </a:r>
            <a:r>
              <a:rPr lang="en-US" altLang="zh-CN" sz="1400" i="0" dirty="0">
                <a:solidFill>
                  <a:srgbClr val="000000"/>
                </a:solidFill>
                <a:effectLst/>
                <a:latin typeface="-apple-system"/>
              </a:rPr>
              <a:t>《</a:t>
            </a:r>
            <a:r>
              <a:rPr lang="zh-CN" altLang="en-US" sz="1400" i="0" dirty="0">
                <a:solidFill>
                  <a:srgbClr val="000000"/>
                </a:solidFill>
                <a:effectLst/>
                <a:latin typeface="-apple-system"/>
              </a:rPr>
              <a:t>纲要</a:t>
            </a:r>
            <a:r>
              <a:rPr lang="en-US" altLang="zh-CN" sz="1400" i="0" dirty="0">
                <a:solidFill>
                  <a:srgbClr val="000000"/>
                </a:solidFill>
                <a:effectLst/>
                <a:latin typeface="-apple-system"/>
              </a:rPr>
              <a:t>》</a:t>
            </a:r>
            <a:r>
              <a:rPr lang="zh-CN" altLang="en-US" sz="1400" i="0" dirty="0">
                <a:solidFill>
                  <a:srgbClr val="000000"/>
                </a:solidFill>
                <a:effectLst/>
                <a:latin typeface="-apple-system"/>
              </a:rPr>
              <a:t>中强调需加强政策性银行及商业银行对集成电路企业的信贷支持。中国各地方政策性银行响应国务院号召，加大对集成电路企业的信贷支持</a:t>
            </a:r>
            <a:endParaRPr lang="en-US" altLang="zh-CN" sz="1400" i="0" dirty="0">
              <a:solidFill>
                <a:srgbClr val="000000"/>
              </a:solidFill>
              <a:effectLst/>
              <a:latin typeface="-apple-system"/>
            </a:endParaRPr>
          </a:p>
          <a:p>
            <a:pPr indent="457200">
              <a:lnSpc>
                <a:spcPct val="150000"/>
              </a:lnSpc>
            </a:pPr>
            <a:r>
              <a:rPr lang="zh-CN" altLang="en-US" sz="1400" i="0" dirty="0">
                <a:solidFill>
                  <a:srgbClr val="000000"/>
                </a:solidFill>
                <a:effectLst/>
                <a:latin typeface="-apple-system"/>
              </a:rPr>
              <a:t>强力的资金支持助推中国集成电路行业的崛起，智能安全芯片作为重要应用分支，也受到了资本的重点关注</a:t>
            </a:r>
            <a:endParaRPr lang="en-US" altLang="zh-CN" sz="1400" b="1" i="0" dirty="0">
              <a:solidFill>
                <a:srgbClr val="000000"/>
              </a:solidFill>
              <a:effectLst/>
              <a:latin typeface="-apple-system"/>
            </a:endParaRPr>
          </a:p>
        </p:txBody>
      </p:sp>
    </p:spTree>
    <p:extLst>
      <p:ext uri="{BB962C8B-B14F-4D97-AF65-F5344CB8AC3E}">
        <p14:creationId xmlns:p14="http://schemas.microsoft.com/office/powerpoint/2010/main" val="51528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中国智能安全芯片行业驱动因素</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应用广泛 渗透率逐渐提高</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453609" y="1478593"/>
            <a:ext cx="11376343" cy="1675202"/>
          </a:xfrm>
          <a:prstGeom prst="rect">
            <a:avLst/>
          </a:prstGeom>
          <a:noFill/>
        </p:spPr>
        <p:txBody>
          <a:bodyPr wrap="square">
            <a:spAutoFit/>
          </a:bodyPr>
          <a:lstStyle/>
          <a:p>
            <a:pPr indent="457200">
              <a:lnSpc>
                <a:spcPct val="150000"/>
              </a:lnSpc>
            </a:pPr>
            <a:r>
              <a:rPr lang="en-US" altLang="zh-CN" sz="1400" i="0" dirty="0">
                <a:solidFill>
                  <a:srgbClr val="000000"/>
                </a:solidFill>
                <a:effectLst/>
                <a:latin typeface="-apple-system"/>
              </a:rPr>
              <a:t>IC</a:t>
            </a:r>
            <a:r>
              <a:rPr lang="zh-CN" altLang="en-US" sz="1400" i="0" dirty="0">
                <a:solidFill>
                  <a:srgbClr val="000000"/>
                </a:solidFill>
                <a:effectLst/>
                <a:latin typeface="-apple-system"/>
              </a:rPr>
              <a:t>卡将逐步替代磁条卡</a:t>
            </a:r>
            <a:r>
              <a:rPr lang="en-US" altLang="zh-CN" sz="1400" i="0" dirty="0">
                <a:solidFill>
                  <a:srgbClr val="000000"/>
                </a:solidFill>
                <a:effectLst/>
                <a:latin typeface="-apple-system"/>
              </a:rPr>
              <a:t>,</a:t>
            </a:r>
            <a:r>
              <a:rPr lang="zh-CN" altLang="en-US" sz="1400" i="0" dirty="0">
                <a:solidFill>
                  <a:srgbClr val="000000"/>
                </a:solidFill>
                <a:effectLst/>
                <a:latin typeface="-apple-system"/>
              </a:rPr>
              <a:t>成为未来发展趋势。</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卡广泛应用于电信</a:t>
            </a:r>
            <a:r>
              <a:rPr lang="en-US" altLang="zh-CN" sz="1400" i="0" dirty="0">
                <a:solidFill>
                  <a:srgbClr val="000000"/>
                </a:solidFill>
                <a:effectLst/>
                <a:latin typeface="-apple-system"/>
              </a:rPr>
              <a:t>SIM</a:t>
            </a:r>
            <a:r>
              <a:rPr lang="zh-CN" altLang="en-US" sz="1400" i="0" dirty="0">
                <a:solidFill>
                  <a:srgbClr val="000000"/>
                </a:solidFill>
                <a:effectLst/>
                <a:latin typeface="-apple-system"/>
              </a:rPr>
              <a:t>卡、移动支付、居民健康卡、金融</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卡、社保卡、城市一卡通等。通过卡内的集成电路存储信息</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卡具有更好的保密性与更大的储存容量</a:t>
            </a:r>
            <a:r>
              <a:rPr lang="en-US" altLang="zh-CN" sz="1400" i="0" dirty="0">
                <a:solidFill>
                  <a:srgbClr val="000000"/>
                </a:solidFill>
                <a:effectLst/>
                <a:latin typeface="-apple-system"/>
              </a:rPr>
              <a:t>,</a:t>
            </a:r>
            <a:r>
              <a:rPr lang="zh-CN" altLang="en-US" sz="1400" i="0" dirty="0">
                <a:solidFill>
                  <a:srgbClr val="000000"/>
                </a:solidFill>
                <a:effectLst/>
                <a:latin typeface="-apple-system"/>
              </a:rPr>
              <a:t>可实现更多功能。</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卡的多功能应用将是未来智能卡技术发展的方向。政策推动</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卡的快速应用和加速渗透</a:t>
            </a:r>
            <a:r>
              <a:rPr lang="en-US" altLang="zh-CN" sz="1400" i="0" dirty="0">
                <a:solidFill>
                  <a:srgbClr val="000000"/>
                </a:solidFill>
                <a:effectLst/>
                <a:latin typeface="-apple-system"/>
              </a:rPr>
              <a:t>,</a:t>
            </a:r>
            <a:r>
              <a:rPr lang="zh-CN" altLang="en-US" sz="1400" i="0" dirty="0">
                <a:solidFill>
                  <a:srgbClr val="000000"/>
                </a:solidFill>
                <a:effectLst/>
                <a:latin typeface="-apple-system"/>
              </a:rPr>
              <a:t>发卡量逐年上升。人民银行、人社部和交通运输部出台了支持金融</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卡的政策</a:t>
            </a:r>
            <a:r>
              <a:rPr lang="en-US" altLang="zh-CN" sz="1400" i="0" dirty="0">
                <a:solidFill>
                  <a:srgbClr val="000000"/>
                </a:solidFill>
                <a:effectLst/>
                <a:latin typeface="-apple-system"/>
              </a:rPr>
              <a:t>,</a:t>
            </a:r>
            <a:r>
              <a:rPr lang="zh-CN" altLang="en-US" sz="1400" i="0" dirty="0">
                <a:solidFill>
                  <a:srgbClr val="000000"/>
                </a:solidFill>
                <a:effectLst/>
                <a:latin typeface="-apple-system"/>
              </a:rPr>
              <a:t>全面推动磁条卡向金融</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卡迁移。</a:t>
            </a:r>
            <a:r>
              <a:rPr lang="zh-CN" altLang="en-US" sz="1400" b="1" i="0" dirty="0">
                <a:solidFill>
                  <a:srgbClr val="000000"/>
                </a:solidFill>
                <a:effectLst/>
                <a:latin typeface="-apple-system"/>
              </a:rPr>
              <a:t>中国金融</a:t>
            </a:r>
            <a:r>
              <a:rPr lang="en-US" altLang="zh-CN" sz="1400" b="1" i="0" dirty="0">
                <a:solidFill>
                  <a:srgbClr val="000000"/>
                </a:solidFill>
                <a:effectLst/>
                <a:latin typeface="-apple-system"/>
              </a:rPr>
              <a:t>IC</a:t>
            </a:r>
            <a:r>
              <a:rPr lang="zh-CN" altLang="en-US" sz="1400" b="1" i="0" dirty="0">
                <a:solidFill>
                  <a:srgbClr val="000000"/>
                </a:solidFill>
                <a:effectLst/>
                <a:latin typeface="-apple-system"/>
              </a:rPr>
              <a:t>卡产业发展迅速</a:t>
            </a:r>
            <a:r>
              <a:rPr lang="en-US" altLang="zh-CN" sz="1400" b="1" i="0" dirty="0">
                <a:solidFill>
                  <a:srgbClr val="000000"/>
                </a:solidFill>
                <a:effectLst/>
                <a:latin typeface="-apple-system"/>
              </a:rPr>
              <a:t>,IC</a:t>
            </a:r>
            <a:r>
              <a:rPr lang="zh-CN" altLang="en-US" sz="1400" b="1" i="0" dirty="0">
                <a:solidFill>
                  <a:srgbClr val="000000"/>
                </a:solidFill>
                <a:effectLst/>
                <a:latin typeface="-apple-system"/>
              </a:rPr>
              <a:t>卡发卡量逐年稳步上升</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整体发展态势良好</a:t>
            </a:r>
            <a:r>
              <a:rPr lang="en-US" altLang="zh-CN" sz="1400" b="1" i="0" dirty="0">
                <a:solidFill>
                  <a:srgbClr val="000000"/>
                </a:solidFill>
                <a:effectLst/>
                <a:latin typeface="-apple-system"/>
              </a:rPr>
              <a:t>,IC</a:t>
            </a:r>
            <a:r>
              <a:rPr lang="zh-CN" altLang="en-US" sz="1400" b="1" i="0" dirty="0">
                <a:solidFill>
                  <a:srgbClr val="000000"/>
                </a:solidFill>
                <a:effectLst/>
                <a:latin typeface="-apple-system"/>
              </a:rPr>
              <a:t>卡芯片的市场规模增长迅速</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从</a:t>
            </a:r>
            <a:r>
              <a:rPr lang="en-US" altLang="zh-CN" sz="1400" b="1" i="0" dirty="0">
                <a:solidFill>
                  <a:srgbClr val="000000"/>
                </a:solidFill>
                <a:effectLst/>
                <a:latin typeface="-apple-system"/>
              </a:rPr>
              <a:t>2018</a:t>
            </a:r>
            <a:r>
              <a:rPr lang="zh-CN" altLang="en-US" sz="1400" b="1" i="0" dirty="0">
                <a:solidFill>
                  <a:srgbClr val="000000"/>
                </a:solidFill>
                <a:effectLst/>
                <a:latin typeface="-apple-system"/>
              </a:rPr>
              <a:t>年</a:t>
            </a:r>
            <a:r>
              <a:rPr lang="en-US" altLang="zh-CN" sz="1400" b="1" i="0" dirty="0">
                <a:solidFill>
                  <a:srgbClr val="000000"/>
                </a:solidFill>
                <a:effectLst/>
                <a:latin typeface="-apple-system"/>
              </a:rPr>
              <a:t>95.9</a:t>
            </a:r>
            <a:r>
              <a:rPr lang="zh-CN" altLang="en-US" sz="1400" b="1" i="0" dirty="0">
                <a:solidFill>
                  <a:srgbClr val="000000"/>
                </a:solidFill>
                <a:effectLst/>
                <a:latin typeface="-apple-system"/>
              </a:rPr>
              <a:t>亿元</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增长至</a:t>
            </a:r>
            <a:r>
              <a:rPr lang="en-US" altLang="zh-CN" sz="1400" b="1" i="0" dirty="0">
                <a:solidFill>
                  <a:srgbClr val="000000"/>
                </a:solidFill>
                <a:effectLst/>
                <a:latin typeface="-apple-system"/>
              </a:rPr>
              <a:t>2021</a:t>
            </a:r>
            <a:r>
              <a:rPr lang="zh-CN" altLang="en-US" sz="1400" b="1" i="0" dirty="0">
                <a:solidFill>
                  <a:srgbClr val="000000"/>
                </a:solidFill>
                <a:effectLst/>
                <a:latin typeface="-apple-system"/>
              </a:rPr>
              <a:t>年的</a:t>
            </a:r>
            <a:r>
              <a:rPr lang="en-US" altLang="zh-CN" sz="1400" b="1" i="0" dirty="0">
                <a:solidFill>
                  <a:srgbClr val="000000"/>
                </a:solidFill>
                <a:effectLst/>
                <a:latin typeface="-apple-system"/>
              </a:rPr>
              <a:t>117</a:t>
            </a:r>
            <a:r>
              <a:rPr lang="zh-CN" altLang="en-US" sz="1400" b="1" i="0" dirty="0">
                <a:solidFill>
                  <a:srgbClr val="000000"/>
                </a:solidFill>
                <a:effectLst/>
                <a:latin typeface="-apple-system"/>
              </a:rPr>
              <a:t>亿元</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复合增速为</a:t>
            </a:r>
            <a:r>
              <a:rPr lang="en-US" altLang="zh-CN" sz="1400" b="1" i="0" dirty="0">
                <a:solidFill>
                  <a:srgbClr val="000000"/>
                </a:solidFill>
                <a:effectLst/>
                <a:latin typeface="-apple-system"/>
              </a:rPr>
              <a:t>6.9%</a:t>
            </a:r>
          </a:p>
        </p:txBody>
      </p:sp>
      <p:sp>
        <p:nvSpPr>
          <p:cNvPr id="2" name="文本占位符 5">
            <a:extLst>
              <a:ext uri="{FF2B5EF4-FFF2-40B4-BE49-F238E27FC236}">
                <a16:creationId xmlns:a16="http://schemas.microsoft.com/office/drawing/2014/main" id="{32C0CE4E-FBA2-2642-342E-B0A218EE20E0}"/>
              </a:ext>
            </a:extLst>
          </p:cNvPr>
          <p:cNvSpPr txBox="1">
            <a:spLocks/>
          </p:cNvSpPr>
          <p:nvPr/>
        </p:nvSpPr>
        <p:spPr>
          <a:xfrm>
            <a:off x="466310" y="1155471"/>
            <a:ext cx="2160445"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en-US" altLang="zh-CN" sz="1400" b="1" dirty="0">
                <a:solidFill>
                  <a:schemeClr val="tx1"/>
                </a:solidFill>
              </a:rPr>
              <a:t>IC</a:t>
            </a:r>
            <a:r>
              <a:rPr lang="zh-CN" altLang="en-US" sz="1400" b="1" dirty="0">
                <a:solidFill>
                  <a:schemeClr val="tx1"/>
                </a:solidFill>
              </a:rPr>
              <a:t>卡逐渐替代磁条卡</a:t>
            </a:r>
            <a:endParaRPr lang="en-US" altLang="zh-CN" sz="1400" b="1" dirty="0">
              <a:solidFill>
                <a:schemeClr val="tx1"/>
              </a:solidFill>
            </a:endParaRPr>
          </a:p>
        </p:txBody>
      </p:sp>
      <p:sp>
        <p:nvSpPr>
          <p:cNvPr id="3" name="矩形 2">
            <a:extLst>
              <a:ext uri="{FF2B5EF4-FFF2-40B4-BE49-F238E27FC236}">
                <a16:creationId xmlns:a16="http://schemas.microsoft.com/office/drawing/2014/main" id="{95E3D9A8-F56A-C16D-76FF-DF5182615D21}"/>
              </a:ext>
            </a:extLst>
          </p:cNvPr>
          <p:cNvSpPr/>
          <p:nvPr/>
        </p:nvSpPr>
        <p:spPr>
          <a:xfrm>
            <a:off x="362047" y="1155471"/>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5">
            <a:extLst>
              <a:ext uri="{FF2B5EF4-FFF2-40B4-BE49-F238E27FC236}">
                <a16:creationId xmlns:a16="http://schemas.microsoft.com/office/drawing/2014/main" id="{2CFBB06B-508C-5272-1B5A-3BFD00D2425E}"/>
              </a:ext>
            </a:extLst>
          </p:cNvPr>
          <p:cNvSpPr txBox="1">
            <a:spLocks/>
          </p:cNvSpPr>
          <p:nvPr/>
        </p:nvSpPr>
        <p:spPr>
          <a:xfrm>
            <a:off x="466310" y="4193219"/>
            <a:ext cx="3104204"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en-US" altLang="zh-CN" sz="1400" b="1" dirty="0">
                <a:solidFill>
                  <a:schemeClr val="tx1"/>
                </a:solidFill>
              </a:rPr>
              <a:t>EMV</a:t>
            </a:r>
            <a:r>
              <a:rPr lang="zh-CN" altLang="en-US" sz="1400" b="1" dirty="0">
                <a:solidFill>
                  <a:schemeClr val="tx1"/>
                </a:solidFill>
              </a:rPr>
              <a:t>进程推动银行卡芯片更新换代</a:t>
            </a:r>
            <a:endParaRPr lang="en-US" altLang="zh-CN" sz="1400" b="1" dirty="0">
              <a:solidFill>
                <a:schemeClr val="tx1"/>
              </a:solidFill>
            </a:endParaRPr>
          </a:p>
        </p:txBody>
      </p:sp>
      <p:sp>
        <p:nvSpPr>
          <p:cNvPr id="10" name="矩形 9">
            <a:extLst>
              <a:ext uri="{FF2B5EF4-FFF2-40B4-BE49-F238E27FC236}">
                <a16:creationId xmlns:a16="http://schemas.microsoft.com/office/drawing/2014/main" id="{4284B5E7-1CCF-5544-606F-89A1BE9004CF}"/>
              </a:ext>
            </a:extLst>
          </p:cNvPr>
          <p:cNvSpPr/>
          <p:nvPr/>
        </p:nvSpPr>
        <p:spPr>
          <a:xfrm>
            <a:off x="362047" y="4193219"/>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69B37EB-9D2F-C6B4-F6B6-2739B54C7098}"/>
              </a:ext>
            </a:extLst>
          </p:cNvPr>
          <p:cNvSpPr txBox="1"/>
          <p:nvPr/>
        </p:nvSpPr>
        <p:spPr>
          <a:xfrm>
            <a:off x="453610" y="4516341"/>
            <a:ext cx="7255290" cy="1028871"/>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银行</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卡芯片国产替代化进程加快。截止</a:t>
            </a:r>
            <a:r>
              <a:rPr lang="en-US" altLang="zh-CN" sz="1400" i="0" dirty="0">
                <a:solidFill>
                  <a:srgbClr val="000000"/>
                </a:solidFill>
                <a:effectLst/>
                <a:latin typeface="-apple-system"/>
              </a:rPr>
              <a:t>2018</a:t>
            </a:r>
            <a:r>
              <a:rPr lang="zh-CN" altLang="en-US" sz="1400" i="0" dirty="0">
                <a:solidFill>
                  <a:srgbClr val="000000"/>
                </a:solidFill>
                <a:effectLst/>
                <a:latin typeface="-apple-system"/>
              </a:rPr>
              <a:t>年</a:t>
            </a:r>
            <a:r>
              <a:rPr lang="en-US" altLang="zh-CN" sz="1400" i="0" dirty="0">
                <a:solidFill>
                  <a:srgbClr val="000000"/>
                </a:solidFill>
                <a:effectLst/>
                <a:latin typeface="-apple-system"/>
              </a:rPr>
              <a:t>5</a:t>
            </a:r>
            <a:r>
              <a:rPr lang="zh-CN" altLang="en-US" sz="1400" i="0" dirty="0">
                <a:solidFill>
                  <a:srgbClr val="000000"/>
                </a:solidFill>
                <a:effectLst/>
                <a:latin typeface="-apple-system"/>
              </a:rPr>
              <a:t>月，中国金融</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卡国产化率仅为</a:t>
            </a:r>
            <a:r>
              <a:rPr lang="en-US" altLang="zh-CN" sz="1400" i="0" dirty="0">
                <a:solidFill>
                  <a:srgbClr val="000000"/>
                </a:solidFill>
                <a:effectLst/>
                <a:latin typeface="-apple-system"/>
              </a:rPr>
              <a:t>15%</a:t>
            </a:r>
            <a:r>
              <a:rPr lang="zh-CN" altLang="en-US" sz="1400" i="0" dirty="0">
                <a:solidFill>
                  <a:srgbClr val="000000"/>
                </a:solidFill>
                <a:effectLst/>
                <a:latin typeface="-apple-system"/>
              </a:rPr>
              <a:t>，国产替代空间较大。</a:t>
            </a:r>
            <a:r>
              <a:rPr lang="en-US" altLang="zh-CN" sz="1400" i="0" dirty="0">
                <a:solidFill>
                  <a:srgbClr val="000000"/>
                </a:solidFill>
                <a:effectLst/>
                <a:latin typeface="-apple-system"/>
              </a:rPr>
              <a:t>2018</a:t>
            </a:r>
            <a:r>
              <a:rPr lang="zh-CN" altLang="en-US" sz="1400" i="0" dirty="0">
                <a:solidFill>
                  <a:srgbClr val="000000"/>
                </a:solidFill>
                <a:effectLst/>
                <a:latin typeface="-apple-system"/>
              </a:rPr>
              <a:t>年国产</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卡芯片开始全面替代进口芯片，进口芯片占比持续下降。伴随着</a:t>
            </a:r>
            <a:r>
              <a:rPr lang="en-US" altLang="zh-CN" sz="1400" i="0" dirty="0">
                <a:solidFill>
                  <a:srgbClr val="000000"/>
                </a:solidFill>
                <a:effectLst/>
                <a:latin typeface="-apple-system"/>
              </a:rPr>
              <a:t>VISA</a:t>
            </a:r>
            <a:r>
              <a:rPr lang="zh-CN" altLang="en-US" sz="1400" i="0" dirty="0">
                <a:solidFill>
                  <a:srgbClr val="000000"/>
                </a:solidFill>
                <a:effectLst/>
                <a:latin typeface="-apple-system"/>
              </a:rPr>
              <a:t>和</a:t>
            </a:r>
            <a:r>
              <a:rPr lang="en-US" altLang="zh-CN" sz="1400" i="0" dirty="0">
                <a:solidFill>
                  <a:srgbClr val="000000"/>
                </a:solidFill>
                <a:effectLst/>
                <a:latin typeface="-apple-system"/>
              </a:rPr>
              <a:t>MasterCard</a:t>
            </a:r>
            <a:r>
              <a:rPr lang="zh-CN" altLang="en-US" sz="1400" i="0" dirty="0">
                <a:solidFill>
                  <a:srgbClr val="000000"/>
                </a:solidFill>
                <a:effectLst/>
                <a:latin typeface="-apple-system"/>
              </a:rPr>
              <a:t>进入中国市场，具备</a:t>
            </a:r>
            <a:r>
              <a:rPr lang="en-US" altLang="zh-CN" sz="1400" i="0" dirty="0">
                <a:solidFill>
                  <a:srgbClr val="000000"/>
                </a:solidFill>
                <a:effectLst/>
                <a:latin typeface="-apple-system"/>
              </a:rPr>
              <a:t>EMV</a:t>
            </a:r>
            <a:r>
              <a:rPr lang="zh-CN" altLang="en-US" sz="1400" i="0" dirty="0">
                <a:solidFill>
                  <a:srgbClr val="000000"/>
                </a:solidFill>
                <a:effectLst/>
                <a:latin typeface="-apple-system"/>
              </a:rPr>
              <a:t>标准认证的芯片将更具竞争力。</a:t>
            </a:r>
            <a:endParaRPr lang="en-US" altLang="zh-CN" sz="1400" b="1" i="0" dirty="0">
              <a:solidFill>
                <a:srgbClr val="000000"/>
              </a:solidFill>
              <a:effectLst/>
              <a:latin typeface="-apple-system"/>
            </a:endParaRPr>
          </a:p>
        </p:txBody>
      </p:sp>
      <p:pic>
        <p:nvPicPr>
          <p:cNvPr id="34" name="图片 33">
            <a:extLst>
              <a:ext uri="{FF2B5EF4-FFF2-40B4-BE49-F238E27FC236}">
                <a16:creationId xmlns:a16="http://schemas.microsoft.com/office/drawing/2014/main" id="{365CF62A-2C65-51FF-D72B-2F485C061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0462" y="3117729"/>
            <a:ext cx="3716346" cy="2699766"/>
          </a:xfrm>
          <a:prstGeom prst="rect">
            <a:avLst/>
          </a:prstGeom>
        </p:spPr>
      </p:pic>
    </p:spTree>
    <p:extLst>
      <p:ext uri="{BB962C8B-B14F-4D97-AF65-F5344CB8AC3E}">
        <p14:creationId xmlns:p14="http://schemas.microsoft.com/office/powerpoint/2010/main" val="327107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DDEA6C3A-102B-6E8A-2D81-D488A6AD3EA9}"/>
              </a:ext>
            </a:extLst>
          </p:cNvPr>
          <p:cNvSpPr/>
          <p:nvPr/>
        </p:nvSpPr>
        <p:spPr>
          <a:xfrm>
            <a:off x="2718276" y="2803791"/>
            <a:ext cx="2393886" cy="1604943"/>
          </a:xfrm>
          <a:prstGeom prst="rect">
            <a:avLst/>
          </a:prstGeom>
          <a:noFill/>
          <a:ln w="101600">
            <a:solidFill>
              <a:srgbClr val="0B76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084014A1-A5A3-F0EB-34B0-1FB85DB47AF1}"/>
              </a:ext>
            </a:extLst>
          </p:cNvPr>
          <p:cNvCxnSpPr>
            <a:cxnSpLocks/>
          </p:cNvCxnSpPr>
          <p:nvPr/>
        </p:nvCxnSpPr>
        <p:spPr>
          <a:xfrm>
            <a:off x="5417703" y="3770731"/>
            <a:ext cx="583781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1048BB1A-08A0-2A53-4E6B-591DC31FAA35}"/>
              </a:ext>
            </a:extLst>
          </p:cNvPr>
          <p:cNvSpPr>
            <a:spLocks noGrp="1"/>
          </p:cNvSpPr>
          <p:nvPr>
            <p:ph type="ctrTitle"/>
          </p:nvPr>
        </p:nvSpPr>
        <p:spPr>
          <a:xfrm>
            <a:off x="5592962" y="3041466"/>
            <a:ext cx="5487297" cy="592746"/>
          </a:xfrm>
        </p:spPr>
        <p:txBody>
          <a:bodyPr>
            <a:noAutofit/>
          </a:bodyPr>
          <a:lstStyle/>
          <a:p>
            <a:pPr algn="l">
              <a:lnSpc>
                <a:spcPct val="100000"/>
              </a:lnSpc>
            </a:pPr>
            <a:r>
              <a:rPr lang="zh-CN" altLang="en-US" sz="2600" b="1" dirty="0">
                <a:latin typeface="Arial" panose="020B0604020202020204" pitchFamily="34" charset="0"/>
                <a:ea typeface="微软雅黑" panose="020B0503020204020204" pitchFamily="34" charset="-122"/>
                <a:cs typeface="Arial" panose="020B0604020202020204" pitchFamily="34" charset="0"/>
              </a:rPr>
              <a:t>新兴领域安全芯片</a:t>
            </a:r>
          </a:p>
        </p:txBody>
      </p:sp>
      <p:sp>
        <p:nvSpPr>
          <p:cNvPr id="15" name="文本占位符 5">
            <a:extLst>
              <a:ext uri="{FF2B5EF4-FFF2-40B4-BE49-F238E27FC236}">
                <a16:creationId xmlns:a16="http://schemas.microsoft.com/office/drawing/2014/main" id="{4023D15A-D4AC-EAD5-3968-6EBCCAA9B321}"/>
              </a:ext>
            </a:extLst>
          </p:cNvPr>
          <p:cNvSpPr txBox="1">
            <a:spLocks/>
          </p:cNvSpPr>
          <p:nvPr/>
        </p:nvSpPr>
        <p:spPr>
          <a:xfrm>
            <a:off x="5592962" y="4003790"/>
            <a:ext cx="2429386" cy="404944"/>
          </a:xfrm>
          <a:prstGeom prst="rect">
            <a:avLst/>
          </a:prstGeom>
          <a:solidFill>
            <a:srgbClr val="0B76D7"/>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dirty="0">
                <a:solidFill>
                  <a:srgbClr val="FFFFFF"/>
                </a:solidFill>
              </a:rPr>
              <a:t>金融业务部</a:t>
            </a:r>
            <a:r>
              <a:rPr lang="en-US" altLang="zh-CN" sz="1400" dirty="0">
                <a:solidFill>
                  <a:srgbClr val="FFFFFF"/>
                </a:solidFill>
              </a:rPr>
              <a:t>_</a:t>
            </a:r>
            <a:r>
              <a:rPr lang="zh-CN" altLang="en-US" sz="1400" dirty="0">
                <a:solidFill>
                  <a:srgbClr val="FFFFFF"/>
                </a:solidFill>
              </a:rPr>
              <a:t>数字支付项目组</a:t>
            </a:r>
            <a:endParaRPr lang="en-US" altLang="zh-CN" sz="1400" dirty="0">
              <a:solidFill>
                <a:srgbClr val="FFFFFF"/>
              </a:solidFill>
            </a:endParaRPr>
          </a:p>
        </p:txBody>
      </p:sp>
      <p:pic>
        <p:nvPicPr>
          <p:cNvPr id="19" name="图片 18">
            <a:extLst>
              <a:ext uri="{FF2B5EF4-FFF2-40B4-BE49-F238E27FC236}">
                <a16:creationId xmlns:a16="http://schemas.microsoft.com/office/drawing/2014/main" id="{C783F955-0468-5C7C-CAB3-65E2A0CC273F}"/>
              </a:ext>
            </a:extLst>
          </p:cNvPr>
          <p:cNvPicPr>
            <a:picLocks noChangeAspect="1"/>
          </p:cNvPicPr>
          <p:nvPr/>
        </p:nvPicPr>
        <p:blipFill rotWithShape="1">
          <a:blip r:embed="rId3">
            <a:extLst>
              <a:ext uri="{28A0092B-C50C-407E-A947-70E740481C1C}">
                <a14:useLocalDpi xmlns:a14="http://schemas.microsoft.com/office/drawing/2010/main" val="0"/>
              </a:ext>
            </a:extLst>
          </a:blip>
          <a:srcRect l="2963" r="6067"/>
          <a:stretch/>
        </p:blipFill>
        <p:spPr>
          <a:xfrm>
            <a:off x="777553" y="1252897"/>
            <a:ext cx="2938564" cy="2561160"/>
          </a:xfrm>
          <a:prstGeom prst="rect">
            <a:avLst/>
          </a:prstGeom>
        </p:spPr>
      </p:pic>
      <p:sp>
        <p:nvSpPr>
          <p:cNvPr id="21" name="文本占位符 6">
            <a:extLst>
              <a:ext uri="{FF2B5EF4-FFF2-40B4-BE49-F238E27FC236}">
                <a16:creationId xmlns:a16="http://schemas.microsoft.com/office/drawing/2014/main" id="{A0541EBE-C14B-54EE-1A20-4EB8B41664FA}"/>
              </a:ext>
            </a:extLst>
          </p:cNvPr>
          <p:cNvSpPr txBox="1">
            <a:spLocks/>
          </p:cNvSpPr>
          <p:nvPr/>
        </p:nvSpPr>
        <p:spPr>
          <a:xfrm>
            <a:off x="5592962" y="4588256"/>
            <a:ext cx="1277496" cy="319123"/>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t>2022/10/10</a:t>
            </a:r>
          </a:p>
        </p:txBody>
      </p:sp>
      <p:sp>
        <p:nvSpPr>
          <p:cNvPr id="3" name="文本框 2">
            <a:extLst>
              <a:ext uri="{FF2B5EF4-FFF2-40B4-BE49-F238E27FC236}">
                <a16:creationId xmlns:a16="http://schemas.microsoft.com/office/drawing/2014/main" id="{C8F33D1C-015E-D6F8-FCA1-DB7BAD04F1A0}"/>
              </a:ext>
            </a:extLst>
          </p:cNvPr>
          <p:cNvSpPr txBox="1"/>
          <p:nvPr/>
        </p:nvSpPr>
        <p:spPr>
          <a:xfrm>
            <a:off x="3837992" y="3198923"/>
            <a:ext cx="970326" cy="889909"/>
          </a:xfrm>
          <a:prstGeom prst="rect">
            <a:avLst/>
          </a:prstGeom>
          <a:noFill/>
          <a:ln w="117475">
            <a:noFill/>
          </a:ln>
        </p:spPr>
        <p:txBody>
          <a:bodyPr wrap="none" rtlCol="0">
            <a:prstTxWarp prst="textPlain">
              <a:avLst/>
            </a:prstTxWarp>
            <a:spAutoFit/>
          </a:bodyPr>
          <a:lstStyle/>
          <a:p>
            <a:r>
              <a:rPr lang="en-US" altLang="zh-CN" spc="100" dirty="0">
                <a:latin typeface="Impact" panose="020B0806030902050204" pitchFamily="34" charset="0"/>
                <a:cs typeface="Arial" panose="020B0604020202020204" pitchFamily="34" charset="0"/>
              </a:rPr>
              <a:t>/03</a:t>
            </a:r>
            <a:endParaRPr lang="zh-CN" altLang="en-US" spc="100" dirty="0">
              <a:latin typeface="Impact" panose="020B0806030902050204" pitchFamily="34" charset="0"/>
              <a:cs typeface="Arial" panose="020B0604020202020204" pitchFamily="34" charset="0"/>
            </a:endParaRPr>
          </a:p>
        </p:txBody>
      </p:sp>
      <p:sp>
        <p:nvSpPr>
          <p:cNvPr id="4" name="矩形 3">
            <a:extLst>
              <a:ext uri="{FF2B5EF4-FFF2-40B4-BE49-F238E27FC236}">
                <a16:creationId xmlns:a16="http://schemas.microsoft.com/office/drawing/2014/main" id="{B7CE57D1-1273-9A1B-ECBD-14BDE3495450}"/>
              </a:ext>
            </a:extLst>
          </p:cNvPr>
          <p:cNvSpPr/>
          <p:nvPr/>
        </p:nvSpPr>
        <p:spPr>
          <a:xfrm>
            <a:off x="777553" y="1252898"/>
            <a:ext cx="2938564" cy="2561160"/>
          </a:xfrm>
          <a:prstGeom prst="rect">
            <a:avLst/>
          </a:prstGeom>
          <a:solidFill>
            <a:schemeClr val="tx1">
              <a:lumMod val="65000"/>
              <a:lumOff val="3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504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新兴领域安全芯片</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汽车电子</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495155" y="1140732"/>
            <a:ext cx="5057192" cy="1028871"/>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车载安全芯片主要完成两个大类的应用</a:t>
            </a:r>
            <a:r>
              <a:rPr lang="en-US" altLang="zh-CN" sz="1400" i="0" dirty="0">
                <a:solidFill>
                  <a:srgbClr val="000000"/>
                </a:solidFill>
                <a:effectLst/>
                <a:latin typeface="-apple-system"/>
              </a:rPr>
              <a:t>,</a:t>
            </a:r>
            <a:r>
              <a:rPr lang="zh-CN" altLang="en-US" sz="1400" i="0" dirty="0">
                <a:solidFill>
                  <a:srgbClr val="000000"/>
                </a:solidFill>
                <a:effectLst/>
                <a:latin typeface="-apple-system"/>
              </a:rPr>
              <a:t>一方面是关系到联网汽车安全和个人信息安全的应用</a:t>
            </a:r>
            <a:r>
              <a:rPr lang="en-US" altLang="zh-CN" sz="1400" i="0" dirty="0">
                <a:solidFill>
                  <a:srgbClr val="000000"/>
                </a:solidFill>
                <a:effectLst/>
                <a:latin typeface="-apple-system"/>
              </a:rPr>
              <a:t>,</a:t>
            </a:r>
            <a:r>
              <a:rPr lang="zh-CN" altLang="en-US" sz="1400" i="0" dirty="0">
                <a:solidFill>
                  <a:srgbClr val="000000"/>
                </a:solidFill>
                <a:effectLst/>
                <a:latin typeface="-apple-system"/>
              </a:rPr>
              <a:t>一方面是承载了政府监管部门的监管以及业务需求的应用</a:t>
            </a:r>
            <a:endParaRPr lang="en-US" altLang="zh-CN" sz="1400" b="1" i="0" dirty="0">
              <a:solidFill>
                <a:srgbClr val="000000"/>
              </a:solidFill>
              <a:effectLst/>
              <a:latin typeface="-apple-system"/>
            </a:endParaRPr>
          </a:p>
        </p:txBody>
      </p:sp>
      <p:graphicFrame>
        <p:nvGraphicFramePr>
          <p:cNvPr id="5" name="表格 12">
            <a:extLst>
              <a:ext uri="{FF2B5EF4-FFF2-40B4-BE49-F238E27FC236}">
                <a16:creationId xmlns:a16="http://schemas.microsoft.com/office/drawing/2014/main" id="{50DBF86B-FB01-51AC-D733-D93CEB7902CD}"/>
              </a:ext>
            </a:extLst>
          </p:cNvPr>
          <p:cNvGraphicFramePr>
            <a:graphicFrameLocks noGrp="1"/>
          </p:cNvGraphicFramePr>
          <p:nvPr>
            <p:extLst>
              <p:ext uri="{D42A27DB-BD31-4B8C-83A1-F6EECF244321}">
                <p14:modId xmlns:p14="http://schemas.microsoft.com/office/powerpoint/2010/main" val="2059632954"/>
              </p:ext>
            </p:extLst>
          </p:nvPr>
        </p:nvGraphicFramePr>
        <p:xfrm>
          <a:off x="495155" y="2453874"/>
          <a:ext cx="5057192" cy="2225040"/>
        </p:xfrm>
        <a:graphic>
          <a:graphicData uri="http://schemas.openxmlformats.org/drawingml/2006/table">
            <a:tbl>
              <a:tblPr firstRow="1" bandRow="1">
                <a:tableStyleId>{5940675A-B579-460E-94D1-54222C63F5DA}</a:tableStyleId>
              </a:tblPr>
              <a:tblGrid>
                <a:gridCol w="547397">
                  <a:extLst>
                    <a:ext uri="{9D8B030D-6E8A-4147-A177-3AD203B41FA5}">
                      <a16:colId xmlns:a16="http://schemas.microsoft.com/office/drawing/2014/main" val="2290201052"/>
                    </a:ext>
                  </a:extLst>
                </a:gridCol>
                <a:gridCol w="1461796">
                  <a:extLst>
                    <a:ext uri="{9D8B030D-6E8A-4147-A177-3AD203B41FA5}">
                      <a16:colId xmlns:a16="http://schemas.microsoft.com/office/drawing/2014/main" val="63507824"/>
                    </a:ext>
                  </a:extLst>
                </a:gridCol>
                <a:gridCol w="3047999">
                  <a:extLst>
                    <a:ext uri="{9D8B030D-6E8A-4147-A177-3AD203B41FA5}">
                      <a16:colId xmlns:a16="http://schemas.microsoft.com/office/drawing/2014/main" val="1780204490"/>
                    </a:ext>
                  </a:extLst>
                </a:gridCol>
              </a:tblGrid>
              <a:tr h="154084">
                <a:tc>
                  <a:txBody>
                    <a:bodyPr/>
                    <a:lstStyle/>
                    <a:p>
                      <a:pPr algn="ctr">
                        <a:lnSpc>
                          <a:spcPct val="100000"/>
                        </a:lnSpc>
                      </a:pPr>
                      <a:r>
                        <a:rPr lang="zh-CN" altLang="en-US" sz="1400" b="1" i="0" kern="1200" dirty="0">
                          <a:solidFill>
                            <a:srgbClr val="000000"/>
                          </a:solidFill>
                          <a:effectLst/>
                          <a:latin typeface="-apple-system"/>
                          <a:ea typeface="+mn-ea"/>
                          <a:cs typeface="+mn-cs"/>
                        </a:rPr>
                        <a:t>序号</a:t>
                      </a:r>
                      <a:endParaRPr lang="en-US" altLang="zh-CN" sz="1400" b="1" i="0" kern="1200" dirty="0">
                        <a:solidFill>
                          <a:srgbClr val="000000"/>
                        </a:solidFill>
                        <a:effectLst/>
                        <a:latin typeface="-apple-system"/>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pPr>
                      <a:r>
                        <a:rPr lang="zh-CN" altLang="en-US" sz="1400" b="1" i="0" kern="1200" dirty="0">
                          <a:solidFill>
                            <a:srgbClr val="000000"/>
                          </a:solidFill>
                          <a:effectLst/>
                          <a:latin typeface="-apple-system"/>
                          <a:ea typeface="+mn-ea"/>
                          <a:cs typeface="+mn-cs"/>
                        </a:rPr>
                        <a:t>业务名称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pPr>
                      <a:r>
                        <a:rPr lang="zh-CN" altLang="en-US" sz="1400" b="1" i="0" kern="1200" dirty="0">
                          <a:solidFill>
                            <a:srgbClr val="000000"/>
                          </a:solidFill>
                          <a:effectLst/>
                          <a:latin typeface="-apple-system"/>
                          <a:ea typeface="+mn-ea"/>
                          <a:cs typeface="+mn-cs"/>
                        </a:rPr>
                        <a:t>目前产品功能</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724804"/>
                  </a:ext>
                </a:extLst>
              </a:tr>
              <a:tr h="155596">
                <a:tc>
                  <a:txBody>
                    <a:bodyPr/>
                    <a:lstStyle/>
                    <a:p>
                      <a:pPr algn="ctr">
                        <a:lnSpc>
                          <a:spcPct val="100000"/>
                        </a:lnSpc>
                      </a:pPr>
                      <a:r>
                        <a:rPr lang="en-US" altLang="zh-CN" sz="1200" dirty="0">
                          <a:solidFill>
                            <a:schemeClr val="tx1"/>
                          </a:solidFill>
                        </a:rPr>
                        <a:t>1</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zh-CN" altLang="en-US" sz="1200" dirty="0">
                          <a:solidFill>
                            <a:schemeClr val="tx1"/>
                          </a:solidFill>
                        </a:rPr>
                        <a:t>电子车牌</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zh-CN" altLang="en-US" sz="1200" dirty="0">
                          <a:solidFill>
                            <a:schemeClr val="tx1"/>
                          </a:solidFill>
                        </a:rPr>
                        <a:t>车辆身份法证 车辆注册登记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0361430"/>
                  </a:ext>
                </a:extLst>
              </a:tr>
              <a:tr h="155596">
                <a:tc>
                  <a:txBody>
                    <a:bodyPr/>
                    <a:lstStyle/>
                    <a:p>
                      <a:pPr algn="ctr">
                        <a:lnSpc>
                          <a:spcPct val="100000"/>
                        </a:lnSpc>
                      </a:pPr>
                      <a:r>
                        <a:rPr lang="en-US" altLang="zh-CN" sz="1200" dirty="0">
                          <a:solidFill>
                            <a:schemeClr val="tx1"/>
                          </a:solidFill>
                        </a:rPr>
                        <a:t>2</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ETC</a:t>
                      </a:r>
                      <a:r>
                        <a:rPr lang="zh-CN" altLang="en-US" sz="1200" dirty="0">
                          <a:solidFill>
                            <a:schemeClr val="tx1"/>
                          </a:solidFill>
                        </a:rPr>
                        <a:t>电子收费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OBE-SAM</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7336264"/>
                  </a:ext>
                </a:extLst>
              </a:tr>
              <a:tr h="155596">
                <a:tc>
                  <a:txBody>
                    <a:bodyPr/>
                    <a:lstStyle/>
                    <a:p>
                      <a:pPr algn="ctr">
                        <a:lnSpc>
                          <a:spcPct val="100000"/>
                        </a:lnSpc>
                      </a:pPr>
                      <a:r>
                        <a:rPr lang="en-US" altLang="zh-CN" sz="1200">
                          <a:solidFill>
                            <a:schemeClr val="tx1"/>
                          </a:solidFill>
                        </a:rPr>
                        <a:t>3</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车辆环保核准检测</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重型柴油车</a:t>
                      </a:r>
                      <a:r>
                        <a:rPr lang="en-US" altLang="zh-CN" sz="1200" dirty="0">
                          <a:solidFill>
                            <a:schemeClr val="tx1"/>
                          </a:solidFill>
                        </a:rPr>
                        <a:t>TBOX HSM </a:t>
                      </a:r>
                      <a:r>
                        <a:rPr lang="zh-CN" altLang="en-US" sz="1200" dirty="0">
                          <a:solidFill>
                            <a:schemeClr val="tx1"/>
                          </a:solidFill>
                        </a:rPr>
                        <a:t>尾气检测监管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074548"/>
                  </a:ext>
                </a:extLst>
              </a:tr>
              <a:tr h="155596">
                <a:tc>
                  <a:txBody>
                    <a:bodyPr/>
                    <a:lstStyle/>
                    <a:p>
                      <a:pPr algn="ctr">
                        <a:lnSpc>
                          <a:spcPct val="100000"/>
                        </a:lnSpc>
                      </a:pPr>
                      <a:r>
                        <a:rPr lang="en-US" altLang="zh-CN" sz="1200" dirty="0">
                          <a:solidFill>
                            <a:schemeClr val="tx1"/>
                          </a:solidFill>
                        </a:rPr>
                        <a:t>4</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eSIM</a:t>
                      </a:r>
                      <a:endParaRPr lang="en-US" altLang="zh-CN"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电信入网授权</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9220962"/>
                  </a:ext>
                </a:extLst>
              </a:tr>
              <a:tr h="155596">
                <a:tc>
                  <a:txBody>
                    <a:bodyPr/>
                    <a:lstStyle/>
                    <a:p>
                      <a:pPr algn="ctr">
                        <a:lnSpc>
                          <a:spcPct val="100000"/>
                        </a:lnSpc>
                      </a:pPr>
                      <a:r>
                        <a:rPr lang="en-US" altLang="zh-CN" sz="1200" dirty="0">
                          <a:solidFill>
                            <a:schemeClr val="tx1"/>
                          </a:solidFill>
                        </a:rPr>
                        <a:t>5</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V2X HSM</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车联网</a:t>
                      </a:r>
                      <a:r>
                        <a:rPr lang="en-US" altLang="zh-CN" sz="1200" dirty="0">
                          <a:solidFill>
                            <a:schemeClr val="tx1"/>
                          </a:solidFill>
                        </a:rPr>
                        <a:t>V2X</a:t>
                      </a:r>
                      <a:r>
                        <a:rPr lang="zh-CN" altLang="en-US" sz="1200" dirty="0">
                          <a:solidFill>
                            <a:schemeClr val="tx1"/>
                          </a:solidFill>
                        </a:rPr>
                        <a:t>认证安全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0369391"/>
                  </a:ext>
                </a:extLst>
              </a:tr>
              <a:tr h="155596">
                <a:tc>
                  <a:txBody>
                    <a:bodyPr/>
                    <a:lstStyle/>
                    <a:p>
                      <a:pPr algn="ctr">
                        <a:lnSpc>
                          <a:spcPct val="100000"/>
                        </a:lnSpc>
                      </a:pPr>
                      <a:r>
                        <a:rPr lang="en-US" altLang="zh-CN" sz="1200" dirty="0">
                          <a:solidFill>
                            <a:schemeClr val="tx1"/>
                          </a:solidFill>
                        </a:rPr>
                        <a:t>6</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智能车钥匙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软实现</a:t>
                      </a:r>
                      <a:r>
                        <a:rPr lang="en-US" altLang="zh-CN" sz="1200" dirty="0">
                          <a:solidFill>
                            <a:schemeClr val="tx1"/>
                          </a:solidFill>
                        </a:rPr>
                        <a:t>/TEE/SE</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1483375"/>
                  </a:ext>
                </a:extLst>
              </a:tr>
              <a:tr h="155596">
                <a:tc>
                  <a:txBody>
                    <a:bodyPr/>
                    <a:lstStyle/>
                    <a:p>
                      <a:pPr algn="ctr">
                        <a:lnSpc>
                          <a:spcPct val="100000"/>
                        </a:lnSpc>
                      </a:pPr>
                      <a:r>
                        <a:rPr lang="en-US" altLang="zh-CN" sz="1200" dirty="0">
                          <a:solidFill>
                            <a:schemeClr val="tx1"/>
                          </a:solidFill>
                        </a:rPr>
                        <a:t>7</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TPM/TCM</a:t>
                      </a:r>
                      <a:endParaRPr lang="zh-CN" alt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版权保护 身份认证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8216060"/>
                  </a:ext>
                </a:extLst>
              </a:tr>
            </a:tbl>
          </a:graphicData>
        </a:graphic>
      </p:graphicFrame>
      <p:sp>
        <p:nvSpPr>
          <p:cNvPr id="12" name="文本框 11">
            <a:extLst>
              <a:ext uri="{FF2B5EF4-FFF2-40B4-BE49-F238E27FC236}">
                <a16:creationId xmlns:a16="http://schemas.microsoft.com/office/drawing/2014/main" id="{FB50E0D2-BF9C-89B9-4C1E-A81B90148A5B}"/>
              </a:ext>
            </a:extLst>
          </p:cNvPr>
          <p:cNvSpPr txBox="1"/>
          <p:nvPr/>
        </p:nvSpPr>
        <p:spPr>
          <a:xfrm>
            <a:off x="6096001" y="1140731"/>
            <a:ext cx="5395218" cy="1028871"/>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据中国汽车工业协会发布的数据显示</a:t>
            </a:r>
            <a:r>
              <a:rPr lang="en-US" altLang="zh-CN" sz="1400" i="0" dirty="0">
                <a:solidFill>
                  <a:srgbClr val="000000"/>
                </a:solidFill>
                <a:effectLst/>
                <a:latin typeface="-apple-system"/>
              </a:rPr>
              <a:t>,2020</a:t>
            </a:r>
            <a:r>
              <a:rPr lang="zh-CN" altLang="en-US" sz="1400" i="0" dirty="0">
                <a:solidFill>
                  <a:srgbClr val="000000"/>
                </a:solidFill>
                <a:effectLst/>
                <a:latin typeface="-apple-system"/>
              </a:rPr>
              <a:t>年</a:t>
            </a:r>
            <a:r>
              <a:rPr lang="en-US" altLang="zh-CN" sz="1400" i="0" dirty="0">
                <a:solidFill>
                  <a:srgbClr val="000000"/>
                </a:solidFill>
                <a:effectLst/>
                <a:latin typeface="-apple-system"/>
              </a:rPr>
              <a:t>,</a:t>
            </a:r>
            <a:r>
              <a:rPr lang="zh-CN" altLang="en-US" sz="1400" i="0" dirty="0">
                <a:solidFill>
                  <a:srgbClr val="000000"/>
                </a:solidFill>
                <a:effectLst/>
                <a:latin typeface="-apple-system"/>
              </a:rPr>
              <a:t>中国汽车产销量分别为</a:t>
            </a:r>
            <a:r>
              <a:rPr lang="en-US" altLang="zh-CN" sz="1400" i="0" dirty="0">
                <a:solidFill>
                  <a:srgbClr val="000000"/>
                </a:solidFill>
                <a:effectLst/>
                <a:latin typeface="-apple-system"/>
              </a:rPr>
              <a:t>2522.5</a:t>
            </a:r>
            <a:r>
              <a:rPr lang="zh-CN" altLang="en-US" sz="1400" i="0" dirty="0">
                <a:solidFill>
                  <a:srgbClr val="000000"/>
                </a:solidFill>
                <a:effectLst/>
                <a:latin typeface="-apple-system"/>
              </a:rPr>
              <a:t>万辆和</a:t>
            </a:r>
            <a:r>
              <a:rPr lang="en-US" altLang="zh-CN" sz="1400" i="0" dirty="0">
                <a:solidFill>
                  <a:srgbClr val="000000"/>
                </a:solidFill>
                <a:effectLst/>
                <a:latin typeface="-apple-system"/>
              </a:rPr>
              <a:t>2531.1</a:t>
            </a:r>
            <a:r>
              <a:rPr lang="zh-CN" altLang="en-US" sz="1400" i="0" dirty="0">
                <a:solidFill>
                  <a:srgbClr val="000000"/>
                </a:solidFill>
                <a:effectLst/>
                <a:latin typeface="-apple-system"/>
              </a:rPr>
              <a:t>万辆</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同比下降</a:t>
            </a:r>
            <a:r>
              <a:rPr lang="en-US" altLang="zh-CN" sz="1400" i="0" dirty="0">
                <a:solidFill>
                  <a:srgbClr val="000000"/>
                </a:solidFill>
                <a:effectLst/>
                <a:latin typeface="-apple-system"/>
              </a:rPr>
              <a:t>2.0%</a:t>
            </a:r>
            <a:r>
              <a:rPr lang="zh-CN" altLang="en-US" sz="1400" i="0" dirty="0">
                <a:solidFill>
                  <a:srgbClr val="000000"/>
                </a:solidFill>
                <a:effectLst/>
                <a:latin typeface="-apple-system"/>
              </a:rPr>
              <a:t>和</a:t>
            </a:r>
            <a:r>
              <a:rPr lang="en-US" altLang="zh-CN" sz="1400" i="0" dirty="0">
                <a:solidFill>
                  <a:srgbClr val="000000"/>
                </a:solidFill>
                <a:effectLst/>
                <a:latin typeface="-apple-system"/>
              </a:rPr>
              <a:t>1.9%,</a:t>
            </a:r>
            <a:r>
              <a:rPr lang="zh-CN" altLang="en-US" sz="1400" i="0" dirty="0">
                <a:solidFill>
                  <a:srgbClr val="000000"/>
                </a:solidFill>
                <a:effectLst/>
                <a:latin typeface="-apple-system"/>
              </a:rPr>
              <a:t>与</a:t>
            </a:r>
            <a:r>
              <a:rPr lang="en-US" altLang="zh-CN" sz="1400" i="0" dirty="0">
                <a:solidFill>
                  <a:srgbClr val="000000"/>
                </a:solidFill>
                <a:effectLst/>
                <a:latin typeface="-apple-system"/>
              </a:rPr>
              <a:t>2019</a:t>
            </a:r>
            <a:r>
              <a:rPr lang="zh-CN" altLang="en-US" sz="1400" i="0" dirty="0">
                <a:solidFill>
                  <a:srgbClr val="000000"/>
                </a:solidFill>
                <a:effectLst/>
                <a:latin typeface="-apple-system"/>
              </a:rPr>
              <a:t>年相比</a:t>
            </a:r>
            <a:r>
              <a:rPr lang="en-US" altLang="zh-CN" sz="1400" i="0" dirty="0">
                <a:solidFill>
                  <a:srgbClr val="000000"/>
                </a:solidFill>
                <a:effectLst/>
                <a:latin typeface="-apple-system"/>
              </a:rPr>
              <a:t>,</a:t>
            </a:r>
            <a:r>
              <a:rPr lang="zh-CN" altLang="en-US" sz="1400" i="0" dirty="0">
                <a:solidFill>
                  <a:srgbClr val="000000"/>
                </a:solidFill>
                <a:effectLst/>
                <a:latin typeface="-apple-system"/>
              </a:rPr>
              <a:t>分别收窄</a:t>
            </a:r>
            <a:r>
              <a:rPr lang="en-US" altLang="zh-CN" sz="1400" i="0" dirty="0">
                <a:solidFill>
                  <a:srgbClr val="000000"/>
                </a:solidFill>
                <a:effectLst/>
                <a:latin typeface="-apple-system"/>
              </a:rPr>
              <a:t>5.5%</a:t>
            </a:r>
            <a:r>
              <a:rPr lang="zh-CN" altLang="en-US" sz="1400" i="0" dirty="0">
                <a:solidFill>
                  <a:srgbClr val="000000"/>
                </a:solidFill>
                <a:effectLst/>
                <a:latin typeface="-apple-system"/>
              </a:rPr>
              <a:t>和</a:t>
            </a:r>
            <a:r>
              <a:rPr lang="en-US" altLang="zh-CN" sz="1400" i="0" dirty="0">
                <a:solidFill>
                  <a:srgbClr val="000000"/>
                </a:solidFill>
                <a:effectLst/>
                <a:latin typeface="-apple-system"/>
              </a:rPr>
              <a:t>6.3%</a:t>
            </a:r>
          </a:p>
        </p:txBody>
      </p:sp>
      <p:pic>
        <p:nvPicPr>
          <p:cNvPr id="15" name="图片 14">
            <a:extLst>
              <a:ext uri="{FF2B5EF4-FFF2-40B4-BE49-F238E27FC236}">
                <a16:creationId xmlns:a16="http://schemas.microsoft.com/office/drawing/2014/main" id="{D06BA625-918D-E384-D5B7-9DFCBC8DA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524482"/>
            <a:ext cx="5395218" cy="2083823"/>
          </a:xfrm>
          <a:prstGeom prst="rect">
            <a:avLst/>
          </a:prstGeom>
        </p:spPr>
      </p:pic>
      <p:sp>
        <p:nvSpPr>
          <p:cNvPr id="16" name="文本框 15">
            <a:extLst>
              <a:ext uri="{FF2B5EF4-FFF2-40B4-BE49-F238E27FC236}">
                <a16:creationId xmlns:a16="http://schemas.microsoft.com/office/drawing/2014/main" id="{C406C1E8-6859-A30A-A8E7-618DC60B778D}"/>
              </a:ext>
            </a:extLst>
          </p:cNvPr>
          <p:cNvSpPr txBox="1"/>
          <p:nvPr/>
        </p:nvSpPr>
        <p:spPr>
          <a:xfrm>
            <a:off x="495154" y="5106255"/>
            <a:ext cx="10996063" cy="1028871"/>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随着汽车电子进一步向电子化、智能化发展</a:t>
            </a:r>
            <a:r>
              <a:rPr lang="en-US" altLang="zh-CN" sz="1400" i="0" dirty="0">
                <a:solidFill>
                  <a:srgbClr val="000000"/>
                </a:solidFill>
                <a:effectLst/>
                <a:latin typeface="-apple-system"/>
              </a:rPr>
              <a:t>,</a:t>
            </a:r>
            <a:r>
              <a:rPr lang="zh-CN" altLang="en-US" sz="1400" i="0" dirty="0">
                <a:solidFill>
                  <a:srgbClr val="000000"/>
                </a:solidFill>
                <a:effectLst/>
                <a:latin typeface="-apple-system"/>
              </a:rPr>
              <a:t>汽车电子设备技术要求越来越高。在未来</a:t>
            </a:r>
            <a:r>
              <a:rPr lang="en-US" altLang="zh-CN" sz="1400" i="0" dirty="0">
                <a:solidFill>
                  <a:srgbClr val="000000"/>
                </a:solidFill>
                <a:effectLst/>
                <a:latin typeface="-apple-system"/>
              </a:rPr>
              <a:t>,</a:t>
            </a:r>
            <a:r>
              <a:rPr lang="zh-CN" altLang="en-US" sz="1400" i="0" dirty="0">
                <a:solidFill>
                  <a:srgbClr val="000000"/>
                </a:solidFill>
                <a:effectLst/>
                <a:latin typeface="-apple-system"/>
              </a:rPr>
              <a:t>电子器件的处理器、计算能力将成为评价汽车性能的重要指标。尤其是自动驾驶、车联网的发展将使车用芯片处于未来汽车电子产业的核心地位。未来的汽车半导体市场将成为一个各大厂商高速成长的蓝海市场</a:t>
            </a:r>
            <a:r>
              <a:rPr lang="en-US" altLang="zh-CN" sz="1400" i="0" dirty="0">
                <a:solidFill>
                  <a:srgbClr val="000000"/>
                </a:solidFill>
                <a:effectLst/>
                <a:latin typeface="-apple-system"/>
              </a:rPr>
              <a:t>,</a:t>
            </a:r>
            <a:r>
              <a:rPr lang="zh-CN" altLang="en-US" sz="1400" i="0" dirty="0">
                <a:solidFill>
                  <a:srgbClr val="000000"/>
                </a:solidFill>
                <a:effectLst/>
                <a:latin typeface="-apple-system"/>
              </a:rPr>
              <a:t>根据</a:t>
            </a:r>
            <a:r>
              <a:rPr lang="en-US" altLang="zh-CN" sz="1400" i="0" dirty="0">
                <a:solidFill>
                  <a:srgbClr val="000000"/>
                </a:solidFill>
                <a:effectLst/>
                <a:latin typeface="-apple-system"/>
              </a:rPr>
              <a:t>IC Insights</a:t>
            </a:r>
            <a:r>
              <a:rPr lang="zh-CN" altLang="en-US" sz="1400" i="0" dirty="0">
                <a:solidFill>
                  <a:srgbClr val="000000"/>
                </a:solidFill>
                <a:effectLst/>
                <a:latin typeface="-apple-system"/>
              </a:rPr>
              <a:t>数据指出</a:t>
            </a:r>
            <a:r>
              <a:rPr lang="en-US" altLang="zh-CN" sz="1400" i="0" dirty="0">
                <a:solidFill>
                  <a:srgbClr val="000000"/>
                </a:solidFill>
                <a:effectLst/>
                <a:latin typeface="-apple-system"/>
              </a:rPr>
              <a:t>,</a:t>
            </a:r>
            <a:r>
              <a:rPr lang="zh-CN" altLang="en-US" sz="1400" i="0" dirty="0">
                <a:solidFill>
                  <a:srgbClr val="000000"/>
                </a:solidFill>
                <a:effectLst/>
                <a:latin typeface="-apple-system"/>
              </a:rPr>
              <a:t>汽车是复合增速最快的应用领域</a:t>
            </a:r>
            <a:endParaRPr lang="en-US" altLang="zh-CN" sz="1400" i="0" dirty="0">
              <a:solidFill>
                <a:srgbClr val="000000"/>
              </a:solidFill>
              <a:effectLst/>
              <a:latin typeface="-apple-system"/>
            </a:endParaRPr>
          </a:p>
        </p:txBody>
      </p:sp>
    </p:spTree>
    <p:extLst>
      <p:ext uri="{BB962C8B-B14F-4D97-AF65-F5344CB8AC3E}">
        <p14:creationId xmlns:p14="http://schemas.microsoft.com/office/powerpoint/2010/main" val="3243974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D98B68D5-AF62-D074-F32B-A781E2194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993" y="4788745"/>
            <a:ext cx="3990501" cy="1650616"/>
          </a:xfrm>
          <a:prstGeom prst="rect">
            <a:avLst/>
          </a:prstGeom>
        </p:spPr>
      </p:pic>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新兴领域安全芯片</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汽车电子 </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&amp; </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移动支付</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445391" y="1049293"/>
            <a:ext cx="11149449" cy="2644698"/>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目前</a:t>
            </a:r>
            <a:r>
              <a:rPr lang="en-US" altLang="zh-CN" sz="1400" i="0" dirty="0">
                <a:solidFill>
                  <a:srgbClr val="000000"/>
                </a:solidFill>
                <a:effectLst/>
                <a:latin typeface="-apple-system"/>
              </a:rPr>
              <a:t>,</a:t>
            </a:r>
            <a:r>
              <a:rPr lang="zh-CN" altLang="en-US" sz="1400" i="0" dirty="0">
                <a:solidFill>
                  <a:srgbClr val="000000"/>
                </a:solidFill>
                <a:effectLst/>
                <a:latin typeface="-apple-system"/>
              </a:rPr>
              <a:t>汽车半导体市场呈现国外巨头垄断的行业格局</a:t>
            </a:r>
            <a:r>
              <a:rPr lang="en-US" altLang="zh-CN" sz="1400" i="0" dirty="0">
                <a:solidFill>
                  <a:srgbClr val="000000"/>
                </a:solidFill>
                <a:effectLst/>
                <a:latin typeface="-apple-system"/>
              </a:rPr>
              <a:t>,</a:t>
            </a:r>
            <a:r>
              <a:rPr lang="zh-CN" altLang="en-US" sz="1400" i="0" dirty="0">
                <a:solidFill>
                  <a:srgbClr val="000000"/>
                </a:solidFill>
                <a:effectLst/>
                <a:latin typeface="-apple-system"/>
              </a:rPr>
              <a:t>车用半导体大致可分为传感器、</a:t>
            </a:r>
            <a:r>
              <a:rPr lang="en-US" altLang="zh-CN" sz="1400" i="0" dirty="0">
                <a:solidFill>
                  <a:srgbClr val="000000"/>
                </a:solidFill>
                <a:effectLst/>
                <a:latin typeface="-apple-system"/>
              </a:rPr>
              <a:t>MCU</a:t>
            </a:r>
            <a:r>
              <a:rPr lang="zh-CN" altLang="en-US" sz="1400" i="0" dirty="0">
                <a:solidFill>
                  <a:srgbClr val="000000"/>
                </a:solidFill>
                <a:effectLst/>
                <a:latin typeface="-apple-system"/>
              </a:rPr>
              <a:t>、</a:t>
            </a:r>
            <a:r>
              <a:rPr lang="en-US" altLang="zh-CN" sz="1400" i="0" dirty="0">
                <a:solidFill>
                  <a:srgbClr val="000000"/>
                </a:solidFill>
                <a:effectLst/>
                <a:latin typeface="-apple-system"/>
              </a:rPr>
              <a:t>ASIC</a:t>
            </a:r>
            <a:r>
              <a:rPr lang="zh-CN" altLang="en-US" sz="1400" i="0" dirty="0">
                <a:solidFill>
                  <a:srgbClr val="000000"/>
                </a:solidFill>
                <a:effectLst/>
                <a:latin typeface="-apple-system"/>
              </a:rPr>
              <a:t>、模拟芯片与功率器件等。根据</a:t>
            </a:r>
            <a:r>
              <a:rPr lang="en-US" altLang="zh-CN" sz="1400" i="0" dirty="0">
                <a:solidFill>
                  <a:srgbClr val="000000"/>
                </a:solidFill>
                <a:effectLst/>
                <a:latin typeface="-apple-system"/>
              </a:rPr>
              <a:t>IHS</a:t>
            </a:r>
            <a:r>
              <a:rPr lang="zh-CN" altLang="en-US" sz="1400" i="0" dirty="0">
                <a:solidFill>
                  <a:srgbClr val="000000"/>
                </a:solidFill>
                <a:effectLst/>
                <a:latin typeface="-apple-system"/>
              </a:rPr>
              <a:t>以及</a:t>
            </a:r>
            <a:r>
              <a:rPr lang="en-US" altLang="zh-CN" sz="1400" i="0" dirty="0">
                <a:solidFill>
                  <a:srgbClr val="000000"/>
                </a:solidFill>
                <a:effectLst/>
                <a:latin typeface="-apple-system"/>
              </a:rPr>
              <a:t>SA</a:t>
            </a:r>
            <a:r>
              <a:rPr lang="zh-CN" altLang="en-US" sz="1400" i="0" dirty="0">
                <a:solidFill>
                  <a:srgbClr val="000000"/>
                </a:solidFill>
                <a:effectLst/>
                <a:latin typeface="-apple-system"/>
              </a:rPr>
              <a:t>统计数据</a:t>
            </a:r>
            <a:r>
              <a:rPr lang="en-US" altLang="zh-CN" sz="1400" i="0" dirty="0">
                <a:solidFill>
                  <a:srgbClr val="000000"/>
                </a:solidFill>
                <a:effectLst/>
                <a:latin typeface="-apple-system"/>
              </a:rPr>
              <a:t>,2017</a:t>
            </a:r>
            <a:r>
              <a:rPr lang="zh-CN" altLang="en-US" sz="1400" i="0" dirty="0">
                <a:solidFill>
                  <a:srgbClr val="000000"/>
                </a:solidFill>
                <a:effectLst/>
                <a:latin typeface="-apple-system"/>
              </a:rPr>
              <a:t>年汽车半导体行业</a:t>
            </a:r>
            <a:r>
              <a:rPr lang="en-US" altLang="zh-CN" sz="1400" i="0" dirty="0">
                <a:solidFill>
                  <a:srgbClr val="000000"/>
                </a:solidFill>
                <a:effectLst/>
                <a:latin typeface="-apple-system"/>
              </a:rPr>
              <a:t>CR 10</a:t>
            </a:r>
            <a:r>
              <a:rPr lang="zh-CN" altLang="en-US" sz="1400" i="0" dirty="0">
                <a:solidFill>
                  <a:srgbClr val="000000"/>
                </a:solidFill>
                <a:effectLst/>
                <a:latin typeface="-apple-system"/>
              </a:rPr>
              <a:t>达</a:t>
            </a:r>
            <a:r>
              <a:rPr lang="en-US" altLang="zh-CN" sz="1400" i="0" dirty="0">
                <a:solidFill>
                  <a:srgbClr val="000000"/>
                </a:solidFill>
                <a:effectLst/>
                <a:latin typeface="-apple-system"/>
              </a:rPr>
              <a:t>66.7%,</a:t>
            </a:r>
            <a:r>
              <a:rPr lang="zh-CN" altLang="en-US" sz="1400" i="0" dirty="0">
                <a:solidFill>
                  <a:srgbClr val="000000"/>
                </a:solidFill>
                <a:effectLst/>
                <a:latin typeface="-apple-system"/>
              </a:rPr>
              <a:t>相比于</a:t>
            </a:r>
            <a:r>
              <a:rPr lang="en-US" altLang="zh-CN" sz="1400" i="0" dirty="0">
                <a:solidFill>
                  <a:srgbClr val="000000"/>
                </a:solidFill>
                <a:effectLst/>
                <a:latin typeface="-apple-system"/>
              </a:rPr>
              <a:t>2014</a:t>
            </a:r>
            <a:r>
              <a:rPr lang="zh-CN" altLang="en-US" sz="1400" i="0" dirty="0">
                <a:solidFill>
                  <a:srgbClr val="000000"/>
                </a:solidFill>
                <a:effectLst/>
                <a:latin typeface="-apple-system"/>
              </a:rPr>
              <a:t>年集中度进一步提升</a:t>
            </a:r>
            <a:r>
              <a:rPr lang="en-US" altLang="zh-CN" sz="1400" i="0" dirty="0">
                <a:solidFill>
                  <a:srgbClr val="000000"/>
                </a:solidFill>
                <a:effectLst/>
                <a:latin typeface="-apple-system"/>
              </a:rPr>
              <a:t>,</a:t>
            </a:r>
            <a:r>
              <a:rPr lang="zh-CN" altLang="en-US" sz="1400" i="0" dirty="0">
                <a:solidFill>
                  <a:srgbClr val="000000"/>
                </a:solidFill>
                <a:effectLst/>
                <a:latin typeface="-apple-system"/>
              </a:rPr>
              <a:t>属于低集中寡占性市场。随着汽车半导体市场未来前景逐渐明确</a:t>
            </a:r>
            <a:r>
              <a:rPr lang="en-US" altLang="zh-CN" sz="1400" i="0" dirty="0">
                <a:solidFill>
                  <a:srgbClr val="000000"/>
                </a:solidFill>
                <a:effectLst/>
                <a:latin typeface="-apple-system"/>
              </a:rPr>
              <a:t>,</a:t>
            </a:r>
            <a:r>
              <a:rPr lang="zh-CN" altLang="en-US" sz="1400" i="0" dirty="0">
                <a:solidFill>
                  <a:srgbClr val="000000"/>
                </a:solidFill>
                <a:effectLst/>
                <a:latin typeface="-apple-system"/>
              </a:rPr>
              <a:t>未来</a:t>
            </a:r>
            <a:r>
              <a:rPr lang="en-US" altLang="zh-CN" sz="1400" i="0" dirty="0">
                <a:solidFill>
                  <a:srgbClr val="000000"/>
                </a:solidFill>
                <a:effectLst/>
                <a:latin typeface="-apple-system"/>
              </a:rPr>
              <a:t>IC</a:t>
            </a:r>
            <a:r>
              <a:rPr lang="zh-CN" altLang="en-US" sz="1400" i="0" dirty="0">
                <a:solidFill>
                  <a:srgbClr val="000000"/>
                </a:solidFill>
                <a:effectLst/>
                <a:latin typeface="-apple-system"/>
              </a:rPr>
              <a:t>市场驱动核心地位逐步确定</a:t>
            </a:r>
            <a:r>
              <a:rPr lang="en-US" altLang="zh-CN" sz="1400" i="0" dirty="0">
                <a:solidFill>
                  <a:srgbClr val="000000"/>
                </a:solidFill>
                <a:effectLst/>
                <a:latin typeface="-apple-system"/>
              </a:rPr>
              <a:t>,</a:t>
            </a:r>
            <a:r>
              <a:rPr lang="zh-CN" altLang="en-US" sz="1400" i="0" dirty="0">
                <a:solidFill>
                  <a:srgbClr val="000000"/>
                </a:solidFill>
                <a:effectLst/>
                <a:latin typeface="-apple-system"/>
              </a:rPr>
              <a:t>各大半导体厂商纷纷投入巨资加码汽车半导体市场</a:t>
            </a:r>
            <a:r>
              <a:rPr lang="en-US" altLang="zh-CN" sz="1400" i="0" dirty="0">
                <a:solidFill>
                  <a:srgbClr val="000000"/>
                </a:solidFill>
                <a:effectLst/>
                <a:latin typeface="-apple-system"/>
              </a:rPr>
              <a:t>,</a:t>
            </a:r>
            <a:r>
              <a:rPr lang="zh-CN" altLang="en-US" sz="1400" i="0" dirty="0">
                <a:solidFill>
                  <a:srgbClr val="000000"/>
                </a:solidFill>
                <a:effectLst/>
                <a:latin typeface="-apple-system"/>
              </a:rPr>
              <a:t>产业并购呈现加速态势。传统汽车半导体厂商持续发力</a:t>
            </a:r>
            <a:r>
              <a:rPr lang="en-US" altLang="zh-CN" sz="1400" i="0" dirty="0">
                <a:solidFill>
                  <a:srgbClr val="000000"/>
                </a:solidFill>
                <a:effectLst/>
                <a:latin typeface="-apple-system"/>
              </a:rPr>
              <a:t>,</a:t>
            </a:r>
            <a:r>
              <a:rPr lang="zh-CN" altLang="en-US" sz="1400" i="0" dirty="0">
                <a:solidFill>
                  <a:srgbClr val="000000"/>
                </a:solidFill>
                <a:effectLst/>
                <a:latin typeface="-apple-system"/>
              </a:rPr>
              <a:t>希望能够扩大原有竞争优势</a:t>
            </a:r>
            <a:endParaRPr lang="en-US" altLang="zh-CN" sz="1400" i="0" dirty="0">
              <a:solidFill>
                <a:srgbClr val="000000"/>
              </a:solidFill>
              <a:effectLst/>
              <a:latin typeface="-apple-system"/>
            </a:endParaRPr>
          </a:p>
          <a:p>
            <a:pPr indent="457200">
              <a:lnSpc>
                <a:spcPct val="150000"/>
              </a:lnSpc>
            </a:pPr>
            <a:r>
              <a:rPr lang="zh-CN" altLang="en-US" sz="1400" i="0" dirty="0">
                <a:solidFill>
                  <a:srgbClr val="000000"/>
                </a:solidFill>
                <a:effectLst/>
                <a:latin typeface="-apple-system"/>
              </a:rPr>
              <a:t>车联网逐渐成为趋势</a:t>
            </a:r>
            <a:r>
              <a:rPr lang="en-US" altLang="zh-CN" sz="1400" i="0" dirty="0">
                <a:solidFill>
                  <a:srgbClr val="000000"/>
                </a:solidFill>
                <a:effectLst/>
                <a:latin typeface="-apple-system"/>
              </a:rPr>
              <a:t>,</a:t>
            </a:r>
            <a:r>
              <a:rPr lang="zh-CN" altLang="en-US" sz="1400" i="0" dirty="0">
                <a:solidFill>
                  <a:srgbClr val="000000"/>
                </a:solidFill>
                <a:effectLst/>
                <a:latin typeface="-apple-system"/>
              </a:rPr>
              <a:t>相关汽车电子安全芯片需求逐渐增长</a:t>
            </a:r>
            <a:r>
              <a:rPr lang="en-US" altLang="zh-CN" sz="1400" i="0" dirty="0">
                <a:solidFill>
                  <a:srgbClr val="000000"/>
                </a:solidFill>
                <a:effectLst/>
                <a:latin typeface="-apple-system"/>
              </a:rPr>
              <a:t>,</a:t>
            </a:r>
            <a:r>
              <a:rPr lang="zh-CN" altLang="en-US" sz="1400" i="0" dirty="0">
                <a:solidFill>
                  <a:srgbClr val="000000"/>
                </a:solidFill>
                <a:effectLst/>
                <a:latin typeface="-apple-system"/>
              </a:rPr>
              <a:t>芯片是汽车网联化的核心</a:t>
            </a:r>
            <a:r>
              <a:rPr lang="en-US" altLang="zh-CN" sz="1400" i="0" dirty="0">
                <a:solidFill>
                  <a:srgbClr val="000000"/>
                </a:solidFill>
                <a:effectLst/>
                <a:latin typeface="-apple-system"/>
              </a:rPr>
              <a:t>,</a:t>
            </a:r>
            <a:r>
              <a:rPr lang="zh-CN" altLang="en-US" sz="1400" i="0" dirty="0">
                <a:solidFill>
                  <a:srgbClr val="000000"/>
                </a:solidFill>
                <a:effectLst/>
                <a:latin typeface="-apple-system"/>
              </a:rPr>
              <a:t>存储着大量敏感数据</a:t>
            </a:r>
            <a:r>
              <a:rPr lang="en-US" altLang="zh-CN" sz="1400" i="0" dirty="0">
                <a:solidFill>
                  <a:srgbClr val="000000"/>
                </a:solidFill>
                <a:effectLst/>
                <a:latin typeface="-apple-system"/>
              </a:rPr>
              <a:t>,</a:t>
            </a:r>
            <a:r>
              <a:rPr lang="zh-CN" altLang="en-US" sz="1400" i="0" dirty="0">
                <a:solidFill>
                  <a:srgbClr val="000000"/>
                </a:solidFill>
                <a:effectLst/>
                <a:latin typeface="-apple-system"/>
              </a:rPr>
              <a:t>与汽车电子信息安全关联度高。当前全球车联网市场进入快速发展阶段</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全球车联网市场规模在</a:t>
            </a:r>
            <a:r>
              <a:rPr lang="en-US" altLang="zh-CN" sz="1400" b="1" i="0" dirty="0">
                <a:solidFill>
                  <a:srgbClr val="000000"/>
                </a:solidFill>
                <a:effectLst/>
                <a:latin typeface="-apple-system"/>
              </a:rPr>
              <a:t>2019</a:t>
            </a:r>
            <a:r>
              <a:rPr lang="zh-CN" altLang="en-US" sz="1400" b="1" i="0" dirty="0">
                <a:solidFill>
                  <a:srgbClr val="000000"/>
                </a:solidFill>
                <a:effectLst/>
                <a:latin typeface="-apple-system"/>
              </a:rPr>
              <a:t>年达到</a:t>
            </a:r>
            <a:r>
              <a:rPr lang="en-US" altLang="zh-CN" sz="1400" b="1" i="0" dirty="0">
                <a:solidFill>
                  <a:srgbClr val="000000"/>
                </a:solidFill>
                <a:effectLst/>
                <a:latin typeface="-apple-system"/>
              </a:rPr>
              <a:t>920</a:t>
            </a:r>
            <a:r>
              <a:rPr lang="zh-CN" altLang="en-US" sz="1400" b="1" i="0" dirty="0">
                <a:solidFill>
                  <a:srgbClr val="000000"/>
                </a:solidFill>
                <a:effectLst/>
                <a:latin typeface="-apple-system"/>
              </a:rPr>
              <a:t>亿美元</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预计在</a:t>
            </a:r>
            <a:r>
              <a:rPr lang="en-US" altLang="zh-CN" sz="1400" b="1" i="0" dirty="0">
                <a:solidFill>
                  <a:srgbClr val="000000"/>
                </a:solidFill>
                <a:effectLst/>
                <a:latin typeface="-apple-system"/>
              </a:rPr>
              <a:t>2022</a:t>
            </a:r>
            <a:r>
              <a:rPr lang="zh-CN" altLang="en-US" sz="1400" b="1" i="0" dirty="0">
                <a:solidFill>
                  <a:srgbClr val="000000"/>
                </a:solidFill>
                <a:effectLst/>
                <a:latin typeface="-apple-system"/>
              </a:rPr>
              <a:t>年或超</a:t>
            </a:r>
            <a:r>
              <a:rPr lang="en-US" altLang="zh-CN" sz="1400" b="1" i="0" dirty="0">
                <a:solidFill>
                  <a:srgbClr val="000000"/>
                </a:solidFill>
                <a:effectLst/>
                <a:latin typeface="-apple-system"/>
              </a:rPr>
              <a:t>1,600</a:t>
            </a:r>
            <a:r>
              <a:rPr lang="zh-CN" altLang="en-US" sz="1400" b="1" i="0" dirty="0">
                <a:solidFill>
                  <a:srgbClr val="000000"/>
                </a:solidFill>
                <a:effectLst/>
                <a:latin typeface="-apple-system"/>
              </a:rPr>
              <a:t>亿美元</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年增长率在</a:t>
            </a:r>
            <a:r>
              <a:rPr lang="en-US" altLang="zh-CN" sz="1400" b="1" i="0" dirty="0">
                <a:solidFill>
                  <a:srgbClr val="000000"/>
                </a:solidFill>
                <a:effectLst/>
                <a:latin typeface="-apple-system"/>
              </a:rPr>
              <a:t>20%-25%</a:t>
            </a:r>
            <a:r>
              <a:rPr lang="zh-CN" altLang="en-US" sz="1400" i="0" dirty="0">
                <a:solidFill>
                  <a:srgbClr val="000000"/>
                </a:solidFill>
                <a:effectLst/>
                <a:latin typeface="-apple-system"/>
              </a:rPr>
              <a:t>。近五年内</a:t>
            </a:r>
            <a:r>
              <a:rPr lang="en-US" altLang="zh-CN" sz="1400" i="0" dirty="0">
                <a:solidFill>
                  <a:srgbClr val="000000"/>
                </a:solidFill>
                <a:effectLst/>
                <a:latin typeface="-apple-system"/>
              </a:rPr>
              <a:t>,</a:t>
            </a:r>
            <a:r>
              <a:rPr lang="zh-CN" altLang="en-US" sz="1400" i="0" dirty="0">
                <a:solidFill>
                  <a:srgbClr val="000000"/>
                </a:solidFill>
                <a:effectLst/>
                <a:latin typeface="-apple-system"/>
              </a:rPr>
              <a:t>中国车联网市场在全球占比不断提升</a:t>
            </a:r>
            <a:r>
              <a:rPr lang="en-US" altLang="zh-CN" sz="1400" i="0" dirty="0">
                <a:solidFill>
                  <a:srgbClr val="000000"/>
                </a:solidFill>
                <a:effectLst/>
                <a:latin typeface="-apple-system"/>
              </a:rPr>
              <a:t>,</a:t>
            </a:r>
            <a:r>
              <a:rPr lang="zh-CN" altLang="en-US" sz="1400" i="0" dirty="0">
                <a:solidFill>
                  <a:srgbClr val="000000"/>
                </a:solidFill>
                <a:effectLst/>
                <a:latin typeface="-apple-system"/>
              </a:rPr>
              <a:t>增速全面高于全球平均增速。汽车行业在向智能化、网联化、共享化、电动化演进发展的过程中</a:t>
            </a:r>
            <a:r>
              <a:rPr lang="en-US" altLang="zh-CN" sz="1400" i="0" dirty="0">
                <a:solidFill>
                  <a:srgbClr val="000000"/>
                </a:solidFill>
                <a:effectLst/>
                <a:latin typeface="-apple-system"/>
              </a:rPr>
              <a:t>,</a:t>
            </a:r>
            <a:r>
              <a:rPr lang="zh-CN" altLang="en-US" sz="1400" i="0" dirty="0">
                <a:solidFill>
                  <a:srgbClr val="000000"/>
                </a:solidFill>
                <a:effectLst/>
                <a:latin typeface="-apple-system"/>
              </a:rPr>
              <a:t>面临着多种信息安全的挑战</a:t>
            </a:r>
            <a:r>
              <a:rPr lang="en-US" altLang="zh-CN" sz="1400" i="0" dirty="0">
                <a:solidFill>
                  <a:srgbClr val="000000"/>
                </a:solidFill>
                <a:effectLst/>
                <a:latin typeface="-apple-system"/>
              </a:rPr>
              <a:t>,</a:t>
            </a:r>
            <a:r>
              <a:rPr lang="zh-CN" altLang="en-US" sz="1400" i="0" dirty="0">
                <a:solidFill>
                  <a:srgbClr val="000000"/>
                </a:solidFill>
                <a:effectLst/>
                <a:latin typeface="-apple-system"/>
              </a:rPr>
              <a:t>急需安全的芯片解决方案</a:t>
            </a:r>
            <a:endParaRPr lang="en-US" altLang="zh-CN" sz="1400" i="0" dirty="0">
              <a:solidFill>
                <a:srgbClr val="000000"/>
              </a:solidFill>
              <a:effectLst/>
              <a:latin typeface="-apple-system"/>
            </a:endParaRPr>
          </a:p>
        </p:txBody>
      </p:sp>
      <p:pic>
        <p:nvPicPr>
          <p:cNvPr id="3" name="图片 2">
            <a:extLst>
              <a:ext uri="{FF2B5EF4-FFF2-40B4-BE49-F238E27FC236}">
                <a16:creationId xmlns:a16="http://schemas.microsoft.com/office/drawing/2014/main" id="{FFE3CAFF-9314-F7B9-951A-122755C3C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231" y="3429000"/>
            <a:ext cx="4573370" cy="1205286"/>
          </a:xfrm>
          <a:prstGeom prst="rect">
            <a:avLst/>
          </a:prstGeom>
        </p:spPr>
      </p:pic>
      <p:sp>
        <p:nvSpPr>
          <p:cNvPr id="4" name="文本占位符 5">
            <a:extLst>
              <a:ext uri="{FF2B5EF4-FFF2-40B4-BE49-F238E27FC236}">
                <a16:creationId xmlns:a16="http://schemas.microsoft.com/office/drawing/2014/main" id="{32347468-59E0-D7A7-9981-38B855550C31}"/>
              </a:ext>
            </a:extLst>
          </p:cNvPr>
          <p:cNvSpPr txBox="1">
            <a:spLocks/>
          </p:cNvSpPr>
          <p:nvPr/>
        </p:nvSpPr>
        <p:spPr>
          <a:xfrm>
            <a:off x="549654" y="4634286"/>
            <a:ext cx="1205986"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zh-CN" altLang="en-US" sz="1400" b="1" dirty="0">
                <a:solidFill>
                  <a:schemeClr val="tx1"/>
                </a:solidFill>
              </a:rPr>
              <a:t>移动支付</a:t>
            </a:r>
            <a:endParaRPr lang="en-US" altLang="zh-CN" sz="1400" b="1" dirty="0">
              <a:solidFill>
                <a:schemeClr val="tx1"/>
              </a:solidFill>
            </a:endParaRPr>
          </a:p>
        </p:txBody>
      </p:sp>
      <p:sp>
        <p:nvSpPr>
          <p:cNvPr id="6" name="矩形 5">
            <a:extLst>
              <a:ext uri="{FF2B5EF4-FFF2-40B4-BE49-F238E27FC236}">
                <a16:creationId xmlns:a16="http://schemas.microsoft.com/office/drawing/2014/main" id="{4199792B-D052-1DDB-D628-5EB1748DA1B3}"/>
              </a:ext>
            </a:extLst>
          </p:cNvPr>
          <p:cNvSpPr/>
          <p:nvPr/>
        </p:nvSpPr>
        <p:spPr>
          <a:xfrm>
            <a:off x="445391" y="4634286"/>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1A99459-8E6E-0B9D-167F-836E00A1F228}"/>
              </a:ext>
            </a:extLst>
          </p:cNvPr>
          <p:cNvSpPr txBox="1"/>
          <p:nvPr/>
        </p:nvSpPr>
        <p:spPr>
          <a:xfrm>
            <a:off x="445392" y="5099618"/>
            <a:ext cx="6278870" cy="1028871"/>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截至</a:t>
            </a:r>
            <a:r>
              <a:rPr lang="en-US" altLang="zh-CN" sz="1400" i="0" dirty="0">
                <a:solidFill>
                  <a:srgbClr val="000000"/>
                </a:solidFill>
                <a:effectLst/>
                <a:latin typeface="-apple-system"/>
              </a:rPr>
              <a:t>2018</a:t>
            </a:r>
            <a:r>
              <a:rPr lang="zh-CN" altLang="en-US" sz="1400" i="0" dirty="0">
                <a:solidFill>
                  <a:srgbClr val="000000"/>
                </a:solidFill>
                <a:effectLst/>
                <a:latin typeface="-apple-system"/>
              </a:rPr>
              <a:t>年末</a:t>
            </a:r>
            <a:r>
              <a:rPr lang="en-US" altLang="zh-CN" sz="1400" i="0" dirty="0">
                <a:solidFill>
                  <a:srgbClr val="000000"/>
                </a:solidFill>
                <a:effectLst/>
                <a:latin typeface="-apple-system"/>
              </a:rPr>
              <a:t>,</a:t>
            </a:r>
            <a:r>
              <a:rPr lang="zh-CN" altLang="en-US" sz="1400" i="0" dirty="0">
                <a:solidFill>
                  <a:srgbClr val="000000"/>
                </a:solidFill>
                <a:effectLst/>
                <a:latin typeface="-apple-system"/>
              </a:rPr>
              <a:t>共有</a:t>
            </a:r>
            <a:r>
              <a:rPr lang="en-US" altLang="zh-CN" sz="1400" i="0" dirty="0">
                <a:solidFill>
                  <a:srgbClr val="000000"/>
                </a:solidFill>
                <a:effectLst/>
                <a:latin typeface="-apple-system"/>
              </a:rPr>
              <a:t>424</a:t>
            </a:r>
            <a:r>
              <a:rPr lang="zh-CN" altLang="en-US" sz="1400" i="0" dirty="0">
                <a:solidFill>
                  <a:srgbClr val="000000"/>
                </a:solidFill>
                <a:effectLst/>
                <a:latin typeface="-apple-system"/>
              </a:rPr>
              <a:t>家商业银行和</a:t>
            </a:r>
            <a:r>
              <a:rPr lang="en-US" altLang="zh-CN" sz="1400" i="0" dirty="0">
                <a:solidFill>
                  <a:srgbClr val="000000"/>
                </a:solidFill>
                <a:effectLst/>
                <a:latin typeface="-apple-system"/>
              </a:rPr>
              <a:t>115</a:t>
            </a:r>
            <a:r>
              <a:rPr lang="zh-CN" altLang="en-US" sz="1400" i="0" dirty="0">
                <a:solidFill>
                  <a:srgbClr val="000000"/>
                </a:solidFill>
                <a:effectLst/>
                <a:latin typeface="-apple-system"/>
              </a:rPr>
              <a:t>家支付机构接入网联平台。移动支付在为人们带来交易便利的同时</a:t>
            </a:r>
            <a:r>
              <a:rPr lang="en-US" altLang="zh-CN" sz="1400" i="0" dirty="0">
                <a:solidFill>
                  <a:srgbClr val="000000"/>
                </a:solidFill>
                <a:effectLst/>
                <a:latin typeface="-apple-system"/>
              </a:rPr>
              <a:t>,</a:t>
            </a:r>
            <a:r>
              <a:rPr lang="zh-CN" altLang="en-US" sz="1400" i="0" dirty="0">
                <a:solidFill>
                  <a:srgbClr val="000000"/>
                </a:solidFill>
                <a:effectLst/>
                <a:latin typeface="-apple-system"/>
              </a:rPr>
              <a:t>支付安全问题也日益突出</a:t>
            </a:r>
            <a:r>
              <a:rPr lang="en-US" altLang="zh-CN" sz="1400" i="0" dirty="0">
                <a:solidFill>
                  <a:srgbClr val="000000"/>
                </a:solidFill>
                <a:effectLst/>
                <a:latin typeface="-apple-system"/>
              </a:rPr>
              <a:t>,</a:t>
            </a:r>
            <a:r>
              <a:rPr lang="zh-CN" altLang="en-US" sz="1400" i="0" dirty="0">
                <a:solidFill>
                  <a:srgbClr val="000000"/>
                </a:solidFill>
                <a:effectLst/>
                <a:latin typeface="-apple-system"/>
              </a:rPr>
              <a:t>成为影响移动支付业务推广和普及的最重要因素之一</a:t>
            </a:r>
            <a:endParaRPr lang="en-US" altLang="zh-CN" sz="1400" i="0" dirty="0">
              <a:solidFill>
                <a:srgbClr val="000000"/>
              </a:solidFill>
              <a:effectLst/>
              <a:latin typeface="-apple-system"/>
            </a:endParaRPr>
          </a:p>
        </p:txBody>
      </p:sp>
    </p:spTree>
    <p:extLst>
      <p:ext uri="{BB962C8B-B14F-4D97-AF65-F5344CB8AC3E}">
        <p14:creationId xmlns:p14="http://schemas.microsoft.com/office/powerpoint/2010/main" val="244588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DDEA6C3A-102B-6E8A-2D81-D488A6AD3EA9}"/>
              </a:ext>
            </a:extLst>
          </p:cNvPr>
          <p:cNvSpPr/>
          <p:nvPr/>
        </p:nvSpPr>
        <p:spPr>
          <a:xfrm>
            <a:off x="2718276" y="2803791"/>
            <a:ext cx="2393886" cy="1604943"/>
          </a:xfrm>
          <a:prstGeom prst="rect">
            <a:avLst/>
          </a:prstGeom>
          <a:noFill/>
          <a:ln w="101600">
            <a:solidFill>
              <a:srgbClr val="0B76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084014A1-A5A3-F0EB-34B0-1FB85DB47AF1}"/>
              </a:ext>
            </a:extLst>
          </p:cNvPr>
          <p:cNvCxnSpPr>
            <a:cxnSpLocks/>
          </p:cNvCxnSpPr>
          <p:nvPr/>
        </p:nvCxnSpPr>
        <p:spPr>
          <a:xfrm>
            <a:off x="5417703" y="3770731"/>
            <a:ext cx="583781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1048BB1A-08A0-2A53-4E6B-591DC31FAA35}"/>
              </a:ext>
            </a:extLst>
          </p:cNvPr>
          <p:cNvSpPr>
            <a:spLocks noGrp="1"/>
          </p:cNvSpPr>
          <p:nvPr>
            <p:ph type="ctrTitle"/>
          </p:nvPr>
        </p:nvSpPr>
        <p:spPr>
          <a:xfrm>
            <a:off x="5592962" y="3041466"/>
            <a:ext cx="5487297" cy="592746"/>
          </a:xfrm>
        </p:spPr>
        <p:txBody>
          <a:bodyPr>
            <a:noAutofit/>
          </a:bodyPr>
          <a:lstStyle/>
          <a:p>
            <a:pPr algn="l">
              <a:lnSpc>
                <a:spcPct val="100000"/>
              </a:lnSpc>
            </a:pPr>
            <a:r>
              <a:rPr lang="en-US" altLang="zh-CN" sz="2600" b="1" dirty="0">
                <a:latin typeface="Arial" panose="020B0604020202020204" pitchFamily="34" charset="0"/>
                <a:ea typeface="微软雅黑" panose="020B0503020204020204" pitchFamily="34" charset="-122"/>
                <a:cs typeface="Arial" panose="020B0604020202020204" pitchFamily="34" charset="0"/>
              </a:rPr>
              <a:t>Cortex-M</a:t>
            </a:r>
            <a:r>
              <a:rPr lang="zh-CN" altLang="en-US" sz="2600" b="1" dirty="0">
                <a:latin typeface="Arial" panose="020B0604020202020204" pitchFamily="34" charset="0"/>
                <a:ea typeface="微软雅黑" panose="020B0503020204020204" pitchFamily="34" charset="-122"/>
                <a:cs typeface="Arial" panose="020B0604020202020204" pitchFamily="34" charset="0"/>
              </a:rPr>
              <a:t>系列 微控制器处理器</a:t>
            </a:r>
          </a:p>
        </p:txBody>
      </p:sp>
      <p:sp>
        <p:nvSpPr>
          <p:cNvPr id="15" name="文本占位符 5">
            <a:extLst>
              <a:ext uri="{FF2B5EF4-FFF2-40B4-BE49-F238E27FC236}">
                <a16:creationId xmlns:a16="http://schemas.microsoft.com/office/drawing/2014/main" id="{4023D15A-D4AC-EAD5-3968-6EBCCAA9B321}"/>
              </a:ext>
            </a:extLst>
          </p:cNvPr>
          <p:cNvSpPr txBox="1">
            <a:spLocks/>
          </p:cNvSpPr>
          <p:nvPr/>
        </p:nvSpPr>
        <p:spPr>
          <a:xfrm>
            <a:off x="5592962" y="4003790"/>
            <a:ext cx="2429386" cy="404944"/>
          </a:xfrm>
          <a:prstGeom prst="rect">
            <a:avLst/>
          </a:prstGeom>
          <a:solidFill>
            <a:srgbClr val="0B76D7"/>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dirty="0">
                <a:solidFill>
                  <a:srgbClr val="FFFFFF"/>
                </a:solidFill>
              </a:rPr>
              <a:t>金融业务部</a:t>
            </a:r>
            <a:r>
              <a:rPr lang="en-US" altLang="zh-CN" sz="1400" dirty="0">
                <a:solidFill>
                  <a:srgbClr val="FFFFFF"/>
                </a:solidFill>
              </a:rPr>
              <a:t>_</a:t>
            </a:r>
            <a:r>
              <a:rPr lang="zh-CN" altLang="en-US" sz="1400" dirty="0">
                <a:solidFill>
                  <a:srgbClr val="FFFFFF"/>
                </a:solidFill>
              </a:rPr>
              <a:t>数字支付项目组</a:t>
            </a:r>
            <a:endParaRPr lang="en-US" altLang="zh-CN" sz="1400" dirty="0">
              <a:solidFill>
                <a:srgbClr val="FFFFFF"/>
              </a:solidFill>
            </a:endParaRPr>
          </a:p>
        </p:txBody>
      </p:sp>
      <p:pic>
        <p:nvPicPr>
          <p:cNvPr id="19" name="图片 18">
            <a:extLst>
              <a:ext uri="{FF2B5EF4-FFF2-40B4-BE49-F238E27FC236}">
                <a16:creationId xmlns:a16="http://schemas.microsoft.com/office/drawing/2014/main" id="{C783F955-0468-5C7C-CAB3-65E2A0CC273F}"/>
              </a:ext>
            </a:extLst>
          </p:cNvPr>
          <p:cNvPicPr>
            <a:picLocks noChangeAspect="1"/>
          </p:cNvPicPr>
          <p:nvPr/>
        </p:nvPicPr>
        <p:blipFill rotWithShape="1">
          <a:blip r:embed="rId3">
            <a:extLst>
              <a:ext uri="{28A0092B-C50C-407E-A947-70E740481C1C}">
                <a14:useLocalDpi xmlns:a14="http://schemas.microsoft.com/office/drawing/2010/main" val="0"/>
              </a:ext>
            </a:extLst>
          </a:blip>
          <a:srcRect l="2963" r="6067"/>
          <a:stretch/>
        </p:blipFill>
        <p:spPr>
          <a:xfrm>
            <a:off x="777553" y="1252897"/>
            <a:ext cx="2938564" cy="2561160"/>
          </a:xfrm>
          <a:prstGeom prst="rect">
            <a:avLst/>
          </a:prstGeom>
        </p:spPr>
      </p:pic>
      <p:sp>
        <p:nvSpPr>
          <p:cNvPr id="21" name="文本占位符 6">
            <a:extLst>
              <a:ext uri="{FF2B5EF4-FFF2-40B4-BE49-F238E27FC236}">
                <a16:creationId xmlns:a16="http://schemas.microsoft.com/office/drawing/2014/main" id="{A0541EBE-C14B-54EE-1A20-4EB8B41664FA}"/>
              </a:ext>
            </a:extLst>
          </p:cNvPr>
          <p:cNvSpPr txBox="1">
            <a:spLocks/>
          </p:cNvSpPr>
          <p:nvPr/>
        </p:nvSpPr>
        <p:spPr>
          <a:xfrm>
            <a:off x="5592962" y="4588256"/>
            <a:ext cx="1277496" cy="319123"/>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t>2022/10/10</a:t>
            </a:r>
          </a:p>
        </p:txBody>
      </p:sp>
      <p:sp>
        <p:nvSpPr>
          <p:cNvPr id="3" name="文本框 2">
            <a:extLst>
              <a:ext uri="{FF2B5EF4-FFF2-40B4-BE49-F238E27FC236}">
                <a16:creationId xmlns:a16="http://schemas.microsoft.com/office/drawing/2014/main" id="{C8F33D1C-015E-D6F8-FCA1-DB7BAD04F1A0}"/>
              </a:ext>
            </a:extLst>
          </p:cNvPr>
          <p:cNvSpPr txBox="1"/>
          <p:nvPr/>
        </p:nvSpPr>
        <p:spPr>
          <a:xfrm>
            <a:off x="3837992" y="3198923"/>
            <a:ext cx="970326" cy="889909"/>
          </a:xfrm>
          <a:prstGeom prst="rect">
            <a:avLst/>
          </a:prstGeom>
          <a:noFill/>
          <a:ln w="117475">
            <a:noFill/>
          </a:ln>
        </p:spPr>
        <p:txBody>
          <a:bodyPr wrap="none" rtlCol="0">
            <a:prstTxWarp prst="textPlain">
              <a:avLst/>
            </a:prstTxWarp>
            <a:spAutoFit/>
          </a:bodyPr>
          <a:lstStyle/>
          <a:p>
            <a:r>
              <a:rPr lang="en-US" altLang="zh-CN" spc="100" dirty="0">
                <a:latin typeface="Impact" panose="020B0806030902050204" pitchFamily="34" charset="0"/>
                <a:cs typeface="Arial" panose="020B0604020202020204" pitchFamily="34" charset="0"/>
              </a:rPr>
              <a:t>/01</a:t>
            </a:r>
            <a:endParaRPr lang="zh-CN" altLang="en-US" spc="100" dirty="0">
              <a:latin typeface="Impact" panose="020B0806030902050204" pitchFamily="34" charset="0"/>
              <a:cs typeface="Arial" panose="020B0604020202020204" pitchFamily="34" charset="0"/>
            </a:endParaRPr>
          </a:p>
        </p:txBody>
      </p:sp>
      <p:sp>
        <p:nvSpPr>
          <p:cNvPr id="4" name="矩形 3">
            <a:extLst>
              <a:ext uri="{FF2B5EF4-FFF2-40B4-BE49-F238E27FC236}">
                <a16:creationId xmlns:a16="http://schemas.microsoft.com/office/drawing/2014/main" id="{B7CE57D1-1273-9A1B-ECBD-14BDE3495450}"/>
              </a:ext>
            </a:extLst>
          </p:cNvPr>
          <p:cNvSpPr/>
          <p:nvPr/>
        </p:nvSpPr>
        <p:spPr>
          <a:xfrm>
            <a:off x="777553" y="1252898"/>
            <a:ext cx="2938564" cy="2561160"/>
          </a:xfrm>
          <a:prstGeom prst="rect">
            <a:avLst/>
          </a:prstGeom>
          <a:solidFill>
            <a:schemeClr val="tx1">
              <a:lumMod val="65000"/>
              <a:lumOff val="3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986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新兴领域安全芯片</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智能家居 智能门锁</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4984751" y="1269571"/>
            <a:ext cx="6797643" cy="1998368"/>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随着智能家居及物联时代的到来</a:t>
            </a:r>
            <a:r>
              <a:rPr lang="en-US" altLang="zh-CN" sz="1400" i="0" dirty="0">
                <a:solidFill>
                  <a:srgbClr val="000000"/>
                </a:solidFill>
                <a:effectLst/>
                <a:latin typeface="-apple-system"/>
              </a:rPr>
              <a:t>,</a:t>
            </a:r>
            <a:r>
              <a:rPr lang="zh-CN" altLang="en-US" sz="1400" i="0" dirty="0">
                <a:solidFill>
                  <a:srgbClr val="000000"/>
                </a:solidFill>
                <a:effectLst/>
                <a:latin typeface="-apple-system"/>
              </a:rPr>
              <a:t>联网智能锁已成大势所趋。因此</a:t>
            </a:r>
            <a:r>
              <a:rPr lang="en-US" altLang="zh-CN" sz="1400" i="0" dirty="0">
                <a:solidFill>
                  <a:srgbClr val="000000"/>
                </a:solidFill>
                <a:effectLst/>
                <a:latin typeface="-apple-system"/>
              </a:rPr>
              <a:t>,</a:t>
            </a:r>
            <a:r>
              <a:rPr lang="zh-CN" altLang="en-US" sz="1400" i="0" dirty="0">
                <a:solidFill>
                  <a:srgbClr val="000000"/>
                </a:solidFill>
                <a:effectLst/>
                <a:latin typeface="-apple-system"/>
              </a:rPr>
              <a:t>远程控制、用户信息、远程开锁指令、网络连接也有可能存在被非法劫持和攻击的风险</a:t>
            </a:r>
            <a:r>
              <a:rPr lang="en-US" altLang="zh-CN" sz="1400" i="0" dirty="0">
                <a:solidFill>
                  <a:srgbClr val="000000"/>
                </a:solidFill>
                <a:effectLst/>
                <a:latin typeface="-apple-system"/>
              </a:rPr>
              <a:t>,</a:t>
            </a:r>
            <a:r>
              <a:rPr lang="zh-CN" altLang="en-US" sz="1400" i="0" dirty="0">
                <a:solidFill>
                  <a:srgbClr val="000000"/>
                </a:solidFill>
                <a:effectLst/>
                <a:latin typeface="-apple-system"/>
              </a:rPr>
              <a:t>此外本地密码也存在可能被攻击和破解的风险。所以</a:t>
            </a:r>
            <a:r>
              <a:rPr lang="en-US" altLang="zh-CN" sz="1400" i="0" dirty="0">
                <a:solidFill>
                  <a:srgbClr val="000000"/>
                </a:solidFill>
                <a:effectLst/>
                <a:latin typeface="-apple-system"/>
              </a:rPr>
              <a:t>,</a:t>
            </a:r>
            <a:r>
              <a:rPr lang="zh-CN" altLang="en-US" sz="1400" i="0" dirty="0">
                <a:solidFill>
                  <a:srgbClr val="000000"/>
                </a:solidFill>
                <a:effectLst/>
                <a:latin typeface="-apple-system"/>
              </a:rPr>
              <a:t>智能门锁的安全性除了物理层面的安全</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同样要注重软件、信息传输、网络连接、远程开启指令等多个方面的安全</a:t>
            </a:r>
          </a:p>
          <a:p>
            <a:pPr indent="457200">
              <a:lnSpc>
                <a:spcPct val="150000"/>
              </a:lnSpc>
            </a:pPr>
            <a:r>
              <a:rPr lang="zh-CN" altLang="en-US" sz="1400" i="0" dirty="0">
                <a:solidFill>
                  <a:srgbClr val="000000"/>
                </a:solidFill>
                <a:effectLst/>
                <a:latin typeface="-apple-system"/>
              </a:rPr>
              <a:t>国民电子、紫光国微、大唐微电子等芯片企业具备为智能锁企业提供加密安全芯片的能力。但目前采用加密安全芯片的智能锁企业并不多</a:t>
            </a:r>
            <a:endParaRPr lang="en-US" altLang="zh-CN" sz="1400" i="0" dirty="0">
              <a:solidFill>
                <a:srgbClr val="000000"/>
              </a:solidFill>
              <a:effectLst/>
              <a:latin typeface="-apple-system"/>
            </a:endParaRPr>
          </a:p>
        </p:txBody>
      </p:sp>
      <p:pic>
        <p:nvPicPr>
          <p:cNvPr id="4" name="图片 3">
            <a:extLst>
              <a:ext uri="{FF2B5EF4-FFF2-40B4-BE49-F238E27FC236}">
                <a16:creationId xmlns:a16="http://schemas.microsoft.com/office/drawing/2014/main" id="{E2ADF04A-3038-89F5-9743-681F49928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47" y="1511512"/>
            <a:ext cx="4557746" cy="1514486"/>
          </a:xfrm>
          <a:prstGeom prst="rect">
            <a:avLst/>
          </a:prstGeom>
        </p:spPr>
      </p:pic>
      <p:sp>
        <p:nvSpPr>
          <p:cNvPr id="5" name="文本框 4">
            <a:extLst>
              <a:ext uri="{FF2B5EF4-FFF2-40B4-BE49-F238E27FC236}">
                <a16:creationId xmlns:a16="http://schemas.microsoft.com/office/drawing/2014/main" id="{363CE5BD-1CA6-EB31-6B05-60FCF0F0065A}"/>
              </a:ext>
            </a:extLst>
          </p:cNvPr>
          <p:cNvSpPr txBox="1"/>
          <p:nvPr/>
        </p:nvSpPr>
        <p:spPr>
          <a:xfrm>
            <a:off x="362047" y="3498096"/>
            <a:ext cx="5329626" cy="2321533"/>
          </a:xfrm>
          <a:prstGeom prst="rect">
            <a:avLst/>
          </a:prstGeom>
          <a:noFill/>
        </p:spPr>
        <p:txBody>
          <a:bodyPr wrap="square">
            <a:spAutoFit/>
          </a:bodyPr>
          <a:lstStyle/>
          <a:p>
            <a:pPr indent="457200">
              <a:lnSpc>
                <a:spcPct val="150000"/>
              </a:lnSpc>
            </a:pPr>
            <a:r>
              <a:rPr lang="en-US" altLang="zh-CN" sz="1400" i="0" dirty="0">
                <a:solidFill>
                  <a:srgbClr val="000000"/>
                </a:solidFill>
                <a:effectLst/>
                <a:latin typeface="-apple-system"/>
              </a:rPr>
              <a:t>7</a:t>
            </a:r>
            <a:r>
              <a:rPr lang="zh-CN" altLang="en-US" sz="1400" i="0" dirty="0">
                <a:solidFill>
                  <a:srgbClr val="000000"/>
                </a:solidFill>
                <a:effectLst/>
                <a:latin typeface="-apple-system"/>
              </a:rPr>
              <a:t>月</a:t>
            </a:r>
            <a:r>
              <a:rPr lang="en-US" altLang="zh-CN" sz="1400" i="0" dirty="0">
                <a:solidFill>
                  <a:srgbClr val="000000"/>
                </a:solidFill>
                <a:effectLst/>
                <a:latin typeface="-apple-system"/>
              </a:rPr>
              <a:t>27</a:t>
            </a:r>
            <a:r>
              <a:rPr lang="zh-CN" altLang="en-US" sz="1400" i="0" dirty="0">
                <a:solidFill>
                  <a:srgbClr val="000000"/>
                </a:solidFill>
                <a:effectLst/>
                <a:latin typeface="-apple-system"/>
              </a:rPr>
              <a:t>日</a:t>
            </a:r>
            <a:r>
              <a:rPr lang="en-US" altLang="zh-CN" sz="1400" i="0" dirty="0">
                <a:solidFill>
                  <a:srgbClr val="000000"/>
                </a:solidFill>
                <a:effectLst/>
                <a:latin typeface="-apple-system"/>
              </a:rPr>
              <a:t>,</a:t>
            </a:r>
            <a:r>
              <a:rPr lang="zh-CN" altLang="en-US" sz="1400" i="0" dirty="0">
                <a:solidFill>
                  <a:srgbClr val="000000"/>
                </a:solidFill>
                <a:effectLst/>
                <a:latin typeface="-apple-system"/>
              </a:rPr>
              <a:t>据奥维云网</a:t>
            </a:r>
            <a:r>
              <a:rPr lang="en-US" altLang="zh-CN" sz="1400" i="0" dirty="0">
                <a:solidFill>
                  <a:srgbClr val="000000"/>
                </a:solidFill>
                <a:effectLst/>
                <a:latin typeface="-apple-system"/>
              </a:rPr>
              <a:t>(AVC)</a:t>
            </a:r>
            <a:r>
              <a:rPr lang="zh-CN" altLang="en-US" sz="1400" i="0" dirty="0">
                <a:solidFill>
                  <a:srgbClr val="000000"/>
                </a:solidFill>
                <a:effectLst/>
                <a:latin typeface="-apple-system"/>
              </a:rPr>
              <a:t>线上推总数据显示</a:t>
            </a:r>
            <a:r>
              <a:rPr lang="en-US" altLang="zh-CN" sz="1400" i="0" dirty="0">
                <a:solidFill>
                  <a:srgbClr val="000000"/>
                </a:solidFill>
                <a:effectLst/>
                <a:latin typeface="-apple-system"/>
              </a:rPr>
              <a:t>,2022</a:t>
            </a:r>
            <a:r>
              <a:rPr lang="zh-CN" altLang="en-US" sz="1400" i="0" dirty="0">
                <a:solidFill>
                  <a:srgbClr val="000000"/>
                </a:solidFill>
                <a:effectLst/>
                <a:latin typeface="-apple-system"/>
              </a:rPr>
              <a:t>年</a:t>
            </a:r>
            <a:r>
              <a:rPr lang="en-US" altLang="zh-CN" sz="1400" i="0" dirty="0">
                <a:solidFill>
                  <a:srgbClr val="000000"/>
                </a:solidFill>
                <a:effectLst/>
                <a:latin typeface="-apple-system"/>
              </a:rPr>
              <a:t>H1,</a:t>
            </a:r>
            <a:r>
              <a:rPr lang="zh-CN" altLang="en-US" sz="1400" i="0" dirty="0">
                <a:solidFill>
                  <a:srgbClr val="000000"/>
                </a:solidFill>
                <a:effectLst/>
                <a:latin typeface="-apple-system"/>
              </a:rPr>
              <a:t>中国家用智能门锁线上市场销量为</a:t>
            </a:r>
            <a:r>
              <a:rPr lang="en-US" altLang="zh-CN" sz="1400" i="0" dirty="0">
                <a:solidFill>
                  <a:srgbClr val="000000"/>
                </a:solidFill>
                <a:effectLst/>
                <a:latin typeface="-apple-system"/>
              </a:rPr>
              <a:t>246.6</a:t>
            </a:r>
            <a:r>
              <a:rPr lang="zh-CN" altLang="en-US" sz="1400" i="0" dirty="0">
                <a:solidFill>
                  <a:srgbClr val="000000"/>
                </a:solidFill>
                <a:effectLst/>
                <a:latin typeface="-apple-system"/>
              </a:rPr>
              <a:t>万套</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同比增长</a:t>
            </a:r>
            <a:r>
              <a:rPr lang="en-US" altLang="zh-CN" sz="1400" i="0" dirty="0">
                <a:solidFill>
                  <a:srgbClr val="000000"/>
                </a:solidFill>
                <a:effectLst/>
                <a:latin typeface="-apple-system"/>
              </a:rPr>
              <a:t>18.4%;</a:t>
            </a:r>
            <a:r>
              <a:rPr lang="zh-CN" altLang="en-US" sz="1400" i="0" dirty="0">
                <a:solidFill>
                  <a:srgbClr val="000000"/>
                </a:solidFill>
                <a:effectLst/>
                <a:latin typeface="-apple-system"/>
              </a:rPr>
              <a:t>销额为</a:t>
            </a:r>
            <a:r>
              <a:rPr lang="en-US" altLang="zh-CN" sz="1400" i="0" dirty="0">
                <a:solidFill>
                  <a:srgbClr val="000000"/>
                </a:solidFill>
                <a:effectLst/>
                <a:latin typeface="-apple-system"/>
              </a:rPr>
              <a:t>32.7</a:t>
            </a:r>
            <a:r>
              <a:rPr lang="zh-CN" altLang="en-US" sz="1400" i="0" dirty="0">
                <a:solidFill>
                  <a:srgbClr val="000000"/>
                </a:solidFill>
                <a:effectLst/>
                <a:latin typeface="-apple-system"/>
              </a:rPr>
              <a:t>亿元</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同比增长</a:t>
            </a:r>
            <a:r>
              <a:rPr lang="en-US" altLang="zh-CN" sz="1400" i="0" dirty="0">
                <a:solidFill>
                  <a:srgbClr val="000000"/>
                </a:solidFill>
                <a:effectLst/>
                <a:latin typeface="-apple-system"/>
              </a:rPr>
              <a:t>3.5%;</a:t>
            </a:r>
            <a:r>
              <a:rPr lang="zh-CN" altLang="en-US" sz="1400" i="0" dirty="0">
                <a:solidFill>
                  <a:srgbClr val="000000"/>
                </a:solidFill>
                <a:effectLst/>
                <a:latin typeface="-apple-system"/>
              </a:rPr>
              <a:t>均价为</a:t>
            </a:r>
            <a:r>
              <a:rPr lang="en-US" altLang="zh-CN" sz="1400" i="0" dirty="0">
                <a:solidFill>
                  <a:srgbClr val="000000"/>
                </a:solidFill>
                <a:effectLst/>
                <a:latin typeface="-apple-system"/>
              </a:rPr>
              <a:t>1328</a:t>
            </a:r>
            <a:r>
              <a:rPr lang="zh-CN" altLang="en-US" sz="1400" i="0" dirty="0">
                <a:solidFill>
                  <a:srgbClr val="000000"/>
                </a:solidFill>
                <a:effectLst/>
                <a:latin typeface="-apple-system"/>
              </a:rPr>
              <a:t>元</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同比下降</a:t>
            </a:r>
            <a:r>
              <a:rPr lang="en-US" altLang="zh-CN" sz="1400" i="0" dirty="0">
                <a:solidFill>
                  <a:srgbClr val="000000"/>
                </a:solidFill>
                <a:effectLst/>
                <a:latin typeface="-apple-system"/>
              </a:rPr>
              <a:t>12.6%</a:t>
            </a:r>
          </a:p>
          <a:p>
            <a:pPr indent="457200">
              <a:lnSpc>
                <a:spcPct val="150000"/>
              </a:lnSpc>
            </a:pPr>
            <a:r>
              <a:rPr lang="zh-CN" altLang="en-US" sz="1400" i="0" dirty="0">
                <a:solidFill>
                  <a:srgbClr val="000000"/>
                </a:solidFill>
                <a:effectLst/>
                <a:latin typeface="-apple-system"/>
              </a:rPr>
              <a:t>当前中国智能门锁渗透率不足</a:t>
            </a:r>
            <a:r>
              <a:rPr lang="en-US" altLang="zh-CN" sz="1400" i="0" dirty="0">
                <a:solidFill>
                  <a:srgbClr val="000000"/>
                </a:solidFill>
                <a:effectLst/>
                <a:latin typeface="-apple-system"/>
              </a:rPr>
              <a:t>10%,</a:t>
            </a:r>
            <a:r>
              <a:rPr lang="zh-CN" altLang="en-US" sz="1400" i="0" dirty="0">
                <a:solidFill>
                  <a:srgbClr val="000000"/>
                </a:solidFill>
                <a:effectLst/>
                <a:latin typeface="-apple-system"/>
              </a:rPr>
              <a:t>市场空间巨大</a:t>
            </a:r>
            <a:r>
              <a:rPr lang="en-US" altLang="zh-CN" sz="1400" i="0" dirty="0">
                <a:solidFill>
                  <a:srgbClr val="000000"/>
                </a:solidFill>
                <a:effectLst/>
                <a:latin typeface="-apple-system"/>
              </a:rPr>
              <a:t>,</a:t>
            </a:r>
            <a:r>
              <a:rPr lang="zh-CN" altLang="en-US" sz="1400" i="0" dirty="0">
                <a:solidFill>
                  <a:srgbClr val="000000"/>
                </a:solidFill>
                <a:effectLst/>
                <a:latin typeface="-apple-system"/>
              </a:rPr>
              <a:t>行业正处于高速发展期</a:t>
            </a:r>
            <a:r>
              <a:rPr lang="en-US" altLang="zh-CN" sz="1400" i="0" dirty="0">
                <a:solidFill>
                  <a:srgbClr val="000000"/>
                </a:solidFill>
                <a:effectLst/>
                <a:latin typeface="-apple-system"/>
              </a:rPr>
              <a:t>,</a:t>
            </a:r>
            <a:r>
              <a:rPr lang="zh-CN" altLang="en-US" sz="1400" i="0" dirty="0">
                <a:solidFill>
                  <a:srgbClr val="000000"/>
                </a:solidFill>
                <a:effectLst/>
                <a:latin typeface="-apple-system"/>
              </a:rPr>
              <a:t>跨界品牌、新兴品牌接踵而至</a:t>
            </a:r>
            <a:r>
              <a:rPr lang="en-US" altLang="zh-CN" sz="1400" i="0" dirty="0">
                <a:solidFill>
                  <a:srgbClr val="000000"/>
                </a:solidFill>
                <a:effectLst/>
                <a:latin typeface="-apple-system"/>
              </a:rPr>
              <a:t>,</a:t>
            </a:r>
            <a:r>
              <a:rPr lang="zh-CN" altLang="en-US" sz="1400" i="0" dirty="0">
                <a:solidFill>
                  <a:srgbClr val="000000"/>
                </a:solidFill>
                <a:effectLst/>
                <a:latin typeface="-apple-system"/>
              </a:rPr>
              <a:t>行业呈现一片繁荣景象</a:t>
            </a:r>
            <a:r>
              <a:rPr lang="en-US" altLang="zh-CN" sz="1400" i="0" dirty="0">
                <a:solidFill>
                  <a:srgbClr val="000000"/>
                </a:solidFill>
                <a:effectLst/>
                <a:latin typeface="-apple-system"/>
              </a:rPr>
              <a:t>;</a:t>
            </a:r>
            <a:r>
              <a:rPr lang="zh-CN" altLang="en-US" sz="1400" b="1" i="0" dirty="0">
                <a:solidFill>
                  <a:srgbClr val="000000"/>
                </a:solidFill>
                <a:effectLst/>
                <a:latin typeface="-apple-system"/>
              </a:rPr>
              <a:t>据奥维云网</a:t>
            </a:r>
            <a:r>
              <a:rPr lang="en-US" altLang="zh-CN" sz="1400" b="1" i="0" dirty="0">
                <a:solidFill>
                  <a:srgbClr val="000000"/>
                </a:solidFill>
                <a:effectLst/>
                <a:latin typeface="-apple-system"/>
              </a:rPr>
              <a:t>(AVC)</a:t>
            </a:r>
            <a:r>
              <a:rPr lang="zh-CN" altLang="en-US" sz="1400" b="1" i="0" dirty="0">
                <a:solidFill>
                  <a:srgbClr val="000000"/>
                </a:solidFill>
                <a:effectLst/>
                <a:latin typeface="-apple-system"/>
              </a:rPr>
              <a:t>线上推总数据显示</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预计</a:t>
            </a:r>
            <a:r>
              <a:rPr lang="en-US" altLang="zh-CN" sz="1400" b="1" i="0" dirty="0">
                <a:solidFill>
                  <a:srgbClr val="000000"/>
                </a:solidFill>
                <a:effectLst/>
                <a:latin typeface="-apple-system"/>
              </a:rPr>
              <a:t>2022</a:t>
            </a:r>
            <a:r>
              <a:rPr lang="zh-CN" altLang="en-US" sz="1400" b="1" i="0" dirty="0">
                <a:solidFill>
                  <a:srgbClr val="000000"/>
                </a:solidFill>
                <a:effectLst/>
                <a:latin typeface="-apple-system"/>
              </a:rPr>
              <a:t>年</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线上家用智能门锁销量将达到</a:t>
            </a:r>
            <a:r>
              <a:rPr lang="en-US" altLang="zh-CN" sz="1400" b="1" i="0" dirty="0">
                <a:solidFill>
                  <a:srgbClr val="000000"/>
                </a:solidFill>
                <a:effectLst/>
                <a:latin typeface="-apple-system"/>
              </a:rPr>
              <a:t>570</a:t>
            </a:r>
            <a:r>
              <a:rPr lang="zh-CN" altLang="en-US" sz="1400" b="1" i="0" dirty="0">
                <a:solidFill>
                  <a:srgbClr val="000000"/>
                </a:solidFill>
                <a:effectLst/>
                <a:latin typeface="-apple-system"/>
              </a:rPr>
              <a:t>万台</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同比增长</a:t>
            </a:r>
            <a:r>
              <a:rPr lang="en-US" altLang="zh-CN" sz="1400" b="1" i="0" dirty="0">
                <a:solidFill>
                  <a:srgbClr val="000000"/>
                </a:solidFill>
                <a:effectLst/>
                <a:latin typeface="-apple-system"/>
              </a:rPr>
              <a:t>24.5%,</a:t>
            </a:r>
            <a:r>
              <a:rPr lang="zh-CN" altLang="en-US" sz="1400" b="1" i="0" dirty="0">
                <a:solidFill>
                  <a:srgbClr val="000000"/>
                </a:solidFill>
                <a:effectLst/>
                <a:latin typeface="-apple-system"/>
              </a:rPr>
              <a:t>销额</a:t>
            </a:r>
            <a:r>
              <a:rPr lang="en-US" altLang="zh-CN" sz="1400" b="1" i="0" dirty="0">
                <a:solidFill>
                  <a:srgbClr val="000000"/>
                </a:solidFill>
                <a:effectLst/>
                <a:latin typeface="-apple-system"/>
              </a:rPr>
              <a:t>75.3</a:t>
            </a:r>
            <a:r>
              <a:rPr lang="zh-CN" altLang="en-US" sz="1400" b="1" i="0" dirty="0">
                <a:solidFill>
                  <a:srgbClr val="000000"/>
                </a:solidFill>
                <a:effectLst/>
                <a:latin typeface="-apple-system"/>
              </a:rPr>
              <a:t>亿元</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同比增长</a:t>
            </a:r>
            <a:r>
              <a:rPr lang="en-US" altLang="zh-CN" sz="1400" b="1" i="0" dirty="0">
                <a:solidFill>
                  <a:srgbClr val="000000"/>
                </a:solidFill>
                <a:effectLst/>
                <a:latin typeface="-apple-system"/>
              </a:rPr>
              <a:t>6.4%</a:t>
            </a:r>
          </a:p>
        </p:txBody>
      </p:sp>
      <p:pic>
        <p:nvPicPr>
          <p:cNvPr id="9" name="图片 8">
            <a:extLst>
              <a:ext uri="{FF2B5EF4-FFF2-40B4-BE49-F238E27FC236}">
                <a16:creationId xmlns:a16="http://schemas.microsoft.com/office/drawing/2014/main" id="{30A278D2-8788-0E1A-6999-114D7A3C4130}"/>
              </a:ext>
            </a:extLst>
          </p:cNvPr>
          <p:cNvPicPr>
            <a:picLocks noChangeAspect="1"/>
          </p:cNvPicPr>
          <p:nvPr/>
        </p:nvPicPr>
        <p:blipFill rotWithShape="1">
          <a:blip r:embed="rId3">
            <a:extLst>
              <a:ext uri="{28A0092B-C50C-407E-A947-70E740481C1C}">
                <a14:useLocalDpi xmlns:a14="http://schemas.microsoft.com/office/drawing/2010/main" val="0"/>
              </a:ext>
            </a:extLst>
          </a:blip>
          <a:srcRect t="19500" b="6361"/>
          <a:stretch/>
        </p:blipFill>
        <p:spPr>
          <a:xfrm>
            <a:off x="5579706" y="3489308"/>
            <a:ext cx="6485870" cy="2644698"/>
          </a:xfrm>
          <a:prstGeom prst="rect">
            <a:avLst/>
          </a:prstGeom>
        </p:spPr>
      </p:pic>
    </p:spTree>
    <p:extLst>
      <p:ext uri="{BB962C8B-B14F-4D97-AF65-F5344CB8AC3E}">
        <p14:creationId xmlns:p14="http://schemas.microsoft.com/office/powerpoint/2010/main" val="3728115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新兴领域安全芯片</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2800" b="1" dirty="0" err="1">
                <a:latin typeface="微软雅黑" panose="020B0503020204020204" pitchFamily="34" charset="-122"/>
                <a:ea typeface="微软雅黑" panose="020B0503020204020204" pitchFamily="34" charset="-122"/>
                <a:cs typeface="Arial" panose="020B0604020202020204" pitchFamily="34" charset="0"/>
              </a:rPr>
              <a:t>eSIM</a:t>
            </a:r>
            <a:endParaRPr lang="zh-CN" altLang="en-US" sz="2800" b="1"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76D0D74-E385-BE82-875F-241D5782423E}"/>
              </a:ext>
            </a:extLst>
          </p:cNvPr>
          <p:cNvSpPr txBox="1"/>
          <p:nvPr/>
        </p:nvSpPr>
        <p:spPr>
          <a:xfrm>
            <a:off x="362047" y="1049293"/>
            <a:ext cx="11467906" cy="2321533"/>
          </a:xfrm>
          <a:prstGeom prst="rect">
            <a:avLst/>
          </a:prstGeom>
          <a:noFill/>
        </p:spPr>
        <p:txBody>
          <a:bodyPr wrap="square">
            <a:spAutoFit/>
          </a:bodyPr>
          <a:lstStyle/>
          <a:p>
            <a:pPr indent="457200">
              <a:lnSpc>
                <a:spcPct val="150000"/>
              </a:lnSpc>
            </a:pPr>
            <a:r>
              <a:rPr lang="en-US" altLang="zh-CN" sz="1400" i="0" dirty="0" err="1">
                <a:solidFill>
                  <a:srgbClr val="000000"/>
                </a:solidFill>
                <a:effectLst/>
                <a:latin typeface="-apple-system"/>
              </a:rPr>
              <a:t>eSIM</a:t>
            </a:r>
            <a:r>
              <a:rPr lang="zh-CN" altLang="en-US" sz="1400" i="0" dirty="0">
                <a:solidFill>
                  <a:srgbClr val="000000"/>
                </a:solidFill>
                <a:effectLst/>
                <a:latin typeface="-apple-system"/>
              </a:rPr>
              <a:t>对于厂商、运营商、用户多方而言都有极大的利好</a:t>
            </a:r>
            <a:r>
              <a:rPr lang="en-US" altLang="zh-CN" sz="1400" i="0" dirty="0">
                <a:solidFill>
                  <a:srgbClr val="000000"/>
                </a:solidFill>
                <a:effectLst/>
                <a:latin typeface="-apple-system"/>
              </a:rPr>
              <a:t>,</a:t>
            </a:r>
            <a:r>
              <a:rPr lang="zh-CN" altLang="en-US" sz="1400" i="0" dirty="0">
                <a:solidFill>
                  <a:srgbClr val="000000"/>
                </a:solidFill>
                <a:effectLst/>
                <a:latin typeface="-apple-system"/>
              </a:rPr>
              <a:t>将成为未来趋势</a:t>
            </a:r>
            <a:r>
              <a:rPr lang="en-US" altLang="zh-CN" sz="1400" i="0" dirty="0">
                <a:solidFill>
                  <a:srgbClr val="000000"/>
                </a:solidFill>
                <a:effectLst/>
                <a:latin typeface="-apple-system"/>
              </a:rPr>
              <a:t>,</a:t>
            </a:r>
            <a:r>
              <a:rPr lang="zh-CN" altLang="en-US" sz="1400" i="0" dirty="0">
                <a:solidFill>
                  <a:srgbClr val="000000"/>
                </a:solidFill>
                <a:effectLst/>
                <a:latin typeface="-apple-system"/>
              </a:rPr>
              <a:t>有望借</a:t>
            </a:r>
            <a:r>
              <a:rPr lang="en-US" altLang="zh-CN" sz="1400" i="0" dirty="0">
                <a:solidFill>
                  <a:srgbClr val="000000"/>
                </a:solidFill>
                <a:effectLst/>
                <a:latin typeface="-apple-system"/>
              </a:rPr>
              <a:t>5G</a:t>
            </a:r>
            <a:r>
              <a:rPr lang="zh-CN" altLang="en-US" sz="1400" i="0" dirty="0">
                <a:solidFill>
                  <a:srgbClr val="000000"/>
                </a:solidFill>
                <a:effectLst/>
                <a:latin typeface="-apple-system"/>
              </a:rPr>
              <a:t>机会迎来大规模上量</a:t>
            </a:r>
          </a:p>
          <a:p>
            <a:pPr indent="457200">
              <a:lnSpc>
                <a:spcPct val="150000"/>
              </a:lnSpc>
            </a:pPr>
            <a:r>
              <a:rPr lang="en-US" altLang="zh-CN" sz="1400" i="0" dirty="0" err="1">
                <a:solidFill>
                  <a:srgbClr val="000000"/>
                </a:solidFill>
                <a:effectLst/>
                <a:latin typeface="-apple-system"/>
              </a:rPr>
              <a:t>eSIM</a:t>
            </a:r>
            <a:r>
              <a:rPr lang="zh-CN" altLang="en-US" sz="1400" i="0" dirty="0">
                <a:solidFill>
                  <a:srgbClr val="000000"/>
                </a:solidFill>
                <a:effectLst/>
                <a:latin typeface="-apple-system"/>
              </a:rPr>
              <a:t>全称为</a:t>
            </a:r>
            <a:r>
              <a:rPr lang="en-US" altLang="zh-CN" sz="1400" i="0" dirty="0">
                <a:solidFill>
                  <a:srgbClr val="000000"/>
                </a:solidFill>
                <a:effectLst/>
                <a:latin typeface="-apple-system"/>
              </a:rPr>
              <a:t>Embedded-SIM</a:t>
            </a:r>
            <a:r>
              <a:rPr lang="zh-CN" altLang="en-US" sz="1400" i="0" dirty="0">
                <a:solidFill>
                  <a:srgbClr val="000000"/>
                </a:solidFill>
                <a:effectLst/>
                <a:latin typeface="-apple-system"/>
              </a:rPr>
              <a:t>，即嵌入式</a:t>
            </a:r>
            <a:r>
              <a:rPr lang="en-US" altLang="zh-CN" sz="1400" i="0" dirty="0">
                <a:solidFill>
                  <a:srgbClr val="000000"/>
                </a:solidFill>
                <a:effectLst/>
                <a:latin typeface="-apple-system"/>
              </a:rPr>
              <a:t>SIM</a:t>
            </a:r>
            <a:r>
              <a:rPr lang="zh-CN" altLang="en-US" sz="1400" i="0" dirty="0">
                <a:solidFill>
                  <a:srgbClr val="000000"/>
                </a:solidFill>
                <a:effectLst/>
                <a:latin typeface="-apple-system"/>
              </a:rPr>
              <a:t>卡。与传统插拔式的</a:t>
            </a:r>
            <a:r>
              <a:rPr lang="en-US" altLang="zh-CN" sz="1400" i="0" dirty="0">
                <a:solidFill>
                  <a:srgbClr val="000000"/>
                </a:solidFill>
                <a:effectLst/>
                <a:latin typeface="-apple-system"/>
              </a:rPr>
              <a:t>SIM</a:t>
            </a:r>
            <a:r>
              <a:rPr lang="zh-CN" altLang="en-US" sz="1400" i="0" dirty="0">
                <a:solidFill>
                  <a:srgbClr val="000000"/>
                </a:solidFill>
                <a:effectLst/>
                <a:latin typeface="-apple-system"/>
              </a:rPr>
              <a:t>卡不同，</a:t>
            </a:r>
            <a:r>
              <a:rPr lang="en-US" altLang="zh-CN" sz="1400" i="0" dirty="0" err="1">
                <a:solidFill>
                  <a:srgbClr val="000000"/>
                </a:solidFill>
                <a:effectLst/>
                <a:latin typeface="-apple-system"/>
              </a:rPr>
              <a:t>eSIM</a:t>
            </a:r>
            <a:r>
              <a:rPr lang="zh-CN" altLang="en-US" sz="1400" i="0" dirty="0">
                <a:solidFill>
                  <a:srgbClr val="000000"/>
                </a:solidFill>
                <a:effectLst/>
                <a:latin typeface="-apple-system"/>
              </a:rPr>
              <a:t>直接嵌入到设备芯片上。虽然看不见摸不着，但</a:t>
            </a:r>
            <a:r>
              <a:rPr lang="en-US" altLang="zh-CN" sz="1400" i="0" dirty="0" err="1">
                <a:solidFill>
                  <a:srgbClr val="000000"/>
                </a:solidFill>
                <a:effectLst/>
                <a:latin typeface="-apple-system"/>
              </a:rPr>
              <a:t>eSIM</a:t>
            </a:r>
            <a:r>
              <a:rPr lang="zh-CN" altLang="en-US" sz="1400" i="0" dirty="0">
                <a:solidFill>
                  <a:srgbClr val="000000"/>
                </a:solidFill>
                <a:effectLst/>
                <a:latin typeface="-apple-system"/>
              </a:rPr>
              <a:t>将卡号等用户信息直接载入手机内部，可激活打电话、发短信等传统服务，还能在全球范围内将终端设备快速接入到当地网络</a:t>
            </a:r>
            <a:endParaRPr lang="en-US" altLang="zh-CN" sz="1400" dirty="0">
              <a:solidFill>
                <a:srgbClr val="000000"/>
              </a:solidFill>
              <a:latin typeface="-apple-system"/>
            </a:endParaRPr>
          </a:p>
          <a:p>
            <a:pPr indent="457200">
              <a:lnSpc>
                <a:spcPct val="150000"/>
              </a:lnSpc>
            </a:pPr>
            <a:r>
              <a:rPr lang="en-US" altLang="zh-CN" sz="1400" b="0" i="0" dirty="0">
                <a:solidFill>
                  <a:srgbClr val="000000"/>
                </a:solidFill>
                <a:effectLst/>
                <a:latin typeface="-apple-system"/>
              </a:rPr>
              <a:t>1. </a:t>
            </a:r>
            <a:r>
              <a:rPr lang="zh-CN" altLang="en-US" sz="1400" b="0" i="0" dirty="0">
                <a:solidFill>
                  <a:srgbClr val="000000"/>
                </a:solidFill>
                <a:effectLst/>
                <a:latin typeface="-apple-system"/>
              </a:rPr>
              <a:t>对于终端厂商</a:t>
            </a:r>
            <a:r>
              <a:rPr lang="en-US" altLang="zh-CN" sz="1400" b="0" i="0" dirty="0">
                <a:solidFill>
                  <a:srgbClr val="000000"/>
                </a:solidFill>
                <a:effectLst/>
                <a:latin typeface="-apple-system"/>
              </a:rPr>
              <a:t>, </a:t>
            </a:r>
            <a:r>
              <a:rPr lang="en-US" altLang="zh-CN" sz="1400" b="0" i="0" dirty="0" err="1">
                <a:solidFill>
                  <a:srgbClr val="000000"/>
                </a:solidFill>
                <a:effectLst/>
                <a:latin typeface="-apple-system"/>
              </a:rPr>
              <a:t>eSIM</a:t>
            </a:r>
            <a:r>
              <a:rPr lang="zh-CN" altLang="en-US" sz="1400" b="0" i="0" dirty="0">
                <a:solidFill>
                  <a:srgbClr val="000000"/>
                </a:solidFill>
                <a:effectLst/>
                <a:latin typeface="-apple-system"/>
              </a:rPr>
              <a:t>卡体积小</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可以节省宝贵的卡槽空间</a:t>
            </a:r>
            <a:endParaRPr lang="en-US" altLang="zh-CN" sz="1400" b="0" i="0" dirty="0">
              <a:solidFill>
                <a:srgbClr val="000000"/>
              </a:solidFill>
              <a:effectLst/>
              <a:latin typeface="-apple-system"/>
            </a:endParaRPr>
          </a:p>
          <a:p>
            <a:pPr indent="457200">
              <a:lnSpc>
                <a:spcPct val="150000"/>
              </a:lnSpc>
            </a:pPr>
            <a:r>
              <a:rPr lang="en-US" altLang="zh-CN" sz="1400" dirty="0">
                <a:solidFill>
                  <a:srgbClr val="000000"/>
                </a:solidFill>
                <a:latin typeface="-apple-system"/>
              </a:rPr>
              <a:t>2. </a:t>
            </a:r>
            <a:r>
              <a:rPr lang="zh-CN" altLang="en-US" sz="1400" b="0" i="0" dirty="0">
                <a:solidFill>
                  <a:srgbClr val="000000"/>
                </a:solidFill>
                <a:effectLst/>
                <a:latin typeface="-apple-system"/>
              </a:rPr>
              <a:t>对于运营商</a:t>
            </a:r>
            <a:r>
              <a:rPr lang="en-US" altLang="zh-CN" sz="1400" b="0" i="0" dirty="0">
                <a:solidFill>
                  <a:srgbClr val="000000"/>
                </a:solidFill>
                <a:effectLst/>
                <a:latin typeface="-apple-system"/>
              </a:rPr>
              <a:t>,</a:t>
            </a:r>
            <a:r>
              <a:rPr lang="en-US" altLang="zh-CN" sz="1400" b="0" i="0" dirty="0" err="1">
                <a:solidFill>
                  <a:srgbClr val="000000"/>
                </a:solidFill>
                <a:effectLst/>
                <a:latin typeface="-apple-system"/>
              </a:rPr>
              <a:t>eSIM</a:t>
            </a:r>
            <a:r>
              <a:rPr lang="zh-CN" altLang="en-US" sz="1400" b="0" i="0" dirty="0">
                <a:solidFill>
                  <a:srgbClr val="000000"/>
                </a:solidFill>
                <a:effectLst/>
                <a:latin typeface="-apple-system"/>
              </a:rPr>
              <a:t>卡可以节省</a:t>
            </a:r>
            <a:r>
              <a:rPr lang="en-US" altLang="zh-CN" sz="1400" b="0" i="0" dirty="0">
                <a:solidFill>
                  <a:srgbClr val="000000"/>
                </a:solidFill>
                <a:effectLst/>
                <a:latin typeface="-apple-system"/>
              </a:rPr>
              <a:t>SIM</a:t>
            </a:r>
            <a:r>
              <a:rPr lang="zh-CN" altLang="en-US" sz="1400" b="0" i="0" dirty="0">
                <a:solidFill>
                  <a:srgbClr val="000000"/>
                </a:solidFill>
                <a:effectLst/>
                <a:latin typeface="-apple-system"/>
              </a:rPr>
              <a:t>卡成本费。用户可以自主随时随地切换运营商并且“换卡不换号”</a:t>
            </a:r>
            <a:endParaRPr lang="en-US" altLang="zh-CN" sz="1400" b="0" i="0" dirty="0">
              <a:solidFill>
                <a:srgbClr val="000000"/>
              </a:solidFill>
              <a:effectLst/>
              <a:latin typeface="-apple-system"/>
            </a:endParaRPr>
          </a:p>
          <a:p>
            <a:pPr indent="457200">
              <a:lnSpc>
                <a:spcPct val="150000"/>
              </a:lnSpc>
            </a:pPr>
            <a:r>
              <a:rPr lang="en-US" altLang="zh-CN" sz="1400" dirty="0">
                <a:solidFill>
                  <a:srgbClr val="000000"/>
                </a:solidFill>
                <a:latin typeface="-apple-system"/>
              </a:rPr>
              <a:t>3. </a:t>
            </a:r>
            <a:r>
              <a:rPr lang="zh-CN" altLang="en-US" sz="1400" b="0" i="0" dirty="0">
                <a:solidFill>
                  <a:srgbClr val="000000"/>
                </a:solidFill>
                <a:effectLst/>
                <a:latin typeface="-apple-system"/>
              </a:rPr>
              <a:t>对于用户</a:t>
            </a:r>
            <a:r>
              <a:rPr lang="en-US" altLang="zh-CN" sz="1400" b="0" i="0" dirty="0">
                <a:solidFill>
                  <a:srgbClr val="000000"/>
                </a:solidFill>
                <a:effectLst/>
                <a:latin typeface="-apple-system"/>
              </a:rPr>
              <a:t>,</a:t>
            </a:r>
            <a:r>
              <a:rPr lang="en-US" altLang="zh-CN" sz="1400" b="0" i="0" dirty="0" err="1">
                <a:solidFill>
                  <a:srgbClr val="000000"/>
                </a:solidFill>
                <a:effectLst/>
                <a:latin typeface="-apple-system"/>
              </a:rPr>
              <a:t>eSIM</a:t>
            </a:r>
            <a:r>
              <a:rPr lang="zh-CN" altLang="en-US" sz="1400" b="0" i="0" dirty="0">
                <a:solidFill>
                  <a:srgbClr val="000000"/>
                </a:solidFill>
                <a:effectLst/>
                <a:latin typeface="-apple-system"/>
              </a:rPr>
              <a:t>业务办理更方便</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将允许用户更加灵活的选择运营商套餐</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或者在无需解锁设备、购买新设备的前提下随时更换运营商</a:t>
            </a:r>
            <a:endParaRPr lang="en-US" altLang="zh-CN" sz="1400" b="0" i="0" dirty="0">
              <a:solidFill>
                <a:srgbClr val="000000"/>
              </a:solidFill>
              <a:effectLst/>
              <a:latin typeface="-apple-system"/>
            </a:endParaRPr>
          </a:p>
          <a:p>
            <a:pPr indent="457200">
              <a:lnSpc>
                <a:spcPct val="150000"/>
              </a:lnSpc>
            </a:pPr>
            <a:r>
              <a:rPr lang="zh-CN" altLang="en-US" sz="1400" b="0" i="0" dirty="0">
                <a:solidFill>
                  <a:srgbClr val="000000"/>
                </a:solidFill>
                <a:effectLst/>
                <a:latin typeface="-apple-system"/>
              </a:rPr>
              <a:t>随着</a:t>
            </a:r>
            <a:r>
              <a:rPr lang="en-US" altLang="zh-CN" sz="1400" b="0" i="0" dirty="0">
                <a:solidFill>
                  <a:srgbClr val="000000"/>
                </a:solidFill>
                <a:effectLst/>
                <a:latin typeface="-apple-system"/>
              </a:rPr>
              <a:t>5G</a:t>
            </a:r>
            <a:r>
              <a:rPr lang="zh-CN" altLang="en-US" sz="1400" b="0" i="0" dirty="0">
                <a:solidFill>
                  <a:srgbClr val="000000"/>
                </a:solidFill>
                <a:effectLst/>
                <a:latin typeface="-apple-system"/>
              </a:rPr>
              <a:t>万物互联技术的崛起</a:t>
            </a:r>
            <a:r>
              <a:rPr lang="en-US" altLang="zh-CN" sz="1400" b="0" i="0" dirty="0">
                <a:solidFill>
                  <a:srgbClr val="000000"/>
                </a:solidFill>
                <a:effectLst/>
                <a:latin typeface="-apple-system"/>
              </a:rPr>
              <a:t>,</a:t>
            </a:r>
            <a:r>
              <a:rPr lang="en-US" altLang="zh-CN" sz="1400" b="0" i="0" dirty="0" err="1">
                <a:solidFill>
                  <a:srgbClr val="000000"/>
                </a:solidFill>
                <a:effectLst/>
                <a:latin typeface="-apple-system"/>
              </a:rPr>
              <a:t>eSIM</a:t>
            </a:r>
            <a:r>
              <a:rPr lang="zh-CN" altLang="en-US" sz="1400" b="0" i="0" dirty="0">
                <a:solidFill>
                  <a:srgbClr val="000000"/>
                </a:solidFill>
                <a:effectLst/>
                <a:latin typeface="-apple-system"/>
              </a:rPr>
              <a:t>将承担起鉴权、加密、传输等多种功能</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有望在</a:t>
            </a:r>
            <a:r>
              <a:rPr lang="en-US" altLang="zh-CN" sz="1400" b="0" i="0" dirty="0">
                <a:solidFill>
                  <a:srgbClr val="000000"/>
                </a:solidFill>
                <a:effectLst/>
                <a:latin typeface="-apple-system"/>
              </a:rPr>
              <a:t>5G</a:t>
            </a:r>
            <a:r>
              <a:rPr lang="zh-CN" altLang="en-US" sz="1400" b="0" i="0" dirty="0">
                <a:solidFill>
                  <a:srgbClr val="000000"/>
                </a:solidFill>
                <a:effectLst/>
                <a:latin typeface="-apple-system"/>
              </a:rPr>
              <a:t>时代迎来爆发式发展</a:t>
            </a:r>
          </a:p>
        </p:txBody>
      </p:sp>
      <p:pic>
        <p:nvPicPr>
          <p:cNvPr id="3" name="图片 2">
            <a:extLst>
              <a:ext uri="{FF2B5EF4-FFF2-40B4-BE49-F238E27FC236}">
                <a16:creationId xmlns:a16="http://schemas.microsoft.com/office/drawing/2014/main" id="{2FA079B1-06E1-5109-9111-492A9756F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55" y="3487175"/>
            <a:ext cx="5011824" cy="2804890"/>
          </a:xfrm>
          <a:prstGeom prst="rect">
            <a:avLst/>
          </a:prstGeom>
        </p:spPr>
      </p:pic>
      <p:sp>
        <p:nvSpPr>
          <p:cNvPr id="4" name="文本框 3">
            <a:extLst>
              <a:ext uri="{FF2B5EF4-FFF2-40B4-BE49-F238E27FC236}">
                <a16:creationId xmlns:a16="http://schemas.microsoft.com/office/drawing/2014/main" id="{AC128632-585F-9723-5B95-6A73F0100E8A}"/>
              </a:ext>
            </a:extLst>
          </p:cNvPr>
          <p:cNvSpPr txBox="1"/>
          <p:nvPr/>
        </p:nvSpPr>
        <p:spPr>
          <a:xfrm>
            <a:off x="5629469" y="3487175"/>
            <a:ext cx="6341728" cy="2967864"/>
          </a:xfrm>
          <a:prstGeom prst="rect">
            <a:avLst/>
          </a:prstGeom>
          <a:noFill/>
        </p:spPr>
        <p:txBody>
          <a:bodyPr wrap="square">
            <a:spAutoFit/>
          </a:bodyPr>
          <a:lstStyle/>
          <a:p>
            <a:pPr indent="457200">
              <a:lnSpc>
                <a:spcPct val="150000"/>
              </a:lnSpc>
            </a:pPr>
            <a:r>
              <a:rPr lang="zh-CN" altLang="en-US" sz="1400" b="0" i="0" dirty="0">
                <a:solidFill>
                  <a:srgbClr val="000000"/>
                </a:solidFill>
                <a:effectLst/>
                <a:latin typeface="-apple-system"/>
              </a:rPr>
              <a:t>根据</a:t>
            </a:r>
            <a:r>
              <a:rPr lang="en-US" altLang="zh-CN" sz="1400" b="0" i="0" dirty="0">
                <a:solidFill>
                  <a:srgbClr val="000000"/>
                </a:solidFill>
                <a:effectLst/>
                <a:latin typeface="-apple-system"/>
              </a:rPr>
              <a:t>Counterpoint</a:t>
            </a:r>
            <a:r>
              <a:rPr lang="zh-CN" altLang="en-US" sz="1400" b="0" i="0" dirty="0">
                <a:solidFill>
                  <a:srgbClr val="000000"/>
                </a:solidFill>
                <a:effectLst/>
                <a:latin typeface="-apple-system"/>
              </a:rPr>
              <a:t>最新的</a:t>
            </a:r>
            <a:r>
              <a:rPr lang="en-US" altLang="zh-CN" sz="1400" b="0" i="0" dirty="0" err="1">
                <a:solidFill>
                  <a:srgbClr val="000000"/>
                </a:solidFill>
                <a:effectLst/>
                <a:latin typeface="-apple-system"/>
              </a:rPr>
              <a:t>eSIM</a:t>
            </a:r>
            <a:r>
              <a:rPr lang="zh-CN" altLang="en-US" sz="1400" b="0" i="0" dirty="0">
                <a:solidFill>
                  <a:srgbClr val="000000"/>
                </a:solidFill>
                <a:effectLst/>
                <a:latin typeface="-apple-system"/>
              </a:rPr>
              <a:t>设备市场展望报告，</a:t>
            </a:r>
            <a:r>
              <a:rPr lang="en-US" altLang="zh-CN" sz="1400" b="0" i="0" dirty="0">
                <a:solidFill>
                  <a:srgbClr val="000000"/>
                </a:solidFill>
                <a:effectLst/>
                <a:latin typeface="-apple-system"/>
              </a:rPr>
              <a:t>2021</a:t>
            </a:r>
            <a:r>
              <a:rPr lang="zh-CN" altLang="en-US" sz="1400" b="0" i="0" dirty="0">
                <a:solidFill>
                  <a:srgbClr val="000000"/>
                </a:solidFill>
                <a:effectLst/>
                <a:latin typeface="-apple-system"/>
              </a:rPr>
              <a:t>年至</a:t>
            </a:r>
            <a:r>
              <a:rPr lang="en-US" altLang="zh-CN" sz="1400" b="0" i="0" dirty="0">
                <a:solidFill>
                  <a:srgbClr val="000000"/>
                </a:solidFill>
                <a:effectLst/>
                <a:latin typeface="-apple-system"/>
              </a:rPr>
              <a:t>2030</a:t>
            </a:r>
            <a:r>
              <a:rPr lang="zh-CN" altLang="en-US" sz="1400" b="0" i="0" dirty="0">
                <a:solidFill>
                  <a:srgbClr val="000000"/>
                </a:solidFill>
                <a:effectLst/>
                <a:latin typeface="-apple-system"/>
              </a:rPr>
              <a:t>年间将有超过</a:t>
            </a:r>
            <a:r>
              <a:rPr lang="en-US" altLang="zh-CN" sz="1400" b="0" i="0" dirty="0">
                <a:solidFill>
                  <a:srgbClr val="000000"/>
                </a:solidFill>
                <a:effectLst/>
                <a:latin typeface="-apple-system"/>
              </a:rPr>
              <a:t>140</a:t>
            </a:r>
            <a:r>
              <a:rPr lang="zh-CN" altLang="en-US" sz="1400" b="0" i="0" dirty="0">
                <a:solidFill>
                  <a:srgbClr val="000000"/>
                </a:solidFill>
                <a:effectLst/>
                <a:latin typeface="-apple-system"/>
              </a:rPr>
              <a:t>亿台</a:t>
            </a:r>
            <a:r>
              <a:rPr lang="en-US" altLang="zh-CN" sz="1400" b="0" i="0" dirty="0" err="1">
                <a:solidFill>
                  <a:srgbClr val="000000"/>
                </a:solidFill>
                <a:effectLst/>
                <a:latin typeface="-apple-system"/>
              </a:rPr>
              <a:t>eSIM</a:t>
            </a:r>
            <a:r>
              <a:rPr lang="zh-CN" altLang="en-US" sz="1400" b="0" i="0" dirty="0">
                <a:solidFill>
                  <a:srgbClr val="000000"/>
                </a:solidFill>
                <a:effectLst/>
                <a:latin typeface="-apple-system"/>
              </a:rPr>
              <a:t>设备出货，涵盖所有外形尺寸，例如基于硬件的 </a:t>
            </a:r>
            <a:r>
              <a:rPr lang="en-US" altLang="zh-CN" sz="1400" b="0" i="0" dirty="0" err="1">
                <a:solidFill>
                  <a:srgbClr val="000000"/>
                </a:solidFill>
                <a:effectLst/>
                <a:latin typeface="-apple-system"/>
              </a:rPr>
              <a:t>eSIM</a:t>
            </a:r>
            <a:r>
              <a:rPr lang="en-US" altLang="zh-CN" sz="1400" b="0" i="0" dirty="0">
                <a:solidFill>
                  <a:srgbClr val="000000"/>
                </a:solidFill>
                <a:effectLst/>
                <a:latin typeface="-apple-system"/>
              </a:rPr>
              <a:t>(</a:t>
            </a:r>
            <a:r>
              <a:rPr lang="en-US" altLang="zh-CN" sz="1400" b="0" i="0" dirty="0" err="1">
                <a:solidFill>
                  <a:srgbClr val="000000"/>
                </a:solidFill>
                <a:effectLst/>
                <a:latin typeface="-apple-system"/>
              </a:rPr>
              <a:t>eUICC</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a:t>
            </a:r>
            <a:r>
              <a:rPr lang="en-US" altLang="zh-CN" sz="1400" b="0" i="0" dirty="0" err="1">
                <a:solidFill>
                  <a:srgbClr val="000000"/>
                </a:solidFill>
                <a:effectLst/>
                <a:latin typeface="-apple-system"/>
              </a:rPr>
              <a:t>iSIM</a:t>
            </a:r>
            <a:r>
              <a:rPr lang="en-US" altLang="zh-CN" sz="1400" b="0" i="0" dirty="0">
                <a:solidFill>
                  <a:srgbClr val="000000"/>
                </a:solidFill>
                <a:effectLst/>
                <a:latin typeface="-apple-system"/>
              </a:rPr>
              <a:t>(</a:t>
            </a:r>
            <a:r>
              <a:rPr lang="en-US" altLang="zh-CN" sz="1400" b="0" i="0" dirty="0" err="1">
                <a:solidFill>
                  <a:srgbClr val="000000"/>
                </a:solidFill>
                <a:effectLst/>
                <a:latin typeface="-apple-system"/>
              </a:rPr>
              <a:t>iUICC</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a:t>
            </a:r>
            <a:r>
              <a:rPr lang="en-US" altLang="zh-CN" sz="1400" b="0" i="0" dirty="0" err="1">
                <a:solidFill>
                  <a:srgbClr val="000000"/>
                </a:solidFill>
                <a:effectLst/>
                <a:latin typeface="-apple-system"/>
              </a:rPr>
              <a:t>nuSIM</a:t>
            </a:r>
            <a:r>
              <a:rPr lang="zh-CN" altLang="en-US" sz="1400" b="0" i="0" dirty="0">
                <a:solidFill>
                  <a:srgbClr val="000000"/>
                </a:solidFill>
                <a:effectLst/>
                <a:latin typeface="-apple-system"/>
              </a:rPr>
              <a:t>和</a:t>
            </a:r>
            <a:r>
              <a:rPr lang="en-US" altLang="zh-CN" sz="1400" b="0" i="0" dirty="0">
                <a:solidFill>
                  <a:srgbClr val="000000"/>
                </a:solidFill>
                <a:effectLst/>
                <a:latin typeface="-apple-system"/>
              </a:rPr>
              <a:t>Soft SIM</a:t>
            </a:r>
            <a:r>
              <a:rPr lang="zh-CN" altLang="en-US" sz="1400" b="0" i="0" dirty="0">
                <a:solidFill>
                  <a:srgbClr val="000000"/>
                </a:solidFill>
                <a:effectLst/>
                <a:latin typeface="-apple-system"/>
              </a:rPr>
              <a:t>。得益于嵌入式技术提供的灵活性、成本效率、安全性和其他众多优势，未来十年内，</a:t>
            </a:r>
            <a:r>
              <a:rPr lang="en-US" altLang="zh-CN" sz="1400" b="0" i="0" dirty="0" err="1">
                <a:solidFill>
                  <a:srgbClr val="000000"/>
                </a:solidFill>
                <a:effectLst/>
                <a:latin typeface="-apple-system"/>
              </a:rPr>
              <a:t>eSIM</a:t>
            </a:r>
            <a:r>
              <a:rPr lang="zh-CN" altLang="en-US" sz="1400" b="0" i="0" dirty="0">
                <a:solidFill>
                  <a:srgbClr val="000000"/>
                </a:solidFill>
                <a:effectLst/>
                <a:latin typeface="-apple-system"/>
              </a:rPr>
              <a:t>的使用量有望在各种连接设备中增长</a:t>
            </a:r>
          </a:p>
          <a:p>
            <a:pPr indent="457200">
              <a:lnSpc>
                <a:spcPct val="150000"/>
              </a:lnSpc>
            </a:pPr>
            <a:r>
              <a:rPr lang="en-US" altLang="zh-CN" sz="1400" b="0" i="0" dirty="0">
                <a:solidFill>
                  <a:srgbClr val="000000"/>
                </a:solidFill>
                <a:effectLst/>
                <a:latin typeface="-apple-system"/>
              </a:rPr>
              <a:t>2021</a:t>
            </a:r>
            <a:r>
              <a:rPr lang="zh-CN" altLang="en-US" sz="1400" b="0" i="0" dirty="0">
                <a:solidFill>
                  <a:srgbClr val="000000"/>
                </a:solidFill>
                <a:effectLst/>
                <a:latin typeface="-apple-system"/>
              </a:rPr>
              <a:t>年，智能手机、智能手表、平板电脑、物联网模块和联网汽车等众多类别的支持</a:t>
            </a:r>
            <a:r>
              <a:rPr lang="en-US" altLang="zh-CN" sz="1400" b="0" i="0" dirty="0" err="1">
                <a:solidFill>
                  <a:srgbClr val="000000"/>
                </a:solidFill>
                <a:effectLst/>
                <a:latin typeface="-apple-system"/>
              </a:rPr>
              <a:t>eSIM</a:t>
            </a:r>
            <a:r>
              <a:rPr lang="zh-CN" altLang="en-US" sz="1400" b="0" i="0" dirty="0">
                <a:solidFill>
                  <a:srgbClr val="000000"/>
                </a:solidFill>
                <a:effectLst/>
                <a:latin typeface="-apple-system"/>
              </a:rPr>
              <a:t>的硬件设备出货量超过</a:t>
            </a:r>
            <a:r>
              <a:rPr lang="en-US" altLang="zh-CN" sz="1400" b="0" i="0" dirty="0">
                <a:solidFill>
                  <a:srgbClr val="000000"/>
                </a:solidFill>
                <a:effectLst/>
                <a:latin typeface="-apple-system"/>
              </a:rPr>
              <a:t>3.5</a:t>
            </a:r>
            <a:r>
              <a:rPr lang="zh-CN" altLang="en-US" sz="1400" b="0" i="0" dirty="0">
                <a:solidFill>
                  <a:srgbClr val="000000"/>
                </a:solidFill>
                <a:effectLst/>
                <a:latin typeface="-apple-system"/>
              </a:rPr>
              <a:t>亿台。未来五年，基于硬件的 </a:t>
            </a:r>
            <a:r>
              <a:rPr lang="en-US" altLang="zh-CN" sz="1400" b="0" i="0" dirty="0" err="1">
                <a:solidFill>
                  <a:srgbClr val="000000"/>
                </a:solidFill>
                <a:effectLst/>
                <a:latin typeface="-apple-system"/>
              </a:rPr>
              <a:t>eSIM</a:t>
            </a:r>
            <a:r>
              <a:rPr lang="en-US" altLang="zh-CN" sz="1400" b="0" i="0" dirty="0">
                <a:solidFill>
                  <a:srgbClr val="000000"/>
                </a:solidFill>
                <a:effectLst/>
                <a:latin typeface="-apple-system"/>
              </a:rPr>
              <a:t>(</a:t>
            </a:r>
            <a:r>
              <a:rPr lang="en-US" altLang="zh-CN" sz="1400" b="0" i="0" dirty="0" err="1">
                <a:solidFill>
                  <a:srgbClr val="000000"/>
                </a:solidFill>
                <a:effectLst/>
                <a:latin typeface="-apple-system"/>
              </a:rPr>
              <a:t>eUICC</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仍将是主导的</a:t>
            </a:r>
            <a:r>
              <a:rPr lang="en-US" altLang="zh-CN" sz="1400" b="0" i="0" dirty="0" err="1">
                <a:solidFill>
                  <a:srgbClr val="000000"/>
                </a:solidFill>
                <a:effectLst/>
                <a:latin typeface="-apple-system"/>
              </a:rPr>
              <a:t>eSIM</a:t>
            </a:r>
            <a:r>
              <a:rPr lang="zh-CN" altLang="en-US" sz="1400" b="0" i="0" dirty="0">
                <a:solidFill>
                  <a:srgbClr val="000000"/>
                </a:solidFill>
                <a:effectLst/>
                <a:latin typeface="-apple-system"/>
              </a:rPr>
              <a:t>外形尺寸，并将占出货量的一半以上。</a:t>
            </a:r>
            <a:r>
              <a:rPr lang="en-US" altLang="zh-CN" sz="1400" b="0" i="0" dirty="0">
                <a:solidFill>
                  <a:srgbClr val="000000"/>
                </a:solidFill>
                <a:effectLst/>
                <a:latin typeface="-apple-system"/>
              </a:rPr>
              <a:t>2022</a:t>
            </a:r>
            <a:r>
              <a:rPr lang="zh-CN" altLang="en-US" sz="1400" b="0" i="0" dirty="0">
                <a:solidFill>
                  <a:srgbClr val="000000"/>
                </a:solidFill>
                <a:effectLst/>
                <a:latin typeface="-apple-system"/>
              </a:rPr>
              <a:t>年，我们将见证</a:t>
            </a:r>
            <a:r>
              <a:rPr lang="en-US" altLang="zh-CN" sz="1400" b="0" i="0" dirty="0" err="1">
                <a:solidFill>
                  <a:srgbClr val="000000"/>
                </a:solidFill>
                <a:effectLst/>
                <a:latin typeface="-apple-system"/>
              </a:rPr>
              <a:t>iSIM</a:t>
            </a:r>
            <a:r>
              <a:rPr lang="en-US" altLang="zh-CN" sz="1400" b="0" i="0" dirty="0">
                <a:solidFill>
                  <a:srgbClr val="000000"/>
                </a:solidFill>
                <a:effectLst/>
                <a:latin typeface="-apple-system"/>
              </a:rPr>
              <a:t>(</a:t>
            </a:r>
            <a:r>
              <a:rPr lang="en-US" altLang="zh-CN" sz="1400" b="0" i="0" dirty="0" err="1">
                <a:solidFill>
                  <a:srgbClr val="000000"/>
                </a:solidFill>
                <a:effectLst/>
                <a:latin typeface="-apple-system"/>
              </a:rPr>
              <a:t>iUICC</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外形尺寸的出现，它是集成到芯片组</a:t>
            </a:r>
            <a:r>
              <a:rPr lang="en-US" altLang="zh-CN" sz="1400" b="0" i="0" dirty="0">
                <a:solidFill>
                  <a:srgbClr val="000000"/>
                </a:solidFill>
                <a:effectLst/>
                <a:latin typeface="-apple-system"/>
              </a:rPr>
              <a:t>(SoC)</a:t>
            </a:r>
            <a:r>
              <a:rPr lang="zh-CN" altLang="en-US" sz="1400" b="0" i="0" dirty="0">
                <a:solidFill>
                  <a:srgbClr val="000000"/>
                </a:solidFill>
                <a:effectLst/>
                <a:latin typeface="-apple-system"/>
              </a:rPr>
              <a:t>中的</a:t>
            </a:r>
            <a:r>
              <a:rPr lang="en-US" altLang="zh-CN" sz="1400" b="0" i="0" dirty="0">
                <a:solidFill>
                  <a:srgbClr val="000000"/>
                </a:solidFill>
                <a:effectLst/>
                <a:latin typeface="-apple-system"/>
              </a:rPr>
              <a:t>SIM</a:t>
            </a:r>
            <a:r>
              <a:rPr lang="zh-CN" altLang="en-US" sz="1400" b="0" i="0" dirty="0">
                <a:solidFill>
                  <a:srgbClr val="000000"/>
                </a:solidFill>
                <a:effectLst/>
                <a:latin typeface="-apple-system"/>
              </a:rPr>
              <a:t>卡，可提供多种优势</a:t>
            </a:r>
          </a:p>
        </p:txBody>
      </p:sp>
    </p:spTree>
    <p:extLst>
      <p:ext uri="{BB962C8B-B14F-4D97-AF65-F5344CB8AC3E}">
        <p14:creationId xmlns:p14="http://schemas.microsoft.com/office/powerpoint/2010/main" val="2256125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新兴领域安全芯片</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——5G</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超级</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SIM</a:t>
            </a:r>
            <a:endParaRPr lang="zh-CN" altLang="en-US" sz="2800" b="1"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76D0D74-E385-BE82-875F-241D5782423E}"/>
              </a:ext>
            </a:extLst>
          </p:cNvPr>
          <p:cNvSpPr txBox="1"/>
          <p:nvPr/>
        </p:nvSpPr>
        <p:spPr>
          <a:xfrm>
            <a:off x="362047" y="1239962"/>
            <a:ext cx="11467906" cy="1998368"/>
          </a:xfrm>
          <a:prstGeom prst="rect">
            <a:avLst/>
          </a:prstGeom>
          <a:noFill/>
        </p:spPr>
        <p:txBody>
          <a:bodyPr wrap="square">
            <a:spAutoFit/>
          </a:bodyPr>
          <a:lstStyle/>
          <a:p>
            <a:pPr indent="457200">
              <a:lnSpc>
                <a:spcPct val="150000"/>
              </a:lnSpc>
            </a:pPr>
            <a:r>
              <a:rPr lang="en-US" altLang="zh-CN" sz="1400" b="0" i="0" dirty="0">
                <a:solidFill>
                  <a:srgbClr val="000000"/>
                </a:solidFill>
                <a:effectLst/>
                <a:latin typeface="-apple-system"/>
              </a:rPr>
              <a:t>5G</a:t>
            </a:r>
            <a:r>
              <a:rPr lang="zh-CN" altLang="en-US" sz="1400" b="0" i="0" dirty="0">
                <a:solidFill>
                  <a:srgbClr val="000000"/>
                </a:solidFill>
                <a:effectLst/>
                <a:latin typeface="-apple-system"/>
              </a:rPr>
              <a:t>超级</a:t>
            </a:r>
            <a:r>
              <a:rPr lang="en-US" altLang="zh-CN" sz="1400" b="0" i="0" dirty="0">
                <a:solidFill>
                  <a:srgbClr val="000000"/>
                </a:solidFill>
                <a:effectLst/>
                <a:latin typeface="-apple-system"/>
              </a:rPr>
              <a:t>SIM</a:t>
            </a:r>
            <a:r>
              <a:rPr lang="zh-CN" altLang="en-US" sz="1400" b="0" i="0" dirty="0">
                <a:solidFill>
                  <a:srgbClr val="000000"/>
                </a:solidFill>
                <a:effectLst/>
                <a:latin typeface="-apple-system"/>
              </a:rPr>
              <a:t>相比于前四代以</a:t>
            </a:r>
            <a:r>
              <a:rPr lang="en-US" altLang="zh-CN" sz="1400" b="0" i="0" dirty="0">
                <a:solidFill>
                  <a:srgbClr val="000000"/>
                </a:solidFill>
                <a:effectLst/>
                <a:latin typeface="-apple-system"/>
              </a:rPr>
              <a:t>KB</a:t>
            </a:r>
            <a:r>
              <a:rPr lang="zh-CN" altLang="en-US" sz="1400" b="0" i="0" dirty="0">
                <a:solidFill>
                  <a:srgbClr val="000000"/>
                </a:solidFill>
                <a:effectLst/>
                <a:latin typeface="-apple-system"/>
              </a:rPr>
              <a:t>为单位的容量级别</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超级</a:t>
            </a:r>
            <a:r>
              <a:rPr lang="en-US" altLang="zh-CN" sz="1400" b="0" i="0" dirty="0">
                <a:solidFill>
                  <a:srgbClr val="000000"/>
                </a:solidFill>
                <a:effectLst/>
                <a:latin typeface="-apple-system"/>
              </a:rPr>
              <a:t>SIM</a:t>
            </a:r>
            <a:r>
              <a:rPr lang="zh-CN" altLang="en-US" sz="1400" b="0" i="0" dirty="0">
                <a:solidFill>
                  <a:srgbClr val="000000"/>
                </a:solidFill>
                <a:effectLst/>
                <a:latin typeface="-apple-system"/>
              </a:rPr>
              <a:t>卡的容量扩大了数十万倍</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实现了颠覆性突破。</a:t>
            </a:r>
            <a:r>
              <a:rPr lang="en-US" altLang="zh-CN" sz="1400" b="0" i="0" dirty="0">
                <a:solidFill>
                  <a:srgbClr val="000000"/>
                </a:solidFill>
                <a:effectLst/>
                <a:latin typeface="-apple-system"/>
              </a:rPr>
              <a:t>5G</a:t>
            </a:r>
            <a:r>
              <a:rPr lang="zh-CN" altLang="en-US" sz="1400" b="0" i="0" dirty="0">
                <a:solidFill>
                  <a:srgbClr val="000000"/>
                </a:solidFill>
                <a:effectLst/>
                <a:latin typeface="-apple-system"/>
              </a:rPr>
              <a:t>超级</a:t>
            </a:r>
            <a:r>
              <a:rPr lang="en-US" altLang="zh-CN" sz="1400" b="0" i="0" dirty="0">
                <a:solidFill>
                  <a:srgbClr val="000000"/>
                </a:solidFill>
                <a:effectLst/>
                <a:latin typeface="-apple-system"/>
              </a:rPr>
              <a:t>SIM</a:t>
            </a:r>
            <a:r>
              <a:rPr lang="zh-CN" altLang="en-US" sz="1400" b="0" i="0" dirty="0">
                <a:solidFill>
                  <a:srgbClr val="000000"/>
                </a:solidFill>
                <a:effectLst/>
                <a:latin typeface="-apple-system"/>
              </a:rPr>
              <a:t>卡以超大容量、一键换机和安全存储为三大亮点</a:t>
            </a:r>
          </a:p>
          <a:p>
            <a:pPr indent="457200">
              <a:lnSpc>
                <a:spcPct val="150000"/>
              </a:lnSpc>
            </a:pPr>
            <a:r>
              <a:rPr lang="en-US" altLang="zh-CN" sz="1400" b="0" i="0" dirty="0">
                <a:solidFill>
                  <a:srgbClr val="000000"/>
                </a:solidFill>
                <a:effectLst/>
                <a:latin typeface="-apple-system"/>
              </a:rPr>
              <a:t>5G</a:t>
            </a:r>
            <a:r>
              <a:rPr lang="zh-CN" altLang="en-US" sz="1400" b="0" i="0" dirty="0">
                <a:solidFill>
                  <a:srgbClr val="000000"/>
                </a:solidFill>
                <a:effectLst/>
                <a:latin typeface="-apple-system"/>
              </a:rPr>
              <a:t>超级</a:t>
            </a:r>
            <a:r>
              <a:rPr lang="en-US" altLang="zh-CN" sz="1400" b="0" i="0" dirty="0">
                <a:solidFill>
                  <a:srgbClr val="000000"/>
                </a:solidFill>
                <a:effectLst/>
                <a:latin typeface="-apple-system"/>
              </a:rPr>
              <a:t>SIM</a:t>
            </a:r>
            <a:r>
              <a:rPr lang="zh-CN" altLang="en-US" sz="1400" b="0" i="0" dirty="0">
                <a:solidFill>
                  <a:srgbClr val="000000"/>
                </a:solidFill>
                <a:effectLst/>
                <a:latin typeface="-apple-system"/>
              </a:rPr>
              <a:t>卡可以为用户提供额外的大容量存储空间。这就可以让用户们把手机里的照片、视频、电影等内容保存在</a:t>
            </a:r>
            <a:r>
              <a:rPr lang="en-US" altLang="zh-CN" sz="1400" b="0" i="0" dirty="0">
                <a:solidFill>
                  <a:srgbClr val="000000"/>
                </a:solidFill>
                <a:effectLst/>
                <a:latin typeface="-apple-system"/>
              </a:rPr>
              <a:t>5G</a:t>
            </a:r>
            <a:r>
              <a:rPr lang="zh-CN" altLang="en-US" sz="1400" b="0" i="0" dirty="0">
                <a:solidFill>
                  <a:srgbClr val="000000"/>
                </a:solidFill>
                <a:effectLst/>
                <a:latin typeface="-apple-system"/>
              </a:rPr>
              <a:t>超级</a:t>
            </a:r>
            <a:r>
              <a:rPr lang="en-US" altLang="zh-CN" sz="1400" b="0" i="0" dirty="0">
                <a:solidFill>
                  <a:srgbClr val="000000"/>
                </a:solidFill>
                <a:effectLst/>
                <a:latin typeface="-apple-system"/>
              </a:rPr>
              <a:t>SIM</a:t>
            </a:r>
            <a:r>
              <a:rPr lang="zh-CN" altLang="en-US" sz="1400" b="0" i="0" dirty="0">
                <a:solidFill>
                  <a:srgbClr val="000000"/>
                </a:solidFill>
                <a:effectLst/>
                <a:latin typeface="-apple-system"/>
              </a:rPr>
              <a:t>卡里，最大限度节省手机本地的存储空间。也可以成为手机里重要数据的备份和恢复空间</a:t>
            </a:r>
          </a:p>
          <a:p>
            <a:pPr indent="457200">
              <a:lnSpc>
                <a:spcPct val="150000"/>
              </a:lnSpc>
            </a:pPr>
            <a:r>
              <a:rPr lang="zh-CN" altLang="en-US" sz="1400" b="0" i="0" dirty="0">
                <a:solidFill>
                  <a:srgbClr val="000000"/>
                </a:solidFill>
                <a:effectLst/>
                <a:latin typeface="-apple-system"/>
              </a:rPr>
              <a:t>具有金融级安全能力的</a:t>
            </a:r>
            <a:r>
              <a:rPr lang="en-US" altLang="zh-CN" sz="1400" b="0" i="0" dirty="0">
                <a:solidFill>
                  <a:srgbClr val="000000"/>
                </a:solidFill>
                <a:effectLst/>
                <a:latin typeface="-apple-system"/>
              </a:rPr>
              <a:t>5G</a:t>
            </a:r>
            <a:r>
              <a:rPr lang="zh-CN" altLang="en-US" sz="1400" b="0" i="0" dirty="0">
                <a:solidFill>
                  <a:srgbClr val="000000"/>
                </a:solidFill>
                <a:effectLst/>
                <a:latin typeface="-apple-system"/>
              </a:rPr>
              <a:t>超级</a:t>
            </a:r>
            <a:r>
              <a:rPr lang="en-US" altLang="zh-CN" sz="1400" b="0" i="0" dirty="0">
                <a:solidFill>
                  <a:srgbClr val="000000"/>
                </a:solidFill>
                <a:effectLst/>
                <a:latin typeface="-apple-system"/>
              </a:rPr>
              <a:t>SIM</a:t>
            </a:r>
            <a:r>
              <a:rPr lang="zh-CN" altLang="en-US" sz="1400" b="0" i="0" dirty="0">
                <a:solidFill>
                  <a:srgbClr val="000000"/>
                </a:solidFill>
                <a:effectLst/>
                <a:latin typeface="-apple-system"/>
              </a:rPr>
              <a:t>卡，还既可以当饭卡、门禁卡、交通卡，也可以当做车钥匙或进行</a:t>
            </a:r>
            <a:r>
              <a:rPr lang="en-US" altLang="zh-CN" sz="1400" b="0" i="0" dirty="0">
                <a:solidFill>
                  <a:srgbClr val="000000"/>
                </a:solidFill>
                <a:effectLst/>
                <a:latin typeface="-apple-system"/>
              </a:rPr>
              <a:t>5G</a:t>
            </a:r>
            <a:r>
              <a:rPr lang="zh-CN" altLang="en-US" sz="1400" b="0" i="0" dirty="0">
                <a:solidFill>
                  <a:srgbClr val="000000"/>
                </a:solidFill>
                <a:effectLst/>
                <a:latin typeface="-apple-system"/>
              </a:rPr>
              <a:t>电子签名来用。只要手机支持</a:t>
            </a:r>
            <a:r>
              <a:rPr lang="en-US" altLang="zh-CN" sz="1400" b="0" i="0" dirty="0">
                <a:solidFill>
                  <a:srgbClr val="000000"/>
                </a:solidFill>
                <a:effectLst/>
                <a:latin typeface="-apple-system"/>
              </a:rPr>
              <a:t>NFC</a:t>
            </a:r>
            <a:r>
              <a:rPr lang="zh-CN" altLang="en-US" sz="1400" b="0" i="0" dirty="0">
                <a:solidFill>
                  <a:srgbClr val="000000"/>
                </a:solidFill>
                <a:effectLst/>
                <a:latin typeface="-apple-system"/>
              </a:rPr>
              <a:t>功能，这些便捷的交互服务</a:t>
            </a:r>
            <a:r>
              <a:rPr lang="en-US" altLang="zh-CN" sz="1400" b="0" i="0" dirty="0">
                <a:solidFill>
                  <a:srgbClr val="000000"/>
                </a:solidFill>
                <a:effectLst/>
                <a:latin typeface="-apple-system"/>
              </a:rPr>
              <a:t>5G</a:t>
            </a:r>
            <a:r>
              <a:rPr lang="zh-CN" altLang="en-US" sz="1400" b="0" i="0" dirty="0">
                <a:solidFill>
                  <a:srgbClr val="000000"/>
                </a:solidFill>
                <a:effectLst/>
                <a:latin typeface="-apple-system"/>
              </a:rPr>
              <a:t>超级</a:t>
            </a:r>
            <a:r>
              <a:rPr lang="en-US" altLang="zh-CN" sz="1400" b="0" i="0" dirty="0">
                <a:solidFill>
                  <a:srgbClr val="000000"/>
                </a:solidFill>
                <a:effectLst/>
                <a:latin typeface="-apple-system"/>
              </a:rPr>
              <a:t>SIM</a:t>
            </a:r>
            <a:r>
              <a:rPr lang="zh-CN" altLang="en-US" sz="1400" b="0" i="0" dirty="0">
                <a:solidFill>
                  <a:srgbClr val="000000"/>
                </a:solidFill>
                <a:effectLst/>
                <a:latin typeface="-apple-system"/>
              </a:rPr>
              <a:t>卡都可以实现</a:t>
            </a:r>
          </a:p>
        </p:txBody>
      </p:sp>
      <p:pic>
        <p:nvPicPr>
          <p:cNvPr id="5" name="图片 4">
            <a:extLst>
              <a:ext uri="{FF2B5EF4-FFF2-40B4-BE49-F238E27FC236}">
                <a16:creationId xmlns:a16="http://schemas.microsoft.com/office/drawing/2014/main" id="{96EA13FA-83A9-ACC6-06D6-9606997BA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286" y="3590103"/>
            <a:ext cx="5918753" cy="2227392"/>
          </a:xfrm>
          <a:prstGeom prst="rect">
            <a:avLst/>
          </a:prstGeom>
        </p:spPr>
      </p:pic>
    </p:spTree>
    <p:extLst>
      <p:ext uri="{BB962C8B-B14F-4D97-AF65-F5344CB8AC3E}">
        <p14:creationId xmlns:p14="http://schemas.microsoft.com/office/powerpoint/2010/main" val="300371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ARM Cortex-M</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系列 微控制器处理器</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aphicFrame>
        <p:nvGraphicFramePr>
          <p:cNvPr id="12" name="表格 12">
            <a:extLst>
              <a:ext uri="{FF2B5EF4-FFF2-40B4-BE49-F238E27FC236}">
                <a16:creationId xmlns:a16="http://schemas.microsoft.com/office/drawing/2014/main" id="{5B48B72A-D344-DFB4-FB82-32243BFE0E7A}"/>
              </a:ext>
            </a:extLst>
          </p:cNvPr>
          <p:cNvGraphicFramePr>
            <a:graphicFrameLocks noGrp="1"/>
          </p:cNvGraphicFramePr>
          <p:nvPr>
            <p:extLst>
              <p:ext uri="{D42A27DB-BD31-4B8C-83A1-F6EECF244321}">
                <p14:modId xmlns:p14="http://schemas.microsoft.com/office/powerpoint/2010/main" val="3987378639"/>
              </p:ext>
            </p:extLst>
          </p:nvPr>
        </p:nvGraphicFramePr>
        <p:xfrm>
          <a:off x="454073" y="2332990"/>
          <a:ext cx="11283853" cy="983044"/>
        </p:xfrm>
        <a:graphic>
          <a:graphicData uri="http://schemas.openxmlformats.org/drawingml/2006/table">
            <a:tbl>
              <a:tblPr firstRow="1" bandRow="1">
                <a:tableStyleId>{5940675A-B579-460E-94D1-54222C63F5DA}</a:tableStyleId>
              </a:tblPr>
              <a:tblGrid>
                <a:gridCol w="1611911">
                  <a:extLst>
                    <a:ext uri="{9D8B030D-6E8A-4147-A177-3AD203B41FA5}">
                      <a16:colId xmlns:a16="http://schemas.microsoft.com/office/drawing/2014/main" val="2290201052"/>
                    </a:ext>
                  </a:extLst>
                </a:gridCol>
                <a:gridCol w="1479649">
                  <a:extLst>
                    <a:ext uri="{9D8B030D-6E8A-4147-A177-3AD203B41FA5}">
                      <a16:colId xmlns:a16="http://schemas.microsoft.com/office/drawing/2014/main" val="63507824"/>
                    </a:ext>
                  </a:extLst>
                </a:gridCol>
                <a:gridCol w="4518867">
                  <a:extLst>
                    <a:ext uri="{9D8B030D-6E8A-4147-A177-3AD203B41FA5}">
                      <a16:colId xmlns:a16="http://schemas.microsoft.com/office/drawing/2014/main" val="3672462196"/>
                    </a:ext>
                  </a:extLst>
                </a:gridCol>
                <a:gridCol w="3673426">
                  <a:extLst>
                    <a:ext uri="{9D8B030D-6E8A-4147-A177-3AD203B41FA5}">
                      <a16:colId xmlns:a16="http://schemas.microsoft.com/office/drawing/2014/main" val="3901568147"/>
                    </a:ext>
                  </a:extLst>
                </a:gridCol>
              </a:tblGrid>
              <a:tr h="370840">
                <a:tc>
                  <a:txBody>
                    <a:bodyPr/>
                    <a:lstStyle/>
                    <a:p>
                      <a:pPr algn="ctr"/>
                      <a:endParaRPr lang="zh-CN" altLang="en-US" sz="14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b="1" kern="1200" dirty="0">
                          <a:solidFill>
                            <a:schemeClr val="tx1"/>
                          </a:solidFill>
                          <a:effectLst/>
                        </a:rPr>
                        <a:t>设计特点</a:t>
                      </a:r>
                      <a:endParaRPr lang="zh-CN" altLang="en-US" sz="14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b="1" kern="1200" dirty="0">
                          <a:solidFill>
                            <a:schemeClr val="tx1"/>
                          </a:solidFill>
                          <a:effectLst/>
                        </a:rPr>
                        <a:t>系统特性</a:t>
                      </a:r>
                      <a:endParaRPr lang="zh-CN" altLang="en-US" sz="14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b="1" kern="1200" dirty="0">
                          <a:solidFill>
                            <a:schemeClr val="tx1"/>
                          </a:solidFill>
                          <a:effectLst/>
                        </a:rPr>
                        <a:t>目标市场</a:t>
                      </a:r>
                      <a:endParaRPr lang="zh-CN" altLang="en-US" sz="14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724804"/>
                  </a:ext>
                </a:extLst>
              </a:tr>
              <a:tr h="370840">
                <a:tc>
                  <a:txBody>
                    <a:bodyPr/>
                    <a:lstStyle/>
                    <a:p>
                      <a:pPr algn="ctr"/>
                      <a:r>
                        <a:rPr lang="zh-CN" altLang="en-US" sz="1200" b="0" kern="1200" dirty="0">
                          <a:solidFill>
                            <a:schemeClr val="tx1"/>
                          </a:solidFill>
                          <a:effectLst/>
                        </a:rPr>
                        <a:t>微控制器处理器</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zh-CN" altLang="en-US" sz="1200" b="0" kern="1200" dirty="0">
                          <a:solidFill>
                            <a:schemeClr val="tx1"/>
                          </a:solidFill>
                          <a:effectLst/>
                        </a:rPr>
                        <a:t>通常较短的流水线</a:t>
                      </a:r>
                      <a:r>
                        <a:rPr lang="en-US" altLang="zh-CN" sz="1200" b="0" kern="1200" dirty="0">
                          <a:solidFill>
                            <a:schemeClr val="tx1"/>
                          </a:solidFill>
                          <a:effectLst/>
                        </a:rPr>
                        <a:t>,</a:t>
                      </a:r>
                      <a:r>
                        <a:rPr lang="zh-CN" altLang="en-US" sz="1200" b="1" kern="1200" dirty="0">
                          <a:solidFill>
                            <a:schemeClr val="tx1"/>
                          </a:solidFill>
                          <a:effectLst/>
                        </a:rPr>
                        <a:t>超低功耗</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zh-CN" altLang="en-US" sz="1200" b="0" kern="1200" dirty="0">
                          <a:solidFill>
                            <a:schemeClr val="tx1"/>
                          </a:solidFill>
                          <a:effectLst/>
                        </a:rPr>
                        <a:t>内存保护单元</a:t>
                      </a:r>
                      <a:r>
                        <a:rPr lang="en-US" altLang="zh-CN" sz="1200" b="0" kern="1200" dirty="0">
                          <a:solidFill>
                            <a:schemeClr val="tx1"/>
                          </a:solidFill>
                          <a:effectLst/>
                        </a:rPr>
                        <a:t>(MPU),</a:t>
                      </a:r>
                      <a:r>
                        <a:rPr lang="zh-CN" altLang="en-US" sz="1200" b="0" kern="1200" dirty="0">
                          <a:solidFill>
                            <a:schemeClr val="tx1"/>
                          </a:solidFill>
                          <a:effectLst/>
                        </a:rPr>
                        <a:t>嵌套向量中中断控制器</a:t>
                      </a:r>
                      <a:r>
                        <a:rPr lang="en-US" altLang="zh-CN" sz="1200" b="0" kern="1200" dirty="0">
                          <a:solidFill>
                            <a:schemeClr val="tx1"/>
                          </a:solidFill>
                          <a:effectLst/>
                        </a:rPr>
                        <a:t>(NYIC),</a:t>
                      </a:r>
                      <a:r>
                        <a:rPr lang="zh-CN" altLang="en-US" sz="1200" b="0" kern="1200" dirty="0">
                          <a:solidFill>
                            <a:schemeClr val="tx1"/>
                          </a:solidFill>
                          <a:effectLst/>
                        </a:rPr>
                        <a:t>唤醒中断控制器</a:t>
                      </a:r>
                      <a:r>
                        <a:rPr lang="en-US" altLang="zh-CN" sz="1200" b="0" kern="1200" dirty="0">
                          <a:solidFill>
                            <a:schemeClr val="tx1"/>
                          </a:solidFill>
                          <a:effectLst/>
                        </a:rPr>
                        <a:t>(WIC),</a:t>
                      </a:r>
                      <a:r>
                        <a:rPr lang="zh-CN" altLang="en-US" sz="1200" b="0" kern="1200" dirty="0">
                          <a:solidFill>
                            <a:schemeClr val="tx1"/>
                          </a:solidFill>
                          <a:effectLst/>
                        </a:rPr>
                        <a:t>最新</a:t>
                      </a:r>
                      <a:r>
                        <a:rPr lang="en-US" altLang="zh-CN" sz="1200" b="0" kern="1200" dirty="0">
                          <a:solidFill>
                            <a:schemeClr val="tx1"/>
                          </a:solidFill>
                          <a:effectLst/>
                        </a:rPr>
                        <a:t>ARM </a:t>
                      </a:r>
                      <a:r>
                        <a:rPr lang="en-US" altLang="zh-CN" sz="1200" b="0" kern="1200" dirty="0" err="1">
                          <a:solidFill>
                            <a:schemeClr val="tx1"/>
                          </a:solidFill>
                          <a:effectLst/>
                        </a:rPr>
                        <a:t>TrustZone</a:t>
                      </a:r>
                      <a:r>
                        <a:rPr lang="en-US" altLang="zh-CN" sz="1200" b="0" kern="1200" dirty="0">
                          <a:solidFill>
                            <a:schemeClr val="tx1"/>
                          </a:solidFill>
                          <a:effectLst/>
                        </a:rPr>
                        <a:t>®</a:t>
                      </a:r>
                      <a:r>
                        <a:rPr lang="zh-CN" altLang="en-US" sz="1200" b="0" kern="1200" dirty="0">
                          <a:solidFill>
                            <a:schemeClr val="tx1"/>
                          </a:solidFill>
                          <a:effectLst/>
                        </a:rPr>
                        <a:t>安全拓展</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zh-CN" altLang="en-US" sz="1200" b="0" kern="1200" dirty="0">
                          <a:solidFill>
                            <a:schemeClr val="tx1"/>
                          </a:solidFill>
                          <a:effectLst/>
                        </a:rPr>
                        <a:t>微控制器</a:t>
                      </a:r>
                      <a:r>
                        <a:rPr lang="en-US" altLang="zh-CN" sz="1200" b="0" kern="1200" dirty="0">
                          <a:solidFill>
                            <a:schemeClr val="tx1"/>
                          </a:solidFill>
                          <a:effectLst/>
                        </a:rPr>
                        <a:t>,</a:t>
                      </a:r>
                      <a:r>
                        <a:rPr lang="zh-CN" altLang="en-US" sz="1200" b="0" kern="1200" dirty="0">
                          <a:solidFill>
                            <a:schemeClr val="tx1"/>
                          </a:solidFill>
                          <a:effectLst/>
                        </a:rPr>
                        <a:t>深度嵌入系统</a:t>
                      </a:r>
                      <a:r>
                        <a:rPr lang="en-US" altLang="zh-CN" sz="1200" b="0" kern="1200" dirty="0">
                          <a:solidFill>
                            <a:schemeClr val="tx1"/>
                          </a:solidFill>
                          <a:effectLst/>
                        </a:rPr>
                        <a:t>(</a:t>
                      </a:r>
                      <a:r>
                        <a:rPr lang="en-US" altLang="zh-CN" sz="1200" b="0" kern="1200" dirty="0" err="1">
                          <a:solidFill>
                            <a:schemeClr val="tx1"/>
                          </a:solidFill>
                          <a:effectLst/>
                        </a:rPr>
                        <a:t>eg</a:t>
                      </a:r>
                      <a:r>
                        <a:rPr lang="en-US" altLang="zh-CN" sz="1200" b="0" kern="1200" dirty="0">
                          <a:solidFill>
                            <a:schemeClr val="tx1"/>
                          </a:solidFill>
                          <a:effectLst/>
                        </a:rPr>
                        <a:t>:</a:t>
                      </a:r>
                      <a:r>
                        <a:rPr lang="zh-CN" altLang="en-US" sz="1200" b="0" kern="1200" dirty="0">
                          <a:solidFill>
                            <a:schemeClr val="tx1"/>
                          </a:solidFill>
                          <a:effectLst/>
                        </a:rPr>
                        <a:t>传感器</a:t>
                      </a:r>
                      <a:r>
                        <a:rPr lang="en-US" altLang="zh-CN" sz="1200" b="0" kern="1200" dirty="0">
                          <a:solidFill>
                            <a:schemeClr val="tx1"/>
                          </a:solidFill>
                          <a:effectLst/>
                        </a:rPr>
                        <a:t>,MEMS,</a:t>
                      </a:r>
                      <a:r>
                        <a:rPr lang="zh-CN" altLang="en-US" sz="1200" b="0" kern="1200" dirty="0">
                          <a:solidFill>
                            <a:schemeClr val="tx1"/>
                          </a:solidFill>
                          <a:effectLst/>
                        </a:rPr>
                        <a:t>混合信号</a:t>
                      </a:r>
                      <a:r>
                        <a:rPr lang="en-US" altLang="zh-CN" sz="1200" b="0" kern="1200" dirty="0" err="1">
                          <a:solidFill>
                            <a:schemeClr val="tx1"/>
                          </a:solidFill>
                          <a:effectLst/>
                        </a:rPr>
                        <a:t>IC,IoT</a:t>
                      </a:r>
                      <a:r>
                        <a:rPr lang="en-US" altLang="zh-CN" sz="1200" b="0" kern="1200" dirty="0">
                          <a:solidFill>
                            <a:schemeClr val="tx1"/>
                          </a:solidFill>
                          <a:effectLst/>
                        </a:rPr>
                        <a:t>,</a:t>
                      </a:r>
                      <a:r>
                        <a:rPr lang="zh-CN" altLang="en-US" sz="1200" b="0" kern="1200" dirty="0">
                          <a:solidFill>
                            <a:schemeClr val="tx1"/>
                          </a:solidFill>
                          <a:effectLst/>
                        </a:rPr>
                        <a:t>家电</a:t>
                      </a:r>
                      <a:r>
                        <a:rPr lang="en-US" altLang="zh-CN" sz="1200" b="0" kern="1200" dirty="0">
                          <a:solidFill>
                            <a:schemeClr val="tx1"/>
                          </a:solidFill>
                          <a:effectLst/>
                        </a:rPr>
                        <a:t>,</a:t>
                      </a:r>
                      <a:r>
                        <a:rPr lang="zh-CN" altLang="en-US" sz="1200" b="0" kern="1200" dirty="0">
                          <a:solidFill>
                            <a:schemeClr val="tx1"/>
                          </a:solidFill>
                          <a:effectLst/>
                        </a:rPr>
                        <a:t>便携式低功耗设备</a:t>
                      </a:r>
                      <a:r>
                        <a:rPr lang="en-US" altLang="zh-CN" sz="1200" b="0" kern="1200" dirty="0">
                          <a:solidFill>
                            <a:schemeClr val="tx1"/>
                          </a:solidFill>
                          <a:effectLst/>
                        </a:rPr>
                        <a:t>)</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0361430"/>
                  </a:ext>
                </a:extLst>
              </a:tr>
            </a:tbl>
          </a:graphicData>
        </a:graphic>
      </p:graphicFrame>
      <p:sp>
        <p:nvSpPr>
          <p:cNvPr id="14" name="文本框 13">
            <a:extLst>
              <a:ext uri="{FF2B5EF4-FFF2-40B4-BE49-F238E27FC236}">
                <a16:creationId xmlns:a16="http://schemas.microsoft.com/office/drawing/2014/main" id="{ECD8FD60-9D1E-236D-A79A-C00E3FB48393}"/>
              </a:ext>
            </a:extLst>
          </p:cNvPr>
          <p:cNvSpPr txBox="1"/>
          <p:nvPr/>
        </p:nvSpPr>
        <p:spPr>
          <a:xfrm>
            <a:off x="454073" y="1294217"/>
            <a:ext cx="11283853" cy="705706"/>
          </a:xfrm>
          <a:prstGeom prst="rect">
            <a:avLst/>
          </a:prstGeom>
          <a:noFill/>
        </p:spPr>
        <p:txBody>
          <a:bodyPr wrap="square">
            <a:spAutoFit/>
          </a:bodyPr>
          <a:lstStyle/>
          <a:p>
            <a:pPr>
              <a:lnSpc>
                <a:spcPct val="150000"/>
              </a:lnSpc>
            </a:pPr>
            <a:r>
              <a:rPr lang="en-US" altLang="zh-CN" sz="1400" b="0" i="0" dirty="0">
                <a:solidFill>
                  <a:srgbClr val="000000"/>
                </a:solidFill>
                <a:effectLst/>
                <a:latin typeface="-apple-system"/>
              </a:rPr>
              <a:t>Cortex-M:  Microcontroller Processors(</a:t>
            </a:r>
            <a:r>
              <a:rPr lang="zh-CN" altLang="en-US" sz="1400" b="0" i="0" dirty="0">
                <a:solidFill>
                  <a:srgbClr val="000000"/>
                </a:solidFill>
                <a:effectLst/>
                <a:latin typeface="-apple-system"/>
              </a:rPr>
              <a:t>微控制器处理器</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通常面积很小、能效比较高、流水线</a:t>
            </a:r>
            <a:r>
              <a:rPr lang="zh-CN" altLang="en-US" sz="1400" dirty="0">
                <a:solidFill>
                  <a:srgbClr val="000000"/>
                </a:solidFill>
                <a:latin typeface="-apple-system"/>
              </a:rPr>
              <a:t>较</a:t>
            </a:r>
            <a:r>
              <a:rPr lang="zh-CN" altLang="en-US" sz="1400" b="0" i="0" dirty="0">
                <a:solidFill>
                  <a:srgbClr val="000000"/>
                </a:solidFill>
                <a:effectLst/>
                <a:latin typeface="-apple-system"/>
              </a:rPr>
              <a:t>短</a:t>
            </a:r>
            <a:r>
              <a:rPr lang="zh-CN" altLang="en-US" sz="1400" dirty="0">
                <a:solidFill>
                  <a:srgbClr val="000000"/>
                </a:solidFill>
                <a:latin typeface="-apple-system"/>
              </a:rPr>
              <a:t>、</a:t>
            </a:r>
            <a:r>
              <a:rPr lang="zh-CN" altLang="en-US" sz="1400" b="0" i="0" dirty="0">
                <a:solidFill>
                  <a:srgbClr val="000000"/>
                </a:solidFill>
                <a:effectLst/>
                <a:latin typeface="-apple-system"/>
              </a:rPr>
              <a:t>最高时钟频率较低。并且</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新的</a:t>
            </a:r>
            <a:r>
              <a:rPr lang="en-US" altLang="zh-CN" sz="1400" b="0" i="0" dirty="0">
                <a:solidFill>
                  <a:srgbClr val="000000"/>
                </a:solidFill>
                <a:effectLst/>
                <a:latin typeface="-apple-system"/>
              </a:rPr>
              <a:t>Cortex-M</a:t>
            </a:r>
            <a:r>
              <a:rPr lang="zh-CN" altLang="en-US" sz="1400" b="0" i="0" dirty="0">
                <a:solidFill>
                  <a:srgbClr val="000000"/>
                </a:solidFill>
                <a:effectLst/>
                <a:latin typeface="-apple-system"/>
              </a:rPr>
              <a:t>处理器家族设计的非常容易使用。因此</a:t>
            </a:r>
            <a:r>
              <a:rPr lang="en-US" altLang="zh-CN" sz="1400" b="0" i="0" dirty="0">
                <a:solidFill>
                  <a:srgbClr val="000000"/>
                </a:solidFill>
                <a:effectLst/>
                <a:latin typeface="-apple-system"/>
              </a:rPr>
              <a:t>,ARM </a:t>
            </a:r>
            <a:r>
              <a:rPr lang="zh-CN" altLang="en-US" sz="1400" b="0" i="0" dirty="0">
                <a:solidFill>
                  <a:srgbClr val="000000"/>
                </a:solidFill>
                <a:effectLst/>
                <a:latin typeface="-apple-system"/>
              </a:rPr>
              <a:t>微控制器处理器在</a:t>
            </a:r>
            <a:r>
              <a:rPr lang="zh-CN" altLang="en-US" sz="1400" b="1" i="0" dirty="0">
                <a:solidFill>
                  <a:srgbClr val="000000"/>
                </a:solidFill>
                <a:effectLst/>
                <a:latin typeface="-apple-system"/>
              </a:rPr>
              <a:t>单片机和深度嵌入式系统</a:t>
            </a:r>
            <a:r>
              <a:rPr lang="zh-CN" altLang="en-US" sz="1400" b="0" i="0" dirty="0">
                <a:solidFill>
                  <a:srgbClr val="000000"/>
                </a:solidFill>
                <a:effectLst/>
                <a:latin typeface="-apple-system"/>
              </a:rPr>
              <a:t>市场非常成功和受欢迎</a:t>
            </a:r>
            <a:endParaRPr lang="zh-CN" altLang="en-US" sz="1400" dirty="0"/>
          </a:p>
        </p:txBody>
      </p:sp>
      <p:sp>
        <p:nvSpPr>
          <p:cNvPr id="18" name="文本框 17">
            <a:extLst>
              <a:ext uri="{FF2B5EF4-FFF2-40B4-BE49-F238E27FC236}">
                <a16:creationId xmlns:a16="http://schemas.microsoft.com/office/drawing/2014/main" id="{3EF6FF8D-3B6B-2A32-1BDF-DCEE85F3D305}"/>
              </a:ext>
            </a:extLst>
          </p:cNvPr>
          <p:cNvSpPr txBox="1"/>
          <p:nvPr/>
        </p:nvSpPr>
        <p:spPr>
          <a:xfrm>
            <a:off x="454073" y="4493532"/>
            <a:ext cx="8210453" cy="1352037"/>
          </a:xfrm>
          <a:prstGeom prst="rect">
            <a:avLst/>
          </a:prstGeom>
          <a:noFill/>
        </p:spPr>
        <p:txBody>
          <a:bodyPr wrap="square">
            <a:spAutoFit/>
          </a:bodyPr>
          <a:lstStyle/>
          <a:p>
            <a:pPr>
              <a:lnSpc>
                <a:spcPct val="150000"/>
              </a:lnSpc>
            </a:pPr>
            <a:r>
              <a:rPr lang="zh-CN" altLang="en-US" sz="1400" b="0" i="0" dirty="0">
                <a:solidFill>
                  <a:srgbClr val="000000"/>
                </a:solidFill>
                <a:effectLst/>
                <a:latin typeface="-apple-system"/>
              </a:rPr>
              <a:t>使用</a:t>
            </a:r>
            <a:r>
              <a:rPr lang="en-US" altLang="zh-CN" sz="1400" b="0" i="0" dirty="0">
                <a:solidFill>
                  <a:srgbClr val="000000"/>
                </a:solidFill>
                <a:effectLst/>
                <a:latin typeface="-apple-system"/>
              </a:rPr>
              <a:t>ARM Cortex-M</a:t>
            </a:r>
            <a:r>
              <a:rPr lang="zh-CN" altLang="en-US" sz="1400" b="0" i="0" dirty="0">
                <a:solidFill>
                  <a:srgbClr val="000000"/>
                </a:solidFill>
                <a:effectLst/>
                <a:latin typeface="-apple-system"/>
              </a:rPr>
              <a:t>系列处理器的关键优势之一是广泛的成熟设备</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开发工具链和软件库的支持。目前有</a:t>
            </a:r>
          </a:p>
          <a:p>
            <a:pPr indent="360000">
              <a:lnSpc>
                <a:spcPct val="150000"/>
              </a:lnSpc>
            </a:pPr>
            <a:r>
              <a:rPr lang="en-US" altLang="zh-CN" sz="1400" b="0" i="0" dirty="0">
                <a:solidFill>
                  <a:srgbClr val="000000"/>
                </a:solidFill>
                <a:effectLst/>
                <a:latin typeface="-apple-system"/>
              </a:rPr>
              <a:t>1. </a:t>
            </a:r>
            <a:r>
              <a:rPr lang="zh-CN" altLang="en-US" sz="1400" b="0" i="0" dirty="0">
                <a:solidFill>
                  <a:srgbClr val="000000"/>
                </a:solidFill>
                <a:effectLst/>
                <a:latin typeface="-apple-system"/>
              </a:rPr>
              <a:t>超过</a:t>
            </a:r>
            <a:r>
              <a:rPr lang="en-US" altLang="zh-CN" sz="1400" b="0" i="0" dirty="0">
                <a:solidFill>
                  <a:srgbClr val="000000"/>
                </a:solidFill>
                <a:effectLst/>
                <a:latin typeface="-apple-system"/>
              </a:rPr>
              <a:t>15</a:t>
            </a:r>
            <a:r>
              <a:rPr lang="zh-CN" altLang="en-US" sz="1400" b="0" i="0" dirty="0">
                <a:solidFill>
                  <a:srgbClr val="000000"/>
                </a:solidFill>
                <a:effectLst/>
                <a:latin typeface="-apple-system"/>
              </a:rPr>
              <a:t>家微控制器厂商正在销售基于</a:t>
            </a:r>
            <a:r>
              <a:rPr lang="en-US" altLang="zh-CN" sz="1400" b="0" i="0" dirty="0">
                <a:solidFill>
                  <a:srgbClr val="000000"/>
                </a:solidFill>
                <a:effectLst/>
                <a:latin typeface="-apple-system"/>
              </a:rPr>
              <a:t>ARM Cortex-M</a:t>
            </a:r>
            <a:r>
              <a:rPr lang="zh-CN" altLang="en-US" sz="1400" b="0" i="0" dirty="0">
                <a:solidFill>
                  <a:srgbClr val="000000"/>
                </a:solidFill>
                <a:effectLst/>
                <a:latin typeface="-apple-system"/>
              </a:rPr>
              <a:t>系列内核的微控制器产品</a:t>
            </a:r>
          </a:p>
          <a:p>
            <a:pPr indent="360000">
              <a:lnSpc>
                <a:spcPct val="150000"/>
              </a:lnSpc>
            </a:pPr>
            <a:r>
              <a:rPr lang="en-US" altLang="zh-CN" sz="1400" b="0" i="0" dirty="0">
                <a:solidFill>
                  <a:srgbClr val="000000"/>
                </a:solidFill>
                <a:effectLst/>
                <a:latin typeface="-apple-system"/>
              </a:rPr>
              <a:t>2. </a:t>
            </a:r>
            <a:r>
              <a:rPr lang="zh-CN" altLang="en-US" sz="1400" b="0" i="0" dirty="0">
                <a:solidFill>
                  <a:srgbClr val="000000"/>
                </a:solidFill>
                <a:effectLst/>
                <a:latin typeface="-apple-system"/>
              </a:rPr>
              <a:t>超过</a:t>
            </a:r>
            <a:r>
              <a:rPr lang="en-US" altLang="zh-CN" sz="1400" b="0" i="0" dirty="0">
                <a:solidFill>
                  <a:srgbClr val="000000"/>
                </a:solidFill>
                <a:effectLst/>
                <a:latin typeface="-apple-system"/>
              </a:rPr>
              <a:t>10</a:t>
            </a:r>
            <a:r>
              <a:rPr lang="zh-CN" altLang="en-US" sz="1400" b="0" i="0" dirty="0">
                <a:solidFill>
                  <a:srgbClr val="000000"/>
                </a:solidFill>
                <a:effectLst/>
                <a:latin typeface="-apple-system"/>
              </a:rPr>
              <a:t>种开发套件支持</a:t>
            </a:r>
            <a:r>
              <a:rPr lang="en-US" altLang="zh-CN" sz="1400" b="0" i="0" dirty="0">
                <a:solidFill>
                  <a:srgbClr val="000000"/>
                </a:solidFill>
                <a:effectLst/>
                <a:latin typeface="-apple-system"/>
              </a:rPr>
              <a:t>ARM Cortex-M</a:t>
            </a:r>
            <a:r>
              <a:rPr lang="zh-CN" altLang="en-US" sz="1400" b="0" i="0" dirty="0">
                <a:solidFill>
                  <a:srgbClr val="000000"/>
                </a:solidFill>
                <a:effectLst/>
                <a:latin typeface="-apple-system"/>
              </a:rPr>
              <a:t>系列处理器</a:t>
            </a:r>
          </a:p>
          <a:p>
            <a:pPr indent="360000">
              <a:lnSpc>
                <a:spcPct val="150000"/>
              </a:lnSpc>
            </a:pPr>
            <a:r>
              <a:rPr lang="en-US" altLang="zh-CN" sz="1400" b="0" i="0" dirty="0">
                <a:solidFill>
                  <a:srgbClr val="000000"/>
                </a:solidFill>
                <a:effectLst/>
                <a:latin typeface="-apple-system"/>
              </a:rPr>
              <a:t>3. 40</a:t>
            </a:r>
            <a:r>
              <a:rPr lang="zh-CN" altLang="en-US" sz="1400" b="0" i="0" dirty="0">
                <a:solidFill>
                  <a:srgbClr val="000000"/>
                </a:solidFill>
                <a:effectLst/>
                <a:latin typeface="-apple-system"/>
              </a:rPr>
              <a:t>多家操作系统厂商的操作系统支持</a:t>
            </a:r>
            <a:r>
              <a:rPr lang="en-US" altLang="zh-CN" sz="1400" b="0" i="0" dirty="0">
                <a:solidFill>
                  <a:srgbClr val="000000"/>
                </a:solidFill>
                <a:effectLst/>
                <a:latin typeface="-apple-system"/>
              </a:rPr>
              <a:t>Cortex-M</a:t>
            </a:r>
            <a:r>
              <a:rPr lang="zh-CN" altLang="en-US" sz="1400" b="0" i="0" dirty="0">
                <a:solidFill>
                  <a:srgbClr val="000000"/>
                </a:solidFill>
                <a:effectLst/>
                <a:latin typeface="-apple-system"/>
              </a:rPr>
              <a:t>系列处理器</a:t>
            </a:r>
            <a:endParaRPr lang="zh-CN" altLang="en-US" sz="1400" dirty="0"/>
          </a:p>
        </p:txBody>
      </p:sp>
      <p:sp>
        <p:nvSpPr>
          <p:cNvPr id="19" name="文本占位符 5">
            <a:extLst>
              <a:ext uri="{FF2B5EF4-FFF2-40B4-BE49-F238E27FC236}">
                <a16:creationId xmlns:a16="http://schemas.microsoft.com/office/drawing/2014/main" id="{780119F4-D786-66A9-1A64-4627888B3B07}"/>
              </a:ext>
            </a:extLst>
          </p:cNvPr>
          <p:cNvSpPr txBox="1">
            <a:spLocks/>
          </p:cNvSpPr>
          <p:nvPr/>
        </p:nvSpPr>
        <p:spPr>
          <a:xfrm>
            <a:off x="558337" y="3998960"/>
            <a:ext cx="1591186"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zh-CN" altLang="en-US" sz="1500" b="1" dirty="0">
                <a:solidFill>
                  <a:schemeClr val="tx1"/>
                </a:solidFill>
              </a:rPr>
              <a:t>生态系统</a:t>
            </a:r>
            <a:endParaRPr lang="en-US" altLang="zh-CN" sz="1500" b="1" dirty="0">
              <a:solidFill>
                <a:schemeClr val="tx1"/>
              </a:solidFill>
            </a:endParaRPr>
          </a:p>
        </p:txBody>
      </p:sp>
      <p:sp>
        <p:nvSpPr>
          <p:cNvPr id="20" name="矩形 19">
            <a:extLst>
              <a:ext uri="{FF2B5EF4-FFF2-40B4-BE49-F238E27FC236}">
                <a16:creationId xmlns:a16="http://schemas.microsoft.com/office/drawing/2014/main" id="{4EBAED37-3496-7DA1-8626-7B0654FC59EE}"/>
              </a:ext>
            </a:extLst>
          </p:cNvPr>
          <p:cNvSpPr/>
          <p:nvPr/>
        </p:nvSpPr>
        <p:spPr>
          <a:xfrm>
            <a:off x="454073" y="3998960"/>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682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基于</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Cortex-M</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处理器的产品开发</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744213" y="1140732"/>
            <a:ext cx="7696881" cy="424027"/>
          </a:xfrm>
          <a:prstGeom prst="rect">
            <a:avLst/>
          </a:prstGeom>
          <a:noFill/>
        </p:spPr>
        <p:txBody>
          <a:bodyPr wrap="square">
            <a:spAutoFit/>
          </a:bodyPr>
          <a:lstStyle/>
          <a:p>
            <a:pPr>
              <a:lnSpc>
                <a:spcPct val="150000"/>
              </a:lnSpc>
            </a:pPr>
            <a:r>
              <a:rPr lang="en-US" altLang="zh-CN" sz="1600" b="0" i="0" dirty="0">
                <a:solidFill>
                  <a:srgbClr val="000000"/>
                </a:solidFill>
                <a:effectLst/>
                <a:latin typeface="-apple-system"/>
              </a:rPr>
              <a:t>Cortex-M</a:t>
            </a:r>
            <a:r>
              <a:rPr lang="zh-CN" altLang="en-US" sz="1600" b="0" i="0" dirty="0">
                <a:solidFill>
                  <a:srgbClr val="000000"/>
                </a:solidFill>
                <a:effectLst/>
                <a:latin typeface="-apple-system"/>
              </a:rPr>
              <a:t>处理器家族包含各种产品来满足不同的需求</a:t>
            </a:r>
            <a:r>
              <a:rPr lang="en-US" altLang="zh-CN" sz="1600" b="0" i="0" dirty="0">
                <a:solidFill>
                  <a:srgbClr val="000000"/>
                </a:solidFill>
                <a:effectLst/>
                <a:latin typeface="-apple-system"/>
              </a:rPr>
              <a:t>:</a:t>
            </a:r>
            <a:endParaRPr lang="zh-CN" altLang="en-US" sz="1600" dirty="0"/>
          </a:p>
        </p:txBody>
      </p:sp>
      <p:pic>
        <p:nvPicPr>
          <p:cNvPr id="5" name="图片 4">
            <a:extLst>
              <a:ext uri="{FF2B5EF4-FFF2-40B4-BE49-F238E27FC236}">
                <a16:creationId xmlns:a16="http://schemas.microsoft.com/office/drawing/2014/main" id="{66E9062C-0B32-8E86-8EF4-1073E41DE758}"/>
              </a:ext>
            </a:extLst>
          </p:cNvPr>
          <p:cNvPicPr>
            <a:picLocks noChangeAspect="1"/>
          </p:cNvPicPr>
          <p:nvPr/>
        </p:nvPicPr>
        <p:blipFill rotWithShape="1">
          <a:blip r:embed="rId2">
            <a:extLst>
              <a:ext uri="{28A0092B-C50C-407E-A947-70E740481C1C}">
                <a14:useLocalDpi xmlns:a14="http://schemas.microsoft.com/office/drawing/2010/main" val="0"/>
              </a:ext>
            </a:extLst>
          </a:blip>
          <a:srcRect b="545"/>
          <a:stretch/>
        </p:blipFill>
        <p:spPr>
          <a:xfrm>
            <a:off x="1921918" y="1917454"/>
            <a:ext cx="8348164" cy="4286168"/>
          </a:xfrm>
          <a:prstGeom prst="rect">
            <a:avLst/>
          </a:prstGeom>
        </p:spPr>
      </p:pic>
    </p:spTree>
    <p:extLst>
      <p:ext uri="{BB962C8B-B14F-4D97-AF65-F5344CB8AC3E}">
        <p14:creationId xmlns:p14="http://schemas.microsoft.com/office/powerpoint/2010/main" val="193355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可用于智能卡和嵌入式安全应用的</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Arm </a:t>
            </a:r>
            <a:r>
              <a:rPr lang="en-US" altLang="zh-CN" sz="2800" b="1" dirty="0" err="1">
                <a:latin typeface="微软雅黑" panose="020B0503020204020204" pitchFamily="34" charset="-122"/>
                <a:ea typeface="微软雅黑" panose="020B0503020204020204" pitchFamily="34" charset="-122"/>
                <a:cs typeface="Arial" panose="020B0604020202020204" pitchFamily="34" charset="0"/>
              </a:rPr>
              <a:t>SecurCore</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系列</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362046" y="1283800"/>
            <a:ext cx="5733954" cy="1028871"/>
          </a:xfrm>
          <a:prstGeom prst="rect">
            <a:avLst/>
          </a:prstGeom>
          <a:noFill/>
        </p:spPr>
        <p:txBody>
          <a:bodyPr wrap="square">
            <a:spAutoFit/>
          </a:bodyPr>
          <a:lstStyle/>
          <a:p>
            <a:pPr indent="457200">
              <a:lnSpc>
                <a:spcPct val="150000"/>
              </a:lnSpc>
            </a:pPr>
            <a:r>
              <a:rPr lang="en-US" altLang="zh-CN" sz="1400" b="1" i="0" dirty="0">
                <a:solidFill>
                  <a:srgbClr val="000000"/>
                </a:solidFill>
                <a:effectLst/>
                <a:latin typeface="-apple-system"/>
              </a:rPr>
              <a:t>Arm </a:t>
            </a:r>
            <a:r>
              <a:rPr lang="en-US" altLang="zh-CN" sz="1400" b="1" i="0" dirty="0" err="1">
                <a:solidFill>
                  <a:srgbClr val="000000"/>
                </a:solidFill>
                <a:effectLst/>
                <a:latin typeface="-apple-system"/>
              </a:rPr>
              <a:t>SecurCore</a:t>
            </a:r>
            <a:r>
              <a:rPr lang="zh-CN" altLang="en-US" sz="1400" b="0" i="0" dirty="0">
                <a:solidFill>
                  <a:srgbClr val="000000"/>
                </a:solidFill>
                <a:effectLst/>
                <a:latin typeface="-apple-system"/>
              </a:rPr>
              <a:t>处理器设计具有</a:t>
            </a:r>
            <a:r>
              <a:rPr lang="zh-CN" altLang="en-US" sz="1400" b="1" i="0" dirty="0">
                <a:solidFill>
                  <a:srgbClr val="000000"/>
                </a:solidFill>
                <a:effectLst/>
                <a:latin typeface="-apple-system"/>
              </a:rPr>
              <a:t>防篡改</a:t>
            </a:r>
            <a:r>
              <a:rPr lang="zh-CN" altLang="en-US" sz="1400" b="0" i="0" dirty="0">
                <a:solidFill>
                  <a:srgbClr val="000000"/>
                </a:solidFill>
                <a:effectLst/>
                <a:latin typeface="-apple-system"/>
              </a:rPr>
              <a:t>功能</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基于行业领先的</a:t>
            </a:r>
            <a:r>
              <a:rPr lang="en-US" altLang="zh-CN" sz="1400" b="0" i="0" dirty="0">
                <a:solidFill>
                  <a:srgbClr val="000000"/>
                </a:solidFill>
                <a:effectLst/>
                <a:latin typeface="-apple-system"/>
              </a:rPr>
              <a:t>ARM</a:t>
            </a:r>
            <a:r>
              <a:rPr lang="zh-CN" altLang="en-US" sz="1400" b="0" i="0" dirty="0">
                <a:solidFill>
                  <a:srgbClr val="000000"/>
                </a:solidFill>
                <a:effectLst/>
                <a:latin typeface="-apple-system"/>
              </a:rPr>
              <a:t>架构提供</a:t>
            </a:r>
            <a:r>
              <a:rPr lang="en-US" altLang="zh-CN" sz="1400" b="0" i="0" dirty="0">
                <a:solidFill>
                  <a:srgbClr val="000000"/>
                </a:solidFill>
                <a:effectLst/>
                <a:latin typeface="-apple-system"/>
              </a:rPr>
              <a:t>32</a:t>
            </a:r>
            <a:r>
              <a:rPr lang="zh-CN" altLang="en-US" sz="1400" b="0" i="0" dirty="0">
                <a:solidFill>
                  <a:srgbClr val="000000"/>
                </a:solidFill>
                <a:effectLst/>
                <a:latin typeface="-apple-system"/>
              </a:rPr>
              <a:t>位安全解决方案</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通过各种安全功能来加强</a:t>
            </a:r>
            <a:r>
              <a:rPr lang="en-US" altLang="zh-CN" sz="1400" b="0" i="0" dirty="0">
                <a:solidFill>
                  <a:srgbClr val="000000"/>
                </a:solidFill>
                <a:effectLst/>
                <a:latin typeface="-apple-system"/>
              </a:rPr>
              <a:t>ARM</a:t>
            </a:r>
            <a:r>
              <a:rPr lang="zh-CN" altLang="en-US" sz="1400" b="0" i="0" dirty="0">
                <a:solidFill>
                  <a:srgbClr val="000000"/>
                </a:solidFill>
                <a:effectLst/>
                <a:latin typeface="-apple-system"/>
              </a:rPr>
              <a:t>处理器</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可用于</a:t>
            </a:r>
            <a:r>
              <a:rPr lang="zh-CN" altLang="en-US" sz="1400" b="1" i="0" dirty="0">
                <a:solidFill>
                  <a:srgbClr val="000000"/>
                </a:solidFill>
                <a:effectLst/>
                <a:latin typeface="-apple-system"/>
              </a:rPr>
              <a:t>智能卡和嵌入式安全应用</a:t>
            </a:r>
            <a:endParaRPr lang="en-US" altLang="zh-CN" sz="1400" b="1" i="0" dirty="0">
              <a:solidFill>
                <a:srgbClr val="000000"/>
              </a:solidFill>
              <a:effectLst/>
              <a:latin typeface="-apple-system"/>
            </a:endParaRPr>
          </a:p>
        </p:txBody>
      </p:sp>
      <p:sp>
        <p:nvSpPr>
          <p:cNvPr id="2" name="文本占位符 5">
            <a:extLst>
              <a:ext uri="{FF2B5EF4-FFF2-40B4-BE49-F238E27FC236}">
                <a16:creationId xmlns:a16="http://schemas.microsoft.com/office/drawing/2014/main" id="{E4EA7AC8-E3B3-AFAD-FBDD-1ACDDBB7A030}"/>
              </a:ext>
            </a:extLst>
          </p:cNvPr>
          <p:cNvSpPr txBox="1">
            <a:spLocks/>
          </p:cNvSpPr>
          <p:nvPr/>
        </p:nvSpPr>
        <p:spPr>
          <a:xfrm>
            <a:off x="555113" y="4785156"/>
            <a:ext cx="1881644"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zh-CN" altLang="en-US" sz="1400" b="1" dirty="0">
                <a:solidFill>
                  <a:schemeClr val="tx1"/>
                </a:solidFill>
              </a:rPr>
              <a:t>智能卡主要应用</a:t>
            </a:r>
            <a:endParaRPr lang="en-US" altLang="zh-CN" sz="1400" b="1" dirty="0">
              <a:solidFill>
                <a:schemeClr val="tx1"/>
              </a:solidFill>
            </a:endParaRPr>
          </a:p>
        </p:txBody>
      </p:sp>
      <p:sp>
        <p:nvSpPr>
          <p:cNvPr id="3" name="矩形 2">
            <a:extLst>
              <a:ext uri="{FF2B5EF4-FFF2-40B4-BE49-F238E27FC236}">
                <a16:creationId xmlns:a16="http://schemas.microsoft.com/office/drawing/2014/main" id="{2399355A-604B-B0F8-1914-422CCBA01F0C}"/>
              </a:ext>
            </a:extLst>
          </p:cNvPr>
          <p:cNvSpPr/>
          <p:nvPr/>
        </p:nvSpPr>
        <p:spPr>
          <a:xfrm>
            <a:off x="450849" y="4785156"/>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420125D-81FC-2072-D303-49357E0C0B3A}"/>
              </a:ext>
            </a:extLst>
          </p:cNvPr>
          <p:cNvSpPr txBox="1"/>
          <p:nvPr/>
        </p:nvSpPr>
        <p:spPr>
          <a:xfrm>
            <a:off x="450849" y="5195702"/>
            <a:ext cx="4923585" cy="370999"/>
          </a:xfrm>
          <a:prstGeom prst="rect">
            <a:avLst/>
          </a:prstGeom>
          <a:noFill/>
        </p:spPr>
        <p:txBody>
          <a:bodyPr wrap="square">
            <a:spAutoFit/>
          </a:bodyPr>
          <a:lstStyle/>
          <a:p>
            <a:pPr indent="360000">
              <a:lnSpc>
                <a:spcPts val="2400"/>
              </a:lnSpc>
            </a:pPr>
            <a:r>
              <a:rPr lang="en-US" altLang="zh-CN" sz="1400" i="0" dirty="0">
                <a:solidFill>
                  <a:srgbClr val="000000"/>
                </a:solidFill>
                <a:effectLst/>
                <a:latin typeface="-apple-system"/>
              </a:rPr>
              <a:t>SIM</a:t>
            </a:r>
            <a:r>
              <a:rPr lang="zh-CN" altLang="en-US" sz="1400" i="0" dirty="0">
                <a:solidFill>
                  <a:srgbClr val="000000"/>
                </a:solidFill>
                <a:effectLst/>
                <a:latin typeface="-apple-system"/>
              </a:rPr>
              <a:t>、</a:t>
            </a:r>
            <a:r>
              <a:rPr lang="en-US" altLang="zh-CN" sz="1400" i="0" dirty="0">
                <a:solidFill>
                  <a:srgbClr val="000000"/>
                </a:solidFill>
                <a:effectLst/>
                <a:latin typeface="-apple-system"/>
              </a:rPr>
              <a:t>ID</a:t>
            </a:r>
            <a:r>
              <a:rPr lang="zh-CN" altLang="en-US" sz="1400" i="0" dirty="0">
                <a:solidFill>
                  <a:srgbClr val="000000"/>
                </a:solidFill>
                <a:effectLst/>
                <a:latin typeface="-apple-system"/>
              </a:rPr>
              <a:t>、银行业、付费电视、公共交通、电子政务</a:t>
            </a:r>
          </a:p>
        </p:txBody>
      </p:sp>
      <p:graphicFrame>
        <p:nvGraphicFramePr>
          <p:cNvPr id="11" name="表格 12">
            <a:extLst>
              <a:ext uri="{FF2B5EF4-FFF2-40B4-BE49-F238E27FC236}">
                <a16:creationId xmlns:a16="http://schemas.microsoft.com/office/drawing/2014/main" id="{7EF1ADB0-6340-7EBE-B637-1A0837129731}"/>
              </a:ext>
            </a:extLst>
          </p:cNvPr>
          <p:cNvGraphicFramePr>
            <a:graphicFrameLocks noGrp="1"/>
          </p:cNvGraphicFramePr>
          <p:nvPr>
            <p:extLst>
              <p:ext uri="{D42A27DB-BD31-4B8C-83A1-F6EECF244321}">
                <p14:modId xmlns:p14="http://schemas.microsoft.com/office/powerpoint/2010/main" val="1527365217"/>
              </p:ext>
            </p:extLst>
          </p:nvPr>
        </p:nvGraphicFramePr>
        <p:xfrm>
          <a:off x="6858558" y="2810466"/>
          <a:ext cx="4370694" cy="2570736"/>
        </p:xfrm>
        <a:graphic>
          <a:graphicData uri="http://schemas.openxmlformats.org/drawingml/2006/table">
            <a:tbl>
              <a:tblPr firstRow="1" bandRow="1">
                <a:tableStyleId>{5940675A-B579-460E-94D1-54222C63F5DA}</a:tableStyleId>
              </a:tblPr>
              <a:tblGrid>
                <a:gridCol w="2168473">
                  <a:extLst>
                    <a:ext uri="{9D8B030D-6E8A-4147-A177-3AD203B41FA5}">
                      <a16:colId xmlns:a16="http://schemas.microsoft.com/office/drawing/2014/main" val="2290201052"/>
                    </a:ext>
                  </a:extLst>
                </a:gridCol>
                <a:gridCol w="2202221">
                  <a:extLst>
                    <a:ext uri="{9D8B030D-6E8A-4147-A177-3AD203B41FA5}">
                      <a16:colId xmlns:a16="http://schemas.microsoft.com/office/drawing/2014/main" val="63507824"/>
                    </a:ext>
                  </a:extLst>
                </a:gridCol>
              </a:tblGrid>
              <a:tr h="176364">
                <a:tc>
                  <a:txBody>
                    <a:bodyPr/>
                    <a:lstStyle/>
                    <a:p>
                      <a:pPr algn="ctr"/>
                      <a:r>
                        <a:rPr lang="en-US" altLang="zh-CN" sz="1400" b="1" i="0" kern="1200" dirty="0">
                          <a:solidFill>
                            <a:srgbClr val="000000"/>
                          </a:solidFill>
                          <a:effectLst/>
                          <a:latin typeface="-apple-system"/>
                          <a:ea typeface="+mn-ea"/>
                          <a:cs typeface="+mn-cs"/>
                        </a:rPr>
                        <a:t>SC000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400" b="1" i="0" kern="1200" dirty="0">
                          <a:solidFill>
                            <a:srgbClr val="000000"/>
                          </a:solidFill>
                          <a:effectLst/>
                          <a:latin typeface="-apple-system"/>
                          <a:ea typeface="+mn-ea"/>
                          <a:cs typeface="+mn-cs"/>
                        </a:rPr>
                        <a:t>SC300</a:t>
                      </a:r>
                      <a:endParaRPr lang="zh-CN" altLang="en-US" sz="1400" b="1" i="0" kern="1200" dirty="0">
                        <a:solidFill>
                          <a:srgbClr val="000000"/>
                        </a:solidFill>
                        <a:effectLst/>
                        <a:latin typeface="-apple-system"/>
                        <a:ea typeface="+mn-ea"/>
                        <a:cs typeface="+mn-cs"/>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724804"/>
                  </a:ext>
                </a:extLst>
              </a:tr>
              <a:tr h="299819">
                <a:tc>
                  <a:txBody>
                    <a:bodyPr/>
                    <a:lstStyle/>
                    <a:p>
                      <a:pPr algn="ctr">
                        <a:lnSpc>
                          <a:spcPct val="100000"/>
                        </a:lnSpc>
                      </a:pPr>
                      <a:r>
                        <a:rPr lang="zh-CN" altLang="en-US" sz="1200" b="0" kern="1200" dirty="0">
                          <a:solidFill>
                            <a:schemeClr val="tx1"/>
                          </a:solidFill>
                          <a:effectLst/>
                        </a:rPr>
                        <a:t>只占用</a:t>
                      </a:r>
                      <a:r>
                        <a:rPr lang="en-US" altLang="zh-CN" sz="1200" b="0" kern="1200" dirty="0">
                          <a:solidFill>
                            <a:schemeClr val="tx1"/>
                          </a:solidFill>
                          <a:effectLst/>
                        </a:rPr>
                        <a:t>8/16</a:t>
                      </a:r>
                      <a:r>
                        <a:rPr lang="zh-CN" altLang="en-US" sz="1200" b="0" kern="1200" dirty="0">
                          <a:solidFill>
                            <a:schemeClr val="tx1"/>
                          </a:solidFill>
                          <a:effectLst/>
                        </a:rPr>
                        <a:t>位的空间</a:t>
                      </a:r>
                      <a:endParaRPr lang="en-US" altLang="zh-CN" sz="1200" b="0" kern="1200" dirty="0">
                        <a:solidFill>
                          <a:schemeClr val="tx1"/>
                        </a:solidFill>
                        <a:effectLst/>
                      </a:endParaRPr>
                    </a:p>
                    <a:p>
                      <a:pPr algn="ctr">
                        <a:lnSpc>
                          <a:spcPct val="100000"/>
                        </a:lnSpc>
                      </a:pPr>
                      <a:r>
                        <a:rPr lang="zh-CN" altLang="en-US" sz="1200" b="0" kern="1200" dirty="0">
                          <a:solidFill>
                            <a:schemeClr val="tx1"/>
                          </a:solidFill>
                          <a:effectLst/>
                        </a:rPr>
                        <a:t>但却拥有</a:t>
                      </a:r>
                      <a:r>
                        <a:rPr lang="en-US" altLang="zh-CN" sz="1200" b="0" kern="1200" dirty="0">
                          <a:solidFill>
                            <a:schemeClr val="tx1"/>
                          </a:solidFill>
                          <a:effectLst/>
                        </a:rPr>
                        <a:t>32</a:t>
                      </a:r>
                      <a:r>
                        <a:rPr lang="zh-CN" altLang="en-US" sz="1200" b="0" kern="1200" dirty="0">
                          <a:solidFill>
                            <a:schemeClr val="tx1"/>
                          </a:solidFill>
                          <a:effectLst/>
                        </a:rPr>
                        <a:t>位的性能</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zh-CN" altLang="en-US" sz="1200" b="0" kern="1200" dirty="0">
                          <a:solidFill>
                            <a:schemeClr val="tx1"/>
                          </a:solidFill>
                          <a:effectLst/>
                        </a:rPr>
                        <a:t>高性能</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0361430"/>
                  </a:ext>
                </a:extLst>
              </a:tr>
              <a:tr h="219279">
                <a:tc>
                  <a:txBody>
                    <a:bodyPr/>
                    <a:lstStyle/>
                    <a:p>
                      <a:pPr algn="ctr"/>
                      <a:r>
                        <a:rPr lang="zh-CN" altLang="en-US" sz="1200" dirty="0">
                          <a:solidFill>
                            <a:schemeClr val="tx1"/>
                          </a:solidFill>
                        </a:rPr>
                        <a:t>具有卓越的能效表现</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zh-CN" altLang="en-US" sz="1200" dirty="0">
                          <a:solidFill>
                            <a:schemeClr val="tx1"/>
                          </a:solidFill>
                        </a:rPr>
                        <a:t>高功效</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7336264"/>
                  </a:ext>
                </a:extLst>
              </a:tr>
              <a:tr h="219279">
                <a:tc>
                  <a:txBody>
                    <a:bodyPr/>
                    <a:lstStyle/>
                    <a:p>
                      <a:pPr algn="ctr"/>
                      <a:r>
                        <a:rPr lang="zh-CN" altLang="en-US" sz="1200" dirty="0">
                          <a:solidFill>
                            <a:schemeClr val="tx1"/>
                          </a:solidFill>
                        </a:rPr>
                        <a:t>超低功耗</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074548"/>
                  </a:ext>
                </a:extLst>
              </a:tr>
              <a:tr h="219279">
                <a:tc>
                  <a:txBody>
                    <a:bodyPr/>
                    <a:lstStyle/>
                    <a:p>
                      <a:pPr algn="ctr"/>
                      <a:r>
                        <a:rPr lang="zh-CN" altLang="en-US" sz="1200" dirty="0">
                          <a:solidFill>
                            <a:schemeClr val="tx1"/>
                          </a:solidFill>
                        </a:rPr>
                        <a:t>容易配置</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zh-CN" altLang="en-US" sz="1200" dirty="0">
                          <a:solidFill>
                            <a:schemeClr val="tx1"/>
                          </a:solidFill>
                        </a:rPr>
                        <a:t>容易配置</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7866707"/>
                  </a:ext>
                </a:extLst>
              </a:tr>
              <a:tr h="404461">
                <a:tc>
                  <a:txBody>
                    <a:bodyPr/>
                    <a:lstStyle/>
                    <a:p>
                      <a:pPr algn="ctr"/>
                      <a:r>
                        <a:rPr lang="zh-CN" altLang="en-US" sz="1200" dirty="0">
                          <a:solidFill>
                            <a:schemeClr val="tx1"/>
                          </a:solidFill>
                        </a:rPr>
                        <a:t>向上兼容二进制</a:t>
                      </a:r>
                      <a:endParaRPr lang="en-US" altLang="zh-CN" sz="1200" dirty="0">
                        <a:solidFill>
                          <a:schemeClr val="tx1"/>
                        </a:solidFill>
                      </a:endParaRPr>
                    </a:p>
                    <a:p>
                      <a:pPr algn="ctr"/>
                      <a:r>
                        <a:rPr lang="zh-CN" altLang="en-US" sz="1200" dirty="0">
                          <a:solidFill>
                            <a:schemeClr val="tx1"/>
                          </a:solidFill>
                        </a:rPr>
                        <a:t>的</a:t>
                      </a:r>
                      <a:r>
                        <a:rPr lang="en-US" altLang="zh-CN" sz="1200" dirty="0">
                          <a:solidFill>
                            <a:schemeClr val="tx1"/>
                          </a:solidFill>
                        </a:rPr>
                        <a:t>SC300</a:t>
                      </a:r>
                      <a:r>
                        <a:rPr lang="zh-CN" altLang="en-US" sz="1200" dirty="0">
                          <a:solidFill>
                            <a:schemeClr val="tx1"/>
                          </a:solidFill>
                        </a:rPr>
                        <a:t>处理器</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zh-CN" altLang="en-US" sz="1200" dirty="0">
                          <a:solidFill>
                            <a:schemeClr val="tx1"/>
                          </a:solidFill>
                        </a:rPr>
                        <a:t>适用于对安全性和</a:t>
                      </a:r>
                      <a:endParaRPr lang="en-US" altLang="zh-CN" sz="1200" dirty="0">
                        <a:solidFill>
                          <a:schemeClr val="tx1"/>
                        </a:solidFill>
                      </a:endParaRPr>
                    </a:p>
                    <a:p>
                      <a:pPr algn="ctr">
                        <a:lnSpc>
                          <a:spcPct val="100000"/>
                        </a:lnSpc>
                      </a:pPr>
                      <a:r>
                        <a:rPr lang="zh-CN" altLang="en-US" sz="1200" dirty="0">
                          <a:solidFill>
                            <a:schemeClr val="tx1"/>
                          </a:solidFill>
                        </a:rPr>
                        <a:t>性能要求的高端应用</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7655430"/>
                  </a:ext>
                </a:extLst>
              </a:tr>
              <a:tr h="219279">
                <a:tc>
                  <a:txBody>
                    <a:bodyPr/>
                    <a:lstStyle/>
                    <a:p>
                      <a:pPr algn="ctr"/>
                      <a:r>
                        <a:rPr lang="zh-CN" altLang="en-US" sz="1200" dirty="0">
                          <a:solidFill>
                            <a:schemeClr val="tx1"/>
                          </a:solidFill>
                        </a:rPr>
                        <a:t>基于</a:t>
                      </a:r>
                      <a:r>
                        <a:rPr lang="en-US" altLang="zh-CN" sz="1200" dirty="0">
                          <a:solidFill>
                            <a:schemeClr val="tx1"/>
                          </a:solidFill>
                        </a:rPr>
                        <a:t>Cortex-M0</a:t>
                      </a: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200" dirty="0">
                          <a:solidFill>
                            <a:schemeClr val="tx1"/>
                          </a:solidFill>
                        </a:rPr>
                        <a:t>基于</a:t>
                      </a:r>
                      <a:r>
                        <a:rPr lang="en-US" altLang="zh-CN" sz="1200" dirty="0">
                          <a:solidFill>
                            <a:schemeClr val="tx1"/>
                          </a:solidFill>
                        </a:rPr>
                        <a:t>Cortex-M3</a:t>
                      </a:r>
                      <a:endParaRPr lang="zh-CN" altLang="en-US" sz="1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911451"/>
                  </a:ext>
                </a:extLst>
              </a:tr>
            </a:tbl>
          </a:graphicData>
        </a:graphic>
      </p:graphicFrame>
      <p:sp>
        <p:nvSpPr>
          <p:cNvPr id="13" name="文本框 12">
            <a:extLst>
              <a:ext uri="{FF2B5EF4-FFF2-40B4-BE49-F238E27FC236}">
                <a16:creationId xmlns:a16="http://schemas.microsoft.com/office/drawing/2014/main" id="{F697A48F-238A-FD1C-13ED-0DE496E62C42}"/>
              </a:ext>
            </a:extLst>
          </p:cNvPr>
          <p:cNvSpPr txBox="1"/>
          <p:nvPr/>
        </p:nvSpPr>
        <p:spPr>
          <a:xfrm>
            <a:off x="450849" y="3098114"/>
            <a:ext cx="5653088" cy="1352037"/>
          </a:xfrm>
          <a:prstGeom prst="rect">
            <a:avLst/>
          </a:prstGeom>
          <a:noFill/>
        </p:spPr>
        <p:txBody>
          <a:bodyPr wrap="square">
            <a:spAutoFit/>
          </a:bodyPr>
          <a:lstStyle/>
          <a:p>
            <a:pPr indent="457200">
              <a:lnSpc>
                <a:spcPct val="150000"/>
              </a:lnSpc>
            </a:pPr>
            <a:r>
              <a:rPr lang="zh-CN" altLang="en-US" sz="1400" b="1" i="0" dirty="0">
                <a:solidFill>
                  <a:srgbClr val="000000"/>
                </a:solidFill>
                <a:effectLst/>
                <a:latin typeface="-apple-system"/>
              </a:rPr>
              <a:t>防篡改微处理器</a:t>
            </a:r>
            <a:r>
              <a:rPr lang="zh-CN" altLang="en-US" sz="1400" i="0" dirty="0">
                <a:solidFill>
                  <a:srgbClr val="000000"/>
                </a:solidFill>
                <a:effectLst/>
                <a:latin typeface="-apple-system"/>
              </a:rPr>
              <a:t>用于存储和处理隐私或敏感信息</a:t>
            </a:r>
            <a:r>
              <a:rPr lang="en-US" altLang="zh-CN" sz="1400" i="0" dirty="0">
                <a:solidFill>
                  <a:srgbClr val="000000"/>
                </a:solidFill>
                <a:effectLst/>
                <a:latin typeface="-apple-system"/>
              </a:rPr>
              <a:t>,</a:t>
            </a:r>
            <a:r>
              <a:rPr lang="zh-CN" altLang="en-US" sz="1400" i="0" dirty="0">
                <a:solidFill>
                  <a:srgbClr val="000000"/>
                </a:solidFill>
                <a:effectLst/>
                <a:latin typeface="-apple-system"/>
              </a:rPr>
              <a:t>例如私钥或</a:t>
            </a:r>
            <a:r>
              <a:rPr lang="zh-CN" altLang="en-US" sz="1400" b="1" i="0" dirty="0">
                <a:solidFill>
                  <a:srgbClr val="000000"/>
                </a:solidFill>
                <a:effectLst/>
                <a:latin typeface="-apple-system"/>
              </a:rPr>
              <a:t>电子货币</a:t>
            </a:r>
            <a:r>
              <a:rPr lang="zh-CN" altLang="en-US" sz="1400" i="0" dirty="0">
                <a:solidFill>
                  <a:srgbClr val="000000"/>
                </a:solidFill>
                <a:effectLst/>
                <a:latin typeface="-apple-system"/>
              </a:rPr>
              <a:t>信息。为防止攻击者检索或修改信息</a:t>
            </a:r>
            <a:r>
              <a:rPr lang="en-US" altLang="zh-CN" sz="1400" i="0" dirty="0">
                <a:solidFill>
                  <a:srgbClr val="000000"/>
                </a:solidFill>
                <a:effectLst/>
                <a:latin typeface="-apple-system"/>
              </a:rPr>
              <a:t>,</a:t>
            </a:r>
            <a:r>
              <a:rPr lang="zh-CN" altLang="en-US" sz="1400" i="0" dirty="0">
                <a:solidFill>
                  <a:srgbClr val="000000"/>
                </a:solidFill>
                <a:effectLst/>
                <a:latin typeface="-apple-system"/>
              </a:rPr>
              <a:t>芯片被设计为不能从外部访问信息</a:t>
            </a:r>
            <a:r>
              <a:rPr lang="en-US" altLang="zh-CN" sz="1400" i="0" dirty="0">
                <a:solidFill>
                  <a:srgbClr val="000000"/>
                </a:solidFill>
                <a:effectLst/>
                <a:latin typeface="-apple-system"/>
              </a:rPr>
              <a:t>,</a:t>
            </a:r>
            <a:r>
              <a:rPr lang="zh-CN" altLang="en-US" sz="1400" i="0" dirty="0">
                <a:solidFill>
                  <a:srgbClr val="000000"/>
                </a:solidFill>
                <a:effectLst/>
                <a:latin typeface="-apple-system"/>
              </a:rPr>
              <a:t>只能由内部的嵌入式软件访问。嵌入式软件也应包含适当的安全措施。防篡改芯片包括所有</a:t>
            </a:r>
            <a:r>
              <a:rPr lang="zh-CN" altLang="en-US" sz="1400" b="1" i="0" dirty="0">
                <a:solidFill>
                  <a:srgbClr val="000000"/>
                </a:solidFill>
                <a:effectLst/>
                <a:latin typeface="-apple-system"/>
              </a:rPr>
              <a:t>安全加密处理器</a:t>
            </a:r>
            <a:r>
              <a:rPr lang="en-US" altLang="zh-CN" sz="1400" i="0" dirty="0">
                <a:solidFill>
                  <a:srgbClr val="000000"/>
                </a:solidFill>
                <a:effectLst/>
                <a:latin typeface="-apple-system"/>
              </a:rPr>
              <a:t>,</a:t>
            </a:r>
            <a:r>
              <a:rPr lang="zh-CN" altLang="en-US" sz="1400" i="0" dirty="0">
                <a:solidFill>
                  <a:srgbClr val="000000"/>
                </a:solidFill>
                <a:effectLst/>
                <a:latin typeface="-apple-system"/>
              </a:rPr>
              <a:t>例如智能卡中的芯片</a:t>
            </a:r>
            <a:endParaRPr lang="en-US" altLang="zh-CN" sz="1400" i="0" dirty="0">
              <a:solidFill>
                <a:srgbClr val="000000"/>
              </a:solidFill>
              <a:effectLst/>
              <a:latin typeface="-apple-system"/>
            </a:endParaRPr>
          </a:p>
        </p:txBody>
      </p:sp>
      <p:sp>
        <p:nvSpPr>
          <p:cNvPr id="15" name="文本占位符 5">
            <a:extLst>
              <a:ext uri="{FF2B5EF4-FFF2-40B4-BE49-F238E27FC236}">
                <a16:creationId xmlns:a16="http://schemas.microsoft.com/office/drawing/2014/main" id="{7C7317B4-F46E-9662-C1F7-8516856E3310}"/>
              </a:ext>
            </a:extLst>
          </p:cNvPr>
          <p:cNvSpPr txBox="1">
            <a:spLocks/>
          </p:cNvSpPr>
          <p:nvPr/>
        </p:nvSpPr>
        <p:spPr>
          <a:xfrm>
            <a:off x="555113" y="2717842"/>
            <a:ext cx="1881644"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zh-CN" altLang="en-US" sz="1400" b="1" dirty="0">
                <a:solidFill>
                  <a:schemeClr val="tx1"/>
                </a:solidFill>
              </a:rPr>
              <a:t>防篡改微处理器</a:t>
            </a:r>
            <a:endParaRPr lang="en-US" altLang="zh-CN" sz="1400" b="1" dirty="0">
              <a:solidFill>
                <a:schemeClr val="tx1"/>
              </a:solidFill>
            </a:endParaRPr>
          </a:p>
        </p:txBody>
      </p:sp>
      <p:sp>
        <p:nvSpPr>
          <p:cNvPr id="16" name="矩形 15">
            <a:extLst>
              <a:ext uri="{FF2B5EF4-FFF2-40B4-BE49-F238E27FC236}">
                <a16:creationId xmlns:a16="http://schemas.microsoft.com/office/drawing/2014/main" id="{E7B0D161-3FDE-17B9-A1C1-9AC58B3CF0E3}"/>
              </a:ext>
            </a:extLst>
          </p:cNvPr>
          <p:cNvSpPr/>
          <p:nvPr/>
        </p:nvSpPr>
        <p:spPr>
          <a:xfrm>
            <a:off x="450849" y="2717842"/>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6082895-2D50-7A61-3810-36896486D9EE}"/>
              </a:ext>
            </a:extLst>
          </p:cNvPr>
          <p:cNvSpPr txBox="1"/>
          <p:nvPr/>
        </p:nvSpPr>
        <p:spPr>
          <a:xfrm>
            <a:off x="6688056" y="1283800"/>
            <a:ext cx="4711699" cy="1352037"/>
          </a:xfrm>
          <a:prstGeom prst="rect">
            <a:avLst/>
          </a:prstGeom>
          <a:noFill/>
        </p:spPr>
        <p:txBody>
          <a:bodyPr wrap="square">
            <a:spAutoFit/>
          </a:bodyPr>
          <a:lstStyle/>
          <a:p>
            <a:pPr indent="457200">
              <a:lnSpc>
                <a:spcPct val="150000"/>
              </a:lnSpc>
            </a:pPr>
            <a:r>
              <a:rPr lang="en-US" altLang="zh-CN" sz="1400" i="0" dirty="0" err="1">
                <a:solidFill>
                  <a:srgbClr val="000000"/>
                </a:solidFill>
                <a:effectLst/>
                <a:latin typeface="-apple-system"/>
              </a:rPr>
              <a:t>SecurCore</a:t>
            </a:r>
            <a:r>
              <a:rPr lang="zh-CN" altLang="en-US" sz="1400" i="0" dirty="0">
                <a:solidFill>
                  <a:srgbClr val="000000"/>
                </a:solidFill>
                <a:effectLst/>
                <a:latin typeface="-apple-system"/>
              </a:rPr>
              <a:t>系列包括</a:t>
            </a:r>
            <a:r>
              <a:rPr lang="en-US" altLang="zh-CN" sz="1400" b="1" i="0" dirty="0">
                <a:solidFill>
                  <a:srgbClr val="000000"/>
                </a:solidFill>
                <a:effectLst/>
                <a:latin typeface="-apple-system"/>
              </a:rPr>
              <a:t>SC000</a:t>
            </a:r>
            <a:r>
              <a:rPr lang="zh-CN" altLang="en-US" sz="1400" i="0" dirty="0">
                <a:solidFill>
                  <a:srgbClr val="000000"/>
                </a:solidFill>
                <a:effectLst/>
                <a:latin typeface="-apple-system"/>
              </a:rPr>
              <a:t>、</a:t>
            </a:r>
            <a:r>
              <a:rPr lang="en-US" altLang="zh-CN" sz="1400" i="0" dirty="0">
                <a:solidFill>
                  <a:srgbClr val="000000"/>
                </a:solidFill>
                <a:effectLst/>
                <a:latin typeface="-apple-system"/>
              </a:rPr>
              <a:t>SC100</a:t>
            </a:r>
            <a:r>
              <a:rPr lang="zh-CN" altLang="en-US" sz="1400" i="0" dirty="0">
                <a:solidFill>
                  <a:srgbClr val="000000"/>
                </a:solidFill>
                <a:effectLst/>
                <a:latin typeface="-apple-system"/>
              </a:rPr>
              <a:t>和</a:t>
            </a:r>
            <a:r>
              <a:rPr lang="en-US" altLang="zh-CN" sz="1400" b="1" i="0" dirty="0">
                <a:solidFill>
                  <a:srgbClr val="000000"/>
                </a:solidFill>
                <a:effectLst/>
                <a:latin typeface="-apple-system"/>
              </a:rPr>
              <a:t>SC300</a:t>
            </a:r>
            <a:r>
              <a:rPr lang="zh-CN" altLang="en-US" sz="1400" i="0" dirty="0">
                <a:solidFill>
                  <a:srgbClr val="000000"/>
                </a:solidFill>
                <a:effectLst/>
                <a:latin typeface="-apple-system"/>
              </a:rPr>
              <a:t>处理器</a:t>
            </a:r>
          </a:p>
          <a:p>
            <a:pPr indent="457200">
              <a:lnSpc>
                <a:spcPct val="150000"/>
              </a:lnSpc>
            </a:pPr>
            <a:r>
              <a:rPr lang="en-US" altLang="zh-CN" sz="1400" b="1" i="0" dirty="0">
                <a:solidFill>
                  <a:srgbClr val="000000"/>
                </a:solidFill>
                <a:effectLst/>
                <a:latin typeface="-apple-system"/>
              </a:rPr>
              <a:t>SC000</a:t>
            </a:r>
            <a:r>
              <a:rPr lang="en-US" altLang="zh-CN" sz="1400" i="0" dirty="0">
                <a:solidFill>
                  <a:srgbClr val="000000"/>
                </a:solidFill>
                <a:effectLst/>
                <a:latin typeface="-apple-system"/>
              </a:rPr>
              <a:t> </a:t>
            </a:r>
            <a:r>
              <a:rPr lang="zh-CN" altLang="en-US" sz="1400" i="0" dirty="0">
                <a:solidFill>
                  <a:srgbClr val="000000"/>
                </a:solidFill>
                <a:effectLst/>
                <a:latin typeface="-apple-system"/>
              </a:rPr>
              <a:t>将</a:t>
            </a:r>
            <a:r>
              <a:rPr lang="en-US" altLang="zh-CN" sz="1400" i="0" dirty="0">
                <a:solidFill>
                  <a:srgbClr val="000000"/>
                </a:solidFill>
                <a:effectLst/>
                <a:latin typeface="-apple-system"/>
              </a:rPr>
              <a:t>Cortex-M0</a:t>
            </a:r>
            <a:r>
              <a:rPr lang="zh-CN" altLang="en-US" sz="1400" i="0" dirty="0">
                <a:solidFill>
                  <a:srgbClr val="000000"/>
                </a:solidFill>
                <a:effectLst/>
                <a:latin typeface="-apple-system"/>
              </a:rPr>
              <a:t>处理器的低功耗和低面积与</a:t>
            </a:r>
            <a:r>
              <a:rPr lang="en-US" altLang="zh-CN" sz="1400" i="0" dirty="0">
                <a:solidFill>
                  <a:srgbClr val="000000"/>
                </a:solidFill>
                <a:effectLst/>
                <a:latin typeface="-apple-system"/>
              </a:rPr>
              <a:t>Arm </a:t>
            </a:r>
            <a:r>
              <a:rPr lang="en-US" altLang="zh-CN" sz="1400" i="0" dirty="0" err="1">
                <a:solidFill>
                  <a:srgbClr val="000000"/>
                </a:solidFill>
                <a:effectLst/>
                <a:latin typeface="-apple-system"/>
              </a:rPr>
              <a:t>SecurCore</a:t>
            </a:r>
            <a:r>
              <a:rPr lang="en-US" altLang="zh-CN" sz="1400" i="0" dirty="0">
                <a:solidFill>
                  <a:srgbClr val="000000"/>
                </a:solidFill>
                <a:effectLst/>
                <a:latin typeface="-apple-system"/>
              </a:rPr>
              <a:t> </a:t>
            </a:r>
            <a:r>
              <a:rPr lang="zh-CN" altLang="en-US" sz="1400" i="0" dirty="0">
                <a:solidFill>
                  <a:srgbClr val="000000"/>
                </a:solidFill>
                <a:effectLst/>
                <a:latin typeface="-apple-system"/>
              </a:rPr>
              <a:t>处理器经过验证的安全特性相结合</a:t>
            </a:r>
          </a:p>
          <a:p>
            <a:pPr indent="457200">
              <a:lnSpc>
                <a:spcPct val="150000"/>
              </a:lnSpc>
            </a:pPr>
            <a:r>
              <a:rPr lang="en-US" altLang="zh-CN" sz="1400" b="1" i="0" dirty="0">
                <a:solidFill>
                  <a:srgbClr val="000000"/>
                </a:solidFill>
                <a:effectLst/>
                <a:latin typeface="-apple-system"/>
              </a:rPr>
              <a:t>SC300</a:t>
            </a:r>
            <a:r>
              <a:rPr lang="en-US" altLang="zh-CN" sz="1400" i="0" dirty="0">
                <a:solidFill>
                  <a:srgbClr val="000000"/>
                </a:solidFill>
                <a:effectLst/>
                <a:latin typeface="-apple-system"/>
              </a:rPr>
              <a:t> </a:t>
            </a:r>
            <a:r>
              <a:rPr lang="zh-CN" altLang="en-US" sz="1400" i="0" dirty="0">
                <a:solidFill>
                  <a:srgbClr val="000000"/>
                </a:solidFill>
                <a:effectLst/>
                <a:latin typeface="-apple-system"/>
              </a:rPr>
              <a:t>嵌入了针对侧信道攻击和故障注入的对策</a:t>
            </a:r>
          </a:p>
        </p:txBody>
      </p:sp>
    </p:spTree>
    <p:extLst>
      <p:ext uri="{BB962C8B-B14F-4D97-AF65-F5344CB8AC3E}">
        <p14:creationId xmlns:p14="http://schemas.microsoft.com/office/powerpoint/2010/main" val="68490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SC000 </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处理器</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362047" y="1135373"/>
            <a:ext cx="8079049" cy="2644698"/>
          </a:xfrm>
          <a:prstGeom prst="rect">
            <a:avLst/>
          </a:prstGeom>
          <a:noFill/>
        </p:spPr>
        <p:txBody>
          <a:bodyPr wrap="square">
            <a:spAutoFit/>
          </a:bodyPr>
          <a:lstStyle/>
          <a:p>
            <a:pPr indent="457200">
              <a:lnSpc>
                <a:spcPct val="150000"/>
              </a:lnSpc>
            </a:pPr>
            <a:r>
              <a:rPr lang="en-US" altLang="zh-CN" sz="1400" i="0" dirty="0">
                <a:solidFill>
                  <a:srgbClr val="000000"/>
                </a:solidFill>
                <a:effectLst/>
                <a:latin typeface="-apple-system"/>
              </a:rPr>
              <a:t>ARM </a:t>
            </a:r>
            <a:r>
              <a:rPr lang="en-US" altLang="zh-CN" sz="1400" i="0" dirty="0" err="1">
                <a:solidFill>
                  <a:srgbClr val="000000"/>
                </a:solidFill>
                <a:effectLst/>
                <a:latin typeface="-apple-system"/>
              </a:rPr>
              <a:t>SecurCore</a:t>
            </a:r>
            <a:r>
              <a:rPr lang="en-US" altLang="zh-CN" sz="1400" i="0" dirty="0">
                <a:solidFill>
                  <a:srgbClr val="000000"/>
                </a:solidFill>
                <a:effectLst/>
                <a:latin typeface="-apple-system"/>
              </a:rPr>
              <a:t> SC000</a:t>
            </a:r>
            <a:r>
              <a:rPr lang="zh-CN" altLang="en-US" sz="1400" i="0" dirty="0">
                <a:solidFill>
                  <a:srgbClr val="000000"/>
                </a:solidFill>
                <a:effectLst/>
                <a:latin typeface="-apple-system"/>
              </a:rPr>
              <a:t>处理器基于</a:t>
            </a:r>
            <a:r>
              <a:rPr lang="en-US" altLang="zh-CN" sz="1400" i="0" dirty="0">
                <a:solidFill>
                  <a:srgbClr val="000000"/>
                </a:solidFill>
                <a:effectLst/>
                <a:latin typeface="-apple-system"/>
              </a:rPr>
              <a:t>Cortex-M0,</a:t>
            </a:r>
            <a:r>
              <a:rPr lang="zh-CN" altLang="en-US" sz="1400" i="0" dirty="0">
                <a:solidFill>
                  <a:srgbClr val="000000"/>
                </a:solidFill>
                <a:effectLst/>
                <a:latin typeface="-apple-system"/>
              </a:rPr>
              <a:t>专为最高容量的智能卡和嵌入式安全应用而设计。目标应用扩大至防窜改接触式</a:t>
            </a:r>
            <a:r>
              <a:rPr lang="en-US" altLang="zh-CN" sz="1400" i="0" dirty="0">
                <a:solidFill>
                  <a:srgbClr val="000000"/>
                </a:solidFill>
                <a:effectLst/>
                <a:latin typeface="-apple-system"/>
              </a:rPr>
              <a:t>(tamper-</a:t>
            </a:r>
            <a:r>
              <a:rPr lang="en-US" altLang="zh-CN" sz="1400" i="0" dirty="0" err="1">
                <a:solidFill>
                  <a:srgbClr val="000000"/>
                </a:solidFill>
                <a:effectLst/>
                <a:latin typeface="-apple-system"/>
              </a:rPr>
              <a:t>resistabt</a:t>
            </a:r>
            <a:r>
              <a:rPr lang="en-US" altLang="zh-CN" sz="1400" i="0" dirty="0">
                <a:solidFill>
                  <a:srgbClr val="000000"/>
                </a:solidFill>
                <a:effectLst/>
                <a:latin typeface="-apple-system"/>
              </a:rPr>
              <a:t> contact)</a:t>
            </a:r>
            <a:r>
              <a:rPr lang="zh-CN" altLang="en-US" sz="1400" i="0" dirty="0">
                <a:solidFill>
                  <a:srgbClr val="000000"/>
                </a:solidFill>
                <a:effectLst/>
                <a:latin typeface="-apple-system"/>
              </a:rPr>
              <a:t>及非接触式智能卡</a:t>
            </a:r>
            <a:r>
              <a:rPr lang="en-US" altLang="zh-CN" sz="1400" i="0" dirty="0">
                <a:solidFill>
                  <a:srgbClr val="000000"/>
                </a:solidFill>
                <a:effectLst/>
                <a:latin typeface="-apple-system"/>
              </a:rPr>
              <a:t>,</a:t>
            </a:r>
            <a:r>
              <a:rPr lang="zh-CN" altLang="en-US" sz="1400" i="0" dirty="0">
                <a:solidFill>
                  <a:srgbClr val="000000"/>
                </a:solidFill>
                <a:effectLst/>
                <a:latin typeface="-apple-system"/>
              </a:rPr>
              <a:t>如</a:t>
            </a:r>
            <a:r>
              <a:rPr lang="en-US" altLang="zh-CN" sz="1400" i="0" dirty="0">
                <a:solidFill>
                  <a:srgbClr val="000000"/>
                </a:solidFill>
                <a:effectLst/>
                <a:latin typeface="-apple-system"/>
              </a:rPr>
              <a:t>SIM</a:t>
            </a:r>
            <a:r>
              <a:rPr lang="zh-CN" altLang="en-US" sz="1400" i="0" dirty="0">
                <a:solidFill>
                  <a:srgbClr val="000000"/>
                </a:solidFill>
                <a:effectLst/>
                <a:latin typeface="-apple-system"/>
              </a:rPr>
              <a:t>卡、政府事务、</a:t>
            </a:r>
            <a:r>
              <a:rPr lang="zh-CN" altLang="en-US" sz="1400" b="1" i="0" dirty="0">
                <a:solidFill>
                  <a:srgbClr val="000000"/>
                </a:solidFill>
                <a:effectLst/>
                <a:latin typeface="-apple-system"/>
              </a:rPr>
              <a:t>银行</a:t>
            </a:r>
            <a:r>
              <a:rPr lang="zh-CN" altLang="en-US" sz="1400" i="0" dirty="0">
                <a:solidFill>
                  <a:srgbClr val="000000"/>
                </a:solidFill>
                <a:effectLst/>
                <a:latin typeface="-apple-system"/>
              </a:rPr>
              <a:t>、运输、身分识别及限制存取系统</a:t>
            </a:r>
            <a:endParaRPr lang="en-US" altLang="zh-CN" sz="1400" i="0" dirty="0">
              <a:solidFill>
                <a:srgbClr val="000000"/>
              </a:solidFill>
              <a:effectLst/>
              <a:latin typeface="-apple-system"/>
            </a:endParaRPr>
          </a:p>
          <a:p>
            <a:pPr indent="457200">
              <a:lnSpc>
                <a:spcPct val="150000"/>
              </a:lnSpc>
            </a:pPr>
            <a:r>
              <a:rPr lang="en-US" altLang="zh-CN" sz="1400" i="0" dirty="0">
                <a:solidFill>
                  <a:srgbClr val="000000"/>
                </a:solidFill>
                <a:effectLst/>
                <a:latin typeface="-apple-system"/>
              </a:rPr>
              <a:t>ARM</a:t>
            </a:r>
            <a:r>
              <a:rPr lang="zh-CN" altLang="en-US" sz="1400" i="0" dirty="0">
                <a:solidFill>
                  <a:srgbClr val="000000"/>
                </a:solidFill>
                <a:effectLst/>
                <a:latin typeface="-apple-system"/>
              </a:rPr>
              <a:t>公司处理器部门营销副总裁</a:t>
            </a:r>
            <a:r>
              <a:rPr lang="en-US" altLang="zh-CN" sz="1400" i="0" dirty="0">
                <a:solidFill>
                  <a:srgbClr val="000000"/>
                </a:solidFill>
                <a:effectLst/>
                <a:latin typeface="-apple-system"/>
              </a:rPr>
              <a:t>Eric </a:t>
            </a:r>
            <a:r>
              <a:rPr lang="en-US" altLang="zh-CN" sz="1400" i="0" dirty="0" err="1">
                <a:solidFill>
                  <a:srgbClr val="000000"/>
                </a:solidFill>
                <a:effectLst/>
                <a:latin typeface="-apple-system"/>
              </a:rPr>
              <a:t>Schorn</a:t>
            </a:r>
            <a:r>
              <a:rPr lang="zh-CN" altLang="en-US" sz="1400" i="0" dirty="0">
                <a:solidFill>
                  <a:srgbClr val="000000"/>
                </a:solidFill>
                <a:effectLst/>
                <a:latin typeface="-apple-system"/>
              </a:rPr>
              <a:t>表示</a:t>
            </a:r>
            <a:r>
              <a:rPr lang="en-US" altLang="zh-CN" sz="1400" i="0" dirty="0">
                <a:solidFill>
                  <a:srgbClr val="000000"/>
                </a:solidFill>
                <a:effectLst/>
                <a:latin typeface="-apple-system"/>
              </a:rPr>
              <a:t>,“</a:t>
            </a:r>
            <a:r>
              <a:rPr lang="zh-CN" altLang="en-US" sz="1400" i="0" dirty="0">
                <a:solidFill>
                  <a:srgbClr val="000000"/>
                </a:solidFill>
                <a:effectLst/>
                <a:latin typeface="-apple-system"/>
              </a:rPr>
              <a:t>智能卡正被用于越来越广泛的应用之中</a:t>
            </a:r>
            <a:r>
              <a:rPr lang="en-US" altLang="zh-CN" sz="1400" i="0" dirty="0">
                <a:solidFill>
                  <a:srgbClr val="000000"/>
                </a:solidFill>
                <a:effectLst/>
                <a:latin typeface="-apple-system"/>
              </a:rPr>
              <a:t>,</a:t>
            </a:r>
            <a:r>
              <a:rPr lang="zh-CN" altLang="en-US" sz="1400" i="0" dirty="0">
                <a:solidFill>
                  <a:srgbClr val="000000"/>
                </a:solidFill>
                <a:effectLst/>
                <a:latin typeface="-apple-system"/>
              </a:rPr>
              <a:t>而这些应用有着不同的系统需求和价位</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同时</a:t>
            </a:r>
            <a:r>
              <a:rPr lang="en-US" altLang="zh-CN" sz="1400" i="0" dirty="0">
                <a:solidFill>
                  <a:srgbClr val="000000"/>
                </a:solidFill>
                <a:effectLst/>
                <a:latin typeface="-apple-system"/>
              </a:rPr>
              <a:t>,</a:t>
            </a:r>
            <a:r>
              <a:rPr lang="zh-CN" altLang="en-US" sz="1400" i="0" dirty="0">
                <a:solidFill>
                  <a:srgbClr val="000000"/>
                </a:solidFill>
                <a:effectLst/>
                <a:latin typeface="-apple-system"/>
              </a:rPr>
              <a:t>为了减少成本及产品上市时间</a:t>
            </a:r>
            <a:r>
              <a:rPr lang="en-US" altLang="zh-CN" sz="1400" i="0" dirty="0">
                <a:solidFill>
                  <a:srgbClr val="000000"/>
                </a:solidFill>
                <a:effectLst/>
                <a:latin typeface="-apple-system"/>
              </a:rPr>
              <a:t>,</a:t>
            </a:r>
            <a:r>
              <a:rPr lang="zh-CN" altLang="en-US" sz="1400" i="0" dirty="0">
                <a:solidFill>
                  <a:srgbClr val="000000"/>
                </a:solidFill>
                <a:effectLst/>
                <a:latin typeface="-apple-system"/>
              </a:rPr>
              <a:t>行业也要求标准化。可配置性极高的</a:t>
            </a:r>
            <a:r>
              <a:rPr lang="en-US" altLang="zh-CN" sz="1400" i="0" dirty="0">
                <a:solidFill>
                  <a:srgbClr val="000000"/>
                </a:solidFill>
                <a:effectLst/>
                <a:latin typeface="-apple-system"/>
              </a:rPr>
              <a:t>SC000</a:t>
            </a:r>
            <a:r>
              <a:rPr lang="zh-CN" altLang="en-US" sz="1400" i="0" dirty="0">
                <a:solidFill>
                  <a:srgbClr val="000000"/>
                </a:solidFill>
                <a:effectLst/>
                <a:latin typeface="-apple-system"/>
              </a:rPr>
              <a:t>处理器因其前所未有的小尺寸、低成本和低功耗完美地满足了这些需求”</a:t>
            </a:r>
            <a:endParaRPr lang="en-US" altLang="zh-CN" sz="1400" i="0" dirty="0">
              <a:solidFill>
                <a:srgbClr val="000000"/>
              </a:solidFill>
              <a:effectLst/>
              <a:latin typeface="-apple-system"/>
            </a:endParaRPr>
          </a:p>
          <a:p>
            <a:pPr indent="457200">
              <a:lnSpc>
                <a:spcPct val="150000"/>
              </a:lnSpc>
            </a:pPr>
            <a:r>
              <a:rPr lang="en-US" altLang="zh-CN" sz="1400" i="0" dirty="0">
                <a:solidFill>
                  <a:srgbClr val="000000"/>
                </a:solidFill>
                <a:effectLst/>
                <a:latin typeface="-apple-system"/>
              </a:rPr>
              <a:t>SC000</a:t>
            </a:r>
            <a:r>
              <a:rPr lang="zh-CN" altLang="en-US" sz="1400" i="0" dirty="0">
                <a:solidFill>
                  <a:srgbClr val="000000"/>
                </a:solidFill>
                <a:effectLst/>
                <a:latin typeface="-apple-system"/>
              </a:rPr>
              <a:t>处理器具备的高度可配置的特性使得供应商能够容易地针对不同的智能卡应用设计多样化的安全器件</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同时保持与高端</a:t>
            </a:r>
            <a:r>
              <a:rPr lang="en-US" altLang="zh-CN" sz="1400" i="0" dirty="0">
                <a:solidFill>
                  <a:srgbClr val="000000"/>
                </a:solidFill>
                <a:effectLst/>
                <a:latin typeface="-apple-system"/>
              </a:rPr>
              <a:t>SC300</a:t>
            </a:r>
            <a:r>
              <a:rPr lang="zh-CN" altLang="en-US" sz="1400" i="0" dirty="0">
                <a:solidFill>
                  <a:srgbClr val="000000"/>
                </a:solidFill>
                <a:effectLst/>
                <a:latin typeface="-apple-system"/>
              </a:rPr>
              <a:t>处理器的兼容性</a:t>
            </a:r>
            <a:r>
              <a:rPr lang="en-US" altLang="zh-CN" sz="1400" i="0" dirty="0">
                <a:solidFill>
                  <a:srgbClr val="000000"/>
                </a:solidFill>
                <a:effectLst/>
                <a:latin typeface="-apple-system"/>
              </a:rPr>
              <a:t>,</a:t>
            </a:r>
            <a:r>
              <a:rPr lang="zh-CN" altLang="en-US" sz="1400" i="0" dirty="0">
                <a:solidFill>
                  <a:srgbClr val="000000"/>
                </a:solidFill>
                <a:effectLst/>
                <a:latin typeface="-apple-system"/>
              </a:rPr>
              <a:t>便于向更高性能和安全性应用的移植</a:t>
            </a:r>
            <a:endParaRPr lang="en-US" altLang="zh-CN" sz="1400" i="0" dirty="0">
              <a:solidFill>
                <a:srgbClr val="000000"/>
              </a:solidFill>
              <a:effectLst/>
              <a:latin typeface="-apple-system"/>
            </a:endParaRPr>
          </a:p>
        </p:txBody>
      </p:sp>
      <p:sp>
        <p:nvSpPr>
          <p:cNvPr id="13" name="文本框 12">
            <a:extLst>
              <a:ext uri="{FF2B5EF4-FFF2-40B4-BE49-F238E27FC236}">
                <a16:creationId xmlns:a16="http://schemas.microsoft.com/office/drawing/2014/main" id="{F697A48F-238A-FD1C-13ED-0DE496E62C42}"/>
              </a:ext>
            </a:extLst>
          </p:cNvPr>
          <p:cNvSpPr txBox="1"/>
          <p:nvPr/>
        </p:nvSpPr>
        <p:spPr>
          <a:xfrm>
            <a:off x="362046" y="4277298"/>
            <a:ext cx="3886481" cy="1998368"/>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据统计</a:t>
            </a:r>
            <a:r>
              <a:rPr lang="en-US" altLang="zh-CN" sz="1400" i="0" dirty="0">
                <a:solidFill>
                  <a:srgbClr val="000000"/>
                </a:solidFill>
                <a:effectLst/>
                <a:latin typeface="-apple-system"/>
              </a:rPr>
              <a:t>,</a:t>
            </a:r>
            <a:r>
              <a:rPr lang="zh-CN" altLang="en-US" sz="1400" i="0" dirty="0">
                <a:solidFill>
                  <a:srgbClr val="000000"/>
                </a:solidFill>
                <a:effectLst/>
                <a:latin typeface="-apple-system"/>
              </a:rPr>
              <a:t>截至</a:t>
            </a:r>
            <a:r>
              <a:rPr lang="en-US" altLang="zh-CN" sz="1400" i="0" dirty="0">
                <a:solidFill>
                  <a:srgbClr val="000000"/>
                </a:solidFill>
                <a:effectLst/>
                <a:latin typeface="-apple-system"/>
              </a:rPr>
              <a:t>2021</a:t>
            </a:r>
            <a:r>
              <a:rPr lang="zh-CN" altLang="en-US" sz="1400" i="0" dirty="0">
                <a:solidFill>
                  <a:srgbClr val="000000"/>
                </a:solidFill>
                <a:effectLst/>
                <a:latin typeface="-apple-system"/>
              </a:rPr>
              <a:t>年末</a:t>
            </a:r>
            <a:r>
              <a:rPr lang="en-US" altLang="zh-CN" sz="1400" i="0" dirty="0">
                <a:solidFill>
                  <a:srgbClr val="000000"/>
                </a:solidFill>
                <a:effectLst/>
                <a:latin typeface="-apple-system"/>
              </a:rPr>
              <a:t>,</a:t>
            </a:r>
            <a:r>
              <a:rPr lang="zh-CN" altLang="en-US" sz="1400" i="0" dirty="0">
                <a:solidFill>
                  <a:srgbClr val="000000"/>
                </a:solidFill>
                <a:effectLst/>
                <a:latin typeface="-apple-system"/>
              </a:rPr>
              <a:t>发卡方面</a:t>
            </a:r>
            <a:r>
              <a:rPr lang="en-US" altLang="zh-CN" sz="1400" i="0" dirty="0">
                <a:solidFill>
                  <a:srgbClr val="000000"/>
                </a:solidFill>
                <a:effectLst/>
                <a:latin typeface="-apple-system"/>
              </a:rPr>
              <a:t>,</a:t>
            </a:r>
            <a:r>
              <a:rPr lang="zh-CN" altLang="en-US" sz="1400" i="0" dirty="0">
                <a:solidFill>
                  <a:srgbClr val="000000"/>
                </a:solidFill>
                <a:effectLst/>
                <a:latin typeface="-apple-system"/>
              </a:rPr>
              <a:t>银行卡累计</a:t>
            </a:r>
            <a:r>
              <a:rPr lang="zh-CN" altLang="en-US" sz="1400" b="1" i="0" dirty="0">
                <a:solidFill>
                  <a:srgbClr val="000000"/>
                </a:solidFill>
                <a:effectLst/>
                <a:latin typeface="-apple-system"/>
              </a:rPr>
              <a:t>发卡量</a:t>
            </a:r>
            <a:r>
              <a:rPr lang="en-US" altLang="zh-CN" sz="1400" b="1" i="0" dirty="0">
                <a:solidFill>
                  <a:srgbClr val="000000"/>
                </a:solidFill>
                <a:effectLst/>
                <a:latin typeface="-apple-system"/>
              </a:rPr>
              <a:t>92.5</a:t>
            </a:r>
            <a:r>
              <a:rPr lang="zh-CN" altLang="en-US" sz="1400" b="1" i="0" dirty="0">
                <a:solidFill>
                  <a:srgbClr val="000000"/>
                </a:solidFill>
                <a:effectLst/>
                <a:latin typeface="-apple-system"/>
              </a:rPr>
              <a:t>亿张</a:t>
            </a:r>
            <a:r>
              <a:rPr lang="en-US" altLang="zh-CN" sz="1400" i="0" dirty="0">
                <a:solidFill>
                  <a:srgbClr val="000000"/>
                </a:solidFill>
                <a:effectLst/>
                <a:latin typeface="-apple-system"/>
              </a:rPr>
              <a:t>,</a:t>
            </a:r>
            <a:r>
              <a:rPr lang="zh-CN" altLang="en-US" sz="1400" i="0" dirty="0">
                <a:solidFill>
                  <a:srgbClr val="000000"/>
                </a:solidFill>
                <a:effectLst/>
                <a:latin typeface="-apple-system"/>
              </a:rPr>
              <a:t>当年</a:t>
            </a:r>
            <a:r>
              <a:rPr lang="zh-CN" altLang="en-US" sz="1400" b="1" i="0" dirty="0">
                <a:solidFill>
                  <a:srgbClr val="000000"/>
                </a:solidFill>
                <a:effectLst/>
                <a:latin typeface="-apple-system"/>
              </a:rPr>
              <a:t>新增发卡量</a:t>
            </a:r>
            <a:r>
              <a:rPr lang="en-US" altLang="zh-CN" sz="1400" b="1" i="0" dirty="0">
                <a:solidFill>
                  <a:srgbClr val="000000"/>
                </a:solidFill>
                <a:effectLst/>
                <a:latin typeface="-apple-system"/>
              </a:rPr>
              <a:t>2.7</a:t>
            </a:r>
            <a:r>
              <a:rPr lang="zh-CN" altLang="en-US" sz="1400" b="1" i="0" dirty="0">
                <a:solidFill>
                  <a:srgbClr val="000000"/>
                </a:solidFill>
                <a:effectLst/>
                <a:latin typeface="-apple-system"/>
              </a:rPr>
              <a:t>亿张</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同比增长</a:t>
            </a:r>
            <a:r>
              <a:rPr lang="en-US" altLang="zh-CN" sz="1400" i="0" dirty="0">
                <a:solidFill>
                  <a:srgbClr val="000000"/>
                </a:solidFill>
                <a:effectLst/>
                <a:latin typeface="-apple-system"/>
              </a:rPr>
              <a:t>3.0%</a:t>
            </a:r>
            <a:r>
              <a:rPr lang="zh-CN" altLang="en-US" sz="1400" i="0" dirty="0">
                <a:solidFill>
                  <a:srgbClr val="000000"/>
                </a:solidFill>
                <a:effectLst/>
                <a:latin typeface="-apple-system"/>
              </a:rPr>
              <a:t>。其中</a:t>
            </a:r>
            <a:r>
              <a:rPr lang="en-US" altLang="zh-CN" sz="1400" i="0" dirty="0">
                <a:solidFill>
                  <a:srgbClr val="000000"/>
                </a:solidFill>
                <a:effectLst/>
                <a:latin typeface="-apple-system"/>
              </a:rPr>
              <a:t>,</a:t>
            </a:r>
            <a:r>
              <a:rPr lang="zh-CN" altLang="en-US" sz="1400" i="0" dirty="0">
                <a:solidFill>
                  <a:srgbClr val="000000"/>
                </a:solidFill>
                <a:effectLst/>
                <a:latin typeface="-apple-system"/>
              </a:rPr>
              <a:t>借记卡</a:t>
            </a:r>
            <a:r>
              <a:rPr lang="en-US" altLang="zh-CN" sz="1400" i="0" dirty="0">
                <a:solidFill>
                  <a:srgbClr val="000000"/>
                </a:solidFill>
                <a:effectLst/>
                <a:latin typeface="-apple-system"/>
              </a:rPr>
              <a:t>84.47</a:t>
            </a:r>
            <a:r>
              <a:rPr lang="zh-CN" altLang="en-US" sz="1400" i="0" dirty="0">
                <a:solidFill>
                  <a:srgbClr val="000000"/>
                </a:solidFill>
                <a:effectLst/>
                <a:latin typeface="-apple-system"/>
              </a:rPr>
              <a:t>亿张</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同比增长</a:t>
            </a:r>
            <a:r>
              <a:rPr lang="en-US" altLang="zh-CN" sz="1400" i="0" dirty="0">
                <a:solidFill>
                  <a:srgbClr val="000000"/>
                </a:solidFill>
                <a:effectLst/>
                <a:latin typeface="-apple-system"/>
              </a:rPr>
              <a:t>3.30%;</a:t>
            </a:r>
            <a:r>
              <a:rPr lang="zh-CN" altLang="en-US" sz="1400" i="0" dirty="0">
                <a:solidFill>
                  <a:srgbClr val="000000"/>
                </a:solidFill>
                <a:effectLst/>
                <a:latin typeface="-apple-system"/>
              </a:rPr>
              <a:t>信用卡和借贷合一卡</a:t>
            </a:r>
            <a:r>
              <a:rPr lang="en-US" altLang="zh-CN" sz="1400" i="0" dirty="0">
                <a:solidFill>
                  <a:srgbClr val="000000"/>
                </a:solidFill>
                <a:effectLst/>
                <a:latin typeface="-apple-system"/>
              </a:rPr>
              <a:t>8</a:t>
            </a:r>
            <a:r>
              <a:rPr lang="zh-CN" altLang="en-US" sz="1400" i="0" dirty="0">
                <a:solidFill>
                  <a:srgbClr val="000000"/>
                </a:solidFill>
                <a:effectLst/>
                <a:latin typeface="-apple-system"/>
              </a:rPr>
              <a:t>亿张</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同比增长</a:t>
            </a:r>
            <a:r>
              <a:rPr lang="en-US" altLang="zh-CN" sz="1400" i="0" dirty="0">
                <a:solidFill>
                  <a:srgbClr val="000000"/>
                </a:solidFill>
                <a:effectLst/>
                <a:latin typeface="-apple-system"/>
              </a:rPr>
              <a:t>2.85%</a:t>
            </a:r>
            <a:r>
              <a:rPr lang="zh-CN" altLang="en-US" sz="1400" i="0" dirty="0">
                <a:solidFill>
                  <a:srgbClr val="000000"/>
                </a:solidFill>
                <a:effectLst/>
                <a:latin typeface="-apple-system"/>
              </a:rPr>
              <a:t>。人均持有银行卡</a:t>
            </a:r>
            <a:r>
              <a:rPr lang="en-US" altLang="zh-CN" sz="1400" i="0" dirty="0">
                <a:solidFill>
                  <a:srgbClr val="000000"/>
                </a:solidFill>
                <a:effectLst/>
                <a:latin typeface="-apple-system"/>
              </a:rPr>
              <a:t>6.55</a:t>
            </a:r>
            <a:r>
              <a:rPr lang="zh-CN" altLang="en-US" sz="1400" i="0" dirty="0">
                <a:solidFill>
                  <a:srgbClr val="000000"/>
                </a:solidFill>
                <a:effectLst/>
                <a:latin typeface="-apple-system"/>
              </a:rPr>
              <a:t>张</a:t>
            </a:r>
            <a:r>
              <a:rPr lang="en-US" altLang="zh-CN" sz="1400" i="0" dirty="0">
                <a:solidFill>
                  <a:srgbClr val="000000"/>
                </a:solidFill>
                <a:effectLst/>
                <a:latin typeface="-apple-system"/>
              </a:rPr>
              <a:t>,</a:t>
            </a:r>
            <a:r>
              <a:rPr lang="zh-CN" altLang="en-US" sz="1400" i="0" dirty="0">
                <a:solidFill>
                  <a:srgbClr val="000000"/>
                </a:solidFill>
                <a:effectLst/>
                <a:latin typeface="-apple-system"/>
              </a:rPr>
              <a:t>其中</a:t>
            </a:r>
            <a:r>
              <a:rPr lang="en-US" altLang="zh-CN" sz="1400" i="0" dirty="0">
                <a:solidFill>
                  <a:srgbClr val="000000"/>
                </a:solidFill>
                <a:effectLst/>
                <a:latin typeface="-apple-system"/>
              </a:rPr>
              <a:t>,</a:t>
            </a:r>
            <a:r>
              <a:rPr lang="zh-CN" altLang="en-US" sz="1400" i="0" dirty="0">
                <a:solidFill>
                  <a:srgbClr val="000000"/>
                </a:solidFill>
                <a:effectLst/>
                <a:latin typeface="-apple-system"/>
              </a:rPr>
              <a:t>人均持有信用卡和借贷合一卡</a:t>
            </a:r>
            <a:r>
              <a:rPr lang="en-US" altLang="zh-CN" sz="1400" i="0" dirty="0">
                <a:solidFill>
                  <a:srgbClr val="000000"/>
                </a:solidFill>
                <a:effectLst/>
                <a:latin typeface="-apple-system"/>
              </a:rPr>
              <a:t>0.57</a:t>
            </a:r>
            <a:r>
              <a:rPr lang="zh-CN" altLang="en-US" sz="1400" i="0" dirty="0">
                <a:solidFill>
                  <a:srgbClr val="000000"/>
                </a:solidFill>
                <a:effectLst/>
                <a:latin typeface="-apple-system"/>
              </a:rPr>
              <a:t>张</a:t>
            </a:r>
            <a:endParaRPr lang="en-US" altLang="zh-CN" sz="1400" i="0" dirty="0">
              <a:solidFill>
                <a:srgbClr val="000000"/>
              </a:solidFill>
              <a:effectLst/>
              <a:latin typeface="-apple-system"/>
            </a:endParaRPr>
          </a:p>
        </p:txBody>
      </p:sp>
      <p:sp>
        <p:nvSpPr>
          <p:cNvPr id="15" name="文本占位符 5">
            <a:extLst>
              <a:ext uri="{FF2B5EF4-FFF2-40B4-BE49-F238E27FC236}">
                <a16:creationId xmlns:a16="http://schemas.microsoft.com/office/drawing/2014/main" id="{7C7317B4-F46E-9662-C1F7-8516856E3310}"/>
              </a:ext>
            </a:extLst>
          </p:cNvPr>
          <p:cNvSpPr txBox="1">
            <a:spLocks/>
          </p:cNvSpPr>
          <p:nvPr/>
        </p:nvSpPr>
        <p:spPr>
          <a:xfrm>
            <a:off x="466311" y="3859704"/>
            <a:ext cx="4186554"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en-US" altLang="zh-CN" sz="1400" b="1" dirty="0">
                <a:solidFill>
                  <a:schemeClr val="tx1"/>
                </a:solidFill>
              </a:rPr>
              <a:t>2015-2021</a:t>
            </a:r>
            <a:r>
              <a:rPr lang="zh-CN" altLang="en-US" sz="1400" b="1" dirty="0">
                <a:solidFill>
                  <a:schemeClr val="tx1"/>
                </a:solidFill>
              </a:rPr>
              <a:t>年中国银行卡数量及增长情况</a:t>
            </a:r>
            <a:endParaRPr lang="en-US" altLang="zh-CN" sz="1400" b="1" dirty="0">
              <a:solidFill>
                <a:schemeClr val="tx1"/>
              </a:solidFill>
            </a:endParaRPr>
          </a:p>
        </p:txBody>
      </p:sp>
      <p:sp>
        <p:nvSpPr>
          <p:cNvPr id="16" name="矩形 15">
            <a:extLst>
              <a:ext uri="{FF2B5EF4-FFF2-40B4-BE49-F238E27FC236}">
                <a16:creationId xmlns:a16="http://schemas.microsoft.com/office/drawing/2014/main" id="{E7B0D161-3FDE-17B9-A1C1-9AC58B3CF0E3}"/>
              </a:ext>
            </a:extLst>
          </p:cNvPr>
          <p:cNvSpPr/>
          <p:nvPr/>
        </p:nvSpPr>
        <p:spPr>
          <a:xfrm>
            <a:off x="362047" y="3859704"/>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496BE525-4790-D055-7100-859DC5A89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947" y="1172702"/>
            <a:ext cx="2285092" cy="2644457"/>
          </a:xfrm>
          <a:prstGeom prst="rect">
            <a:avLst/>
          </a:prstGeom>
        </p:spPr>
      </p:pic>
      <p:pic>
        <p:nvPicPr>
          <p:cNvPr id="10" name="图片 9">
            <a:extLst>
              <a:ext uri="{FF2B5EF4-FFF2-40B4-BE49-F238E27FC236}">
                <a16:creationId xmlns:a16="http://schemas.microsoft.com/office/drawing/2014/main" id="{1CEBA9C0-CD4D-4203-E314-BC4A62FE2629}"/>
              </a:ext>
            </a:extLst>
          </p:cNvPr>
          <p:cNvPicPr>
            <a:picLocks noChangeAspect="1"/>
          </p:cNvPicPr>
          <p:nvPr/>
        </p:nvPicPr>
        <p:blipFill rotWithShape="1">
          <a:blip r:embed="rId3">
            <a:extLst>
              <a:ext uri="{28A0092B-C50C-407E-A947-70E740481C1C}">
                <a14:useLocalDpi xmlns:a14="http://schemas.microsoft.com/office/drawing/2010/main" val="0"/>
              </a:ext>
            </a:extLst>
          </a:blip>
          <a:srcRect l="3225" t="4551" r="1477" b="9296"/>
          <a:stretch/>
        </p:blipFill>
        <p:spPr>
          <a:xfrm>
            <a:off x="4332509" y="4277298"/>
            <a:ext cx="4030824" cy="2296899"/>
          </a:xfrm>
          <a:prstGeom prst="rect">
            <a:avLst/>
          </a:prstGeom>
        </p:spPr>
      </p:pic>
      <p:pic>
        <p:nvPicPr>
          <p:cNvPr id="17" name="图片 16">
            <a:extLst>
              <a:ext uri="{FF2B5EF4-FFF2-40B4-BE49-F238E27FC236}">
                <a16:creationId xmlns:a16="http://schemas.microsoft.com/office/drawing/2014/main" id="{DBFE6534-038D-574B-4F31-0E12C6C1E69B}"/>
              </a:ext>
            </a:extLst>
          </p:cNvPr>
          <p:cNvPicPr>
            <a:picLocks noChangeAspect="1"/>
          </p:cNvPicPr>
          <p:nvPr/>
        </p:nvPicPr>
        <p:blipFill rotWithShape="1">
          <a:blip r:embed="rId4">
            <a:extLst>
              <a:ext uri="{28A0092B-C50C-407E-A947-70E740481C1C}">
                <a14:useLocalDpi xmlns:a14="http://schemas.microsoft.com/office/drawing/2010/main" val="0"/>
              </a:ext>
            </a:extLst>
          </a:blip>
          <a:srcRect l="40728" t="57607" r="2489" b="1408"/>
          <a:stretch/>
        </p:blipFill>
        <p:spPr>
          <a:xfrm>
            <a:off x="8708570" y="4377104"/>
            <a:ext cx="2945737" cy="1884242"/>
          </a:xfrm>
          <a:prstGeom prst="rect">
            <a:avLst/>
          </a:prstGeom>
        </p:spPr>
      </p:pic>
    </p:spTree>
    <p:extLst>
      <p:ext uri="{BB962C8B-B14F-4D97-AF65-F5344CB8AC3E}">
        <p14:creationId xmlns:p14="http://schemas.microsoft.com/office/powerpoint/2010/main" val="107790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SC300 </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处理器</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3366502" y="1175341"/>
            <a:ext cx="7371663" cy="1998368"/>
          </a:xfrm>
          <a:prstGeom prst="rect">
            <a:avLst/>
          </a:prstGeom>
          <a:noFill/>
        </p:spPr>
        <p:txBody>
          <a:bodyPr wrap="square">
            <a:spAutoFit/>
          </a:bodyPr>
          <a:lstStyle/>
          <a:p>
            <a:pPr indent="457200">
              <a:lnSpc>
                <a:spcPct val="150000"/>
              </a:lnSpc>
            </a:pPr>
            <a:r>
              <a:rPr lang="en-US" altLang="zh-CN" sz="1400" i="0" dirty="0">
                <a:solidFill>
                  <a:srgbClr val="000000"/>
                </a:solidFill>
                <a:effectLst/>
                <a:latin typeface="-apple-system"/>
              </a:rPr>
              <a:t>RM </a:t>
            </a:r>
            <a:r>
              <a:rPr lang="en-US" altLang="zh-CN" sz="1400" i="0" dirty="0" err="1">
                <a:solidFill>
                  <a:srgbClr val="000000"/>
                </a:solidFill>
                <a:effectLst/>
                <a:latin typeface="-apple-system"/>
              </a:rPr>
              <a:t>SecurCore</a:t>
            </a:r>
            <a:r>
              <a:rPr lang="en-US" altLang="zh-CN" sz="1400" i="0" dirty="0">
                <a:solidFill>
                  <a:srgbClr val="000000"/>
                </a:solidFill>
                <a:effectLst/>
                <a:latin typeface="-apple-system"/>
              </a:rPr>
              <a:t> SC300</a:t>
            </a:r>
            <a:r>
              <a:rPr lang="zh-CN" altLang="en-US" sz="1400" i="0" dirty="0">
                <a:solidFill>
                  <a:srgbClr val="000000"/>
                </a:solidFill>
                <a:effectLst/>
                <a:latin typeface="-apple-system"/>
              </a:rPr>
              <a:t>处理器基于</a:t>
            </a:r>
            <a:r>
              <a:rPr lang="en-US" altLang="zh-CN" sz="1400" i="0" dirty="0">
                <a:solidFill>
                  <a:srgbClr val="000000"/>
                </a:solidFill>
                <a:effectLst/>
                <a:latin typeface="-apple-system"/>
              </a:rPr>
              <a:t>Cortex-M3,</a:t>
            </a:r>
            <a:r>
              <a:rPr lang="zh-CN" altLang="en-US" sz="1400" i="0" dirty="0">
                <a:solidFill>
                  <a:srgbClr val="000000"/>
                </a:solidFill>
                <a:effectLst/>
                <a:latin typeface="-apple-system"/>
              </a:rPr>
              <a:t>特别为非接触式及</a:t>
            </a:r>
            <a:r>
              <a:rPr lang="en-US" altLang="zh-CN" sz="1400" i="0" dirty="0">
                <a:solidFill>
                  <a:srgbClr val="000000"/>
                </a:solidFill>
                <a:effectLst/>
                <a:latin typeface="-apple-system"/>
              </a:rPr>
              <a:t>USB</a:t>
            </a:r>
            <a:r>
              <a:rPr lang="zh-CN" altLang="en-US" sz="1400" i="0" dirty="0">
                <a:solidFill>
                  <a:srgbClr val="000000"/>
                </a:solidFill>
                <a:effectLst/>
                <a:latin typeface="-apple-system"/>
              </a:rPr>
              <a:t>智能卡及嵌入式安全应用而设计。该处理器能够将更多的功能嵌入智能卡或</a:t>
            </a:r>
            <a:r>
              <a:rPr lang="en-US" altLang="zh-CN" sz="1400" i="0" dirty="0">
                <a:solidFill>
                  <a:srgbClr val="000000"/>
                </a:solidFill>
                <a:effectLst/>
                <a:latin typeface="-apple-system"/>
              </a:rPr>
              <a:t>SIM</a:t>
            </a:r>
            <a:r>
              <a:rPr lang="zh-CN" altLang="en-US" sz="1400" i="0" dirty="0">
                <a:solidFill>
                  <a:srgbClr val="000000"/>
                </a:solidFill>
                <a:effectLst/>
                <a:latin typeface="-apple-system"/>
              </a:rPr>
              <a:t>卡</a:t>
            </a:r>
            <a:r>
              <a:rPr lang="en-US" altLang="zh-CN" sz="1400" i="0" dirty="0">
                <a:solidFill>
                  <a:srgbClr val="000000"/>
                </a:solidFill>
                <a:effectLst/>
                <a:latin typeface="-apple-system"/>
              </a:rPr>
              <a:t>,</a:t>
            </a:r>
            <a:r>
              <a:rPr lang="zh-CN" altLang="en-US" sz="1400" i="0" dirty="0">
                <a:solidFill>
                  <a:srgbClr val="000000"/>
                </a:solidFill>
                <a:effectLst/>
                <a:latin typeface="-apple-system"/>
              </a:rPr>
              <a:t>同时将所需的额外芯片面积最小化。此外</a:t>
            </a:r>
            <a:r>
              <a:rPr lang="en-US" altLang="zh-CN" sz="1400" i="0" dirty="0">
                <a:solidFill>
                  <a:srgbClr val="000000"/>
                </a:solidFill>
                <a:effectLst/>
                <a:latin typeface="-apple-system"/>
              </a:rPr>
              <a:t>,SC300</a:t>
            </a:r>
            <a:r>
              <a:rPr lang="zh-CN" altLang="en-US" sz="1400" i="0" dirty="0">
                <a:solidFill>
                  <a:srgbClr val="000000"/>
                </a:solidFill>
                <a:effectLst/>
                <a:latin typeface="-apple-system"/>
              </a:rPr>
              <a:t>处理器还具有快速实时处理多接口的性能</a:t>
            </a:r>
            <a:r>
              <a:rPr lang="en-US" altLang="zh-CN" sz="1400" i="0" dirty="0">
                <a:solidFill>
                  <a:srgbClr val="000000"/>
                </a:solidFill>
                <a:effectLst/>
                <a:latin typeface="-apple-system"/>
              </a:rPr>
              <a:t>,</a:t>
            </a:r>
            <a:r>
              <a:rPr lang="zh-CN" altLang="en-US" sz="1400" i="0" dirty="0">
                <a:solidFill>
                  <a:srgbClr val="000000"/>
                </a:solidFill>
                <a:effectLst/>
                <a:latin typeface="-apple-system"/>
              </a:rPr>
              <a:t>可用于全新的高速和非接触式应用</a:t>
            </a:r>
            <a:r>
              <a:rPr lang="en-US" altLang="zh-CN" sz="1400" i="0" dirty="0">
                <a:solidFill>
                  <a:srgbClr val="000000"/>
                </a:solidFill>
                <a:effectLst/>
                <a:latin typeface="-apple-system"/>
              </a:rPr>
              <a:t>,</a:t>
            </a:r>
            <a:r>
              <a:rPr lang="zh-CN" altLang="en-US" sz="1400" i="0" dirty="0">
                <a:solidFill>
                  <a:srgbClr val="000000"/>
                </a:solidFill>
                <a:effectLst/>
                <a:latin typeface="-apple-system"/>
              </a:rPr>
              <a:t>包括智能卡网络服务器</a:t>
            </a:r>
            <a:r>
              <a:rPr lang="en-US" altLang="zh-CN" sz="1400" i="0" dirty="0">
                <a:solidFill>
                  <a:srgbClr val="000000"/>
                </a:solidFill>
                <a:effectLst/>
                <a:latin typeface="-apple-system"/>
              </a:rPr>
              <a:t>(SWCS)</a:t>
            </a:r>
            <a:r>
              <a:rPr lang="zh-CN" altLang="en-US" sz="1400" i="0" dirty="0">
                <a:solidFill>
                  <a:srgbClr val="000000"/>
                </a:solidFill>
                <a:effectLst/>
                <a:latin typeface="-apple-system"/>
              </a:rPr>
              <a:t>和近距离无线通信</a:t>
            </a:r>
            <a:r>
              <a:rPr lang="en-US" altLang="zh-CN" sz="1400" i="0" dirty="0">
                <a:solidFill>
                  <a:srgbClr val="000000"/>
                </a:solidFill>
                <a:effectLst/>
                <a:latin typeface="-apple-system"/>
              </a:rPr>
              <a:t>(NFC)</a:t>
            </a:r>
          </a:p>
          <a:p>
            <a:pPr indent="457200">
              <a:lnSpc>
                <a:spcPct val="150000"/>
              </a:lnSpc>
            </a:pPr>
            <a:r>
              <a:rPr lang="en-US" altLang="zh-CN" sz="1400" i="0" dirty="0">
                <a:solidFill>
                  <a:srgbClr val="000000"/>
                </a:solidFill>
                <a:effectLst/>
                <a:latin typeface="-apple-system"/>
              </a:rPr>
              <a:t>SC300</a:t>
            </a:r>
            <a:r>
              <a:rPr lang="zh-CN" altLang="en-US" sz="1400" i="0" dirty="0">
                <a:solidFill>
                  <a:srgbClr val="000000"/>
                </a:solidFill>
                <a:effectLst/>
                <a:latin typeface="-apple-system"/>
              </a:rPr>
              <a:t>安全核处理器可应用于简易</a:t>
            </a:r>
            <a:r>
              <a:rPr lang="en-US" altLang="zh-CN" sz="1400" i="0" dirty="0">
                <a:solidFill>
                  <a:srgbClr val="000000"/>
                </a:solidFill>
                <a:effectLst/>
                <a:latin typeface="-apple-system"/>
              </a:rPr>
              <a:t>POS</a:t>
            </a:r>
            <a:r>
              <a:rPr lang="zh-CN" altLang="en-US" sz="1400" i="0" dirty="0">
                <a:solidFill>
                  <a:srgbClr val="000000"/>
                </a:solidFill>
                <a:effectLst/>
                <a:latin typeface="-apple-system"/>
              </a:rPr>
              <a:t>机等其他有二维码扫码和对功耗及成本敏感的金融安全设备</a:t>
            </a:r>
            <a:r>
              <a:rPr lang="en-US" altLang="zh-CN" sz="1400" i="0" dirty="0">
                <a:solidFill>
                  <a:srgbClr val="000000"/>
                </a:solidFill>
                <a:effectLst/>
                <a:latin typeface="-apple-system"/>
              </a:rPr>
              <a:t>,</a:t>
            </a:r>
            <a:r>
              <a:rPr lang="zh-CN" altLang="en-US" sz="1400" i="0" dirty="0">
                <a:solidFill>
                  <a:srgbClr val="000000"/>
                </a:solidFill>
                <a:effectLst/>
                <a:latin typeface="-apple-system"/>
              </a:rPr>
              <a:t>在提供高性能的同时</a:t>
            </a:r>
            <a:r>
              <a:rPr lang="en-US" altLang="zh-CN" sz="1400" i="0" dirty="0">
                <a:solidFill>
                  <a:srgbClr val="000000"/>
                </a:solidFill>
                <a:effectLst/>
                <a:latin typeface="-apple-system"/>
              </a:rPr>
              <a:t>,</a:t>
            </a:r>
            <a:r>
              <a:rPr lang="zh-CN" altLang="en-US" sz="1400" i="0" dirty="0">
                <a:solidFill>
                  <a:srgbClr val="000000"/>
                </a:solidFill>
                <a:effectLst/>
                <a:latin typeface="-apple-system"/>
              </a:rPr>
              <a:t>还提供安全、节能的解决方案</a:t>
            </a:r>
            <a:endParaRPr lang="en-US" altLang="zh-CN" sz="1400" i="0" dirty="0">
              <a:solidFill>
                <a:srgbClr val="000000"/>
              </a:solidFill>
              <a:effectLst/>
              <a:latin typeface="-apple-system"/>
            </a:endParaRPr>
          </a:p>
        </p:txBody>
      </p:sp>
      <p:sp>
        <p:nvSpPr>
          <p:cNvPr id="13" name="文本框 12">
            <a:extLst>
              <a:ext uri="{FF2B5EF4-FFF2-40B4-BE49-F238E27FC236}">
                <a16:creationId xmlns:a16="http://schemas.microsoft.com/office/drawing/2014/main" id="{F697A48F-238A-FD1C-13ED-0DE496E62C42}"/>
              </a:ext>
            </a:extLst>
          </p:cNvPr>
          <p:cNvSpPr txBox="1"/>
          <p:nvPr/>
        </p:nvSpPr>
        <p:spPr>
          <a:xfrm>
            <a:off x="362047" y="4625636"/>
            <a:ext cx="6063636" cy="1352037"/>
          </a:xfrm>
          <a:prstGeom prst="rect">
            <a:avLst/>
          </a:prstGeom>
          <a:noFill/>
        </p:spPr>
        <p:txBody>
          <a:bodyPr wrap="square">
            <a:spAutoFit/>
          </a:bodyPr>
          <a:lstStyle/>
          <a:p>
            <a:pPr indent="457200">
              <a:lnSpc>
                <a:spcPct val="150000"/>
              </a:lnSpc>
            </a:pPr>
            <a:r>
              <a:rPr lang="zh-CN" altLang="en-US" sz="1400" i="0" dirty="0">
                <a:solidFill>
                  <a:srgbClr val="000000"/>
                </a:solidFill>
                <a:effectLst/>
                <a:latin typeface="-apple-system"/>
              </a:rPr>
              <a:t>随着银行卡渗透率的提升</a:t>
            </a:r>
            <a:r>
              <a:rPr lang="en-US" altLang="zh-CN" sz="1400" i="0" dirty="0">
                <a:solidFill>
                  <a:srgbClr val="000000"/>
                </a:solidFill>
                <a:effectLst/>
                <a:latin typeface="-apple-system"/>
              </a:rPr>
              <a:t>,</a:t>
            </a:r>
            <a:r>
              <a:rPr lang="zh-CN" altLang="en-US" sz="1400" i="0" dirty="0">
                <a:solidFill>
                  <a:srgbClr val="000000"/>
                </a:solidFill>
                <a:effectLst/>
                <a:latin typeface="-apple-system"/>
              </a:rPr>
              <a:t>居民消费习惯越加依赖</a:t>
            </a:r>
            <a:r>
              <a:rPr lang="en-US" altLang="zh-CN" sz="1400" i="0" dirty="0">
                <a:solidFill>
                  <a:srgbClr val="000000"/>
                </a:solidFill>
                <a:effectLst/>
                <a:latin typeface="-apple-system"/>
              </a:rPr>
              <a:t>POS</a:t>
            </a:r>
            <a:r>
              <a:rPr lang="zh-CN" altLang="en-US" sz="1400" i="0" dirty="0">
                <a:solidFill>
                  <a:srgbClr val="000000"/>
                </a:solidFill>
                <a:effectLst/>
                <a:latin typeface="-apple-system"/>
              </a:rPr>
              <a:t>终端交易</a:t>
            </a:r>
            <a:r>
              <a:rPr lang="en-US" altLang="zh-CN" sz="1400" i="0" dirty="0">
                <a:solidFill>
                  <a:srgbClr val="000000"/>
                </a:solidFill>
                <a:effectLst/>
                <a:latin typeface="-apple-system"/>
              </a:rPr>
              <a:t>,</a:t>
            </a:r>
            <a:r>
              <a:rPr lang="zh-CN" altLang="en-US" sz="1400" i="0" dirty="0">
                <a:solidFill>
                  <a:srgbClr val="000000"/>
                </a:solidFill>
                <a:effectLst/>
                <a:latin typeface="-apple-system"/>
              </a:rPr>
              <a:t>商业银行利益推动</a:t>
            </a:r>
            <a:r>
              <a:rPr lang="en-US" altLang="zh-CN" sz="1400" i="0" dirty="0">
                <a:solidFill>
                  <a:srgbClr val="000000"/>
                </a:solidFill>
                <a:effectLst/>
                <a:latin typeface="-apple-system"/>
              </a:rPr>
              <a:t>,</a:t>
            </a:r>
            <a:r>
              <a:rPr lang="zh-CN" altLang="en-US" sz="1400" i="0" dirty="0">
                <a:solidFill>
                  <a:srgbClr val="000000"/>
                </a:solidFill>
                <a:effectLst/>
                <a:latin typeface="-apple-system"/>
              </a:rPr>
              <a:t>较大的潜在商户规模以及传统</a:t>
            </a:r>
            <a:r>
              <a:rPr lang="en-US" altLang="zh-CN" sz="1400" i="0" dirty="0">
                <a:solidFill>
                  <a:srgbClr val="000000"/>
                </a:solidFill>
                <a:effectLst/>
                <a:latin typeface="-apple-system"/>
              </a:rPr>
              <a:t>POS</a:t>
            </a:r>
            <a:r>
              <a:rPr lang="zh-CN" altLang="en-US" sz="1400" i="0" dirty="0">
                <a:solidFill>
                  <a:srgbClr val="000000"/>
                </a:solidFill>
                <a:effectLst/>
                <a:latin typeface="-apple-system"/>
              </a:rPr>
              <a:t>机终端存量更换需求都推动着智能</a:t>
            </a:r>
            <a:r>
              <a:rPr lang="en-US" altLang="zh-CN" sz="1400" i="0" dirty="0">
                <a:solidFill>
                  <a:srgbClr val="000000"/>
                </a:solidFill>
                <a:effectLst/>
                <a:latin typeface="-apple-system"/>
              </a:rPr>
              <a:t>POS</a:t>
            </a:r>
            <a:r>
              <a:rPr lang="zh-CN" altLang="en-US" sz="1400" i="0" dirty="0">
                <a:solidFill>
                  <a:srgbClr val="000000"/>
                </a:solidFill>
                <a:effectLst/>
                <a:latin typeface="-apple-system"/>
              </a:rPr>
              <a:t>终端持续增长。</a:t>
            </a:r>
            <a:r>
              <a:rPr lang="en-US" altLang="zh-CN" sz="1400" i="0" dirty="0">
                <a:solidFill>
                  <a:srgbClr val="000000"/>
                </a:solidFill>
                <a:effectLst/>
                <a:latin typeface="-apple-system"/>
              </a:rPr>
              <a:t>2015</a:t>
            </a:r>
            <a:r>
              <a:rPr lang="zh-CN" altLang="en-US" sz="1400" i="0" dirty="0">
                <a:solidFill>
                  <a:srgbClr val="000000"/>
                </a:solidFill>
                <a:effectLst/>
                <a:latin typeface="-apple-system"/>
              </a:rPr>
              <a:t>年</a:t>
            </a:r>
            <a:r>
              <a:rPr lang="en-US" altLang="zh-CN" sz="1400" i="0" dirty="0">
                <a:solidFill>
                  <a:srgbClr val="000000"/>
                </a:solidFill>
                <a:effectLst/>
                <a:latin typeface="-apple-system"/>
              </a:rPr>
              <a:t>,</a:t>
            </a:r>
            <a:r>
              <a:rPr lang="zh-CN" altLang="en-US" sz="1400" i="0" dirty="0">
                <a:solidFill>
                  <a:srgbClr val="000000"/>
                </a:solidFill>
                <a:effectLst/>
                <a:latin typeface="-apple-system"/>
              </a:rPr>
              <a:t>我国智能</a:t>
            </a:r>
            <a:r>
              <a:rPr lang="en-US" altLang="zh-CN" sz="1400" i="0" dirty="0">
                <a:solidFill>
                  <a:srgbClr val="000000"/>
                </a:solidFill>
                <a:effectLst/>
                <a:latin typeface="-apple-system"/>
              </a:rPr>
              <a:t>POS</a:t>
            </a:r>
            <a:r>
              <a:rPr lang="zh-CN" altLang="en-US" sz="1400" i="0" dirty="0">
                <a:solidFill>
                  <a:srgbClr val="000000"/>
                </a:solidFill>
                <a:effectLst/>
                <a:latin typeface="-apple-system"/>
              </a:rPr>
              <a:t>机出货量仅</a:t>
            </a:r>
            <a:r>
              <a:rPr lang="en-US" altLang="zh-CN" sz="1400" i="0" dirty="0">
                <a:solidFill>
                  <a:srgbClr val="000000"/>
                </a:solidFill>
                <a:effectLst/>
                <a:latin typeface="-apple-system"/>
              </a:rPr>
              <a:t>9</a:t>
            </a:r>
            <a:r>
              <a:rPr lang="zh-CN" altLang="en-US" sz="1400" i="0" dirty="0">
                <a:solidFill>
                  <a:srgbClr val="000000"/>
                </a:solidFill>
                <a:effectLst/>
                <a:latin typeface="-apple-system"/>
              </a:rPr>
              <a:t>万台</a:t>
            </a:r>
            <a:r>
              <a:rPr lang="en-US" altLang="zh-CN" sz="1400" i="0" dirty="0">
                <a:solidFill>
                  <a:srgbClr val="000000"/>
                </a:solidFill>
                <a:effectLst/>
                <a:latin typeface="-apple-system"/>
              </a:rPr>
              <a:t>,2020</a:t>
            </a:r>
            <a:r>
              <a:rPr lang="zh-CN" altLang="en-US" sz="1400" i="0" dirty="0">
                <a:solidFill>
                  <a:srgbClr val="000000"/>
                </a:solidFill>
                <a:effectLst/>
                <a:latin typeface="-apple-system"/>
              </a:rPr>
              <a:t>年行业出货量达到</a:t>
            </a:r>
            <a:r>
              <a:rPr lang="en-US" altLang="zh-CN" sz="1400" i="0" dirty="0">
                <a:solidFill>
                  <a:srgbClr val="000000"/>
                </a:solidFill>
                <a:effectLst/>
                <a:latin typeface="-apple-system"/>
              </a:rPr>
              <a:t>1500</a:t>
            </a:r>
            <a:r>
              <a:rPr lang="zh-CN" altLang="en-US" sz="1400" i="0" dirty="0">
                <a:solidFill>
                  <a:srgbClr val="000000"/>
                </a:solidFill>
                <a:effectLst/>
                <a:latin typeface="-apple-system"/>
              </a:rPr>
              <a:t>万台</a:t>
            </a:r>
            <a:r>
              <a:rPr lang="en-US" altLang="zh-CN" sz="1400" i="0" dirty="0">
                <a:solidFill>
                  <a:srgbClr val="000000"/>
                </a:solidFill>
                <a:effectLst/>
                <a:latin typeface="-apple-system"/>
              </a:rPr>
              <a:t>,2015-2020</a:t>
            </a:r>
            <a:r>
              <a:rPr lang="zh-CN" altLang="en-US" sz="1400" i="0" dirty="0">
                <a:solidFill>
                  <a:srgbClr val="000000"/>
                </a:solidFill>
                <a:effectLst/>
                <a:latin typeface="-apple-system"/>
              </a:rPr>
              <a:t>年期间年均复合增速高达</a:t>
            </a:r>
            <a:r>
              <a:rPr lang="en-US" altLang="zh-CN" sz="1400" i="0" dirty="0">
                <a:solidFill>
                  <a:srgbClr val="000000"/>
                </a:solidFill>
                <a:effectLst/>
                <a:latin typeface="-apple-system"/>
              </a:rPr>
              <a:t>8.21%</a:t>
            </a:r>
          </a:p>
        </p:txBody>
      </p:sp>
      <p:sp>
        <p:nvSpPr>
          <p:cNvPr id="15" name="文本占位符 5">
            <a:extLst>
              <a:ext uri="{FF2B5EF4-FFF2-40B4-BE49-F238E27FC236}">
                <a16:creationId xmlns:a16="http://schemas.microsoft.com/office/drawing/2014/main" id="{7C7317B4-F46E-9662-C1F7-8516856E3310}"/>
              </a:ext>
            </a:extLst>
          </p:cNvPr>
          <p:cNvSpPr txBox="1">
            <a:spLocks/>
          </p:cNvSpPr>
          <p:nvPr/>
        </p:nvSpPr>
        <p:spPr>
          <a:xfrm>
            <a:off x="466311" y="4208042"/>
            <a:ext cx="4412230"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en-US" altLang="zh-CN" sz="1400" b="1" dirty="0">
                <a:solidFill>
                  <a:schemeClr val="tx1"/>
                </a:solidFill>
              </a:rPr>
              <a:t>2015-2020</a:t>
            </a:r>
            <a:r>
              <a:rPr lang="zh-CN" altLang="en-US" sz="1400" b="1" dirty="0">
                <a:solidFill>
                  <a:schemeClr val="tx1"/>
                </a:solidFill>
              </a:rPr>
              <a:t>年中国智能</a:t>
            </a:r>
            <a:r>
              <a:rPr lang="en-US" altLang="zh-CN" sz="1400" b="1" dirty="0">
                <a:solidFill>
                  <a:schemeClr val="tx1"/>
                </a:solidFill>
              </a:rPr>
              <a:t>POS</a:t>
            </a:r>
            <a:r>
              <a:rPr lang="zh-CN" altLang="en-US" sz="1400" b="1" dirty="0">
                <a:solidFill>
                  <a:schemeClr val="tx1"/>
                </a:solidFill>
              </a:rPr>
              <a:t>机出货量及增速</a:t>
            </a:r>
            <a:endParaRPr lang="en-US" altLang="zh-CN" sz="1400" b="1" dirty="0">
              <a:solidFill>
                <a:schemeClr val="tx1"/>
              </a:solidFill>
            </a:endParaRPr>
          </a:p>
        </p:txBody>
      </p:sp>
      <p:sp>
        <p:nvSpPr>
          <p:cNvPr id="16" name="矩形 15">
            <a:extLst>
              <a:ext uri="{FF2B5EF4-FFF2-40B4-BE49-F238E27FC236}">
                <a16:creationId xmlns:a16="http://schemas.microsoft.com/office/drawing/2014/main" id="{E7B0D161-3FDE-17B9-A1C1-9AC58B3CF0E3}"/>
              </a:ext>
            </a:extLst>
          </p:cNvPr>
          <p:cNvSpPr/>
          <p:nvPr/>
        </p:nvSpPr>
        <p:spPr>
          <a:xfrm>
            <a:off x="362047" y="4208042"/>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6560AA1D-FFE9-EE39-CE09-CA40C00A6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66" y="1175944"/>
            <a:ext cx="2427885" cy="2741161"/>
          </a:xfrm>
          <a:prstGeom prst="rect">
            <a:avLst/>
          </a:prstGeom>
        </p:spPr>
      </p:pic>
      <p:pic>
        <p:nvPicPr>
          <p:cNvPr id="5" name="图片 4">
            <a:extLst>
              <a:ext uri="{FF2B5EF4-FFF2-40B4-BE49-F238E27FC236}">
                <a16:creationId xmlns:a16="http://schemas.microsoft.com/office/drawing/2014/main" id="{8A0FD66D-C827-4C07-CAE0-D6236C5FFC28}"/>
              </a:ext>
            </a:extLst>
          </p:cNvPr>
          <p:cNvPicPr>
            <a:picLocks noChangeAspect="1"/>
          </p:cNvPicPr>
          <p:nvPr/>
        </p:nvPicPr>
        <p:blipFill rotWithShape="1">
          <a:blip r:embed="rId3">
            <a:extLst>
              <a:ext uri="{28A0092B-C50C-407E-A947-70E740481C1C}">
                <a14:useLocalDpi xmlns:a14="http://schemas.microsoft.com/office/drawing/2010/main" val="0"/>
              </a:ext>
            </a:extLst>
          </a:blip>
          <a:srcRect l="1903" t="4079" r="1396" b="9087"/>
          <a:stretch/>
        </p:blipFill>
        <p:spPr>
          <a:xfrm>
            <a:off x="6640325" y="3631666"/>
            <a:ext cx="4689372" cy="2633741"/>
          </a:xfrm>
          <a:prstGeom prst="rect">
            <a:avLst/>
          </a:prstGeom>
        </p:spPr>
      </p:pic>
    </p:spTree>
    <p:extLst>
      <p:ext uri="{BB962C8B-B14F-4D97-AF65-F5344CB8AC3E}">
        <p14:creationId xmlns:p14="http://schemas.microsoft.com/office/powerpoint/2010/main" val="54830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DDEA6C3A-102B-6E8A-2D81-D488A6AD3EA9}"/>
              </a:ext>
            </a:extLst>
          </p:cNvPr>
          <p:cNvSpPr/>
          <p:nvPr/>
        </p:nvSpPr>
        <p:spPr>
          <a:xfrm>
            <a:off x="2718276" y="2803791"/>
            <a:ext cx="2393886" cy="1604943"/>
          </a:xfrm>
          <a:prstGeom prst="rect">
            <a:avLst/>
          </a:prstGeom>
          <a:noFill/>
          <a:ln w="101600">
            <a:solidFill>
              <a:srgbClr val="0B76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084014A1-A5A3-F0EB-34B0-1FB85DB47AF1}"/>
              </a:ext>
            </a:extLst>
          </p:cNvPr>
          <p:cNvCxnSpPr>
            <a:cxnSpLocks/>
          </p:cNvCxnSpPr>
          <p:nvPr/>
        </p:nvCxnSpPr>
        <p:spPr>
          <a:xfrm>
            <a:off x="5417703" y="3770731"/>
            <a:ext cx="583781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1048BB1A-08A0-2A53-4E6B-591DC31FAA35}"/>
              </a:ext>
            </a:extLst>
          </p:cNvPr>
          <p:cNvSpPr>
            <a:spLocks noGrp="1"/>
          </p:cNvSpPr>
          <p:nvPr>
            <p:ph type="ctrTitle"/>
          </p:nvPr>
        </p:nvSpPr>
        <p:spPr>
          <a:xfrm>
            <a:off x="5592962" y="3041466"/>
            <a:ext cx="5487297" cy="592746"/>
          </a:xfrm>
        </p:spPr>
        <p:txBody>
          <a:bodyPr>
            <a:noAutofit/>
          </a:bodyPr>
          <a:lstStyle/>
          <a:p>
            <a:pPr algn="l">
              <a:lnSpc>
                <a:spcPct val="100000"/>
              </a:lnSpc>
            </a:pPr>
            <a:r>
              <a:rPr lang="en-US" altLang="zh-CN" sz="2600" b="1" dirty="0">
                <a:latin typeface="Arial" panose="020B0604020202020204" pitchFamily="34" charset="0"/>
                <a:ea typeface="微软雅黑" panose="020B0503020204020204" pitchFamily="34" charset="-122"/>
                <a:cs typeface="Arial" panose="020B0604020202020204" pitchFamily="34" charset="0"/>
              </a:rPr>
              <a:t>SE</a:t>
            </a:r>
            <a:r>
              <a:rPr lang="zh-CN" altLang="en-US" sz="2600" b="1" dirty="0">
                <a:latin typeface="Arial" panose="020B0604020202020204" pitchFamily="34" charset="0"/>
                <a:ea typeface="微软雅黑" panose="020B0503020204020204" pitchFamily="34" charset="-122"/>
                <a:cs typeface="Arial" panose="020B0604020202020204" pitchFamily="34" charset="0"/>
              </a:rPr>
              <a:t>安全芯片</a:t>
            </a:r>
          </a:p>
        </p:txBody>
      </p:sp>
      <p:sp>
        <p:nvSpPr>
          <p:cNvPr id="15" name="文本占位符 5">
            <a:extLst>
              <a:ext uri="{FF2B5EF4-FFF2-40B4-BE49-F238E27FC236}">
                <a16:creationId xmlns:a16="http://schemas.microsoft.com/office/drawing/2014/main" id="{4023D15A-D4AC-EAD5-3968-6EBCCAA9B321}"/>
              </a:ext>
            </a:extLst>
          </p:cNvPr>
          <p:cNvSpPr txBox="1">
            <a:spLocks/>
          </p:cNvSpPr>
          <p:nvPr/>
        </p:nvSpPr>
        <p:spPr>
          <a:xfrm>
            <a:off x="5592962" y="4003790"/>
            <a:ext cx="2429386" cy="404944"/>
          </a:xfrm>
          <a:prstGeom prst="rect">
            <a:avLst/>
          </a:prstGeom>
          <a:solidFill>
            <a:srgbClr val="0B76D7"/>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dirty="0">
                <a:solidFill>
                  <a:srgbClr val="FFFFFF"/>
                </a:solidFill>
              </a:rPr>
              <a:t>金融业务部</a:t>
            </a:r>
            <a:r>
              <a:rPr lang="en-US" altLang="zh-CN" sz="1400" dirty="0">
                <a:solidFill>
                  <a:srgbClr val="FFFFFF"/>
                </a:solidFill>
              </a:rPr>
              <a:t>_</a:t>
            </a:r>
            <a:r>
              <a:rPr lang="zh-CN" altLang="en-US" sz="1400" dirty="0">
                <a:solidFill>
                  <a:srgbClr val="FFFFFF"/>
                </a:solidFill>
              </a:rPr>
              <a:t>数字支付项目组</a:t>
            </a:r>
            <a:endParaRPr lang="en-US" altLang="zh-CN" sz="1400" dirty="0">
              <a:solidFill>
                <a:srgbClr val="FFFFFF"/>
              </a:solidFill>
            </a:endParaRPr>
          </a:p>
        </p:txBody>
      </p:sp>
      <p:pic>
        <p:nvPicPr>
          <p:cNvPr id="19" name="图片 18">
            <a:extLst>
              <a:ext uri="{FF2B5EF4-FFF2-40B4-BE49-F238E27FC236}">
                <a16:creationId xmlns:a16="http://schemas.microsoft.com/office/drawing/2014/main" id="{C783F955-0468-5C7C-CAB3-65E2A0CC273F}"/>
              </a:ext>
            </a:extLst>
          </p:cNvPr>
          <p:cNvPicPr>
            <a:picLocks noChangeAspect="1"/>
          </p:cNvPicPr>
          <p:nvPr/>
        </p:nvPicPr>
        <p:blipFill rotWithShape="1">
          <a:blip r:embed="rId3">
            <a:extLst>
              <a:ext uri="{28A0092B-C50C-407E-A947-70E740481C1C}">
                <a14:useLocalDpi xmlns:a14="http://schemas.microsoft.com/office/drawing/2010/main" val="0"/>
              </a:ext>
            </a:extLst>
          </a:blip>
          <a:srcRect l="2963" r="6067"/>
          <a:stretch/>
        </p:blipFill>
        <p:spPr>
          <a:xfrm>
            <a:off x="777553" y="1252897"/>
            <a:ext cx="2938564" cy="2561160"/>
          </a:xfrm>
          <a:prstGeom prst="rect">
            <a:avLst/>
          </a:prstGeom>
        </p:spPr>
      </p:pic>
      <p:sp>
        <p:nvSpPr>
          <p:cNvPr id="21" name="文本占位符 6">
            <a:extLst>
              <a:ext uri="{FF2B5EF4-FFF2-40B4-BE49-F238E27FC236}">
                <a16:creationId xmlns:a16="http://schemas.microsoft.com/office/drawing/2014/main" id="{A0541EBE-C14B-54EE-1A20-4EB8B41664FA}"/>
              </a:ext>
            </a:extLst>
          </p:cNvPr>
          <p:cNvSpPr txBox="1">
            <a:spLocks/>
          </p:cNvSpPr>
          <p:nvPr/>
        </p:nvSpPr>
        <p:spPr>
          <a:xfrm>
            <a:off x="5592962" y="4588256"/>
            <a:ext cx="1277496" cy="319123"/>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t>2022/10/10</a:t>
            </a:r>
          </a:p>
        </p:txBody>
      </p:sp>
      <p:sp>
        <p:nvSpPr>
          <p:cNvPr id="3" name="文本框 2">
            <a:extLst>
              <a:ext uri="{FF2B5EF4-FFF2-40B4-BE49-F238E27FC236}">
                <a16:creationId xmlns:a16="http://schemas.microsoft.com/office/drawing/2014/main" id="{C8F33D1C-015E-D6F8-FCA1-DB7BAD04F1A0}"/>
              </a:ext>
            </a:extLst>
          </p:cNvPr>
          <p:cNvSpPr txBox="1"/>
          <p:nvPr/>
        </p:nvSpPr>
        <p:spPr>
          <a:xfrm>
            <a:off x="3837992" y="3198923"/>
            <a:ext cx="970326" cy="889909"/>
          </a:xfrm>
          <a:prstGeom prst="rect">
            <a:avLst/>
          </a:prstGeom>
          <a:noFill/>
          <a:ln w="117475">
            <a:noFill/>
          </a:ln>
        </p:spPr>
        <p:txBody>
          <a:bodyPr wrap="none" rtlCol="0">
            <a:prstTxWarp prst="textPlain">
              <a:avLst/>
            </a:prstTxWarp>
            <a:spAutoFit/>
          </a:bodyPr>
          <a:lstStyle/>
          <a:p>
            <a:r>
              <a:rPr lang="en-US" altLang="zh-CN" spc="100" dirty="0">
                <a:latin typeface="Impact" panose="020B0806030902050204" pitchFamily="34" charset="0"/>
                <a:cs typeface="Arial" panose="020B0604020202020204" pitchFamily="34" charset="0"/>
              </a:rPr>
              <a:t>/02</a:t>
            </a:r>
            <a:endParaRPr lang="zh-CN" altLang="en-US" spc="100" dirty="0">
              <a:latin typeface="Impact" panose="020B0806030902050204" pitchFamily="34" charset="0"/>
              <a:cs typeface="Arial" panose="020B0604020202020204" pitchFamily="34" charset="0"/>
            </a:endParaRPr>
          </a:p>
        </p:txBody>
      </p:sp>
      <p:sp>
        <p:nvSpPr>
          <p:cNvPr id="4" name="矩形 3">
            <a:extLst>
              <a:ext uri="{FF2B5EF4-FFF2-40B4-BE49-F238E27FC236}">
                <a16:creationId xmlns:a16="http://schemas.microsoft.com/office/drawing/2014/main" id="{B7CE57D1-1273-9A1B-ECBD-14BDE3495450}"/>
              </a:ext>
            </a:extLst>
          </p:cNvPr>
          <p:cNvSpPr/>
          <p:nvPr/>
        </p:nvSpPr>
        <p:spPr>
          <a:xfrm>
            <a:off x="777553" y="1252898"/>
            <a:ext cx="2938564" cy="2561160"/>
          </a:xfrm>
          <a:prstGeom prst="rect">
            <a:avLst/>
          </a:prstGeom>
          <a:solidFill>
            <a:schemeClr val="tx1">
              <a:lumMod val="65000"/>
              <a:lumOff val="3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96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19C1E07-1F3D-D4B7-1B45-01BF837F9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170" y="4526997"/>
            <a:ext cx="4712465" cy="1920090"/>
          </a:xfrm>
          <a:prstGeom prst="rect">
            <a:avLst/>
          </a:prstGeom>
        </p:spPr>
      </p:pic>
      <p:sp>
        <p:nvSpPr>
          <p:cNvPr id="7" name="标题 1">
            <a:extLst>
              <a:ext uri="{FF2B5EF4-FFF2-40B4-BE49-F238E27FC236}">
                <a16:creationId xmlns:a16="http://schemas.microsoft.com/office/drawing/2014/main" id="{C3157955-1ABF-B738-7CED-1020BA536B82}"/>
              </a:ext>
            </a:extLst>
          </p:cNvPr>
          <p:cNvSpPr>
            <a:spLocks noGrp="1"/>
          </p:cNvSpPr>
          <p:nvPr>
            <p:ph type="title"/>
          </p:nvPr>
        </p:nvSpPr>
        <p:spPr>
          <a:xfrm>
            <a:off x="362047" y="284109"/>
            <a:ext cx="11467906" cy="664957"/>
          </a:xfrm>
          <a:ln>
            <a:noFill/>
          </a:ln>
        </p:spPr>
        <p:txBody>
          <a:bodyPr>
            <a:normAutofit/>
          </a:bodyPr>
          <a:lstStyle/>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SE</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安全芯片</a:t>
            </a:r>
          </a:p>
        </p:txBody>
      </p:sp>
      <p:cxnSp>
        <p:nvCxnSpPr>
          <p:cNvPr id="8" name="直接连接符 7">
            <a:extLst>
              <a:ext uri="{FF2B5EF4-FFF2-40B4-BE49-F238E27FC236}">
                <a16:creationId xmlns:a16="http://schemas.microsoft.com/office/drawing/2014/main" id="{0C136ABD-E26A-5230-D465-69CFAAA4CB97}"/>
              </a:ext>
            </a:extLst>
          </p:cNvPr>
          <p:cNvCxnSpPr>
            <a:cxnSpLocks/>
          </p:cNvCxnSpPr>
          <p:nvPr/>
        </p:nvCxnSpPr>
        <p:spPr>
          <a:xfrm>
            <a:off x="362047" y="1040505"/>
            <a:ext cx="11467906" cy="878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D8FD60-9D1E-236D-A79A-C00E3FB48393}"/>
              </a:ext>
            </a:extLst>
          </p:cNvPr>
          <p:cNvSpPr txBox="1"/>
          <p:nvPr/>
        </p:nvSpPr>
        <p:spPr>
          <a:xfrm>
            <a:off x="362047" y="1135341"/>
            <a:ext cx="11467906" cy="1675202"/>
          </a:xfrm>
          <a:prstGeom prst="rect">
            <a:avLst/>
          </a:prstGeom>
          <a:noFill/>
        </p:spPr>
        <p:txBody>
          <a:bodyPr wrap="square">
            <a:spAutoFit/>
          </a:bodyPr>
          <a:lstStyle/>
          <a:p>
            <a:pPr indent="457200">
              <a:lnSpc>
                <a:spcPct val="150000"/>
              </a:lnSpc>
            </a:pPr>
            <a:r>
              <a:rPr lang="en-US" altLang="zh-CN" sz="1400" i="0" dirty="0">
                <a:solidFill>
                  <a:srgbClr val="000000"/>
                </a:solidFill>
                <a:effectLst/>
                <a:latin typeface="-apple-system"/>
              </a:rPr>
              <a:t>SE</a:t>
            </a:r>
            <a:r>
              <a:rPr lang="zh-CN" altLang="en-US" sz="1400" i="0" dirty="0">
                <a:solidFill>
                  <a:srgbClr val="000000"/>
                </a:solidFill>
                <a:effectLst/>
                <a:latin typeface="-apple-system"/>
              </a:rPr>
              <a:t>为安全模块</a:t>
            </a:r>
            <a:r>
              <a:rPr lang="en-US" altLang="zh-CN" sz="1400" i="0" dirty="0">
                <a:solidFill>
                  <a:srgbClr val="000000"/>
                </a:solidFill>
                <a:effectLst/>
                <a:latin typeface="-apple-system"/>
              </a:rPr>
              <a:t>,</a:t>
            </a:r>
            <a:r>
              <a:rPr lang="zh-CN" altLang="en-US" sz="1400" i="0" dirty="0">
                <a:solidFill>
                  <a:srgbClr val="000000"/>
                </a:solidFill>
                <a:effectLst/>
                <a:latin typeface="-apple-system"/>
              </a:rPr>
              <a:t>是一台微型计算机</a:t>
            </a:r>
            <a:r>
              <a:rPr lang="en-US" altLang="zh-CN" sz="1400" i="0" dirty="0">
                <a:solidFill>
                  <a:srgbClr val="000000"/>
                </a:solidFill>
                <a:effectLst/>
                <a:latin typeface="-apple-system"/>
              </a:rPr>
              <a:t>,</a:t>
            </a:r>
            <a:r>
              <a:rPr lang="zh-CN" altLang="en-US" sz="1400" i="0" dirty="0">
                <a:solidFill>
                  <a:srgbClr val="000000"/>
                </a:solidFill>
                <a:effectLst/>
                <a:latin typeface="-apple-system"/>
              </a:rPr>
              <a:t>通过安全芯片和芯片操作系统</a:t>
            </a:r>
            <a:r>
              <a:rPr lang="en-US" altLang="zh-CN" sz="1400" i="0" dirty="0">
                <a:solidFill>
                  <a:srgbClr val="000000"/>
                </a:solidFill>
                <a:effectLst/>
                <a:latin typeface="-apple-system"/>
              </a:rPr>
              <a:t>(COS)</a:t>
            </a:r>
            <a:r>
              <a:rPr lang="zh-CN" altLang="en-US" sz="1400" i="0" dirty="0">
                <a:solidFill>
                  <a:srgbClr val="000000"/>
                </a:solidFill>
                <a:effectLst/>
                <a:latin typeface="-apple-system"/>
              </a:rPr>
              <a:t>实现数据安全存储、加解密运算等功能。</a:t>
            </a:r>
            <a:r>
              <a:rPr lang="en-US" altLang="zh-CN" sz="1400" i="0" dirty="0">
                <a:solidFill>
                  <a:srgbClr val="000000"/>
                </a:solidFill>
                <a:effectLst/>
                <a:latin typeface="-apple-system"/>
              </a:rPr>
              <a:t>SE</a:t>
            </a:r>
            <a:r>
              <a:rPr lang="zh-CN" altLang="en-US" sz="1400" i="0" dirty="0">
                <a:solidFill>
                  <a:srgbClr val="000000"/>
                </a:solidFill>
                <a:effectLst/>
                <a:latin typeface="-apple-system"/>
              </a:rPr>
              <a:t>可封装成各种形式</a:t>
            </a:r>
            <a:r>
              <a:rPr lang="en-US" altLang="zh-CN" sz="1400" i="0" dirty="0">
                <a:solidFill>
                  <a:srgbClr val="000000"/>
                </a:solidFill>
                <a:effectLst/>
                <a:latin typeface="-apple-system"/>
              </a:rPr>
              <a:t>,</a:t>
            </a:r>
            <a:r>
              <a:rPr lang="zh-CN" altLang="en-US" sz="1400" i="0" dirty="0">
                <a:solidFill>
                  <a:srgbClr val="000000"/>
                </a:solidFill>
                <a:effectLst/>
                <a:latin typeface="-apple-system"/>
              </a:rPr>
              <a:t>常见的有智能卡和嵌入式安全模块</a:t>
            </a:r>
            <a:r>
              <a:rPr lang="en-US" altLang="zh-CN" sz="1400" i="0" dirty="0">
                <a:solidFill>
                  <a:srgbClr val="000000"/>
                </a:solidFill>
                <a:effectLst/>
                <a:latin typeface="-apple-system"/>
              </a:rPr>
              <a:t>(</a:t>
            </a:r>
            <a:r>
              <a:rPr lang="en-US" altLang="zh-CN" sz="1400" i="0" dirty="0" err="1">
                <a:solidFill>
                  <a:srgbClr val="000000"/>
                </a:solidFill>
                <a:effectLst/>
                <a:latin typeface="-apple-system"/>
              </a:rPr>
              <a:t>eSE</a:t>
            </a:r>
            <a:r>
              <a:rPr lang="en-US" altLang="zh-CN" sz="1400" i="0" dirty="0">
                <a:solidFill>
                  <a:srgbClr val="000000"/>
                </a:solidFill>
                <a:effectLst/>
                <a:latin typeface="-apple-system"/>
              </a:rPr>
              <a:t>)</a:t>
            </a:r>
            <a:r>
              <a:rPr lang="zh-CN" altLang="en-US" sz="1400" i="0" dirty="0">
                <a:solidFill>
                  <a:srgbClr val="000000"/>
                </a:solidFill>
                <a:effectLst/>
                <a:latin typeface="-apple-system"/>
              </a:rPr>
              <a:t>等。针对</a:t>
            </a:r>
            <a:r>
              <a:rPr lang="en-US" altLang="zh-CN" sz="1400" i="0" dirty="0">
                <a:solidFill>
                  <a:srgbClr val="000000"/>
                </a:solidFill>
                <a:effectLst/>
                <a:latin typeface="-apple-system"/>
              </a:rPr>
              <a:t>NFC</a:t>
            </a:r>
            <a:r>
              <a:rPr lang="zh-CN" altLang="en-US" sz="1400" i="0" dirty="0">
                <a:solidFill>
                  <a:srgbClr val="000000"/>
                </a:solidFill>
                <a:effectLst/>
                <a:latin typeface="-apple-system"/>
              </a:rPr>
              <a:t>终端产品开发的嵌入式安全模块</a:t>
            </a:r>
            <a:r>
              <a:rPr lang="en-US" altLang="zh-CN" sz="1400" i="0" dirty="0">
                <a:solidFill>
                  <a:srgbClr val="000000"/>
                </a:solidFill>
                <a:effectLst/>
                <a:latin typeface="-apple-system"/>
              </a:rPr>
              <a:t>(</a:t>
            </a:r>
            <a:r>
              <a:rPr lang="en-US" altLang="zh-CN" sz="1400" i="0" dirty="0" err="1">
                <a:solidFill>
                  <a:srgbClr val="000000"/>
                </a:solidFill>
                <a:effectLst/>
                <a:latin typeface="-apple-system"/>
              </a:rPr>
              <a:t>eSE</a:t>
            </a:r>
            <a:r>
              <a:rPr lang="en-US" altLang="zh-CN" sz="1400" i="0" dirty="0">
                <a:solidFill>
                  <a:srgbClr val="000000"/>
                </a:solidFill>
                <a:effectLst/>
                <a:latin typeface="-apple-system"/>
              </a:rPr>
              <a:t>)</a:t>
            </a:r>
            <a:r>
              <a:rPr lang="zh-CN" altLang="en-US" sz="1400" i="0" dirty="0">
                <a:solidFill>
                  <a:srgbClr val="000000"/>
                </a:solidFill>
                <a:effectLst/>
                <a:latin typeface="-apple-system"/>
              </a:rPr>
              <a:t>产品</a:t>
            </a:r>
            <a:r>
              <a:rPr lang="en-US" altLang="zh-CN" sz="1400" i="0" dirty="0">
                <a:solidFill>
                  <a:srgbClr val="000000"/>
                </a:solidFill>
                <a:effectLst/>
                <a:latin typeface="-apple-system"/>
              </a:rPr>
              <a:t>,</a:t>
            </a:r>
            <a:r>
              <a:rPr lang="zh-CN" altLang="en-US" sz="1400" i="0" dirty="0">
                <a:solidFill>
                  <a:srgbClr val="000000"/>
                </a:solidFill>
                <a:effectLst/>
                <a:latin typeface="-apple-system"/>
              </a:rPr>
              <a:t>采用满足</a:t>
            </a:r>
            <a:r>
              <a:rPr lang="en-US" altLang="zh-CN" sz="1400" i="0" dirty="0">
                <a:solidFill>
                  <a:srgbClr val="000000"/>
                </a:solidFill>
                <a:effectLst/>
                <a:latin typeface="-apple-system"/>
              </a:rPr>
              <a:t>CCEAL5+</a:t>
            </a:r>
            <a:r>
              <a:rPr lang="zh-CN" altLang="en-US" sz="1400" i="0" dirty="0">
                <a:solidFill>
                  <a:srgbClr val="000000"/>
                </a:solidFill>
                <a:effectLst/>
                <a:latin typeface="-apple-system"/>
              </a:rPr>
              <a:t>安全等级要求的智能安全芯片</a:t>
            </a:r>
            <a:r>
              <a:rPr lang="en-US" altLang="zh-CN" sz="1400" i="0" dirty="0">
                <a:solidFill>
                  <a:srgbClr val="000000"/>
                </a:solidFill>
                <a:effectLst/>
                <a:latin typeface="-apple-system"/>
              </a:rPr>
              <a:t>, </a:t>
            </a:r>
            <a:r>
              <a:rPr lang="zh-CN" altLang="en-US" sz="1400" i="0" dirty="0">
                <a:solidFill>
                  <a:srgbClr val="000000"/>
                </a:solidFill>
                <a:effectLst/>
                <a:latin typeface="-apple-system"/>
              </a:rPr>
              <a:t>内置安全操作系统</a:t>
            </a:r>
            <a:r>
              <a:rPr lang="en-US" altLang="zh-CN" sz="1400" i="0" dirty="0">
                <a:solidFill>
                  <a:srgbClr val="000000"/>
                </a:solidFill>
                <a:effectLst/>
                <a:latin typeface="-apple-system"/>
              </a:rPr>
              <a:t>,</a:t>
            </a:r>
            <a:r>
              <a:rPr lang="zh-CN" altLang="en-US" sz="1400" i="0" dirty="0">
                <a:solidFill>
                  <a:srgbClr val="000000"/>
                </a:solidFill>
                <a:effectLst/>
                <a:latin typeface="-apple-system"/>
              </a:rPr>
              <a:t>满足终端的安全密钥存储、数据加密服务等需求。可广泛应用于金融、移动支付、城市交通、医疗、零售等领域</a:t>
            </a:r>
            <a:r>
              <a:rPr lang="en-US" altLang="zh-CN" sz="1400" i="0" dirty="0">
                <a:solidFill>
                  <a:srgbClr val="000000"/>
                </a:solidFill>
                <a:effectLst/>
                <a:latin typeface="-apple-system"/>
              </a:rPr>
              <a:t>,</a:t>
            </a:r>
            <a:r>
              <a:rPr lang="zh-CN" altLang="en-US" sz="1400" i="0" dirty="0">
                <a:solidFill>
                  <a:srgbClr val="000000"/>
                </a:solidFill>
                <a:effectLst/>
                <a:latin typeface="-apple-system"/>
              </a:rPr>
              <a:t>既能保护线上支付的安全</a:t>
            </a:r>
            <a:r>
              <a:rPr lang="en-US" altLang="zh-CN" sz="1400" i="0" dirty="0">
                <a:solidFill>
                  <a:srgbClr val="000000"/>
                </a:solidFill>
                <a:effectLst/>
                <a:latin typeface="-apple-system"/>
              </a:rPr>
              <a:t>,</a:t>
            </a:r>
            <a:r>
              <a:rPr lang="zh-CN" altLang="en-US" sz="1400" i="0" dirty="0">
                <a:solidFill>
                  <a:srgbClr val="000000"/>
                </a:solidFill>
                <a:effectLst/>
                <a:latin typeface="-apple-system"/>
              </a:rPr>
              <a:t>又能配合</a:t>
            </a:r>
            <a:r>
              <a:rPr lang="en-US" altLang="zh-CN" sz="1400" i="0" dirty="0">
                <a:solidFill>
                  <a:srgbClr val="000000"/>
                </a:solidFill>
                <a:effectLst/>
                <a:latin typeface="-apple-system"/>
              </a:rPr>
              <a:t>NFC</a:t>
            </a:r>
            <a:r>
              <a:rPr lang="zh-CN" altLang="en-US" sz="1400" i="0" dirty="0">
                <a:solidFill>
                  <a:srgbClr val="000000"/>
                </a:solidFill>
                <a:effectLst/>
                <a:latin typeface="-apple-system"/>
              </a:rPr>
              <a:t>作为线下支付的钱包使用</a:t>
            </a:r>
          </a:p>
          <a:p>
            <a:pPr indent="457200">
              <a:lnSpc>
                <a:spcPct val="150000"/>
              </a:lnSpc>
            </a:pPr>
            <a:r>
              <a:rPr lang="en-US" altLang="zh-CN" sz="1400" i="0" dirty="0">
                <a:solidFill>
                  <a:srgbClr val="000000"/>
                </a:solidFill>
                <a:effectLst/>
                <a:latin typeface="-apple-system"/>
              </a:rPr>
              <a:t>SE</a:t>
            </a:r>
            <a:r>
              <a:rPr lang="zh-CN" altLang="en-US" sz="1400" i="0" dirty="0">
                <a:solidFill>
                  <a:srgbClr val="000000"/>
                </a:solidFill>
                <a:effectLst/>
                <a:latin typeface="-apple-system"/>
              </a:rPr>
              <a:t>支持的安全算法分为国际算法</a:t>
            </a:r>
            <a:r>
              <a:rPr lang="en-US" altLang="zh-CN" sz="1400" i="0" dirty="0">
                <a:solidFill>
                  <a:srgbClr val="000000"/>
                </a:solidFill>
                <a:effectLst/>
                <a:latin typeface="-apple-system"/>
              </a:rPr>
              <a:t>(RSA\ECC\DES\3DES\AES\SHA-n)</a:t>
            </a:r>
            <a:r>
              <a:rPr lang="zh-CN" altLang="en-US" sz="1400" i="0" dirty="0">
                <a:solidFill>
                  <a:srgbClr val="000000"/>
                </a:solidFill>
                <a:effectLst/>
                <a:latin typeface="-apple-system"/>
              </a:rPr>
              <a:t>和国密算法</a:t>
            </a:r>
            <a:r>
              <a:rPr lang="en-US" altLang="zh-CN" sz="1400" i="0" dirty="0">
                <a:solidFill>
                  <a:srgbClr val="000000"/>
                </a:solidFill>
                <a:effectLst/>
                <a:latin typeface="-apple-system"/>
              </a:rPr>
              <a:t>(SM1\SM2\SM3\SM4\SM9),SE</a:t>
            </a:r>
            <a:r>
              <a:rPr lang="zh-CN" altLang="en-US" sz="1400" i="0" dirty="0">
                <a:solidFill>
                  <a:srgbClr val="000000"/>
                </a:solidFill>
                <a:effectLst/>
                <a:latin typeface="-apple-system"/>
              </a:rPr>
              <a:t>的安全资质包括</a:t>
            </a:r>
            <a:r>
              <a:rPr lang="en-US" altLang="zh-CN" sz="1400" i="0" dirty="0">
                <a:solidFill>
                  <a:srgbClr val="000000"/>
                </a:solidFill>
                <a:effectLst/>
                <a:latin typeface="-apple-system"/>
              </a:rPr>
              <a:t>EAL4+</a:t>
            </a:r>
            <a:r>
              <a:rPr lang="zh-CN" altLang="en-US" sz="1400" i="0" dirty="0">
                <a:solidFill>
                  <a:srgbClr val="000000"/>
                </a:solidFill>
                <a:effectLst/>
                <a:latin typeface="-apple-system"/>
              </a:rPr>
              <a:t>、国密二级等</a:t>
            </a:r>
            <a:endParaRPr lang="en-US" altLang="zh-CN" sz="1400" i="0" dirty="0">
              <a:solidFill>
                <a:srgbClr val="000000"/>
              </a:solidFill>
              <a:effectLst/>
              <a:latin typeface="-apple-system"/>
            </a:endParaRPr>
          </a:p>
        </p:txBody>
      </p:sp>
      <p:sp>
        <p:nvSpPr>
          <p:cNvPr id="13" name="文本框 12">
            <a:extLst>
              <a:ext uri="{FF2B5EF4-FFF2-40B4-BE49-F238E27FC236}">
                <a16:creationId xmlns:a16="http://schemas.microsoft.com/office/drawing/2014/main" id="{F697A48F-238A-FD1C-13ED-0DE496E62C42}"/>
              </a:ext>
            </a:extLst>
          </p:cNvPr>
          <p:cNvSpPr txBox="1"/>
          <p:nvPr/>
        </p:nvSpPr>
        <p:spPr>
          <a:xfrm>
            <a:off x="561100" y="3250517"/>
            <a:ext cx="7357479" cy="1028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400" i="0" dirty="0">
                <a:solidFill>
                  <a:srgbClr val="000000"/>
                </a:solidFill>
                <a:effectLst/>
                <a:latin typeface="-apple-system"/>
              </a:rPr>
              <a:t>密钥的安全存储</a:t>
            </a:r>
            <a:r>
              <a:rPr lang="en-US" altLang="zh-CN" sz="1400" i="0" dirty="0">
                <a:solidFill>
                  <a:srgbClr val="000000"/>
                </a:solidFill>
                <a:effectLst/>
                <a:latin typeface="-apple-system"/>
              </a:rPr>
              <a:t>: </a:t>
            </a:r>
            <a:r>
              <a:rPr lang="zh-CN" altLang="en-US" sz="1400" b="0" i="0" dirty="0">
                <a:solidFill>
                  <a:srgbClr val="000000"/>
                </a:solidFill>
                <a:effectLst/>
                <a:latin typeface="-apple-system"/>
              </a:rPr>
              <a:t>可建立相对完善的密钥管理体系</a:t>
            </a:r>
            <a:r>
              <a:rPr lang="en-US" altLang="zh-CN" sz="1400" b="0" i="0" dirty="0">
                <a:solidFill>
                  <a:srgbClr val="000000"/>
                </a:solidFill>
                <a:effectLst/>
                <a:latin typeface="-apple-system"/>
              </a:rPr>
              <a:t>,</a:t>
            </a:r>
            <a:r>
              <a:rPr lang="zh-CN" altLang="en-US" sz="1400" b="0" i="0" dirty="0">
                <a:solidFill>
                  <a:srgbClr val="000000"/>
                </a:solidFill>
                <a:effectLst/>
                <a:latin typeface="-apple-system"/>
              </a:rPr>
              <a:t>保证密钥不可被读取</a:t>
            </a:r>
            <a:endParaRPr lang="en-US" altLang="zh-CN" sz="1400" i="0" dirty="0">
              <a:solidFill>
                <a:srgbClr val="000000"/>
              </a:solidFill>
              <a:effectLst/>
              <a:latin typeface="-apple-system"/>
            </a:endParaRPr>
          </a:p>
          <a:p>
            <a:pPr marL="285750" indent="-285750">
              <a:lnSpc>
                <a:spcPct val="150000"/>
              </a:lnSpc>
              <a:buFont typeface="Arial" panose="020B0604020202020204" pitchFamily="34" charset="0"/>
              <a:buChar char="•"/>
            </a:pPr>
            <a:r>
              <a:rPr lang="zh-CN" altLang="en-US" sz="1400" dirty="0">
                <a:solidFill>
                  <a:srgbClr val="000000"/>
                </a:solidFill>
                <a:latin typeface="-apple-system"/>
              </a:rPr>
              <a:t>数据加密运算</a:t>
            </a:r>
            <a:r>
              <a:rPr lang="en-US" altLang="zh-CN" sz="1400" dirty="0">
                <a:solidFill>
                  <a:srgbClr val="000000"/>
                </a:solidFill>
                <a:latin typeface="-apple-system"/>
              </a:rPr>
              <a:t>: </a:t>
            </a:r>
            <a:r>
              <a:rPr lang="zh-CN" altLang="en-US" sz="1400" b="0" i="0" dirty="0">
                <a:solidFill>
                  <a:srgbClr val="000000"/>
                </a:solidFill>
                <a:effectLst/>
                <a:latin typeface="-apple-system"/>
              </a:rPr>
              <a:t>对于可靠的安全算法的支持、敏感数据密文传输和数据传输防篡改等</a:t>
            </a:r>
            <a:endParaRPr lang="en-US" altLang="zh-CN" sz="1400" dirty="0">
              <a:solidFill>
                <a:srgbClr val="000000"/>
              </a:solidFill>
              <a:latin typeface="-apple-system"/>
            </a:endParaRPr>
          </a:p>
          <a:p>
            <a:pPr marL="285750" indent="-285750">
              <a:lnSpc>
                <a:spcPct val="150000"/>
              </a:lnSpc>
              <a:buFont typeface="Arial" panose="020B0604020202020204" pitchFamily="34" charset="0"/>
              <a:buChar char="•"/>
            </a:pPr>
            <a:r>
              <a:rPr lang="zh-CN" altLang="en-US" sz="1400" dirty="0">
                <a:solidFill>
                  <a:srgbClr val="000000"/>
                </a:solidFill>
                <a:latin typeface="-apple-system"/>
              </a:rPr>
              <a:t>信息安全存放</a:t>
            </a:r>
            <a:r>
              <a:rPr lang="en-US" altLang="zh-CN" sz="1400" dirty="0">
                <a:solidFill>
                  <a:srgbClr val="000000"/>
                </a:solidFill>
                <a:latin typeface="-apple-system"/>
              </a:rPr>
              <a:t>: </a:t>
            </a:r>
            <a:r>
              <a:rPr lang="zh-CN" altLang="en-US" sz="1400" b="0" i="0" dirty="0">
                <a:solidFill>
                  <a:srgbClr val="000000"/>
                </a:solidFill>
                <a:effectLst/>
                <a:latin typeface="-apple-system"/>
              </a:rPr>
              <a:t>严格的文件访问权限机制和可靠的认证算法和流程</a:t>
            </a:r>
            <a:endParaRPr lang="en-US" altLang="zh-CN" sz="1400" i="0" dirty="0">
              <a:solidFill>
                <a:srgbClr val="000000"/>
              </a:solidFill>
              <a:effectLst/>
              <a:latin typeface="-apple-system"/>
            </a:endParaRPr>
          </a:p>
        </p:txBody>
      </p:sp>
      <p:sp>
        <p:nvSpPr>
          <p:cNvPr id="15" name="文本占位符 5">
            <a:extLst>
              <a:ext uri="{FF2B5EF4-FFF2-40B4-BE49-F238E27FC236}">
                <a16:creationId xmlns:a16="http://schemas.microsoft.com/office/drawing/2014/main" id="{7C7317B4-F46E-9662-C1F7-8516856E3310}"/>
              </a:ext>
            </a:extLst>
          </p:cNvPr>
          <p:cNvSpPr txBox="1">
            <a:spLocks/>
          </p:cNvSpPr>
          <p:nvPr/>
        </p:nvSpPr>
        <p:spPr>
          <a:xfrm>
            <a:off x="665365" y="2927395"/>
            <a:ext cx="1623746"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en-US" altLang="zh-CN" sz="1400" b="1" dirty="0">
                <a:solidFill>
                  <a:schemeClr val="tx1"/>
                </a:solidFill>
              </a:rPr>
              <a:t>SE</a:t>
            </a:r>
            <a:r>
              <a:rPr lang="zh-CN" altLang="en-US" sz="1400" b="1" dirty="0">
                <a:solidFill>
                  <a:schemeClr val="tx1"/>
                </a:solidFill>
              </a:rPr>
              <a:t>主要功能</a:t>
            </a:r>
            <a:endParaRPr lang="en-US" altLang="zh-CN" sz="1400" b="1" dirty="0">
              <a:solidFill>
                <a:schemeClr val="tx1"/>
              </a:solidFill>
            </a:endParaRPr>
          </a:p>
        </p:txBody>
      </p:sp>
      <p:sp>
        <p:nvSpPr>
          <p:cNvPr id="16" name="矩形 15">
            <a:extLst>
              <a:ext uri="{FF2B5EF4-FFF2-40B4-BE49-F238E27FC236}">
                <a16:creationId xmlns:a16="http://schemas.microsoft.com/office/drawing/2014/main" id="{E7B0D161-3FDE-17B9-A1C1-9AC58B3CF0E3}"/>
              </a:ext>
            </a:extLst>
          </p:cNvPr>
          <p:cNvSpPr/>
          <p:nvPr/>
        </p:nvSpPr>
        <p:spPr>
          <a:xfrm>
            <a:off x="561101" y="2927395"/>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96B419A-9737-909A-5BFF-330288B16922}"/>
              </a:ext>
            </a:extLst>
          </p:cNvPr>
          <p:cNvSpPr txBox="1"/>
          <p:nvPr/>
        </p:nvSpPr>
        <p:spPr>
          <a:xfrm>
            <a:off x="561101" y="4688558"/>
            <a:ext cx="7489850" cy="1028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400" i="0" dirty="0">
                <a:solidFill>
                  <a:srgbClr val="000000"/>
                </a:solidFill>
                <a:effectLst/>
                <a:latin typeface="-apple-system"/>
              </a:rPr>
              <a:t>银行卡</a:t>
            </a:r>
            <a:r>
              <a:rPr lang="en-US" altLang="zh-CN" sz="1400" i="0" dirty="0">
                <a:solidFill>
                  <a:srgbClr val="000000"/>
                </a:solidFill>
                <a:effectLst/>
                <a:latin typeface="-apple-system"/>
              </a:rPr>
              <a:t>: </a:t>
            </a:r>
            <a:r>
              <a:rPr lang="zh-CN" altLang="en-US" sz="1400" i="0" dirty="0">
                <a:solidFill>
                  <a:srgbClr val="000000"/>
                </a:solidFill>
                <a:effectLst/>
                <a:latin typeface="-apple-system"/>
              </a:rPr>
              <a:t>将</a:t>
            </a:r>
            <a:r>
              <a:rPr lang="en-US" altLang="zh-CN" sz="1400" i="0" dirty="0">
                <a:solidFill>
                  <a:srgbClr val="000000"/>
                </a:solidFill>
                <a:effectLst/>
                <a:latin typeface="-apple-system"/>
              </a:rPr>
              <a:t>SE</a:t>
            </a:r>
            <a:r>
              <a:rPr lang="zh-CN" altLang="en-US" sz="1400" i="0" dirty="0">
                <a:solidFill>
                  <a:srgbClr val="000000"/>
                </a:solidFill>
                <a:effectLst/>
                <a:latin typeface="-apple-system"/>
              </a:rPr>
              <a:t>镶嵌在塑料卡基上</a:t>
            </a:r>
            <a:r>
              <a:rPr lang="en-US" altLang="zh-CN" sz="1400" i="0" dirty="0">
                <a:solidFill>
                  <a:srgbClr val="000000"/>
                </a:solidFill>
                <a:effectLst/>
                <a:latin typeface="-apple-system"/>
              </a:rPr>
              <a:t>,</a:t>
            </a:r>
            <a:r>
              <a:rPr lang="zh-CN" altLang="en-US" sz="1400" i="0" dirty="0">
                <a:solidFill>
                  <a:srgbClr val="000000"/>
                </a:solidFill>
                <a:effectLst/>
                <a:latin typeface="-apple-system"/>
              </a:rPr>
              <a:t>封装成卡片</a:t>
            </a:r>
            <a:r>
              <a:rPr lang="en-US" altLang="zh-CN" sz="1400" i="0" dirty="0">
                <a:solidFill>
                  <a:srgbClr val="000000"/>
                </a:solidFill>
                <a:effectLst/>
                <a:latin typeface="-apple-system"/>
              </a:rPr>
              <a:t>,</a:t>
            </a:r>
            <a:r>
              <a:rPr lang="zh-CN" altLang="en-US" sz="1400" i="0" dirty="0">
                <a:solidFill>
                  <a:srgbClr val="000000"/>
                </a:solidFill>
                <a:effectLst/>
                <a:latin typeface="-apple-system"/>
              </a:rPr>
              <a:t>卡片尺寸遵循行业标准</a:t>
            </a:r>
            <a:r>
              <a:rPr lang="en-US" altLang="zh-CN" sz="1400" i="0" dirty="0">
                <a:solidFill>
                  <a:srgbClr val="000000"/>
                </a:solidFill>
                <a:effectLst/>
                <a:latin typeface="-apple-system"/>
              </a:rPr>
              <a:t>,</a:t>
            </a:r>
            <a:r>
              <a:rPr lang="zh-CN" altLang="en-US" sz="1400" i="0" dirty="0">
                <a:solidFill>
                  <a:srgbClr val="000000"/>
                </a:solidFill>
                <a:effectLst/>
                <a:latin typeface="-apple-system"/>
              </a:rPr>
              <a:t>如金融</a:t>
            </a:r>
            <a:r>
              <a:rPr lang="en-US" altLang="zh-CN" sz="1400" i="0" dirty="0">
                <a:solidFill>
                  <a:srgbClr val="000000"/>
                </a:solidFill>
                <a:effectLst/>
                <a:latin typeface="-apple-system"/>
              </a:rPr>
              <a:t>IC</a:t>
            </a:r>
            <a:r>
              <a:rPr lang="zh-CN" altLang="en-US" sz="1400" i="0" dirty="0">
                <a:solidFill>
                  <a:srgbClr val="000000"/>
                </a:solidFill>
                <a:effectLst/>
                <a:latin typeface="-apple-system"/>
              </a:rPr>
              <a:t>卡、</a:t>
            </a:r>
            <a:r>
              <a:rPr lang="en-US" altLang="zh-CN" sz="1400" i="0" dirty="0">
                <a:solidFill>
                  <a:srgbClr val="000000"/>
                </a:solidFill>
                <a:effectLst/>
                <a:latin typeface="-apple-system"/>
              </a:rPr>
              <a:t>SIM</a:t>
            </a:r>
            <a:r>
              <a:rPr lang="zh-CN" altLang="en-US" sz="1400" i="0" dirty="0">
                <a:solidFill>
                  <a:srgbClr val="000000"/>
                </a:solidFill>
                <a:effectLst/>
                <a:latin typeface="-apple-system"/>
              </a:rPr>
              <a:t>卡等</a:t>
            </a:r>
          </a:p>
          <a:p>
            <a:pPr marL="285750" indent="-285750">
              <a:lnSpc>
                <a:spcPct val="150000"/>
              </a:lnSpc>
              <a:buFont typeface="Arial" panose="020B0604020202020204" pitchFamily="34" charset="0"/>
              <a:buChar char="•"/>
            </a:pPr>
            <a:r>
              <a:rPr lang="zh-CN" altLang="en-US" sz="1400" i="0" dirty="0">
                <a:solidFill>
                  <a:srgbClr val="000000"/>
                </a:solidFill>
                <a:effectLst/>
                <a:latin typeface="-apple-system"/>
              </a:rPr>
              <a:t>异性卡</a:t>
            </a:r>
            <a:r>
              <a:rPr lang="en-US" altLang="zh-CN" sz="1400" i="0" dirty="0">
                <a:solidFill>
                  <a:srgbClr val="000000"/>
                </a:solidFill>
                <a:effectLst/>
                <a:latin typeface="-apple-system"/>
              </a:rPr>
              <a:t>: </a:t>
            </a:r>
            <a:r>
              <a:rPr lang="zh-CN" altLang="en-US" sz="1400" i="0" dirty="0">
                <a:solidFill>
                  <a:srgbClr val="000000"/>
                </a:solidFill>
                <a:effectLst/>
                <a:latin typeface="-apple-system"/>
              </a:rPr>
              <a:t>封装成各种移动支付卡</a:t>
            </a:r>
            <a:r>
              <a:rPr lang="en-US" altLang="zh-CN" sz="1400" i="0" dirty="0">
                <a:solidFill>
                  <a:srgbClr val="000000"/>
                </a:solidFill>
                <a:effectLst/>
                <a:latin typeface="-apple-system"/>
              </a:rPr>
              <a:t>,</a:t>
            </a:r>
            <a:r>
              <a:rPr lang="zh-CN" altLang="en-US" sz="1400" i="0" dirty="0">
                <a:solidFill>
                  <a:srgbClr val="000000"/>
                </a:solidFill>
                <a:effectLst/>
                <a:latin typeface="-apple-system"/>
              </a:rPr>
              <a:t>和尺寸个性化的异形卡</a:t>
            </a:r>
          </a:p>
          <a:p>
            <a:pPr marL="285750" indent="-285750">
              <a:lnSpc>
                <a:spcPct val="150000"/>
              </a:lnSpc>
              <a:buFont typeface="Arial" panose="020B0604020202020204" pitchFamily="34" charset="0"/>
              <a:buChar char="•"/>
            </a:pPr>
            <a:r>
              <a:rPr lang="zh-CN" altLang="en-US" sz="1400" i="0" dirty="0">
                <a:solidFill>
                  <a:srgbClr val="000000"/>
                </a:solidFill>
                <a:effectLst/>
                <a:latin typeface="-apple-system"/>
              </a:rPr>
              <a:t>各类终端产品</a:t>
            </a:r>
            <a:r>
              <a:rPr lang="en-US" altLang="zh-CN" sz="1400" i="0" dirty="0">
                <a:solidFill>
                  <a:srgbClr val="000000"/>
                </a:solidFill>
                <a:effectLst/>
                <a:latin typeface="-apple-system"/>
              </a:rPr>
              <a:t>(</a:t>
            </a:r>
            <a:r>
              <a:rPr lang="zh-CN" altLang="en-US" sz="1400" i="0" dirty="0">
                <a:solidFill>
                  <a:srgbClr val="000000"/>
                </a:solidFill>
                <a:effectLst/>
                <a:latin typeface="-apple-system"/>
              </a:rPr>
              <a:t>手机、</a:t>
            </a:r>
            <a:r>
              <a:rPr lang="en-US" altLang="zh-CN" sz="1400" i="0" dirty="0">
                <a:solidFill>
                  <a:srgbClr val="000000"/>
                </a:solidFill>
                <a:effectLst/>
                <a:latin typeface="-apple-system"/>
              </a:rPr>
              <a:t>iPad</a:t>
            </a:r>
            <a:r>
              <a:rPr lang="zh-CN" altLang="en-US" sz="1400" i="0" dirty="0">
                <a:solidFill>
                  <a:srgbClr val="000000"/>
                </a:solidFill>
                <a:effectLst/>
                <a:latin typeface="-apple-system"/>
              </a:rPr>
              <a:t>等</a:t>
            </a:r>
            <a:r>
              <a:rPr lang="en-US" altLang="zh-CN" sz="1400" i="0" dirty="0">
                <a:solidFill>
                  <a:srgbClr val="000000"/>
                </a:solidFill>
                <a:effectLst/>
                <a:latin typeface="-apple-system"/>
              </a:rPr>
              <a:t>): </a:t>
            </a:r>
            <a:r>
              <a:rPr lang="zh-CN" altLang="en-US" sz="1400" i="0" dirty="0">
                <a:solidFill>
                  <a:srgbClr val="000000"/>
                </a:solidFill>
                <a:effectLst/>
                <a:latin typeface="-apple-system"/>
              </a:rPr>
              <a:t>封装成各类嵌入式模块</a:t>
            </a:r>
            <a:r>
              <a:rPr lang="en-US" altLang="zh-CN" sz="1400" i="0" dirty="0">
                <a:solidFill>
                  <a:srgbClr val="000000"/>
                </a:solidFill>
                <a:effectLst/>
                <a:latin typeface="-apple-system"/>
              </a:rPr>
              <a:t>,</a:t>
            </a:r>
            <a:r>
              <a:rPr lang="zh-CN" altLang="en-US" sz="1400" i="0" dirty="0">
                <a:solidFill>
                  <a:srgbClr val="000000"/>
                </a:solidFill>
                <a:effectLst/>
                <a:latin typeface="-apple-system"/>
              </a:rPr>
              <a:t>内置于各类终端产品中</a:t>
            </a:r>
            <a:endParaRPr lang="en-US" altLang="zh-CN" sz="1400" i="0" dirty="0">
              <a:solidFill>
                <a:srgbClr val="000000"/>
              </a:solidFill>
              <a:effectLst/>
              <a:latin typeface="-apple-system"/>
            </a:endParaRPr>
          </a:p>
        </p:txBody>
      </p:sp>
      <p:sp>
        <p:nvSpPr>
          <p:cNvPr id="6" name="文本占位符 5">
            <a:extLst>
              <a:ext uri="{FF2B5EF4-FFF2-40B4-BE49-F238E27FC236}">
                <a16:creationId xmlns:a16="http://schemas.microsoft.com/office/drawing/2014/main" id="{BD2B30E4-6A69-7051-ABC3-AF8110117B27}"/>
              </a:ext>
            </a:extLst>
          </p:cNvPr>
          <p:cNvSpPr txBox="1">
            <a:spLocks/>
          </p:cNvSpPr>
          <p:nvPr/>
        </p:nvSpPr>
        <p:spPr>
          <a:xfrm>
            <a:off x="665365" y="4365436"/>
            <a:ext cx="1623746" cy="323122"/>
          </a:xfrm>
          <a:prstGeom prst="rect">
            <a:avLst/>
          </a:prstGeom>
          <a:solidFill>
            <a:schemeClr val="bg1">
              <a:lumMod val="95000"/>
            </a:schemeClr>
          </a:solidFill>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72000">
              <a:spcBef>
                <a:spcPts val="600"/>
              </a:spcBef>
            </a:pPr>
            <a:r>
              <a:rPr lang="zh-CN" altLang="en-US" sz="1400" b="1" dirty="0">
                <a:solidFill>
                  <a:schemeClr val="tx1"/>
                </a:solidFill>
              </a:rPr>
              <a:t>应用领域</a:t>
            </a:r>
            <a:endParaRPr lang="en-US" altLang="zh-CN" sz="1400" b="1" dirty="0">
              <a:solidFill>
                <a:schemeClr val="tx1"/>
              </a:solidFill>
            </a:endParaRPr>
          </a:p>
        </p:txBody>
      </p:sp>
      <p:sp>
        <p:nvSpPr>
          <p:cNvPr id="9" name="矩形 8">
            <a:extLst>
              <a:ext uri="{FF2B5EF4-FFF2-40B4-BE49-F238E27FC236}">
                <a16:creationId xmlns:a16="http://schemas.microsoft.com/office/drawing/2014/main" id="{198C8542-BC27-EFD6-C423-BC7D0E69BC83}"/>
              </a:ext>
            </a:extLst>
          </p:cNvPr>
          <p:cNvSpPr/>
          <p:nvPr/>
        </p:nvSpPr>
        <p:spPr>
          <a:xfrm>
            <a:off x="561101" y="4365436"/>
            <a:ext cx="91564" cy="32312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3205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4292</Words>
  <Application>Microsoft Office PowerPoint</Application>
  <PresentationFormat>宽屏</PresentationFormat>
  <Paragraphs>220</Paragraphs>
  <Slides>22</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-apple-system</vt:lpstr>
      <vt:lpstr>等线</vt:lpstr>
      <vt:lpstr>等线 Light</vt:lpstr>
      <vt:lpstr>微软雅黑</vt:lpstr>
      <vt:lpstr>Arial</vt:lpstr>
      <vt:lpstr>Impact</vt:lpstr>
      <vt:lpstr>Office 主题​​</vt:lpstr>
      <vt:lpstr>微控制器处理器及安全芯片市场调研</vt:lpstr>
      <vt:lpstr>Cortex-M系列 微控制器处理器</vt:lpstr>
      <vt:lpstr>ARM Cortex-M系列 微控制器处理器</vt:lpstr>
      <vt:lpstr>基于Cortex-M处理器的产品开发</vt:lpstr>
      <vt:lpstr>可用于智能卡和嵌入式安全应用的Arm SecurCore系列</vt:lpstr>
      <vt:lpstr>SC000 处理器</vt:lpstr>
      <vt:lpstr>SC300 处理器</vt:lpstr>
      <vt:lpstr>SE安全芯片</vt:lpstr>
      <vt:lpstr>SE安全芯片</vt:lpstr>
      <vt:lpstr>智能卡芯片</vt:lpstr>
      <vt:lpstr>国内外主流安全芯片企业动态及发展趋势</vt:lpstr>
      <vt:lpstr>国内外主流安全芯片企业动态及发展趋势</vt:lpstr>
      <vt:lpstr>国内外主流安全芯片企业动态及发展趋势</vt:lpstr>
      <vt:lpstr>国内外主流安全芯片企业动态及发展趋势</vt:lpstr>
      <vt:lpstr>中国智能安全芯片行业驱动因素——国家宏观政策支持</vt:lpstr>
      <vt:lpstr>中国智能安全芯片行业驱动因素——应用广泛 渗透率逐渐提高</vt:lpstr>
      <vt:lpstr>新兴领域安全芯片</vt:lpstr>
      <vt:lpstr>新兴领域安全芯片——汽车电子</vt:lpstr>
      <vt:lpstr>新兴领域安全芯片——汽车电子 &amp; 移动支付</vt:lpstr>
      <vt:lpstr>新兴领域安全芯片——智能家居 智能门锁</vt:lpstr>
      <vt:lpstr>新兴领域安全芯片——eSIM</vt:lpstr>
      <vt:lpstr>新兴领域安全芯片——5G超级SIM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微控制器处理器及安全芯片市场调研</dc:title>
  <dc:creator>刘 加贺</dc:creator>
  <cp:lastModifiedBy>刘 加贺</cp:lastModifiedBy>
  <cp:revision>5</cp:revision>
  <dcterms:created xsi:type="dcterms:W3CDTF">2022-10-10T01:21:50Z</dcterms:created>
  <dcterms:modified xsi:type="dcterms:W3CDTF">2022-10-10T09:09:27Z</dcterms:modified>
</cp:coreProperties>
</file>