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10189" r:id="rId2"/>
    <p:sldId id="10178" r:id="rId3"/>
    <p:sldId id="10176" r:id="rId4"/>
    <p:sldId id="10177" r:id="rId5"/>
    <p:sldId id="10179" r:id="rId6"/>
    <p:sldId id="10187" r:id="rId7"/>
    <p:sldId id="10183" r:id="rId8"/>
    <p:sldId id="10180" r:id="rId9"/>
    <p:sldId id="10188" r:id="rId10"/>
    <p:sldId id="10181" r:id="rId11"/>
    <p:sldId id="10185" r:id="rId12"/>
    <p:sldId id="10186" r:id="rId13"/>
    <p:sldId id="10182"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B76D7"/>
    <a:srgbClr val="399BF5"/>
    <a:srgbClr val="48A3F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3" d="100"/>
          <a:sy n="73" d="100"/>
        </p:scale>
        <p:origin x="381"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ltLang="zh-CN" b="1" dirty="0"/>
              <a:t>MCU Market History and Forecast</a:t>
            </a:r>
            <a:endParaRPr lang="zh-CN" altLang="en-US" b="1"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Sheet1!$B$1</c:f>
              <c:strCache>
                <c:ptCount val="1"/>
                <c:pt idx="0">
                  <c:v>Market($M)</c:v>
                </c:pt>
              </c:strCache>
            </c:strRef>
          </c:tx>
          <c:spPr>
            <a:solidFill>
              <a:schemeClr val="accent1"/>
            </a:solidFill>
            <a:ln>
              <a:noFill/>
            </a:ln>
            <a:effectLst/>
          </c:spPr>
          <c:invertIfNegative val="0"/>
          <c:cat>
            <c:strRef>
              <c:f>Sheet1!$A$2:$A$9</c:f>
              <c:strCache>
                <c:ptCount val="8"/>
                <c:pt idx="0">
                  <c:v>19</c:v>
                </c:pt>
                <c:pt idx="1">
                  <c:v>20</c:v>
                </c:pt>
                <c:pt idx="2">
                  <c:v>21</c:v>
                </c:pt>
                <c:pt idx="3">
                  <c:v>22F</c:v>
                </c:pt>
                <c:pt idx="4">
                  <c:v>23F</c:v>
                </c:pt>
                <c:pt idx="5">
                  <c:v>24F</c:v>
                </c:pt>
                <c:pt idx="6">
                  <c:v>25F</c:v>
                </c:pt>
                <c:pt idx="7">
                  <c:v>26F</c:v>
                </c:pt>
              </c:strCache>
            </c:strRef>
          </c:cat>
          <c:val>
            <c:numRef>
              <c:f>Sheet1!$B$2:$B$9</c:f>
              <c:numCache>
                <c:formatCode>General</c:formatCode>
                <c:ptCount val="8"/>
                <c:pt idx="0">
                  <c:v>16000</c:v>
                </c:pt>
                <c:pt idx="1">
                  <c:v>15000</c:v>
                </c:pt>
                <c:pt idx="2">
                  <c:v>19000</c:v>
                </c:pt>
                <c:pt idx="3">
                  <c:v>21000</c:v>
                </c:pt>
                <c:pt idx="4">
                  <c:v>22500</c:v>
                </c:pt>
                <c:pt idx="5">
                  <c:v>23000</c:v>
                </c:pt>
                <c:pt idx="6">
                  <c:v>24000</c:v>
                </c:pt>
                <c:pt idx="7">
                  <c:v>27000</c:v>
                </c:pt>
              </c:numCache>
            </c:numRef>
          </c:val>
          <c:extLst>
            <c:ext xmlns:c16="http://schemas.microsoft.com/office/drawing/2014/chart" uri="{C3380CC4-5D6E-409C-BE32-E72D297353CC}">
              <c16:uniqueId val="{00000000-46D4-46CF-B4C8-92B72AFFC392}"/>
            </c:ext>
          </c:extLst>
        </c:ser>
        <c:ser>
          <c:idx val="1"/>
          <c:order val="1"/>
          <c:tx>
            <c:strRef>
              <c:f>Sheet1!$C$1</c:f>
              <c:strCache>
                <c:ptCount val="1"/>
                <c:pt idx="0">
                  <c:v>Units(M)</c:v>
                </c:pt>
              </c:strCache>
            </c:strRef>
          </c:tx>
          <c:spPr>
            <a:solidFill>
              <a:schemeClr val="accent2"/>
            </a:solidFill>
            <a:ln>
              <a:noFill/>
            </a:ln>
            <a:effectLst/>
          </c:spPr>
          <c:invertIfNegative val="0"/>
          <c:cat>
            <c:strRef>
              <c:f>Sheet1!$A$2:$A$9</c:f>
              <c:strCache>
                <c:ptCount val="8"/>
                <c:pt idx="0">
                  <c:v>19</c:v>
                </c:pt>
                <c:pt idx="1">
                  <c:v>20</c:v>
                </c:pt>
                <c:pt idx="2">
                  <c:v>21</c:v>
                </c:pt>
                <c:pt idx="3">
                  <c:v>22F</c:v>
                </c:pt>
                <c:pt idx="4">
                  <c:v>23F</c:v>
                </c:pt>
                <c:pt idx="5">
                  <c:v>24F</c:v>
                </c:pt>
                <c:pt idx="6">
                  <c:v>25F</c:v>
                </c:pt>
                <c:pt idx="7">
                  <c:v>26F</c:v>
                </c:pt>
              </c:strCache>
            </c:strRef>
          </c:cat>
          <c:val>
            <c:numRef>
              <c:f>Sheet1!$C$2:$C$9</c:f>
              <c:numCache>
                <c:formatCode>General</c:formatCode>
                <c:ptCount val="8"/>
                <c:pt idx="0">
                  <c:v>25000</c:v>
                </c:pt>
                <c:pt idx="1">
                  <c:v>28000</c:v>
                </c:pt>
                <c:pt idx="2">
                  <c:v>31000</c:v>
                </c:pt>
                <c:pt idx="3">
                  <c:v>32000</c:v>
                </c:pt>
                <c:pt idx="4">
                  <c:v>33000</c:v>
                </c:pt>
                <c:pt idx="5">
                  <c:v>34000</c:v>
                </c:pt>
                <c:pt idx="6">
                  <c:v>35000</c:v>
                </c:pt>
                <c:pt idx="7">
                  <c:v>36000</c:v>
                </c:pt>
              </c:numCache>
            </c:numRef>
          </c:val>
          <c:extLst>
            <c:ext xmlns:c16="http://schemas.microsoft.com/office/drawing/2014/chart" uri="{C3380CC4-5D6E-409C-BE32-E72D297353CC}">
              <c16:uniqueId val="{00000001-46D4-46CF-B4C8-92B72AFFC392}"/>
            </c:ext>
          </c:extLst>
        </c:ser>
        <c:dLbls>
          <c:showLegendKey val="0"/>
          <c:showVal val="0"/>
          <c:showCatName val="0"/>
          <c:showSerName val="0"/>
          <c:showPercent val="0"/>
          <c:showBubbleSize val="0"/>
        </c:dLbls>
        <c:gapWidth val="219"/>
        <c:overlap val="-27"/>
        <c:axId val="268087535"/>
        <c:axId val="268081711"/>
      </c:barChart>
      <c:lineChart>
        <c:grouping val="standard"/>
        <c:varyColors val="0"/>
        <c:ser>
          <c:idx val="2"/>
          <c:order val="2"/>
          <c:tx>
            <c:strRef>
              <c:f>Sheet1!$D$1</c:f>
              <c:strCache>
                <c:ptCount val="1"/>
                <c:pt idx="0">
                  <c:v>ASP($)</c:v>
                </c:pt>
              </c:strCache>
            </c:strRef>
          </c:tx>
          <c:spPr>
            <a:ln w="28575" cap="rnd">
              <a:solidFill>
                <a:schemeClr val="accent3"/>
              </a:solidFill>
              <a:round/>
            </a:ln>
            <a:effectLst/>
          </c:spPr>
          <c:marker>
            <c:symbol val="none"/>
          </c:marker>
          <c:cat>
            <c:strRef>
              <c:f>Sheet1!$A$2:$A$9</c:f>
              <c:strCache>
                <c:ptCount val="8"/>
                <c:pt idx="0">
                  <c:v>19</c:v>
                </c:pt>
                <c:pt idx="1">
                  <c:v>20</c:v>
                </c:pt>
                <c:pt idx="2">
                  <c:v>21</c:v>
                </c:pt>
                <c:pt idx="3">
                  <c:v>22F</c:v>
                </c:pt>
                <c:pt idx="4">
                  <c:v>23F</c:v>
                </c:pt>
                <c:pt idx="5">
                  <c:v>24F</c:v>
                </c:pt>
                <c:pt idx="6">
                  <c:v>25F</c:v>
                </c:pt>
                <c:pt idx="7">
                  <c:v>26F</c:v>
                </c:pt>
              </c:strCache>
            </c:strRef>
          </c:cat>
          <c:val>
            <c:numRef>
              <c:f>Sheet1!$D$2:$D$9</c:f>
              <c:numCache>
                <c:formatCode>General</c:formatCode>
                <c:ptCount val="8"/>
                <c:pt idx="0">
                  <c:v>0.64</c:v>
                </c:pt>
                <c:pt idx="1">
                  <c:v>0.57999999999999996</c:v>
                </c:pt>
                <c:pt idx="2">
                  <c:v>0.62</c:v>
                </c:pt>
                <c:pt idx="3">
                  <c:v>0.67</c:v>
                </c:pt>
                <c:pt idx="4">
                  <c:v>0.7</c:v>
                </c:pt>
                <c:pt idx="5">
                  <c:v>0.71</c:v>
                </c:pt>
                <c:pt idx="6">
                  <c:v>0.73</c:v>
                </c:pt>
                <c:pt idx="7">
                  <c:v>0.76</c:v>
                </c:pt>
              </c:numCache>
            </c:numRef>
          </c:val>
          <c:smooth val="0"/>
          <c:extLst>
            <c:ext xmlns:c16="http://schemas.microsoft.com/office/drawing/2014/chart" uri="{C3380CC4-5D6E-409C-BE32-E72D297353CC}">
              <c16:uniqueId val="{00000002-46D4-46CF-B4C8-92B72AFFC392}"/>
            </c:ext>
          </c:extLst>
        </c:ser>
        <c:dLbls>
          <c:showLegendKey val="0"/>
          <c:showVal val="0"/>
          <c:showCatName val="0"/>
          <c:showSerName val="0"/>
          <c:showPercent val="0"/>
          <c:showBubbleSize val="0"/>
        </c:dLbls>
        <c:marker val="1"/>
        <c:smooth val="0"/>
        <c:axId val="268091279"/>
        <c:axId val="268093775"/>
      </c:lineChart>
      <c:catAx>
        <c:axId val="2680875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268081711"/>
        <c:crosses val="autoZero"/>
        <c:auto val="1"/>
        <c:lblAlgn val="ctr"/>
        <c:lblOffset val="100"/>
        <c:noMultiLvlLbl val="0"/>
      </c:catAx>
      <c:valAx>
        <c:axId val="26808171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altLang="zh-CN" b="1" dirty="0"/>
                  <a:t>Millions of Dollars and Units</a:t>
                </a:r>
                <a:endParaRPr lang="zh-CN" altLang="en-US" b="1" dirty="0"/>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268087535"/>
        <c:crosses val="autoZero"/>
        <c:crossBetween val="between"/>
      </c:valAx>
      <c:valAx>
        <c:axId val="268093775"/>
        <c:scaling>
          <c:orientation val="minMax"/>
        </c:scaling>
        <c:delete val="0"/>
        <c:axPos val="r"/>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altLang="zh-CN" b="1" dirty="0"/>
                  <a:t>ASP</a:t>
                </a:r>
                <a:endParaRPr lang="zh-CN" altLang="en-US" b="1" dirty="0"/>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268091279"/>
        <c:crosses val="max"/>
        <c:crossBetween val="between"/>
      </c:valAx>
      <c:catAx>
        <c:axId val="268091279"/>
        <c:scaling>
          <c:orientation val="minMax"/>
        </c:scaling>
        <c:delete val="1"/>
        <c:axPos val="b"/>
        <c:numFmt formatCode="General" sourceLinked="1"/>
        <c:majorTickMark val="out"/>
        <c:minorTickMark val="none"/>
        <c:tickLblPos val="nextTo"/>
        <c:crossAx val="268093775"/>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ltLang="zh-CN" b="1" dirty="0"/>
              <a:t>2021F $76</a:t>
            </a:r>
            <a:r>
              <a:rPr lang="zh-CN" altLang="en-US" b="1" dirty="0"/>
              <a:t>亿美元</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pieChart>
        <c:varyColors val="1"/>
        <c:ser>
          <c:idx val="0"/>
          <c:order val="0"/>
          <c:tx>
            <c:strRef>
              <c:f>Sheet1!$B$1</c:f>
              <c:strCache>
                <c:ptCount val="1"/>
                <c:pt idx="0">
                  <c:v>2021F $76亿美元</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7540-4BF9-B1D9-567EE8AA4A14}"/>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7540-4BF9-B1D9-567EE8AA4A14}"/>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7540-4BF9-B1D9-567EE8AA4A14}"/>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in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Sheet1!$A$2:$A$4</c:f>
              <c:strCache>
                <c:ptCount val="3"/>
                <c:pt idx="0">
                  <c:v>32-bit $58.3亿美元</c:v>
                </c:pt>
                <c:pt idx="1">
                  <c:v>8-bit $4亿美元</c:v>
                </c:pt>
                <c:pt idx="2">
                  <c:v>16-bit $13.4亿美元</c:v>
                </c:pt>
              </c:strCache>
            </c:strRef>
          </c:cat>
          <c:val>
            <c:numRef>
              <c:f>Sheet1!$B$2:$B$4</c:f>
              <c:numCache>
                <c:formatCode>0.00%</c:formatCode>
                <c:ptCount val="3"/>
                <c:pt idx="0">
                  <c:v>0.76700000000000002</c:v>
                </c:pt>
                <c:pt idx="1">
                  <c:v>5.7000000000000002E-2</c:v>
                </c:pt>
                <c:pt idx="2">
                  <c:v>0.16600000000000001</c:v>
                </c:pt>
              </c:numCache>
            </c:numRef>
          </c:val>
          <c:extLst>
            <c:ext xmlns:c16="http://schemas.microsoft.com/office/drawing/2014/chart" uri="{C3380CC4-5D6E-409C-BE32-E72D297353CC}">
              <c16:uniqueId val="{00000000-7822-42C3-A5C4-83D2736D28D1}"/>
            </c:ext>
          </c:extLst>
        </c:ser>
        <c:dLbls>
          <c:dLblPos val="inEnd"/>
          <c:showLegendKey val="0"/>
          <c:showVal val="1"/>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chemeClr val="tx1">
                    <a:lumMod val="65000"/>
                    <a:lumOff val="35000"/>
                  </a:schemeClr>
                </a:solidFill>
                <a:latin typeface="+mn-lt"/>
                <a:ea typeface="+mn-ea"/>
                <a:cs typeface="+mn-cs"/>
              </a:defRPr>
            </a:pPr>
            <a:r>
              <a:rPr lang="zh-CN" sz="1200" dirty="0"/>
              <a:t>全球主要地区汽车芯片</a:t>
            </a:r>
            <a:endParaRPr lang="en-US" altLang="zh-CN" sz="1200" dirty="0"/>
          </a:p>
          <a:p>
            <a:pPr>
              <a:defRPr sz="1200"/>
            </a:pPr>
            <a:r>
              <a:rPr lang="zh-CN" sz="1200" dirty="0"/>
              <a:t>自主产业规模情况</a:t>
            </a:r>
            <a:r>
              <a:rPr lang="en-US" sz="1200" dirty="0"/>
              <a:t>(2019)</a:t>
            </a:r>
          </a:p>
        </c:rich>
      </c:tx>
      <c:layout>
        <c:manualLayout>
          <c:xMode val="edge"/>
          <c:yMode val="edge"/>
          <c:x val="0.20916544372164869"/>
          <c:y val="6.5752487316847255E-2"/>
        </c:manualLayout>
      </c:layout>
      <c:overlay val="0"/>
      <c:spPr>
        <a:noFill/>
        <a:ln>
          <a:noFill/>
        </a:ln>
        <a:effectLst/>
      </c:spPr>
      <c:txPr>
        <a:bodyPr rot="0" spcFirstLastPara="1" vertOverflow="ellipsis" vert="horz" wrap="square" anchor="ctr" anchorCtr="1"/>
        <a:lstStyle/>
        <a:p>
          <a:pPr>
            <a:defRPr sz="12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pieChart>
        <c:varyColors val="1"/>
        <c:ser>
          <c:idx val="0"/>
          <c:order val="0"/>
          <c:tx>
            <c:strRef>
              <c:f>Sheet1!$B$1</c:f>
              <c:strCache>
                <c:ptCount val="1"/>
                <c:pt idx="0">
                  <c:v>全球主要地区汽车芯片自主产业规模情况(2019)</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7440-4EB0-958A-18C5C7874FA1}"/>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7440-4EB0-958A-18C5C7874FA1}"/>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7440-4EB0-958A-18C5C7874FA1}"/>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7440-4EB0-958A-18C5C7874FA1}"/>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7440-4EB0-958A-18C5C7874FA1}"/>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in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Sheet1!$A$2:$A$6</c:f>
              <c:strCache>
                <c:ptCount val="5"/>
                <c:pt idx="0">
                  <c:v>美国</c:v>
                </c:pt>
                <c:pt idx="1">
                  <c:v>日本</c:v>
                </c:pt>
                <c:pt idx="2">
                  <c:v>欧洲</c:v>
                </c:pt>
                <c:pt idx="3">
                  <c:v>中国</c:v>
                </c:pt>
                <c:pt idx="4">
                  <c:v>其他</c:v>
                </c:pt>
              </c:strCache>
            </c:strRef>
          </c:cat>
          <c:val>
            <c:numRef>
              <c:f>Sheet1!$B$2:$B$6</c:f>
              <c:numCache>
                <c:formatCode>0%</c:formatCode>
                <c:ptCount val="5"/>
                <c:pt idx="0">
                  <c:v>0.3</c:v>
                </c:pt>
                <c:pt idx="1">
                  <c:v>0.25</c:v>
                </c:pt>
                <c:pt idx="2">
                  <c:v>0.37</c:v>
                </c:pt>
                <c:pt idx="3">
                  <c:v>0.03</c:v>
                </c:pt>
                <c:pt idx="4">
                  <c:v>0.05</c:v>
                </c:pt>
              </c:numCache>
            </c:numRef>
          </c:val>
          <c:extLst>
            <c:ext xmlns:c16="http://schemas.microsoft.com/office/drawing/2014/chart" uri="{C3380CC4-5D6E-409C-BE32-E72D297353CC}">
              <c16:uniqueId val="{00000000-1520-44B2-98A7-0851EE3A5365}"/>
            </c:ext>
          </c:extLst>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200" dirty="0"/>
              <a:t>2020</a:t>
            </a:r>
            <a:r>
              <a:rPr lang="zh-CN" sz="1200" dirty="0"/>
              <a:t>年全球</a:t>
            </a:r>
            <a:endParaRPr lang="en-US" altLang="zh-CN" sz="1200" dirty="0"/>
          </a:p>
          <a:p>
            <a:pPr>
              <a:defRPr/>
            </a:pPr>
            <a:r>
              <a:rPr lang="zh-CN" sz="1200" dirty="0"/>
              <a:t>车规级</a:t>
            </a:r>
            <a:r>
              <a:rPr lang="en-US" sz="1200" dirty="0"/>
              <a:t>MCU</a:t>
            </a:r>
            <a:r>
              <a:rPr lang="zh-CN" sz="1200" dirty="0"/>
              <a:t>供应商市占率</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pieChart>
        <c:varyColors val="1"/>
        <c:ser>
          <c:idx val="0"/>
          <c:order val="0"/>
          <c:tx>
            <c:strRef>
              <c:f>Sheet1!$B$1</c:f>
              <c:strCache>
                <c:ptCount val="1"/>
                <c:pt idx="0">
                  <c:v>全球主要地区汽车芯片自主产业规模情况(2019)</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02AE-42F1-8794-9EF3D31BC8C7}"/>
              </c:ext>
            </c:extLst>
          </c:dPt>
          <c:dPt>
            <c:idx val="1"/>
            <c:bubble3D val="0"/>
            <c:spPr>
              <a:solidFill>
                <a:schemeClr val="accent3"/>
              </a:solidFill>
              <a:ln w="19050">
                <a:solidFill>
                  <a:schemeClr val="lt1"/>
                </a:solidFill>
              </a:ln>
              <a:effectLst/>
            </c:spPr>
            <c:extLst>
              <c:ext xmlns:c16="http://schemas.microsoft.com/office/drawing/2014/chart" uri="{C3380CC4-5D6E-409C-BE32-E72D297353CC}">
                <c16:uniqueId val="{00000003-02AE-42F1-8794-9EF3D31BC8C7}"/>
              </c:ext>
            </c:extLst>
          </c:dPt>
          <c:dPt>
            <c:idx val="2"/>
            <c:bubble3D val="0"/>
            <c:spPr>
              <a:solidFill>
                <a:schemeClr val="accent5"/>
              </a:solidFill>
              <a:ln w="19050">
                <a:solidFill>
                  <a:schemeClr val="lt1"/>
                </a:solidFill>
              </a:ln>
              <a:effectLst/>
            </c:spPr>
            <c:extLst>
              <c:ext xmlns:c16="http://schemas.microsoft.com/office/drawing/2014/chart" uri="{C3380CC4-5D6E-409C-BE32-E72D297353CC}">
                <c16:uniqueId val="{00000005-02AE-42F1-8794-9EF3D31BC8C7}"/>
              </c:ext>
            </c:extLst>
          </c:dPt>
          <c:dPt>
            <c:idx val="3"/>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7-02AE-42F1-8794-9EF3D31BC8C7}"/>
              </c:ext>
            </c:extLst>
          </c:dPt>
          <c:dPt>
            <c:idx val="4"/>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09-02AE-42F1-8794-9EF3D31BC8C7}"/>
              </c:ext>
            </c:extLst>
          </c:dPt>
          <c:dPt>
            <c:idx val="5"/>
            <c:bubble3D val="0"/>
            <c:spPr>
              <a:solidFill>
                <a:schemeClr val="accent5">
                  <a:lumMod val="60000"/>
                </a:schemeClr>
              </a:solidFill>
              <a:ln w="19050">
                <a:solidFill>
                  <a:schemeClr val="lt1"/>
                </a:solidFill>
              </a:ln>
              <a:effectLst/>
            </c:spPr>
            <c:extLst>
              <c:ext xmlns:c16="http://schemas.microsoft.com/office/drawing/2014/chart" uri="{C3380CC4-5D6E-409C-BE32-E72D297353CC}">
                <c16:uniqueId val="{0000000B-2C15-4714-A614-E0293C12DD30}"/>
              </c:ext>
            </c:extLst>
          </c:dPt>
          <c:dPt>
            <c:idx val="6"/>
            <c:bubble3D val="0"/>
            <c:spPr>
              <a:solidFill>
                <a:schemeClr val="accent1">
                  <a:lumMod val="80000"/>
                  <a:lumOff val="20000"/>
                </a:schemeClr>
              </a:solidFill>
              <a:ln w="19050">
                <a:solidFill>
                  <a:schemeClr val="lt1"/>
                </a:solidFill>
              </a:ln>
              <a:effectLst/>
            </c:spPr>
            <c:extLst>
              <c:ext xmlns:c16="http://schemas.microsoft.com/office/drawing/2014/chart" uri="{C3380CC4-5D6E-409C-BE32-E72D297353CC}">
                <c16:uniqueId val="{0000000D-2C15-4714-A614-E0293C12DD30}"/>
              </c:ext>
            </c:extLst>
          </c:dPt>
          <c:dPt>
            <c:idx val="7"/>
            <c:bubble3D val="0"/>
            <c:spPr>
              <a:solidFill>
                <a:schemeClr val="accent3">
                  <a:lumMod val="80000"/>
                  <a:lumOff val="20000"/>
                </a:schemeClr>
              </a:solidFill>
              <a:ln w="19050">
                <a:solidFill>
                  <a:schemeClr val="lt1"/>
                </a:solidFill>
              </a:ln>
              <a:effectLst/>
            </c:spPr>
            <c:extLst>
              <c:ext xmlns:c16="http://schemas.microsoft.com/office/drawing/2014/chart" uri="{C3380CC4-5D6E-409C-BE32-E72D297353CC}">
                <c16:uniqueId val="{0000000F-2C15-4714-A614-E0293C12DD30}"/>
              </c:ext>
            </c:extLst>
          </c:dPt>
          <c:dPt>
            <c:idx val="8"/>
            <c:bubble3D val="0"/>
            <c:spPr>
              <a:solidFill>
                <a:schemeClr val="accent5">
                  <a:lumMod val="80000"/>
                  <a:lumOff val="20000"/>
                </a:schemeClr>
              </a:solidFill>
              <a:ln w="19050">
                <a:solidFill>
                  <a:schemeClr val="lt1"/>
                </a:solidFill>
              </a:ln>
              <a:effectLst/>
            </c:spPr>
            <c:extLst>
              <c:ext xmlns:c16="http://schemas.microsoft.com/office/drawing/2014/chart" uri="{C3380CC4-5D6E-409C-BE32-E72D297353CC}">
                <c16:uniqueId val="{00000011-2C15-4714-A614-E0293C12DD30}"/>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in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Sheet1!$A$2:$A$10</c:f>
              <c:strCache>
                <c:ptCount val="9"/>
                <c:pt idx="0">
                  <c:v>恩智浦</c:v>
                </c:pt>
                <c:pt idx="1">
                  <c:v>英飞凌</c:v>
                </c:pt>
                <c:pt idx="2">
                  <c:v>瑞萨电子</c:v>
                </c:pt>
                <c:pt idx="3">
                  <c:v>意法半导体</c:v>
                </c:pt>
                <c:pt idx="4">
                  <c:v>德州仪器</c:v>
                </c:pt>
                <c:pt idx="5">
                  <c:v>博世</c:v>
                </c:pt>
                <c:pt idx="6">
                  <c:v>安森美</c:v>
                </c:pt>
                <c:pt idx="7">
                  <c:v>微芯科技</c:v>
                </c:pt>
                <c:pt idx="8">
                  <c:v>其他</c:v>
                </c:pt>
              </c:strCache>
            </c:strRef>
          </c:cat>
          <c:val>
            <c:numRef>
              <c:f>Sheet1!$B$2:$B$10</c:f>
              <c:numCache>
                <c:formatCode>0%</c:formatCode>
                <c:ptCount val="9"/>
                <c:pt idx="0">
                  <c:v>0.14000000000000001</c:v>
                </c:pt>
                <c:pt idx="1">
                  <c:v>0.11</c:v>
                </c:pt>
                <c:pt idx="2">
                  <c:v>0.1</c:v>
                </c:pt>
                <c:pt idx="3">
                  <c:v>0.08</c:v>
                </c:pt>
                <c:pt idx="4">
                  <c:v>7.0000000000000007E-2</c:v>
                </c:pt>
                <c:pt idx="5">
                  <c:v>0.06</c:v>
                </c:pt>
                <c:pt idx="6">
                  <c:v>0.04</c:v>
                </c:pt>
                <c:pt idx="7">
                  <c:v>0.03</c:v>
                </c:pt>
                <c:pt idx="8">
                  <c:v>0.37</c:v>
                </c:pt>
              </c:numCache>
            </c:numRef>
          </c:val>
          <c:extLst>
            <c:ext xmlns:c16="http://schemas.microsoft.com/office/drawing/2014/chart" uri="{C3380CC4-5D6E-409C-BE32-E72D297353CC}">
              <c16:uniqueId val="{0000000A-02AE-42F1-8794-9EF3D31BC8C7}"/>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ltLang="zh-CN" sz="1200" dirty="0"/>
              <a:t>2020</a:t>
            </a:r>
            <a:r>
              <a:rPr lang="zh-CN" altLang="en-US" sz="1200" dirty="0"/>
              <a:t>年全球</a:t>
            </a:r>
            <a:endParaRPr lang="en-US" altLang="zh-CN" sz="1200" dirty="0"/>
          </a:p>
          <a:p>
            <a:pPr>
              <a:defRPr/>
            </a:pPr>
            <a:r>
              <a:rPr lang="en-US" altLang="zh-CN" sz="1200" dirty="0"/>
              <a:t>MCU</a:t>
            </a:r>
            <a:r>
              <a:rPr lang="zh-CN" altLang="en-US" sz="1200" dirty="0"/>
              <a:t>芯片应用领域结构</a:t>
            </a:r>
          </a:p>
        </c:rich>
      </c:tx>
      <c:layout>
        <c:manualLayout>
          <c:xMode val="edge"/>
          <c:yMode val="edge"/>
          <c:x val="0.16196549662112078"/>
          <c:y val="6.6308861805196392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doughnutChart>
        <c:varyColors val="1"/>
        <c:ser>
          <c:idx val="0"/>
          <c:order val="0"/>
          <c:tx>
            <c:strRef>
              <c:f>Sheet1!$B$1</c:f>
              <c:strCache>
                <c:ptCount val="1"/>
                <c:pt idx="0">
                  <c:v>2020年全球及中国MCU芯片应用领域结构</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9CB2-4A93-92D4-48EFEB3664BB}"/>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9CB2-4A93-92D4-48EFEB3664BB}"/>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9CB2-4A93-92D4-48EFEB3664BB}"/>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9CB2-4A93-92D4-48EFEB3664BB}"/>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9CB2-4A93-92D4-48EFEB3664BB}"/>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Sheet1!$A$2:$A$6</c:f>
              <c:strCache>
                <c:ptCount val="5"/>
                <c:pt idx="0">
                  <c:v>汽车电子</c:v>
                </c:pt>
                <c:pt idx="1">
                  <c:v>消费电子</c:v>
                </c:pt>
                <c:pt idx="2">
                  <c:v>工控/医疗</c:v>
                </c:pt>
                <c:pt idx="3">
                  <c:v>计算机</c:v>
                </c:pt>
                <c:pt idx="4">
                  <c:v>其他</c:v>
                </c:pt>
              </c:strCache>
            </c:strRef>
          </c:cat>
          <c:val>
            <c:numRef>
              <c:f>Sheet1!$B$2:$B$6</c:f>
              <c:numCache>
                <c:formatCode>0%</c:formatCode>
                <c:ptCount val="5"/>
                <c:pt idx="0">
                  <c:v>0.33</c:v>
                </c:pt>
                <c:pt idx="1">
                  <c:v>0.11</c:v>
                </c:pt>
                <c:pt idx="2">
                  <c:v>0.25</c:v>
                </c:pt>
                <c:pt idx="3">
                  <c:v>0.23</c:v>
                </c:pt>
                <c:pt idx="4">
                  <c:v>0.08</c:v>
                </c:pt>
              </c:numCache>
            </c:numRef>
          </c:val>
          <c:extLst>
            <c:ext xmlns:c16="http://schemas.microsoft.com/office/drawing/2014/chart" uri="{C3380CC4-5D6E-409C-BE32-E72D297353CC}">
              <c16:uniqueId val="{0000000A-9CB2-4A93-92D4-48EFEB3664BB}"/>
            </c:ext>
          </c:extLst>
        </c:ser>
        <c:dLbls>
          <c:showLegendKey val="0"/>
          <c:showVal val="0"/>
          <c:showCatName val="0"/>
          <c:showSerName val="0"/>
          <c:showPercent val="0"/>
          <c:showBubbleSize val="0"/>
          <c:showLeaderLines val="1"/>
        </c:dLbls>
        <c:firstSliceAng val="0"/>
        <c:holeSize val="75"/>
      </c:doughnut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ltLang="zh-CN" sz="1200" dirty="0"/>
              <a:t>2020</a:t>
            </a:r>
            <a:r>
              <a:rPr lang="zh-CN" altLang="en-US" sz="1200" dirty="0"/>
              <a:t>年中国</a:t>
            </a:r>
            <a:endParaRPr lang="en-US" altLang="zh-CN" sz="1200" dirty="0"/>
          </a:p>
          <a:p>
            <a:pPr>
              <a:defRPr/>
            </a:pPr>
            <a:r>
              <a:rPr lang="en-US" altLang="zh-CN" sz="1200" dirty="0"/>
              <a:t>MCU</a:t>
            </a:r>
            <a:r>
              <a:rPr lang="zh-CN" altLang="en-US" sz="1200" dirty="0"/>
              <a:t>芯片应用领域结构</a:t>
            </a:r>
          </a:p>
        </c:rich>
      </c:tx>
      <c:layout>
        <c:manualLayout>
          <c:xMode val="edge"/>
          <c:yMode val="edge"/>
          <c:x val="0.14458073490631365"/>
          <c:y val="4.7997612367261841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doughnutChart>
        <c:varyColors val="1"/>
        <c:ser>
          <c:idx val="0"/>
          <c:order val="0"/>
          <c:tx>
            <c:strRef>
              <c:f>Sheet1!$B$1</c:f>
              <c:strCache>
                <c:ptCount val="1"/>
                <c:pt idx="0">
                  <c:v>2020年全球及中国MCU芯片应用领域结构</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9077-43D7-96D7-F6309381DB17}"/>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9077-43D7-96D7-F6309381DB17}"/>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9077-43D7-96D7-F6309381DB17}"/>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9077-43D7-96D7-F6309381DB17}"/>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9077-43D7-96D7-F6309381DB17}"/>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Sheet1!$A$2:$A$6</c:f>
              <c:strCache>
                <c:ptCount val="5"/>
                <c:pt idx="0">
                  <c:v>汽车电子</c:v>
                </c:pt>
                <c:pt idx="1">
                  <c:v>消费电子</c:v>
                </c:pt>
                <c:pt idx="2">
                  <c:v>工控/医疗</c:v>
                </c:pt>
                <c:pt idx="3">
                  <c:v>计算机</c:v>
                </c:pt>
                <c:pt idx="4">
                  <c:v>其他</c:v>
                </c:pt>
              </c:strCache>
            </c:strRef>
          </c:cat>
          <c:val>
            <c:numRef>
              <c:f>Sheet1!$B$2:$B$6</c:f>
              <c:numCache>
                <c:formatCode>0%</c:formatCode>
                <c:ptCount val="5"/>
                <c:pt idx="0">
                  <c:v>0.16</c:v>
                </c:pt>
                <c:pt idx="1">
                  <c:v>0.26</c:v>
                </c:pt>
                <c:pt idx="2">
                  <c:v>0.26</c:v>
                </c:pt>
                <c:pt idx="3">
                  <c:v>0.19</c:v>
                </c:pt>
                <c:pt idx="4">
                  <c:v>0.13</c:v>
                </c:pt>
              </c:numCache>
            </c:numRef>
          </c:val>
          <c:extLst>
            <c:ext xmlns:c16="http://schemas.microsoft.com/office/drawing/2014/chart" uri="{C3380CC4-5D6E-409C-BE32-E72D297353CC}">
              <c16:uniqueId val="{0000000A-9077-43D7-96D7-F6309381DB17}"/>
            </c:ext>
          </c:extLst>
        </c:ser>
        <c:dLbls>
          <c:showLegendKey val="0"/>
          <c:showVal val="0"/>
          <c:showCatName val="0"/>
          <c:showSerName val="0"/>
          <c:showPercent val="0"/>
          <c:showBubbleSize val="0"/>
          <c:showLeaderLines val="1"/>
        </c:dLbls>
        <c:firstSliceAng val="0"/>
        <c:holeSize val="75"/>
      </c:doughnut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AFAC85-EF5C-4D43-AD68-3DAF18BDA10C}" type="datetimeFigureOut">
              <a:rPr lang="zh-CN" altLang="en-US" smtClean="0"/>
              <a:t>2022/8/25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DF1D0D-30B7-4807-B322-D4253D59E1BF}" type="slidenum">
              <a:rPr lang="zh-CN" altLang="en-US" smtClean="0"/>
              <a:t>‹#›</a:t>
            </a:fld>
            <a:endParaRPr lang="zh-CN" altLang="en-US"/>
          </a:p>
        </p:txBody>
      </p:sp>
    </p:spTree>
    <p:extLst>
      <p:ext uri="{BB962C8B-B14F-4D97-AF65-F5344CB8AC3E}">
        <p14:creationId xmlns:p14="http://schemas.microsoft.com/office/powerpoint/2010/main" val="17416022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b="0"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452F3F1-EC4E-E143-9A68-610BCAB72727}"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1528933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b="0"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452F3F1-EC4E-E143-9A68-610BCAB72727}"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4238459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b="0"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452F3F1-EC4E-E143-9A68-610BCAB72727}"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0763402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b="0"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452F3F1-EC4E-E143-9A68-610BCAB72727}"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2382035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b="0"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452F3F1-EC4E-E143-9A68-610BCAB72727}"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2471628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b="0"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452F3F1-EC4E-E143-9A68-610BCAB72727}"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748984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b="0"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452F3F1-EC4E-E143-9A68-610BCAB72727}"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2757022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b="0"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452F3F1-EC4E-E143-9A68-610BCAB72727}"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1939627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b="0"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452F3F1-EC4E-E143-9A68-610BCAB72727}"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9141230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b="0"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452F3F1-EC4E-E143-9A68-610BCAB72727}"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2746388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b="0"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452F3F1-EC4E-E143-9A68-610BCAB72727}"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2945993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b="0"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452F3F1-EC4E-E143-9A68-610BCAB72727}"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1841732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9530A5-BB39-7F45-99FF-15FD764E58AC}"/>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52064262-0BA4-5913-93DF-947B0A792AE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40EDCBAC-053D-3529-A703-027EFA4618B9}"/>
              </a:ext>
            </a:extLst>
          </p:cNvPr>
          <p:cNvSpPr>
            <a:spLocks noGrp="1"/>
          </p:cNvSpPr>
          <p:nvPr>
            <p:ph type="dt" sz="half" idx="10"/>
          </p:nvPr>
        </p:nvSpPr>
        <p:spPr/>
        <p:txBody>
          <a:bodyPr/>
          <a:lstStyle/>
          <a:p>
            <a:fld id="{4A0BF8A8-82D7-4E21-A950-5F9985925658}" type="datetimeFigureOut">
              <a:rPr lang="zh-CN" altLang="en-US" smtClean="0"/>
              <a:t>2022/8/25</a:t>
            </a:fld>
            <a:endParaRPr lang="zh-CN" altLang="en-US"/>
          </a:p>
        </p:txBody>
      </p:sp>
      <p:sp>
        <p:nvSpPr>
          <p:cNvPr id="5" name="页脚占位符 4">
            <a:extLst>
              <a:ext uri="{FF2B5EF4-FFF2-40B4-BE49-F238E27FC236}">
                <a16:creationId xmlns:a16="http://schemas.microsoft.com/office/drawing/2014/main" id="{4A7EE7AE-3BA4-CCEE-6D59-8F096486A11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5F86EC0-EAB6-A35A-8116-1E32B5D997BE}"/>
              </a:ext>
            </a:extLst>
          </p:cNvPr>
          <p:cNvSpPr>
            <a:spLocks noGrp="1"/>
          </p:cNvSpPr>
          <p:nvPr>
            <p:ph type="sldNum" sz="quarter" idx="12"/>
          </p:nvPr>
        </p:nvSpPr>
        <p:spPr/>
        <p:txBody>
          <a:bodyPr/>
          <a:lstStyle/>
          <a:p>
            <a:fld id="{A36380E2-E31C-4F83-83D9-0ABA2667B394}" type="slidenum">
              <a:rPr lang="zh-CN" altLang="en-US" smtClean="0"/>
              <a:t>‹#›</a:t>
            </a:fld>
            <a:endParaRPr lang="zh-CN" altLang="en-US"/>
          </a:p>
        </p:txBody>
      </p:sp>
    </p:spTree>
    <p:extLst>
      <p:ext uri="{BB962C8B-B14F-4D97-AF65-F5344CB8AC3E}">
        <p14:creationId xmlns:p14="http://schemas.microsoft.com/office/powerpoint/2010/main" val="4627801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E42BED-F431-50A3-CD40-83878514C497}"/>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CFDBEEC7-7287-AB05-0C54-4F4B2CFB91A7}"/>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58D45EB-3F39-3E67-215E-DA513E4FE1CE}"/>
              </a:ext>
            </a:extLst>
          </p:cNvPr>
          <p:cNvSpPr>
            <a:spLocks noGrp="1"/>
          </p:cNvSpPr>
          <p:nvPr>
            <p:ph type="dt" sz="half" idx="10"/>
          </p:nvPr>
        </p:nvSpPr>
        <p:spPr/>
        <p:txBody>
          <a:bodyPr/>
          <a:lstStyle/>
          <a:p>
            <a:fld id="{4A0BF8A8-82D7-4E21-A950-5F9985925658}" type="datetimeFigureOut">
              <a:rPr lang="zh-CN" altLang="en-US" smtClean="0"/>
              <a:t>2022/8/25</a:t>
            </a:fld>
            <a:endParaRPr lang="zh-CN" altLang="en-US"/>
          </a:p>
        </p:txBody>
      </p:sp>
      <p:sp>
        <p:nvSpPr>
          <p:cNvPr id="5" name="页脚占位符 4">
            <a:extLst>
              <a:ext uri="{FF2B5EF4-FFF2-40B4-BE49-F238E27FC236}">
                <a16:creationId xmlns:a16="http://schemas.microsoft.com/office/drawing/2014/main" id="{85F87934-08F3-968B-8D7D-BAEB124797C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EA12004-B8BD-366B-4906-20841F21EBEF}"/>
              </a:ext>
            </a:extLst>
          </p:cNvPr>
          <p:cNvSpPr>
            <a:spLocks noGrp="1"/>
          </p:cNvSpPr>
          <p:nvPr>
            <p:ph type="sldNum" sz="quarter" idx="12"/>
          </p:nvPr>
        </p:nvSpPr>
        <p:spPr/>
        <p:txBody>
          <a:bodyPr/>
          <a:lstStyle/>
          <a:p>
            <a:fld id="{A36380E2-E31C-4F83-83D9-0ABA2667B394}" type="slidenum">
              <a:rPr lang="zh-CN" altLang="en-US" smtClean="0"/>
              <a:t>‹#›</a:t>
            </a:fld>
            <a:endParaRPr lang="zh-CN" altLang="en-US"/>
          </a:p>
        </p:txBody>
      </p:sp>
    </p:spTree>
    <p:extLst>
      <p:ext uri="{BB962C8B-B14F-4D97-AF65-F5344CB8AC3E}">
        <p14:creationId xmlns:p14="http://schemas.microsoft.com/office/powerpoint/2010/main" val="19760905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45D3DDA-4761-E4C1-7A52-9052EF5B5CBF}"/>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1DBF085E-BDDD-E2E1-6F64-9B2D772D8C0A}"/>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A05C0D3-432D-4C14-FDBC-2DB3C3368CEE}"/>
              </a:ext>
            </a:extLst>
          </p:cNvPr>
          <p:cNvSpPr>
            <a:spLocks noGrp="1"/>
          </p:cNvSpPr>
          <p:nvPr>
            <p:ph type="dt" sz="half" idx="10"/>
          </p:nvPr>
        </p:nvSpPr>
        <p:spPr/>
        <p:txBody>
          <a:bodyPr/>
          <a:lstStyle/>
          <a:p>
            <a:fld id="{4A0BF8A8-82D7-4E21-A950-5F9985925658}" type="datetimeFigureOut">
              <a:rPr lang="zh-CN" altLang="en-US" smtClean="0"/>
              <a:t>2022/8/25</a:t>
            </a:fld>
            <a:endParaRPr lang="zh-CN" altLang="en-US"/>
          </a:p>
        </p:txBody>
      </p:sp>
      <p:sp>
        <p:nvSpPr>
          <p:cNvPr id="5" name="页脚占位符 4">
            <a:extLst>
              <a:ext uri="{FF2B5EF4-FFF2-40B4-BE49-F238E27FC236}">
                <a16:creationId xmlns:a16="http://schemas.microsoft.com/office/drawing/2014/main" id="{8C491644-DA3B-CA6B-5CFE-4B016243033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294E644-9006-4CC9-D10C-0DDA0D12284C}"/>
              </a:ext>
            </a:extLst>
          </p:cNvPr>
          <p:cNvSpPr>
            <a:spLocks noGrp="1"/>
          </p:cNvSpPr>
          <p:nvPr>
            <p:ph type="sldNum" sz="quarter" idx="12"/>
          </p:nvPr>
        </p:nvSpPr>
        <p:spPr/>
        <p:txBody>
          <a:bodyPr/>
          <a:lstStyle/>
          <a:p>
            <a:fld id="{A36380E2-E31C-4F83-83D9-0ABA2667B394}" type="slidenum">
              <a:rPr lang="zh-CN" altLang="en-US" smtClean="0"/>
              <a:t>‹#›</a:t>
            </a:fld>
            <a:endParaRPr lang="zh-CN" altLang="en-US"/>
          </a:p>
        </p:txBody>
      </p:sp>
    </p:spTree>
    <p:extLst>
      <p:ext uri="{BB962C8B-B14F-4D97-AF65-F5344CB8AC3E}">
        <p14:creationId xmlns:p14="http://schemas.microsoft.com/office/powerpoint/2010/main" val="33164977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无图">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99193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501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78EAEC-8D17-3D90-DB30-EA4A05D3645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2C507B7-5CC6-5C7A-BC28-4514448C0B71}"/>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6EDB090-4614-C7E6-C1E0-EBDA9F35A72C}"/>
              </a:ext>
            </a:extLst>
          </p:cNvPr>
          <p:cNvSpPr>
            <a:spLocks noGrp="1"/>
          </p:cNvSpPr>
          <p:nvPr>
            <p:ph type="dt" sz="half" idx="10"/>
          </p:nvPr>
        </p:nvSpPr>
        <p:spPr/>
        <p:txBody>
          <a:bodyPr/>
          <a:lstStyle/>
          <a:p>
            <a:fld id="{4A0BF8A8-82D7-4E21-A950-5F9985925658}" type="datetimeFigureOut">
              <a:rPr lang="zh-CN" altLang="en-US" smtClean="0"/>
              <a:t>2022/8/25</a:t>
            </a:fld>
            <a:endParaRPr lang="zh-CN" altLang="en-US"/>
          </a:p>
        </p:txBody>
      </p:sp>
      <p:sp>
        <p:nvSpPr>
          <p:cNvPr id="5" name="页脚占位符 4">
            <a:extLst>
              <a:ext uri="{FF2B5EF4-FFF2-40B4-BE49-F238E27FC236}">
                <a16:creationId xmlns:a16="http://schemas.microsoft.com/office/drawing/2014/main" id="{C5242773-E8D7-51DC-3762-B4D52F0267F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39BE7C0-5499-EB2A-DAE9-4BA4BC38AE2F}"/>
              </a:ext>
            </a:extLst>
          </p:cNvPr>
          <p:cNvSpPr>
            <a:spLocks noGrp="1"/>
          </p:cNvSpPr>
          <p:nvPr>
            <p:ph type="sldNum" sz="quarter" idx="12"/>
          </p:nvPr>
        </p:nvSpPr>
        <p:spPr/>
        <p:txBody>
          <a:bodyPr/>
          <a:lstStyle/>
          <a:p>
            <a:fld id="{A36380E2-E31C-4F83-83D9-0ABA2667B394}" type="slidenum">
              <a:rPr lang="zh-CN" altLang="en-US" smtClean="0"/>
              <a:t>‹#›</a:t>
            </a:fld>
            <a:endParaRPr lang="zh-CN" altLang="en-US"/>
          </a:p>
        </p:txBody>
      </p:sp>
    </p:spTree>
    <p:extLst>
      <p:ext uri="{BB962C8B-B14F-4D97-AF65-F5344CB8AC3E}">
        <p14:creationId xmlns:p14="http://schemas.microsoft.com/office/powerpoint/2010/main" val="37698849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2E4613-A32B-B726-69B7-563EAB212558}"/>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54E45653-4E60-1FC3-1EAC-881AEDE8280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116C6CA2-D88C-2C0F-E7FA-0FF00ACF4316}"/>
              </a:ext>
            </a:extLst>
          </p:cNvPr>
          <p:cNvSpPr>
            <a:spLocks noGrp="1"/>
          </p:cNvSpPr>
          <p:nvPr>
            <p:ph type="dt" sz="half" idx="10"/>
          </p:nvPr>
        </p:nvSpPr>
        <p:spPr/>
        <p:txBody>
          <a:bodyPr/>
          <a:lstStyle/>
          <a:p>
            <a:fld id="{4A0BF8A8-82D7-4E21-A950-5F9985925658}" type="datetimeFigureOut">
              <a:rPr lang="zh-CN" altLang="en-US" smtClean="0"/>
              <a:t>2022/8/25</a:t>
            </a:fld>
            <a:endParaRPr lang="zh-CN" altLang="en-US"/>
          </a:p>
        </p:txBody>
      </p:sp>
      <p:sp>
        <p:nvSpPr>
          <p:cNvPr id="5" name="页脚占位符 4">
            <a:extLst>
              <a:ext uri="{FF2B5EF4-FFF2-40B4-BE49-F238E27FC236}">
                <a16:creationId xmlns:a16="http://schemas.microsoft.com/office/drawing/2014/main" id="{2E435BAB-2588-711F-C462-E7BDD82D673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6459C93-C558-E4FE-185B-841EBF81FBD9}"/>
              </a:ext>
            </a:extLst>
          </p:cNvPr>
          <p:cNvSpPr>
            <a:spLocks noGrp="1"/>
          </p:cNvSpPr>
          <p:nvPr>
            <p:ph type="sldNum" sz="quarter" idx="12"/>
          </p:nvPr>
        </p:nvSpPr>
        <p:spPr/>
        <p:txBody>
          <a:bodyPr/>
          <a:lstStyle/>
          <a:p>
            <a:fld id="{A36380E2-E31C-4F83-83D9-0ABA2667B394}" type="slidenum">
              <a:rPr lang="zh-CN" altLang="en-US" smtClean="0"/>
              <a:t>‹#›</a:t>
            </a:fld>
            <a:endParaRPr lang="zh-CN" altLang="en-US"/>
          </a:p>
        </p:txBody>
      </p:sp>
    </p:spTree>
    <p:extLst>
      <p:ext uri="{BB962C8B-B14F-4D97-AF65-F5344CB8AC3E}">
        <p14:creationId xmlns:p14="http://schemas.microsoft.com/office/powerpoint/2010/main" val="2931019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08712C-7018-7A7B-4434-9005E6D7459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03ADB74-0CB2-C79B-1460-8F4A9D0D4B88}"/>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5B90F235-6ADF-2756-558C-7E31D6049B6D}"/>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AF0E8432-C026-3E47-9B30-AE691BBCBE53}"/>
              </a:ext>
            </a:extLst>
          </p:cNvPr>
          <p:cNvSpPr>
            <a:spLocks noGrp="1"/>
          </p:cNvSpPr>
          <p:nvPr>
            <p:ph type="dt" sz="half" idx="10"/>
          </p:nvPr>
        </p:nvSpPr>
        <p:spPr/>
        <p:txBody>
          <a:bodyPr/>
          <a:lstStyle/>
          <a:p>
            <a:fld id="{4A0BF8A8-82D7-4E21-A950-5F9985925658}" type="datetimeFigureOut">
              <a:rPr lang="zh-CN" altLang="en-US" smtClean="0"/>
              <a:t>2022/8/25</a:t>
            </a:fld>
            <a:endParaRPr lang="zh-CN" altLang="en-US"/>
          </a:p>
        </p:txBody>
      </p:sp>
      <p:sp>
        <p:nvSpPr>
          <p:cNvPr id="6" name="页脚占位符 5">
            <a:extLst>
              <a:ext uri="{FF2B5EF4-FFF2-40B4-BE49-F238E27FC236}">
                <a16:creationId xmlns:a16="http://schemas.microsoft.com/office/drawing/2014/main" id="{7F8B24FF-34BA-2576-9EE5-B06551B6035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28AA5FE-9B2F-0989-5D3E-36226CD67354}"/>
              </a:ext>
            </a:extLst>
          </p:cNvPr>
          <p:cNvSpPr>
            <a:spLocks noGrp="1"/>
          </p:cNvSpPr>
          <p:nvPr>
            <p:ph type="sldNum" sz="quarter" idx="12"/>
          </p:nvPr>
        </p:nvSpPr>
        <p:spPr/>
        <p:txBody>
          <a:bodyPr/>
          <a:lstStyle/>
          <a:p>
            <a:fld id="{A36380E2-E31C-4F83-83D9-0ABA2667B394}" type="slidenum">
              <a:rPr lang="zh-CN" altLang="en-US" smtClean="0"/>
              <a:t>‹#›</a:t>
            </a:fld>
            <a:endParaRPr lang="zh-CN" altLang="en-US"/>
          </a:p>
        </p:txBody>
      </p:sp>
    </p:spTree>
    <p:extLst>
      <p:ext uri="{BB962C8B-B14F-4D97-AF65-F5344CB8AC3E}">
        <p14:creationId xmlns:p14="http://schemas.microsoft.com/office/powerpoint/2010/main" val="14331004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598FBB-3F47-DD6E-89D9-797DA30C1FCC}"/>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EF17531C-500B-92A1-B910-6A4F03FFEF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F0AE1AE8-C056-6AB4-240D-1D11ADCD7133}"/>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DC469D95-E832-2257-8305-8199F4E1A1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07776EFD-2287-800A-66F0-A5742E67406D}"/>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141B53A2-9587-EF40-2C2A-7D873717A988}"/>
              </a:ext>
            </a:extLst>
          </p:cNvPr>
          <p:cNvSpPr>
            <a:spLocks noGrp="1"/>
          </p:cNvSpPr>
          <p:nvPr>
            <p:ph type="dt" sz="half" idx="10"/>
          </p:nvPr>
        </p:nvSpPr>
        <p:spPr/>
        <p:txBody>
          <a:bodyPr/>
          <a:lstStyle/>
          <a:p>
            <a:fld id="{4A0BF8A8-82D7-4E21-A950-5F9985925658}" type="datetimeFigureOut">
              <a:rPr lang="zh-CN" altLang="en-US" smtClean="0"/>
              <a:t>2022/8/25</a:t>
            </a:fld>
            <a:endParaRPr lang="zh-CN" altLang="en-US"/>
          </a:p>
        </p:txBody>
      </p:sp>
      <p:sp>
        <p:nvSpPr>
          <p:cNvPr id="8" name="页脚占位符 7">
            <a:extLst>
              <a:ext uri="{FF2B5EF4-FFF2-40B4-BE49-F238E27FC236}">
                <a16:creationId xmlns:a16="http://schemas.microsoft.com/office/drawing/2014/main" id="{0F4926E7-342E-70CB-BEA4-CC9A2B158F6F}"/>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640E99CB-B4E8-6A85-9819-52A350D05C56}"/>
              </a:ext>
            </a:extLst>
          </p:cNvPr>
          <p:cNvSpPr>
            <a:spLocks noGrp="1"/>
          </p:cNvSpPr>
          <p:nvPr>
            <p:ph type="sldNum" sz="quarter" idx="12"/>
          </p:nvPr>
        </p:nvSpPr>
        <p:spPr/>
        <p:txBody>
          <a:bodyPr/>
          <a:lstStyle/>
          <a:p>
            <a:fld id="{A36380E2-E31C-4F83-83D9-0ABA2667B394}" type="slidenum">
              <a:rPr lang="zh-CN" altLang="en-US" smtClean="0"/>
              <a:t>‹#›</a:t>
            </a:fld>
            <a:endParaRPr lang="zh-CN" altLang="en-US"/>
          </a:p>
        </p:txBody>
      </p:sp>
    </p:spTree>
    <p:extLst>
      <p:ext uri="{BB962C8B-B14F-4D97-AF65-F5344CB8AC3E}">
        <p14:creationId xmlns:p14="http://schemas.microsoft.com/office/powerpoint/2010/main" val="13834103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4CD773-E07F-5B18-2B34-BF79E0D9DD73}"/>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2DC09B74-6160-3348-CB45-E1EA609E64EA}"/>
              </a:ext>
            </a:extLst>
          </p:cNvPr>
          <p:cNvSpPr>
            <a:spLocks noGrp="1"/>
          </p:cNvSpPr>
          <p:nvPr>
            <p:ph type="dt" sz="half" idx="10"/>
          </p:nvPr>
        </p:nvSpPr>
        <p:spPr/>
        <p:txBody>
          <a:bodyPr/>
          <a:lstStyle/>
          <a:p>
            <a:fld id="{4A0BF8A8-82D7-4E21-A950-5F9985925658}" type="datetimeFigureOut">
              <a:rPr lang="zh-CN" altLang="en-US" smtClean="0"/>
              <a:t>2022/8/25</a:t>
            </a:fld>
            <a:endParaRPr lang="zh-CN" altLang="en-US"/>
          </a:p>
        </p:txBody>
      </p:sp>
      <p:sp>
        <p:nvSpPr>
          <p:cNvPr id="4" name="页脚占位符 3">
            <a:extLst>
              <a:ext uri="{FF2B5EF4-FFF2-40B4-BE49-F238E27FC236}">
                <a16:creationId xmlns:a16="http://schemas.microsoft.com/office/drawing/2014/main" id="{D9F78815-F45D-84C6-CAF3-01716D915BA6}"/>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545F5881-7380-0533-F29B-28B0CCF845C0}"/>
              </a:ext>
            </a:extLst>
          </p:cNvPr>
          <p:cNvSpPr>
            <a:spLocks noGrp="1"/>
          </p:cNvSpPr>
          <p:nvPr>
            <p:ph type="sldNum" sz="quarter" idx="12"/>
          </p:nvPr>
        </p:nvSpPr>
        <p:spPr/>
        <p:txBody>
          <a:bodyPr/>
          <a:lstStyle/>
          <a:p>
            <a:fld id="{A36380E2-E31C-4F83-83D9-0ABA2667B394}" type="slidenum">
              <a:rPr lang="zh-CN" altLang="en-US" smtClean="0"/>
              <a:t>‹#›</a:t>
            </a:fld>
            <a:endParaRPr lang="zh-CN" altLang="en-US"/>
          </a:p>
        </p:txBody>
      </p:sp>
    </p:spTree>
    <p:extLst>
      <p:ext uri="{BB962C8B-B14F-4D97-AF65-F5344CB8AC3E}">
        <p14:creationId xmlns:p14="http://schemas.microsoft.com/office/powerpoint/2010/main" val="25967185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7FA6832-C189-0844-8D11-A9994E4D7E46}"/>
              </a:ext>
            </a:extLst>
          </p:cNvPr>
          <p:cNvSpPr>
            <a:spLocks noGrp="1"/>
          </p:cNvSpPr>
          <p:nvPr>
            <p:ph type="dt" sz="half" idx="10"/>
          </p:nvPr>
        </p:nvSpPr>
        <p:spPr/>
        <p:txBody>
          <a:bodyPr/>
          <a:lstStyle/>
          <a:p>
            <a:fld id="{4A0BF8A8-82D7-4E21-A950-5F9985925658}" type="datetimeFigureOut">
              <a:rPr lang="zh-CN" altLang="en-US" smtClean="0"/>
              <a:t>2022/8/25</a:t>
            </a:fld>
            <a:endParaRPr lang="zh-CN" altLang="en-US"/>
          </a:p>
        </p:txBody>
      </p:sp>
      <p:sp>
        <p:nvSpPr>
          <p:cNvPr id="3" name="页脚占位符 2">
            <a:extLst>
              <a:ext uri="{FF2B5EF4-FFF2-40B4-BE49-F238E27FC236}">
                <a16:creationId xmlns:a16="http://schemas.microsoft.com/office/drawing/2014/main" id="{0DB67394-C53A-E6BD-7194-BF1C7BD8AB46}"/>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D0ECA1CD-3B49-1C14-D011-D98A2B35DED7}"/>
              </a:ext>
            </a:extLst>
          </p:cNvPr>
          <p:cNvSpPr>
            <a:spLocks noGrp="1"/>
          </p:cNvSpPr>
          <p:nvPr>
            <p:ph type="sldNum" sz="quarter" idx="12"/>
          </p:nvPr>
        </p:nvSpPr>
        <p:spPr/>
        <p:txBody>
          <a:bodyPr/>
          <a:lstStyle/>
          <a:p>
            <a:fld id="{A36380E2-E31C-4F83-83D9-0ABA2667B394}" type="slidenum">
              <a:rPr lang="zh-CN" altLang="en-US" smtClean="0"/>
              <a:t>‹#›</a:t>
            </a:fld>
            <a:endParaRPr lang="zh-CN" altLang="en-US"/>
          </a:p>
        </p:txBody>
      </p:sp>
    </p:spTree>
    <p:extLst>
      <p:ext uri="{BB962C8B-B14F-4D97-AF65-F5344CB8AC3E}">
        <p14:creationId xmlns:p14="http://schemas.microsoft.com/office/powerpoint/2010/main" val="2976091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E155FB-0C6C-5FB9-4F07-766976CE958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D0D75A3A-CEEA-8AAA-83AA-24F2AEDA935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0829631A-F945-A051-8D49-F880D31F9A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2D1D5BF-EB09-A385-D84F-3206F0691E45}"/>
              </a:ext>
            </a:extLst>
          </p:cNvPr>
          <p:cNvSpPr>
            <a:spLocks noGrp="1"/>
          </p:cNvSpPr>
          <p:nvPr>
            <p:ph type="dt" sz="half" idx="10"/>
          </p:nvPr>
        </p:nvSpPr>
        <p:spPr/>
        <p:txBody>
          <a:bodyPr/>
          <a:lstStyle/>
          <a:p>
            <a:fld id="{4A0BF8A8-82D7-4E21-A950-5F9985925658}" type="datetimeFigureOut">
              <a:rPr lang="zh-CN" altLang="en-US" smtClean="0"/>
              <a:t>2022/8/25</a:t>
            </a:fld>
            <a:endParaRPr lang="zh-CN" altLang="en-US"/>
          </a:p>
        </p:txBody>
      </p:sp>
      <p:sp>
        <p:nvSpPr>
          <p:cNvPr id="6" name="页脚占位符 5">
            <a:extLst>
              <a:ext uri="{FF2B5EF4-FFF2-40B4-BE49-F238E27FC236}">
                <a16:creationId xmlns:a16="http://schemas.microsoft.com/office/drawing/2014/main" id="{9CE2085B-49F0-BB73-B357-FDA75DC4FE3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653A476-1127-5E33-6331-9A67F7301287}"/>
              </a:ext>
            </a:extLst>
          </p:cNvPr>
          <p:cNvSpPr>
            <a:spLocks noGrp="1"/>
          </p:cNvSpPr>
          <p:nvPr>
            <p:ph type="sldNum" sz="quarter" idx="12"/>
          </p:nvPr>
        </p:nvSpPr>
        <p:spPr/>
        <p:txBody>
          <a:bodyPr/>
          <a:lstStyle/>
          <a:p>
            <a:fld id="{A36380E2-E31C-4F83-83D9-0ABA2667B394}" type="slidenum">
              <a:rPr lang="zh-CN" altLang="en-US" smtClean="0"/>
              <a:t>‹#›</a:t>
            </a:fld>
            <a:endParaRPr lang="zh-CN" altLang="en-US"/>
          </a:p>
        </p:txBody>
      </p:sp>
    </p:spTree>
    <p:extLst>
      <p:ext uri="{BB962C8B-B14F-4D97-AF65-F5344CB8AC3E}">
        <p14:creationId xmlns:p14="http://schemas.microsoft.com/office/powerpoint/2010/main" val="24312243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C3ED43-D1E6-74EF-D0A4-CDED465EE6D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76BC8CC-CE06-F67E-3643-67532917916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78D41760-A19A-7B69-80D0-2C333E96C4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B51F1B7-0996-E174-695C-AE5421B85C08}"/>
              </a:ext>
            </a:extLst>
          </p:cNvPr>
          <p:cNvSpPr>
            <a:spLocks noGrp="1"/>
          </p:cNvSpPr>
          <p:nvPr>
            <p:ph type="dt" sz="half" idx="10"/>
          </p:nvPr>
        </p:nvSpPr>
        <p:spPr/>
        <p:txBody>
          <a:bodyPr/>
          <a:lstStyle/>
          <a:p>
            <a:fld id="{4A0BF8A8-82D7-4E21-A950-5F9985925658}" type="datetimeFigureOut">
              <a:rPr lang="zh-CN" altLang="en-US" smtClean="0"/>
              <a:t>2022/8/25</a:t>
            </a:fld>
            <a:endParaRPr lang="zh-CN" altLang="en-US"/>
          </a:p>
        </p:txBody>
      </p:sp>
      <p:sp>
        <p:nvSpPr>
          <p:cNvPr id="6" name="页脚占位符 5">
            <a:extLst>
              <a:ext uri="{FF2B5EF4-FFF2-40B4-BE49-F238E27FC236}">
                <a16:creationId xmlns:a16="http://schemas.microsoft.com/office/drawing/2014/main" id="{BB9D2B22-DCD6-D951-2538-B4A225C29CC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243D3C7-CF5D-6AB6-F1F2-0AD58B1F05C9}"/>
              </a:ext>
            </a:extLst>
          </p:cNvPr>
          <p:cNvSpPr>
            <a:spLocks noGrp="1"/>
          </p:cNvSpPr>
          <p:nvPr>
            <p:ph type="sldNum" sz="quarter" idx="12"/>
          </p:nvPr>
        </p:nvSpPr>
        <p:spPr/>
        <p:txBody>
          <a:bodyPr/>
          <a:lstStyle/>
          <a:p>
            <a:fld id="{A36380E2-E31C-4F83-83D9-0ABA2667B394}" type="slidenum">
              <a:rPr lang="zh-CN" altLang="en-US" smtClean="0"/>
              <a:t>‹#›</a:t>
            </a:fld>
            <a:endParaRPr lang="zh-CN" altLang="en-US"/>
          </a:p>
        </p:txBody>
      </p:sp>
    </p:spTree>
    <p:extLst>
      <p:ext uri="{BB962C8B-B14F-4D97-AF65-F5344CB8AC3E}">
        <p14:creationId xmlns:p14="http://schemas.microsoft.com/office/powerpoint/2010/main" val="10473042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45199E7-8C21-96DC-6AC2-E501A151203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F20FC13F-B1C8-BDD7-8615-9C1A618ED19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449834B-62B3-2A90-4F1C-8594FF78286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0BF8A8-82D7-4E21-A950-5F9985925658}" type="datetimeFigureOut">
              <a:rPr lang="zh-CN" altLang="en-US" smtClean="0"/>
              <a:t>2022/8/25</a:t>
            </a:fld>
            <a:endParaRPr lang="zh-CN" altLang="en-US"/>
          </a:p>
        </p:txBody>
      </p:sp>
      <p:sp>
        <p:nvSpPr>
          <p:cNvPr id="5" name="页脚占位符 4">
            <a:extLst>
              <a:ext uri="{FF2B5EF4-FFF2-40B4-BE49-F238E27FC236}">
                <a16:creationId xmlns:a16="http://schemas.microsoft.com/office/drawing/2014/main" id="{60CF19FA-57E9-91DB-3949-66D2FAAC990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482A7229-443D-353A-710C-B7C7C831969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6380E2-E31C-4F83-83D9-0ABA2667B394}" type="slidenum">
              <a:rPr lang="zh-CN" altLang="en-US" smtClean="0"/>
              <a:t>‹#›</a:t>
            </a:fld>
            <a:endParaRPr lang="zh-CN" altLang="en-US"/>
          </a:p>
        </p:txBody>
      </p:sp>
    </p:spTree>
    <p:extLst>
      <p:ext uri="{BB962C8B-B14F-4D97-AF65-F5344CB8AC3E}">
        <p14:creationId xmlns:p14="http://schemas.microsoft.com/office/powerpoint/2010/main" val="5672304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chart" Target="../charts/char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chart" Target="../charts/char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chart" Target="../charts/char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12.xml"/><Relationship Id="rId5" Type="http://schemas.openxmlformats.org/officeDocument/2006/relationships/image" Target="../media/image8.jpg"/><Relationship Id="rId4" Type="http://schemas.openxmlformats.org/officeDocument/2006/relationships/image" Target="../media/image7.jpg"/></Relationships>
</file>

<file path=ppt/slides/_rels/slide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352C42BE-9ACF-6AC5-33C7-2A2F2AD3566D}"/>
              </a:ext>
            </a:extLst>
          </p:cNvPr>
          <p:cNvSpPr/>
          <p:nvPr/>
        </p:nvSpPr>
        <p:spPr>
          <a:xfrm>
            <a:off x="0" y="2253343"/>
            <a:ext cx="12192000" cy="2586446"/>
          </a:xfrm>
          <a:prstGeom prst="rect">
            <a:avLst/>
          </a:prstGeom>
          <a:solidFill>
            <a:srgbClr val="0B76D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tIns="180000" rtlCol="0" anchor="t" anchorCtr="0">
            <a:noAutofit/>
          </a:bodyPr>
          <a:lstStyle/>
          <a:p>
            <a:pPr algn="ctr">
              <a:lnSpc>
                <a:spcPct val="150000"/>
              </a:lnSpc>
            </a:pPr>
            <a:endParaRPr lang="zh-CN" altLang="en-US" sz="2400" b="1" dirty="0">
              <a:solidFill>
                <a:schemeClr val="tx1"/>
              </a:solidFill>
              <a:latin typeface="思源黑体 CN Heavy" panose="020B0A00000000000000" pitchFamily="34" charset="-122"/>
              <a:ea typeface="思源黑体 CN Heavy" panose="020B0A00000000000000" pitchFamily="34" charset="-122"/>
            </a:endParaRPr>
          </a:p>
        </p:txBody>
      </p:sp>
      <p:pic>
        <p:nvPicPr>
          <p:cNvPr id="5" name="图片 4">
            <a:extLst>
              <a:ext uri="{FF2B5EF4-FFF2-40B4-BE49-F238E27FC236}">
                <a16:creationId xmlns:a16="http://schemas.microsoft.com/office/drawing/2014/main" id="{85CBAF9B-EB6F-093F-8227-2AED00CFB4EE}"/>
              </a:ext>
            </a:extLst>
          </p:cNvPr>
          <p:cNvPicPr>
            <a:picLocks noChangeAspect="1"/>
          </p:cNvPicPr>
          <p:nvPr/>
        </p:nvPicPr>
        <p:blipFill>
          <a:blip r:embed="rId2"/>
          <a:stretch>
            <a:fillRect/>
          </a:stretch>
        </p:blipFill>
        <p:spPr>
          <a:xfrm>
            <a:off x="224790" y="231457"/>
            <a:ext cx="2628900" cy="390525"/>
          </a:xfrm>
          <a:prstGeom prst="rect">
            <a:avLst/>
          </a:prstGeom>
        </p:spPr>
      </p:pic>
      <p:sp>
        <p:nvSpPr>
          <p:cNvPr id="7" name="文本框 6">
            <a:extLst>
              <a:ext uri="{FF2B5EF4-FFF2-40B4-BE49-F238E27FC236}">
                <a16:creationId xmlns:a16="http://schemas.microsoft.com/office/drawing/2014/main" id="{B1ED0246-B13E-3877-DFF2-658D087AC1D9}"/>
              </a:ext>
            </a:extLst>
          </p:cNvPr>
          <p:cNvSpPr txBox="1"/>
          <p:nvPr/>
        </p:nvSpPr>
        <p:spPr>
          <a:xfrm>
            <a:off x="546811" y="2714676"/>
            <a:ext cx="8153052" cy="923330"/>
          </a:xfrm>
          <a:prstGeom prst="rect">
            <a:avLst/>
          </a:prstGeom>
          <a:noFill/>
        </p:spPr>
        <p:txBody>
          <a:bodyPr wrap="square" rtlCol="0">
            <a:spAutoFit/>
          </a:bodyPr>
          <a:lstStyle/>
          <a:p>
            <a:r>
              <a:rPr lang="zh-CN" altLang="en-US" sz="5400" b="1" dirty="0">
                <a:solidFill>
                  <a:schemeClr val="bg1"/>
                </a:solidFill>
                <a:latin typeface="微软雅黑" panose="020B0503020204020204" pitchFamily="34" charset="-122"/>
                <a:ea typeface="微软雅黑" panose="020B0503020204020204" pitchFamily="34" charset="-122"/>
              </a:rPr>
              <a:t>车规级</a:t>
            </a:r>
            <a:r>
              <a:rPr lang="en-US" altLang="zh-CN" sz="5400" b="1" dirty="0">
                <a:solidFill>
                  <a:schemeClr val="bg1"/>
                </a:solidFill>
                <a:latin typeface="微软雅黑" panose="020B0503020204020204" pitchFamily="34" charset="-122"/>
                <a:ea typeface="微软雅黑" panose="020B0503020204020204" pitchFamily="34" charset="-122"/>
              </a:rPr>
              <a:t>MCU</a:t>
            </a:r>
            <a:r>
              <a:rPr lang="zh-CN" altLang="en-US" sz="5400" b="1" dirty="0">
                <a:solidFill>
                  <a:schemeClr val="bg1"/>
                </a:solidFill>
                <a:latin typeface="微软雅黑" panose="020B0503020204020204" pitchFamily="34" charset="-122"/>
                <a:ea typeface="微软雅黑" panose="020B0503020204020204" pitchFamily="34" charset="-122"/>
              </a:rPr>
              <a:t>芯片市场调研</a:t>
            </a:r>
          </a:p>
        </p:txBody>
      </p:sp>
      <p:sp>
        <p:nvSpPr>
          <p:cNvPr id="8" name="文本框 7">
            <a:extLst>
              <a:ext uri="{FF2B5EF4-FFF2-40B4-BE49-F238E27FC236}">
                <a16:creationId xmlns:a16="http://schemas.microsoft.com/office/drawing/2014/main" id="{7756BB76-50CB-2561-6EE9-506706BD7667}"/>
              </a:ext>
            </a:extLst>
          </p:cNvPr>
          <p:cNvSpPr txBox="1"/>
          <p:nvPr/>
        </p:nvSpPr>
        <p:spPr>
          <a:xfrm>
            <a:off x="8752116" y="4227334"/>
            <a:ext cx="3284960" cy="461665"/>
          </a:xfrm>
          <a:prstGeom prst="rect">
            <a:avLst/>
          </a:prstGeom>
          <a:noFill/>
        </p:spPr>
        <p:txBody>
          <a:bodyPr wrap="square" rtlCol="0">
            <a:spAutoFit/>
          </a:bodyPr>
          <a:lstStyle/>
          <a:p>
            <a:r>
              <a:rPr lang="en-US" altLang="zh-CN" sz="2400" dirty="0">
                <a:solidFill>
                  <a:schemeClr val="bg1"/>
                </a:solidFill>
                <a:latin typeface="微软雅黑" panose="020B0503020204020204" pitchFamily="34" charset="-122"/>
                <a:ea typeface="微软雅黑" panose="020B0503020204020204" pitchFamily="34" charset="-122"/>
              </a:rPr>
              <a:t>2022.8.25    </a:t>
            </a:r>
            <a:r>
              <a:rPr lang="zh-CN" altLang="en-US" sz="2400" dirty="0">
                <a:solidFill>
                  <a:schemeClr val="bg1"/>
                </a:solidFill>
                <a:latin typeface="微软雅黑" panose="020B0503020204020204" pitchFamily="34" charset="-122"/>
                <a:ea typeface="微软雅黑" panose="020B0503020204020204" pitchFamily="34" charset="-122"/>
              </a:rPr>
              <a:t>技术中心</a:t>
            </a:r>
          </a:p>
        </p:txBody>
      </p:sp>
    </p:spTree>
    <p:extLst>
      <p:ext uri="{BB962C8B-B14F-4D97-AF65-F5344CB8AC3E}">
        <p14:creationId xmlns:p14="http://schemas.microsoft.com/office/powerpoint/2010/main" val="27578989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平行四边形 13"/>
          <p:cNvSpPr/>
          <p:nvPr/>
        </p:nvSpPr>
        <p:spPr>
          <a:xfrm>
            <a:off x="293222" y="197092"/>
            <a:ext cx="6479869" cy="611841"/>
          </a:xfrm>
          <a:custGeom>
            <a:avLst/>
            <a:gdLst>
              <a:gd name="connsiteX0" fmla="*/ 0 w 6828204"/>
              <a:gd name="connsiteY0" fmla="*/ 612000 h 612000"/>
              <a:gd name="connsiteX1" fmla="*/ 0 w 6828204"/>
              <a:gd name="connsiteY1" fmla="*/ 0 h 612000"/>
              <a:gd name="connsiteX2" fmla="*/ 6828204 w 6828204"/>
              <a:gd name="connsiteY2" fmla="*/ 0 h 612000"/>
              <a:gd name="connsiteX3" fmla="*/ 6828204 w 6828204"/>
              <a:gd name="connsiteY3" fmla="*/ 612000 h 612000"/>
              <a:gd name="connsiteX4" fmla="*/ 0 w 6828204"/>
              <a:gd name="connsiteY4" fmla="*/ 612000 h 612000"/>
              <a:gd name="connsiteX0-1" fmla="*/ 0 w 6828204"/>
              <a:gd name="connsiteY0-2" fmla="*/ 612000 h 612000"/>
              <a:gd name="connsiteX1-3" fmla="*/ 0 w 6828204"/>
              <a:gd name="connsiteY1-4" fmla="*/ 0 h 612000"/>
              <a:gd name="connsiteX2-5" fmla="*/ 6828204 w 6828204"/>
              <a:gd name="connsiteY2-6" fmla="*/ 0 h 612000"/>
              <a:gd name="connsiteX3-7" fmla="*/ 6241607 w 6828204"/>
              <a:gd name="connsiteY3-8" fmla="*/ 612000 h 612000"/>
              <a:gd name="connsiteX4-9" fmla="*/ 0 w 6828204"/>
              <a:gd name="connsiteY4-10" fmla="*/ 612000 h 612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828204" h="612000">
                <a:moveTo>
                  <a:pt x="0" y="612000"/>
                </a:moveTo>
                <a:lnTo>
                  <a:pt x="0" y="0"/>
                </a:lnTo>
                <a:lnTo>
                  <a:pt x="6828204" y="0"/>
                </a:lnTo>
                <a:lnTo>
                  <a:pt x="6241607" y="612000"/>
                </a:lnTo>
                <a:lnTo>
                  <a:pt x="0" y="612000"/>
                </a:lnTo>
                <a:close/>
              </a:path>
            </a:pathLst>
          </a:custGeom>
          <a:solidFill>
            <a:srgbClr val="0B76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20000"/>
              </a:lnSpc>
              <a:spcBef>
                <a:spcPts val="0"/>
              </a:spcBef>
              <a:spcAft>
                <a:spcPts val="0"/>
              </a:spcAft>
              <a:buClrTx/>
              <a:buSzTx/>
              <a:buFontTx/>
              <a:buNone/>
              <a:tabLst/>
              <a:defRPr/>
            </a:pPr>
            <a:endParaRPr kumimoji="0" lang="zh-CN" altLang="en-US" sz="1799" b="0" i="0" u="none" strike="noStrike" kern="1200" cap="none" spc="0" normalizeH="0" baseline="0" noProof="0" dirty="0">
              <a:ln>
                <a:noFill/>
              </a:ln>
              <a:solidFill>
                <a:prstClr val="white"/>
              </a:solidFill>
              <a:effectLst/>
              <a:uLnTx/>
              <a:uFillTx/>
              <a:latin typeface="Open Sans Light"/>
              <a:cs typeface="+mn-cs"/>
            </a:endParaRPr>
          </a:p>
        </p:txBody>
      </p:sp>
      <p:sp>
        <p:nvSpPr>
          <p:cNvPr id="67" name="矩形 66"/>
          <p:cNvSpPr/>
          <p:nvPr/>
        </p:nvSpPr>
        <p:spPr>
          <a:xfrm>
            <a:off x="0" y="197092"/>
            <a:ext cx="123060" cy="611841"/>
          </a:xfrm>
          <a:prstGeom prst="rect">
            <a:avLst/>
          </a:prstGeom>
          <a:solidFill>
            <a:srgbClr val="0B76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zh-CN" altLang="en-US" sz="1799" b="0" i="0" u="none" strike="noStrike" kern="1200" cap="none" spc="0" normalizeH="0" baseline="0" noProof="0">
              <a:ln>
                <a:noFill/>
              </a:ln>
              <a:solidFill>
                <a:prstClr val="white"/>
              </a:solidFill>
              <a:effectLst/>
              <a:uLnTx/>
              <a:uFillTx/>
              <a:latin typeface="Open Sans Light"/>
              <a:cs typeface="+mn-cs"/>
            </a:endParaRPr>
          </a:p>
        </p:txBody>
      </p:sp>
      <p:sp>
        <p:nvSpPr>
          <p:cNvPr id="68" name="文本框 18"/>
          <p:cNvSpPr txBox="1"/>
          <p:nvPr/>
        </p:nvSpPr>
        <p:spPr>
          <a:xfrm>
            <a:off x="293223" y="272884"/>
            <a:ext cx="5376057" cy="461537"/>
          </a:xfrm>
          <a:prstGeom prst="rect">
            <a:avLst/>
          </a:prstGeom>
          <a:noFill/>
        </p:spPr>
        <p:txBody>
          <a:bodyPr wrap="square" rtlCol="0">
            <a:spAutoFit/>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lang="zh-CN" altLang="en-US" sz="2399" b="1" dirty="0">
                <a:solidFill>
                  <a:prstClr val="white"/>
                </a:solidFill>
                <a:latin typeface="微软雅黑" panose="020B0503020204020204" pitchFamily="34" charset="-122"/>
                <a:ea typeface="微软雅黑" panose="020B0503020204020204" pitchFamily="34" charset="-122"/>
              </a:rPr>
              <a:t>全球市场集中度高，国产替代趋势延续</a:t>
            </a:r>
          </a:p>
        </p:txBody>
      </p:sp>
      <p:sp>
        <p:nvSpPr>
          <p:cNvPr id="2" name="文本框 1">
            <a:extLst>
              <a:ext uri="{FF2B5EF4-FFF2-40B4-BE49-F238E27FC236}">
                <a16:creationId xmlns:a16="http://schemas.microsoft.com/office/drawing/2014/main" id="{D53C249C-4EBD-CC98-BDAF-044087E58455}"/>
              </a:ext>
            </a:extLst>
          </p:cNvPr>
          <p:cNvSpPr txBox="1"/>
          <p:nvPr/>
        </p:nvSpPr>
        <p:spPr>
          <a:xfrm>
            <a:off x="293222" y="1012524"/>
            <a:ext cx="6301342" cy="2217658"/>
          </a:xfrm>
          <a:prstGeom prst="rect">
            <a:avLst/>
          </a:prstGeom>
          <a:noFill/>
        </p:spPr>
        <p:txBody>
          <a:bodyPr wrap="square" rtlCol="0">
            <a:spAutoFit/>
          </a:bodyPr>
          <a:lstStyle/>
          <a:p>
            <a:pPr indent="457200">
              <a:lnSpc>
                <a:spcPts val="2400"/>
              </a:lnSpc>
            </a:pPr>
            <a:r>
              <a:rPr lang="zh-CN" altLang="en-US" sz="1400" dirty="0"/>
              <a:t>根据</a:t>
            </a:r>
            <a:r>
              <a:rPr lang="en-US" altLang="zh-CN" sz="1400" dirty="0"/>
              <a:t>Gartner</a:t>
            </a:r>
            <a:r>
              <a:rPr lang="zh-CN" altLang="en-US" sz="1400" dirty="0"/>
              <a:t>公司的最终统计结果，</a:t>
            </a:r>
            <a:r>
              <a:rPr lang="en-US" altLang="zh-CN" sz="1400" dirty="0"/>
              <a:t>2021</a:t>
            </a:r>
            <a:r>
              <a:rPr lang="zh-CN" altLang="en-US" sz="1400" dirty="0"/>
              <a:t>年全球半导体收入同比增长</a:t>
            </a:r>
            <a:r>
              <a:rPr lang="en-US" altLang="zh-CN" sz="1400" dirty="0"/>
              <a:t>26.3%</a:t>
            </a:r>
            <a:r>
              <a:rPr lang="zh-CN" altLang="en-US" sz="1400" dirty="0"/>
              <a:t>，总计</a:t>
            </a:r>
            <a:r>
              <a:rPr lang="en-US" altLang="zh-CN" sz="1400" dirty="0"/>
              <a:t>5950</a:t>
            </a:r>
            <a:r>
              <a:rPr lang="zh-CN" altLang="en-US" sz="1400" dirty="0"/>
              <a:t>亿美元。汽车市场在</a:t>
            </a:r>
            <a:r>
              <a:rPr lang="en-US" altLang="zh-CN" sz="1400" dirty="0"/>
              <a:t>2021</a:t>
            </a:r>
            <a:r>
              <a:rPr lang="zh-CN" altLang="en-US" sz="1400" dirty="0"/>
              <a:t>年增长了</a:t>
            </a:r>
            <a:r>
              <a:rPr lang="en-US" altLang="zh-CN" sz="1400" dirty="0"/>
              <a:t>34.9%</a:t>
            </a:r>
            <a:r>
              <a:rPr lang="zh-CN" altLang="en-US" sz="1400" dirty="0"/>
              <a:t>，表现优于所有其他终端市场。</a:t>
            </a:r>
          </a:p>
          <a:p>
            <a:pPr indent="457200">
              <a:lnSpc>
                <a:spcPts val="2400"/>
              </a:lnSpc>
            </a:pPr>
            <a:r>
              <a:rPr lang="zh-CN" altLang="en-US" sz="1400" b="1" dirty="0"/>
              <a:t>目前我国汽车芯片自给率不足</a:t>
            </a:r>
            <a:r>
              <a:rPr lang="en-US" altLang="zh-CN" sz="1400" b="1" dirty="0"/>
              <a:t>10%</a:t>
            </a:r>
            <a:r>
              <a:rPr lang="zh-CN" altLang="en-US" sz="1400" b="1" dirty="0"/>
              <a:t>、国产化率仅为</a:t>
            </a:r>
            <a:r>
              <a:rPr lang="en-US" altLang="zh-CN" sz="1400" b="1" dirty="0"/>
              <a:t>5%</a:t>
            </a:r>
            <a:r>
              <a:rPr lang="zh-CN" altLang="en-US" sz="1400" b="1" dirty="0"/>
              <a:t>，供应高度依赖国外。</a:t>
            </a:r>
            <a:endParaRPr lang="en-US" altLang="zh-CN" sz="1400" b="1" dirty="0"/>
          </a:p>
          <a:p>
            <a:pPr indent="457200">
              <a:lnSpc>
                <a:spcPts val="2400"/>
              </a:lnSpc>
            </a:pPr>
            <a:r>
              <a:rPr lang="zh-CN" altLang="en-US" sz="1400" dirty="0"/>
              <a:t>需求侧：中国汽车约占全球</a:t>
            </a:r>
            <a:r>
              <a:rPr lang="en-US" altLang="zh-CN" sz="1400" dirty="0"/>
              <a:t>30%</a:t>
            </a:r>
            <a:r>
              <a:rPr lang="zh-CN" altLang="en-US" sz="1400" dirty="0"/>
              <a:t>，是车规级芯片需求最大的市场。</a:t>
            </a:r>
            <a:endParaRPr lang="en-US" altLang="zh-CN" sz="1400" dirty="0"/>
          </a:p>
          <a:p>
            <a:pPr indent="457200">
              <a:lnSpc>
                <a:spcPts val="2400"/>
              </a:lnSpc>
            </a:pPr>
            <a:r>
              <a:rPr lang="zh-CN" altLang="en-US" sz="1400" dirty="0"/>
              <a:t>供给侧：国内汽车芯片进口率高达</a:t>
            </a:r>
            <a:r>
              <a:rPr lang="en-US" altLang="zh-CN" sz="1400" dirty="0"/>
              <a:t>95%</a:t>
            </a:r>
            <a:r>
              <a:rPr lang="zh-CN" altLang="en-US" sz="1400" dirty="0"/>
              <a:t>，像用于动力系统、底盘控制和</a:t>
            </a:r>
            <a:r>
              <a:rPr lang="en-US" altLang="zh-CN" sz="1400" dirty="0"/>
              <a:t>ADAS</a:t>
            </a:r>
            <a:r>
              <a:rPr lang="zh-CN" altLang="en-US" sz="1400" dirty="0"/>
              <a:t>等功能的关键芯片均被国外巨头垄断。</a:t>
            </a:r>
            <a:endParaRPr lang="zh-CN" altLang="en-US" sz="1400" b="0" i="0" dirty="0">
              <a:solidFill>
                <a:srgbClr val="000000"/>
              </a:solidFill>
              <a:effectLst/>
              <a:latin typeface="-apple-system"/>
            </a:endParaRPr>
          </a:p>
        </p:txBody>
      </p:sp>
      <p:cxnSp>
        <p:nvCxnSpPr>
          <p:cNvPr id="3" name="直接箭头连接符 2">
            <a:extLst>
              <a:ext uri="{FF2B5EF4-FFF2-40B4-BE49-F238E27FC236}">
                <a16:creationId xmlns:a16="http://schemas.microsoft.com/office/drawing/2014/main" id="{86EAA2DB-329C-7413-22D4-EAF38BC23363}"/>
              </a:ext>
            </a:extLst>
          </p:cNvPr>
          <p:cNvCxnSpPr>
            <a:cxnSpLocks/>
          </p:cNvCxnSpPr>
          <p:nvPr/>
        </p:nvCxnSpPr>
        <p:spPr>
          <a:xfrm>
            <a:off x="6745877" y="1064463"/>
            <a:ext cx="0" cy="5648384"/>
          </a:xfrm>
          <a:prstGeom prst="straightConnector1">
            <a:avLst/>
          </a:prstGeom>
          <a:ln w="12700" cap="flat" cmpd="sng" algn="ctr">
            <a:solidFill>
              <a:srgbClr val="0B76D7"/>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aphicFrame>
        <p:nvGraphicFramePr>
          <p:cNvPr id="12" name="图表 11">
            <a:extLst>
              <a:ext uri="{FF2B5EF4-FFF2-40B4-BE49-F238E27FC236}">
                <a16:creationId xmlns:a16="http://schemas.microsoft.com/office/drawing/2014/main" id="{6A7418C3-99F3-1C0A-430B-5AD22B32F244}"/>
              </a:ext>
            </a:extLst>
          </p:cNvPr>
          <p:cNvGraphicFramePr/>
          <p:nvPr>
            <p:extLst>
              <p:ext uri="{D42A27DB-BD31-4B8C-83A1-F6EECF244321}">
                <p14:modId xmlns:p14="http://schemas.microsoft.com/office/powerpoint/2010/main" val="603455989"/>
              </p:ext>
            </p:extLst>
          </p:nvPr>
        </p:nvGraphicFramePr>
        <p:xfrm>
          <a:off x="293222" y="3429001"/>
          <a:ext cx="3137960" cy="3231908"/>
        </p:xfrm>
        <a:graphic>
          <a:graphicData uri="http://schemas.openxmlformats.org/drawingml/2006/chart">
            <c:chart xmlns:c="http://schemas.openxmlformats.org/drawingml/2006/chart" xmlns:r="http://schemas.openxmlformats.org/officeDocument/2006/relationships" r:id="rId3"/>
          </a:graphicData>
        </a:graphic>
      </p:graphicFrame>
      <p:sp>
        <p:nvSpPr>
          <p:cNvPr id="13" name="文本框 12">
            <a:extLst>
              <a:ext uri="{FF2B5EF4-FFF2-40B4-BE49-F238E27FC236}">
                <a16:creationId xmlns:a16="http://schemas.microsoft.com/office/drawing/2014/main" id="{0F8244BF-95E5-22C1-1638-9DFD7F5C890B}"/>
              </a:ext>
            </a:extLst>
          </p:cNvPr>
          <p:cNvSpPr txBox="1"/>
          <p:nvPr/>
        </p:nvSpPr>
        <p:spPr>
          <a:xfrm>
            <a:off x="6897190" y="1012524"/>
            <a:ext cx="5001582" cy="1909882"/>
          </a:xfrm>
          <a:prstGeom prst="rect">
            <a:avLst/>
          </a:prstGeom>
          <a:noFill/>
        </p:spPr>
        <p:txBody>
          <a:bodyPr wrap="square" rtlCol="0">
            <a:spAutoFit/>
          </a:bodyPr>
          <a:lstStyle/>
          <a:p>
            <a:pPr indent="457200">
              <a:lnSpc>
                <a:spcPts val="2400"/>
              </a:lnSpc>
            </a:pPr>
            <a:r>
              <a:rPr lang="zh-CN" altLang="en-US" sz="1400" dirty="0"/>
              <a:t>全球车规</a:t>
            </a:r>
            <a:r>
              <a:rPr lang="en-US" altLang="zh-CN" sz="1400" dirty="0"/>
              <a:t>MCU</a:t>
            </a:r>
            <a:r>
              <a:rPr lang="zh-CN" altLang="en-US" sz="1400" dirty="0"/>
              <a:t>市场集中度高，且有着轻晶圆厂战略，依靠晶圆代工厂将技术转化为芯片产品。从供给端来看，台积电占所有外包车规</a:t>
            </a:r>
            <a:r>
              <a:rPr lang="en-US" altLang="zh-CN" sz="1400" dirty="0"/>
              <a:t>MCU</a:t>
            </a:r>
            <a:r>
              <a:rPr lang="zh-CN" altLang="en-US" sz="1400" dirty="0"/>
              <a:t>出货量约</a:t>
            </a:r>
            <a:r>
              <a:rPr lang="en-US" altLang="zh-CN" sz="1400" dirty="0"/>
              <a:t>60%-70%</a:t>
            </a:r>
            <a:r>
              <a:rPr lang="zh-CN" altLang="en-US" sz="1400" dirty="0"/>
              <a:t>，但汽车芯片业务仅占其总收入</a:t>
            </a:r>
            <a:r>
              <a:rPr lang="en-US" altLang="zh-CN" sz="1400" dirty="0"/>
              <a:t>3%</a:t>
            </a:r>
            <a:r>
              <a:rPr lang="zh-CN" altLang="en-US" sz="1400" dirty="0"/>
              <a:t>。头部厂商对台积电的强依赖性，放大了供需错配的矛盾：台积电因疫情降低车规</a:t>
            </a:r>
            <a:r>
              <a:rPr lang="en-US" altLang="zh-CN" sz="1400" dirty="0"/>
              <a:t>MCU</a:t>
            </a:r>
            <a:r>
              <a:rPr lang="zh-CN" altLang="en-US" sz="1400" dirty="0"/>
              <a:t>产能分配，在终端需求攀升后车规芯片供不应求。</a:t>
            </a:r>
            <a:endParaRPr lang="zh-CN" altLang="en-US" sz="1400" b="0" i="0" dirty="0">
              <a:solidFill>
                <a:srgbClr val="000000"/>
              </a:solidFill>
              <a:effectLst/>
              <a:latin typeface="-apple-system"/>
            </a:endParaRPr>
          </a:p>
        </p:txBody>
      </p:sp>
      <p:graphicFrame>
        <p:nvGraphicFramePr>
          <p:cNvPr id="14" name="图表 13">
            <a:extLst>
              <a:ext uri="{FF2B5EF4-FFF2-40B4-BE49-F238E27FC236}">
                <a16:creationId xmlns:a16="http://schemas.microsoft.com/office/drawing/2014/main" id="{C3E5A0BF-EE5D-21EF-4745-135CC3361073}"/>
              </a:ext>
            </a:extLst>
          </p:cNvPr>
          <p:cNvGraphicFramePr/>
          <p:nvPr>
            <p:extLst>
              <p:ext uri="{D42A27DB-BD31-4B8C-83A1-F6EECF244321}">
                <p14:modId xmlns:p14="http://schemas.microsoft.com/office/powerpoint/2010/main" val="1755126808"/>
              </p:ext>
            </p:extLst>
          </p:nvPr>
        </p:nvGraphicFramePr>
        <p:xfrm>
          <a:off x="7048505" y="2922406"/>
          <a:ext cx="4436611" cy="3688796"/>
        </p:xfrm>
        <a:graphic>
          <a:graphicData uri="http://schemas.openxmlformats.org/drawingml/2006/chart">
            <c:chart xmlns:c="http://schemas.openxmlformats.org/drawingml/2006/chart" xmlns:r="http://schemas.openxmlformats.org/officeDocument/2006/relationships" r:id="rId4"/>
          </a:graphicData>
        </a:graphic>
      </p:graphicFrame>
      <p:sp>
        <p:nvSpPr>
          <p:cNvPr id="26" name="文本框 25">
            <a:extLst>
              <a:ext uri="{FF2B5EF4-FFF2-40B4-BE49-F238E27FC236}">
                <a16:creationId xmlns:a16="http://schemas.microsoft.com/office/drawing/2014/main" id="{67428213-EA7D-3857-3DDB-E064CF83D451}"/>
              </a:ext>
            </a:extLst>
          </p:cNvPr>
          <p:cNvSpPr txBox="1"/>
          <p:nvPr/>
        </p:nvSpPr>
        <p:spPr>
          <a:xfrm>
            <a:off x="3634856" y="4967206"/>
            <a:ext cx="2907863" cy="370999"/>
          </a:xfrm>
          <a:prstGeom prst="rect">
            <a:avLst/>
          </a:prstGeom>
          <a:noFill/>
        </p:spPr>
        <p:txBody>
          <a:bodyPr wrap="square" rtlCol="0">
            <a:spAutoFit/>
          </a:bodyPr>
          <a:lstStyle/>
          <a:p>
            <a:pPr algn="ctr">
              <a:lnSpc>
                <a:spcPts val="2400"/>
              </a:lnSpc>
            </a:pPr>
            <a:r>
              <a:rPr lang="zh-CN" altLang="en-US" sz="1400" b="1" i="0" dirty="0">
                <a:solidFill>
                  <a:srgbClr val="FF0000"/>
                </a:solidFill>
                <a:effectLst/>
                <a:latin typeface="-apple-system"/>
              </a:rPr>
              <a:t>中国市场仅占比</a:t>
            </a:r>
            <a:r>
              <a:rPr lang="en-US" altLang="zh-CN" sz="1400" b="1" i="0" dirty="0">
                <a:solidFill>
                  <a:srgbClr val="FF0000"/>
                </a:solidFill>
                <a:effectLst/>
                <a:latin typeface="-apple-system"/>
              </a:rPr>
              <a:t>3% (</a:t>
            </a:r>
            <a:r>
              <a:rPr lang="zh-CN" altLang="en-US" sz="1400" b="1" i="0" dirty="0">
                <a:solidFill>
                  <a:srgbClr val="FF0000"/>
                </a:solidFill>
                <a:effectLst/>
                <a:latin typeface="-apple-system"/>
              </a:rPr>
              <a:t>低端部分</a:t>
            </a:r>
            <a:r>
              <a:rPr lang="en-US" altLang="zh-CN" sz="1400" b="1" i="0" dirty="0">
                <a:solidFill>
                  <a:srgbClr val="FF0000"/>
                </a:solidFill>
                <a:effectLst/>
                <a:latin typeface="-apple-system"/>
              </a:rPr>
              <a:t>)</a:t>
            </a:r>
            <a:endParaRPr lang="zh-CN" altLang="en-US" sz="1400" b="1" i="0" dirty="0">
              <a:solidFill>
                <a:srgbClr val="FF0000"/>
              </a:solidFill>
              <a:effectLst/>
              <a:latin typeface="-apple-system"/>
            </a:endParaRPr>
          </a:p>
        </p:txBody>
      </p:sp>
    </p:spTree>
    <p:extLst>
      <p:ext uri="{BB962C8B-B14F-4D97-AF65-F5344CB8AC3E}">
        <p14:creationId xmlns:p14="http://schemas.microsoft.com/office/powerpoint/2010/main" val="161930835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平行四边形 13"/>
          <p:cNvSpPr/>
          <p:nvPr/>
        </p:nvSpPr>
        <p:spPr>
          <a:xfrm>
            <a:off x="293222" y="197092"/>
            <a:ext cx="6479869" cy="611841"/>
          </a:xfrm>
          <a:custGeom>
            <a:avLst/>
            <a:gdLst>
              <a:gd name="connsiteX0" fmla="*/ 0 w 6828204"/>
              <a:gd name="connsiteY0" fmla="*/ 612000 h 612000"/>
              <a:gd name="connsiteX1" fmla="*/ 0 w 6828204"/>
              <a:gd name="connsiteY1" fmla="*/ 0 h 612000"/>
              <a:gd name="connsiteX2" fmla="*/ 6828204 w 6828204"/>
              <a:gd name="connsiteY2" fmla="*/ 0 h 612000"/>
              <a:gd name="connsiteX3" fmla="*/ 6828204 w 6828204"/>
              <a:gd name="connsiteY3" fmla="*/ 612000 h 612000"/>
              <a:gd name="connsiteX4" fmla="*/ 0 w 6828204"/>
              <a:gd name="connsiteY4" fmla="*/ 612000 h 612000"/>
              <a:gd name="connsiteX0-1" fmla="*/ 0 w 6828204"/>
              <a:gd name="connsiteY0-2" fmla="*/ 612000 h 612000"/>
              <a:gd name="connsiteX1-3" fmla="*/ 0 w 6828204"/>
              <a:gd name="connsiteY1-4" fmla="*/ 0 h 612000"/>
              <a:gd name="connsiteX2-5" fmla="*/ 6828204 w 6828204"/>
              <a:gd name="connsiteY2-6" fmla="*/ 0 h 612000"/>
              <a:gd name="connsiteX3-7" fmla="*/ 6241607 w 6828204"/>
              <a:gd name="connsiteY3-8" fmla="*/ 612000 h 612000"/>
              <a:gd name="connsiteX4-9" fmla="*/ 0 w 6828204"/>
              <a:gd name="connsiteY4-10" fmla="*/ 612000 h 612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828204" h="612000">
                <a:moveTo>
                  <a:pt x="0" y="612000"/>
                </a:moveTo>
                <a:lnTo>
                  <a:pt x="0" y="0"/>
                </a:lnTo>
                <a:lnTo>
                  <a:pt x="6828204" y="0"/>
                </a:lnTo>
                <a:lnTo>
                  <a:pt x="6241607" y="612000"/>
                </a:lnTo>
                <a:lnTo>
                  <a:pt x="0" y="612000"/>
                </a:lnTo>
                <a:close/>
              </a:path>
            </a:pathLst>
          </a:custGeom>
          <a:solidFill>
            <a:srgbClr val="0B76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20000"/>
              </a:lnSpc>
              <a:spcBef>
                <a:spcPts val="0"/>
              </a:spcBef>
              <a:spcAft>
                <a:spcPts val="0"/>
              </a:spcAft>
              <a:buClrTx/>
              <a:buSzTx/>
              <a:buFontTx/>
              <a:buNone/>
              <a:tabLst/>
              <a:defRPr/>
            </a:pPr>
            <a:endParaRPr kumimoji="0" lang="zh-CN" altLang="en-US" sz="1799" b="0" i="0" u="none" strike="noStrike" kern="1200" cap="none" spc="0" normalizeH="0" baseline="0" noProof="0" dirty="0">
              <a:ln>
                <a:noFill/>
              </a:ln>
              <a:solidFill>
                <a:prstClr val="white"/>
              </a:solidFill>
              <a:effectLst/>
              <a:uLnTx/>
              <a:uFillTx/>
              <a:latin typeface="Open Sans Light"/>
              <a:cs typeface="+mn-cs"/>
            </a:endParaRPr>
          </a:p>
        </p:txBody>
      </p:sp>
      <p:sp>
        <p:nvSpPr>
          <p:cNvPr id="67" name="矩形 66"/>
          <p:cNvSpPr/>
          <p:nvPr/>
        </p:nvSpPr>
        <p:spPr>
          <a:xfrm>
            <a:off x="0" y="197092"/>
            <a:ext cx="123060" cy="611841"/>
          </a:xfrm>
          <a:prstGeom prst="rect">
            <a:avLst/>
          </a:prstGeom>
          <a:solidFill>
            <a:srgbClr val="0B76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zh-CN" altLang="en-US" sz="1799" b="0" i="0" u="none" strike="noStrike" kern="1200" cap="none" spc="0" normalizeH="0" baseline="0" noProof="0">
              <a:ln>
                <a:noFill/>
              </a:ln>
              <a:solidFill>
                <a:prstClr val="white"/>
              </a:solidFill>
              <a:effectLst/>
              <a:uLnTx/>
              <a:uFillTx/>
              <a:latin typeface="Open Sans Light"/>
              <a:cs typeface="+mn-cs"/>
            </a:endParaRPr>
          </a:p>
        </p:txBody>
      </p:sp>
      <p:sp>
        <p:nvSpPr>
          <p:cNvPr id="68" name="文本框 18"/>
          <p:cNvSpPr txBox="1"/>
          <p:nvPr/>
        </p:nvSpPr>
        <p:spPr>
          <a:xfrm>
            <a:off x="293223" y="272884"/>
            <a:ext cx="5376057" cy="461537"/>
          </a:xfrm>
          <a:prstGeom prst="rect">
            <a:avLst/>
          </a:prstGeom>
          <a:noFill/>
        </p:spPr>
        <p:txBody>
          <a:bodyPr wrap="square" rtlCol="0">
            <a:spAutoFit/>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lang="zh-CN" altLang="en-US" sz="2399" b="1" dirty="0">
                <a:solidFill>
                  <a:prstClr val="white"/>
                </a:solidFill>
                <a:latin typeface="微软雅黑" panose="020B0503020204020204" pitchFamily="34" charset="-122"/>
                <a:ea typeface="微软雅黑" panose="020B0503020204020204" pitchFamily="34" charset="-122"/>
              </a:rPr>
              <a:t>高标准车规限制产能</a:t>
            </a:r>
          </a:p>
        </p:txBody>
      </p:sp>
      <p:sp>
        <p:nvSpPr>
          <p:cNvPr id="2" name="文本框 1">
            <a:extLst>
              <a:ext uri="{FF2B5EF4-FFF2-40B4-BE49-F238E27FC236}">
                <a16:creationId xmlns:a16="http://schemas.microsoft.com/office/drawing/2014/main" id="{D53C249C-4EBD-CC98-BDAF-044087E58455}"/>
              </a:ext>
            </a:extLst>
          </p:cNvPr>
          <p:cNvSpPr txBox="1"/>
          <p:nvPr/>
        </p:nvSpPr>
        <p:spPr>
          <a:xfrm>
            <a:off x="293222" y="894245"/>
            <a:ext cx="11456818" cy="685637"/>
          </a:xfrm>
          <a:prstGeom prst="rect">
            <a:avLst/>
          </a:prstGeom>
          <a:noFill/>
        </p:spPr>
        <p:txBody>
          <a:bodyPr wrap="square" rtlCol="0">
            <a:spAutoFit/>
          </a:bodyPr>
          <a:lstStyle/>
          <a:p>
            <a:pPr indent="457200">
              <a:lnSpc>
                <a:spcPts val="2400"/>
              </a:lnSpc>
            </a:pPr>
            <a:r>
              <a:rPr lang="zh-CN" altLang="en-US" sz="1600" dirty="0"/>
              <a:t>目前，</a:t>
            </a:r>
            <a:r>
              <a:rPr lang="en-US" altLang="zh-CN" sz="1600" dirty="0"/>
              <a:t>MCU</a:t>
            </a:r>
            <a:r>
              <a:rPr lang="zh-CN" altLang="en-US" sz="1600" dirty="0"/>
              <a:t>根据不同指标分为消费级</a:t>
            </a:r>
            <a:r>
              <a:rPr lang="en-US" altLang="zh-CN" sz="1600" dirty="0"/>
              <a:t>MCU</a:t>
            </a:r>
            <a:r>
              <a:rPr lang="zh-CN" altLang="en-US" sz="1600" dirty="0"/>
              <a:t>、工业级</a:t>
            </a:r>
            <a:r>
              <a:rPr lang="en-US" altLang="zh-CN" sz="1600" dirty="0"/>
              <a:t>MCU</a:t>
            </a:r>
            <a:r>
              <a:rPr lang="zh-CN" altLang="en-US" sz="1600" dirty="0"/>
              <a:t>和汽车级</a:t>
            </a:r>
            <a:r>
              <a:rPr lang="en-US" altLang="zh-CN" sz="1600" dirty="0"/>
              <a:t>MCU</a:t>
            </a:r>
            <a:r>
              <a:rPr lang="zh-CN" altLang="en-US" sz="1600" dirty="0"/>
              <a:t>，从消费到工业再到汽车领域，对</a:t>
            </a:r>
            <a:r>
              <a:rPr lang="en-US" altLang="zh-CN" sz="1600" dirty="0"/>
              <a:t>MCU</a:t>
            </a:r>
            <a:r>
              <a:rPr lang="zh-CN" altLang="en-US" sz="1600" dirty="0"/>
              <a:t>自身的要求愈发严格，产线也越来越高端，这是汽车</a:t>
            </a:r>
            <a:r>
              <a:rPr lang="en-US" altLang="zh-CN" sz="1600" dirty="0"/>
              <a:t>MCU</a:t>
            </a:r>
            <a:r>
              <a:rPr lang="zh-CN" altLang="en-US" sz="1600" dirty="0"/>
              <a:t>难以产出的重要原因。</a:t>
            </a:r>
            <a:endParaRPr lang="zh-CN" altLang="en-US" sz="1600" b="0" i="0" dirty="0">
              <a:solidFill>
                <a:srgbClr val="000000"/>
              </a:solidFill>
              <a:effectLst/>
              <a:latin typeface="-apple-system"/>
            </a:endParaRPr>
          </a:p>
        </p:txBody>
      </p:sp>
      <p:graphicFrame>
        <p:nvGraphicFramePr>
          <p:cNvPr id="3" name="表格 3">
            <a:extLst>
              <a:ext uri="{FF2B5EF4-FFF2-40B4-BE49-F238E27FC236}">
                <a16:creationId xmlns:a16="http://schemas.microsoft.com/office/drawing/2014/main" id="{413BE09C-72C7-E2DC-10F2-44E3B50E97F9}"/>
              </a:ext>
            </a:extLst>
          </p:cNvPr>
          <p:cNvGraphicFramePr>
            <a:graphicFrameLocks noGrp="1"/>
          </p:cNvGraphicFramePr>
          <p:nvPr>
            <p:extLst>
              <p:ext uri="{D42A27DB-BD31-4B8C-83A1-F6EECF244321}">
                <p14:modId xmlns:p14="http://schemas.microsoft.com/office/powerpoint/2010/main" val="2064185346"/>
              </p:ext>
            </p:extLst>
          </p:nvPr>
        </p:nvGraphicFramePr>
        <p:xfrm>
          <a:off x="293222" y="1665194"/>
          <a:ext cx="6122818" cy="3234436"/>
        </p:xfrm>
        <a:graphic>
          <a:graphicData uri="http://schemas.openxmlformats.org/drawingml/2006/table">
            <a:tbl>
              <a:tblPr firstRow="1" bandRow="1">
                <a:tableStyleId>{5C22544A-7EE6-4342-B048-85BDC9FD1C3A}</a:tableStyleId>
              </a:tblPr>
              <a:tblGrid>
                <a:gridCol w="909939">
                  <a:extLst>
                    <a:ext uri="{9D8B030D-6E8A-4147-A177-3AD203B41FA5}">
                      <a16:colId xmlns:a16="http://schemas.microsoft.com/office/drawing/2014/main" val="904982841"/>
                    </a:ext>
                  </a:extLst>
                </a:gridCol>
                <a:gridCol w="1219999">
                  <a:extLst>
                    <a:ext uri="{9D8B030D-6E8A-4147-A177-3AD203B41FA5}">
                      <a16:colId xmlns:a16="http://schemas.microsoft.com/office/drawing/2014/main" val="1746108868"/>
                    </a:ext>
                  </a:extLst>
                </a:gridCol>
                <a:gridCol w="1272540">
                  <a:extLst>
                    <a:ext uri="{9D8B030D-6E8A-4147-A177-3AD203B41FA5}">
                      <a16:colId xmlns:a16="http://schemas.microsoft.com/office/drawing/2014/main" val="3885025706"/>
                    </a:ext>
                  </a:extLst>
                </a:gridCol>
                <a:gridCol w="2720340">
                  <a:extLst>
                    <a:ext uri="{9D8B030D-6E8A-4147-A177-3AD203B41FA5}">
                      <a16:colId xmlns:a16="http://schemas.microsoft.com/office/drawing/2014/main" val="2430069492"/>
                    </a:ext>
                  </a:extLst>
                </a:gridCol>
              </a:tblGrid>
              <a:tr h="186977">
                <a:tc>
                  <a:txBody>
                    <a:bodyPr/>
                    <a:lstStyle/>
                    <a:p>
                      <a:pPr algn="ctr"/>
                      <a:r>
                        <a:rPr lang="zh-CN" altLang="en-US" sz="1800" dirty="0"/>
                        <a:t>参数</a:t>
                      </a:r>
                    </a:p>
                  </a:txBody>
                  <a:tcPr anchor="ctr">
                    <a:solidFill>
                      <a:srgbClr val="0B76D7"/>
                    </a:solidFill>
                  </a:tcPr>
                </a:tc>
                <a:tc>
                  <a:txBody>
                    <a:bodyPr/>
                    <a:lstStyle/>
                    <a:p>
                      <a:pPr algn="ctr"/>
                      <a:r>
                        <a:rPr lang="zh-CN" altLang="en-US" sz="1800" dirty="0"/>
                        <a:t>消费电子</a:t>
                      </a:r>
                    </a:p>
                  </a:txBody>
                  <a:tcPr anchor="ctr">
                    <a:solidFill>
                      <a:srgbClr val="0B76D7"/>
                    </a:solidFill>
                  </a:tcPr>
                </a:tc>
                <a:tc>
                  <a:txBody>
                    <a:bodyPr/>
                    <a:lstStyle/>
                    <a:p>
                      <a:pPr algn="ctr"/>
                      <a:r>
                        <a:rPr lang="zh-CN" altLang="en-US" sz="1800" dirty="0"/>
                        <a:t>工业级</a:t>
                      </a:r>
                    </a:p>
                  </a:txBody>
                  <a:tcPr anchor="ctr">
                    <a:solidFill>
                      <a:srgbClr val="0B76D7"/>
                    </a:solidFill>
                  </a:tcPr>
                </a:tc>
                <a:tc>
                  <a:txBody>
                    <a:bodyPr/>
                    <a:lstStyle/>
                    <a:p>
                      <a:pPr algn="ctr"/>
                      <a:r>
                        <a:rPr lang="zh-CN" altLang="en-US" sz="1800" dirty="0"/>
                        <a:t>汽车级</a:t>
                      </a:r>
                    </a:p>
                  </a:txBody>
                  <a:tcPr anchor="ctr">
                    <a:solidFill>
                      <a:srgbClr val="0B76D7"/>
                    </a:solidFill>
                  </a:tcPr>
                </a:tc>
                <a:extLst>
                  <a:ext uri="{0D108BD9-81ED-4DB2-BD59-A6C34878D82A}">
                    <a16:rowId xmlns:a16="http://schemas.microsoft.com/office/drawing/2014/main" val="457923530"/>
                  </a:ext>
                </a:extLst>
              </a:tr>
              <a:tr h="186977">
                <a:tc>
                  <a:txBody>
                    <a:bodyPr/>
                    <a:lstStyle/>
                    <a:p>
                      <a:pPr algn="ctr"/>
                      <a:r>
                        <a:rPr lang="zh-CN" altLang="en-US" sz="1400" dirty="0"/>
                        <a:t>温度</a:t>
                      </a:r>
                    </a:p>
                  </a:txBody>
                  <a:tcPr anchor="ctr">
                    <a:solidFill>
                      <a:schemeClr val="bg1">
                        <a:lumMod val="85000"/>
                      </a:schemeClr>
                    </a:solidFill>
                  </a:tcPr>
                </a:tc>
                <a:tc>
                  <a:txBody>
                    <a:bodyPr/>
                    <a:lstStyle/>
                    <a:p>
                      <a:pPr algn="ctr"/>
                      <a:r>
                        <a:rPr lang="en-US" altLang="zh-CN" sz="1400" dirty="0"/>
                        <a:t>0</a:t>
                      </a:r>
                      <a:r>
                        <a:rPr lang="zh-CN" altLang="en-US" sz="1400" dirty="0"/>
                        <a:t>℃</a:t>
                      </a:r>
                      <a:r>
                        <a:rPr lang="en-US" altLang="zh-CN" sz="1400" dirty="0"/>
                        <a:t>-70</a:t>
                      </a:r>
                      <a:r>
                        <a:rPr lang="zh-CN" altLang="en-US" sz="1400" dirty="0"/>
                        <a:t>℃</a:t>
                      </a:r>
                    </a:p>
                  </a:txBody>
                  <a:tcPr anchor="ctr">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dirty="0"/>
                        <a:t>-40</a:t>
                      </a:r>
                      <a:r>
                        <a:rPr lang="zh-CN" altLang="en-US" sz="1400" dirty="0"/>
                        <a:t>℃</a:t>
                      </a:r>
                      <a:r>
                        <a:rPr lang="en-US" altLang="zh-CN" sz="1400" dirty="0"/>
                        <a:t>-85</a:t>
                      </a:r>
                      <a:r>
                        <a:rPr lang="zh-CN" altLang="en-US" sz="1400" dirty="0"/>
                        <a:t>℃</a:t>
                      </a:r>
                    </a:p>
                  </a:txBody>
                  <a:tcPr marL="47625" marR="47625" marT="23813" marB="23813" anchor="ctr">
                    <a:solidFill>
                      <a:schemeClr val="bg1">
                        <a:lumMod val="85000"/>
                      </a:schemeClr>
                    </a:solidFill>
                  </a:tcPr>
                </a:tc>
                <a:tc>
                  <a:txBody>
                    <a:bodyPr/>
                    <a:lstStyle/>
                    <a:p>
                      <a:pPr marL="0" marR="0" lvl="0" indent="0" algn="ctr" defTabSz="914400" rtl="0" eaLnBrk="1" fontAlgn="auto" latinLnBrk="0" hangingPunct="1">
                        <a:lnSpc>
                          <a:spcPts val="2400"/>
                        </a:lnSpc>
                        <a:spcBef>
                          <a:spcPts val="0"/>
                        </a:spcBef>
                        <a:spcAft>
                          <a:spcPts val="0"/>
                        </a:spcAft>
                        <a:buClrTx/>
                        <a:buSzTx/>
                        <a:buFontTx/>
                        <a:buNone/>
                        <a:tabLst/>
                        <a:defRPr/>
                      </a:pPr>
                      <a:r>
                        <a:rPr lang="en-US" altLang="zh-CN" sz="1400" dirty="0"/>
                        <a:t>-40</a:t>
                      </a:r>
                      <a:r>
                        <a:rPr lang="zh-CN" altLang="en-US" sz="1400" dirty="0"/>
                        <a:t>℃</a:t>
                      </a:r>
                      <a:r>
                        <a:rPr lang="en-US" altLang="zh-CN" sz="1400" dirty="0"/>
                        <a:t>-150</a:t>
                      </a:r>
                      <a:r>
                        <a:rPr lang="zh-CN" altLang="en-US" sz="1400" dirty="0"/>
                        <a:t>℃</a:t>
                      </a:r>
                      <a:endParaRPr lang="en-US" altLang="zh-CN" sz="1400" dirty="0"/>
                    </a:p>
                    <a:p>
                      <a:pPr marL="0" marR="0" lvl="0" indent="0" algn="ctr" defTabSz="914400" rtl="0" eaLnBrk="1" fontAlgn="auto" latinLnBrk="0" hangingPunct="1">
                        <a:lnSpc>
                          <a:spcPts val="2400"/>
                        </a:lnSpc>
                        <a:spcBef>
                          <a:spcPts val="0"/>
                        </a:spcBef>
                        <a:spcAft>
                          <a:spcPts val="0"/>
                        </a:spcAft>
                        <a:buClrTx/>
                        <a:buSzTx/>
                        <a:buFontTx/>
                        <a:buNone/>
                        <a:tabLst/>
                        <a:defRPr/>
                      </a:pPr>
                      <a:r>
                        <a:rPr lang="zh-CN" altLang="en-US" sz="1400" dirty="0"/>
                        <a:t>发动机舱：</a:t>
                      </a:r>
                      <a:r>
                        <a:rPr lang="en-US" altLang="zh-CN" sz="1400" dirty="0"/>
                        <a:t>-40</a:t>
                      </a:r>
                      <a:r>
                        <a:rPr lang="zh-CN" altLang="en-US" sz="1400" dirty="0"/>
                        <a:t>℃</a:t>
                      </a:r>
                      <a:r>
                        <a:rPr lang="en-US" altLang="zh-CN" sz="1400" dirty="0"/>
                        <a:t>-150</a:t>
                      </a:r>
                      <a:r>
                        <a:rPr lang="zh-CN" altLang="en-US" sz="1400" dirty="0"/>
                        <a:t>℃</a:t>
                      </a:r>
                      <a:endParaRPr lang="en-US" altLang="zh-CN" sz="1400" dirty="0"/>
                    </a:p>
                    <a:p>
                      <a:pPr marL="0" marR="0" lvl="0" indent="0" algn="ctr" defTabSz="914400" rtl="0" eaLnBrk="1" fontAlgn="auto" latinLnBrk="0" hangingPunct="1">
                        <a:lnSpc>
                          <a:spcPts val="2400"/>
                        </a:lnSpc>
                        <a:spcBef>
                          <a:spcPts val="0"/>
                        </a:spcBef>
                        <a:spcAft>
                          <a:spcPts val="0"/>
                        </a:spcAft>
                        <a:buClrTx/>
                        <a:buSzTx/>
                        <a:buFontTx/>
                        <a:buNone/>
                        <a:tabLst/>
                        <a:defRPr/>
                      </a:pPr>
                      <a:r>
                        <a:rPr lang="zh-CN" altLang="en-US" sz="1400" dirty="0"/>
                        <a:t>车身控制：</a:t>
                      </a:r>
                      <a:r>
                        <a:rPr lang="en-US" altLang="zh-CN" sz="1400" dirty="0"/>
                        <a:t>-40</a:t>
                      </a:r>
                      <a:r>
                        <a:rPr lang="zh-CN" altLang="en-US" sz="1400" dirty="0"/>
                        <a:t>℃</a:t>
                      </a:r>
                      <a:r>
                        <a:rPr lang="en-US" altLang="zh-CN" sz="1400" dirty="0"/>
                        <a:t>-125</a:t>
                      </a:r>
                      <a:r>
                        <a:rPr lang="zh-CN" altLang="en-US" sz="1400" dirty="0"/>
                        <a:t>℃</a:t>
                      </a:r>
                      <a:endParaRPr lang="en-US" altLang="zh-CN" sz="1400" dirty="0"/>
                    </a:p>
                  </a:txBody>
                  <a:tcPr anchor="ctr">
                    <a:solidFill>
                      <a:schemeClr val="bg1">
                        <a:lumMod val="85000"/>
                      </a:schemeClr>
                    </a:solidFill>
                  </a:tcPr>
                </a:tc>
                <a:extLst>
                  <a:ext uri="{0D108BD9-81ED-4DB2-BD59-A6C34878D82A}">
                    <a16:rowId xmlns:a16="http://schemas.microsoft.com/office/drawing/2014/main" val="780756718"/>
                  </a:ext>
                </a:extLst>
              </a:tr>
              <a:tr h="186977">
                <a:tc>
                  <a:txBody>
                    <a:bodyPr/>
                    <a:lstStyle/>
                    <a:p>
                      <a:pPr algn="ctr"/>
                      <a:r>
                        <a:rPr lang="zh-CN" altLang="en-US" sz="1400" dirty="0"/>
                        <a:t>湿度</a:t>
                      </a:r>
                    </a:p>
                  </a:txBody>
                  <a:tcPr anchor="ctr">
                    <a:solidFill>
                      <a:schemeClr val="bg1">
                        <a:lumMod val="85000"/>
                      </a:schemeClr>
                    </a:solidFill>
                  </a:tcPr>
                </a:tc>
                <a:tc>
                  <a:txBody>
                    <a:bodyPr/>
                    <a:lstStyle/>
                    <a:p>
                      <a:pPr algn="ctr"/>
                      <a:r>
                        <a:rPr lang="zh-CN" altLang="en-US" sz="1400" dirty="0"/>
                        <a:t>低</a:t>
                      </a:r>
                    </a:p>
                  </a:txBody>
                  <a:tcPr anchor="ctr">
                    <a:solidFill>
                      <a:schemeClr val="bg1">
                        <a:lumMod val="85000"/>
                      </a:schemeClr>
                    </a:solidFill>
                  </a:tcPr>
                </a:tc>
                <a:tc>
                  <a:txBody>
                    <a:bodyPr/>
                    <a:lstStyle/>
                    <a:p>
                      <a:pPr algn="ctr"/>
                      <a:r>
                        <a:rPr lang="zh-CN" altLang="en-US" sz="1400" dirty="0"/>
                        <a:t>根据环境而定</a:t>
                      </a:r>
                    </a:p>
                  </a:txBody>
                  <a:tcPr anchor="ctr">
                    <a:solidFill>
                      <a:schemeClr val="bg1">
                        <a:lumMod val="85000"/>
                      </a:schemeClr>
                    </a:solidFill>
                  </a:tcPr>
                </a:tc>
                <a:tc>
                  <a:txBody>
                    <a:bodyPr/>
                    <a:lstStyle/>
                    <a:p>
                      <a:pPr algn="ctr"/>
                      <a:r>
                        <a:rPr lang="en-US" altLang="zh-CN" sz="1400" dirty="0"/>
                        <a:t>0-100%</a:t>
                      </a:r>
                      <a:endParaRPr lang="zh-CN" altLang="en-US" sz="1400" dirty="0"/>
                    </a:p>
                  </a:txBody>
                  <a:tcPr anchor="ctr">
                    <a:solidFill>
                      <a:schemeClr val="bg1">
                        <a:lumMod val="85000"/>
                      </a:schemeClr>
                    </a:solidFill>
                  </a:tcPr>
                </a:tc>
                <a:extLst>
                  <a:ext uri="{0D108BD9-81ED-4DB2-BD59-A6C34878D82A}">
                    <a16:rowId xmlns:a16="http://schemas.microsoft.com/office/drawing/2014/main" val="263556599"/>
                  </a:ext>
                </a:extLst>
              </a:tr>
              <a:tr h="186977">
                <a:tc>
                  <a:txBody>
                    <a:bodyPr/>
                    <a:lstStyle/>
                    <a:p>
                      <a:pPr algn="ctr"/>
                      <a:r>
                        <a:rPr lang="zh-CN" altLang="en-US" sz="1400" dirty="0"/>
                        <a:t>工作寿命</a:t>
                      </a:r>
                    </a:p>
                  </a:txBody>
                  <a:tcPr anchor="ctr">
                    <a:solidFill>
                      <a:schemeClr val="bg1">
                        <a:lumMod val="85000"/>
                      </a:schemeClr>
                    </a:solidFill>
                  </a:tcPr>
                </a:tc>
                <a:tc>
                  <a:txBody>
                    <a:bodyPr/>
                    <a:lstStyle/>
                    <a:p>
                      <a:pPr algn="ctr"/>
                      <a:r>
                        <a:rPr lang="en-US" altLang="zh-CN" sz="1400" dirty="0"/>
                        <a:t>3-5</a:t>
                      </a:r>
                      <a:r>
                        <a:rPr lang="zh-CN" altLang="en-US" sz="1400" dirty="0"/>
                        <a:t>年</a:t>
                      </a:r>
                    </a:p>
                  </a:txBody>
                  <a:tcPr anchor="ctr">
                    <a:solidFill>
                      <a:schemeClr val="bg1">
                        <a:lumMod val="85000"/>
                      </a:schemeClr>
                    </a:solidFill>
                  </a:tcPr>
                </a:tc>
                <a:tc>
                  <a:txBody>
                    <a:bodyPr/>
                    <a:lstStyle/>
                    <a:p>
                      <a:pPr algn="ctr"/>
                      <a:r>
                        <a:rPr lang="en-US" altLang="zh-CN" sz="1400" dirty="0"/>
                        <a:t>5-10</a:t>
                      </a:r>
                      <a:r>
                        <a:rPr lang="zh-CN" altLang="en-US" sz="1400" dirty="0"/>
                        <a:t>年</a:t>
                      </a:r>
                    </a:p>
                  </a:txBody>
                  <a:tcPr anchor="ctr">
                    <a:solidFill>
                      <a:schemeClr val="bg1">
                        <a:lumMod val="85000"/>
                      </a:schemeClr>
                    </a:solidFill>
                  </a:tcPr>
                </a:tc>
                <a:tc>
                  <a:txBody>
                    <a:bodyPr/>
                    <a:lstStyle/>
                    <a:p>
                      <a:pPr algn="ctr"/>
                      <a:r>
                        <a:rPr lang="zh-CN" altLang="en-US" sz="1400" dirty="0"/>
                        <a:t>≥</a:t>
                      </a:r>
                      <a:r>
                        <a:rPr lang="en-US" altLang="zh-CN" sz="1400" dirty="0"/>
                        <a:t>15</a:t>
                      </a:r>
                      <a:r>
                        <a:rPr lang="zh-CN" altLang="en-US" sz="1400" dirty="0"/>
                        <a:t>年</a:t>
                      </a:r>
                    </a:p>
                  </a:txBody>
                  <a:tcPr anchor="ctr">
                    <a:solidFill>
                      <a:schemeClr val="bg1">
                        <a:lumMod val="85000"/>
                      </a:schemeClr>
                    </a:solidFill>
                  </a:tcPr>
                </a:tc>
                <a:extLst>
                  <a:ext uri="{0D108BD9-81ED-4DB2-BD59-A6C34878D82A}">
                    <a16:rowId xmlns:a16="http://schemas.microsoft.com/office/drawing/2014/main" val="3437866477"/>
                  </a:ext>
                </a:extLst>
              </a:tr>
              <a:tr h="186977">
                <a:tc>
                  <a:txBody>
                    <a:bodyPr/>
                    <a:lstStyle/>
                    <a:p>
                      <a:pPr algn="ctr"/>
                      <a:r>
                        <a:rPr lang="zh-CN" altLang="en-US" sz="1400" dirty="0"/>
                        <a:t>交付良率</a:t>
                      </a:r>
                    </a:p>
                  </a:txBody>
                  <a:tcPr anchor="ctr">
                    <a:solidFill>
                      <a:schemeClr val="bg1">
                        <a:lumMod val="85000"/>
                      </a:schemeClr>
                    </a:solidFill>
                  </a:tcPr>
                </a:tc>
                <a:tc>
                  <a:txBody>
                    <a:bodyPr/>
                    <a:lstStyle/>
                    <a:p>
                      <a:pPr algn="ctr"/>
                      <a:r>
                        <a:rPr lang="zh-CN" altLang="en-US" sz="1400" dirty="0"/>
                        <a:t>≤ </a:t>
                      </a:r>
                      <a:r>
                        <a:rPr lang="en-US" altLang="zh-CN" sz="1400" dirty="0"/>
                        <a:t>200 DPPM</a:t>
                      </a:r>
                      <a:endParaRPr lang="zh-CN" altLang="en-US" sz="1400" dirty="0"/>
                    </a:p>
                  </a:txBody>
                  <a:tcPr anchor="ctr">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dirty="0"/>
                        <a:t>≤ </a:t>
                      </a:r>
                      <a:r>
                        <a:rPr lang="en-US" altLang="zh-CN" sz="1400" dirty="0"/>
                        <a:t>10 DPPM</a:t>
                      </a:r>
                      <a:endParaRPr lang="zh-CN" altLang="en-US" sz="1400" dirty="0"/>
                    </a:p>
                  </a:txBody>
                  <a:tcPr anchor="ctr">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dirty="0"/>
                        <a:t>≤ </a:t>
                      </a:r>
                      <a:r>
                        <a:rPr lang="en-US" altLang="zh-CN" sz="1400" dirty="0"/>
                        <a:t>1 DPPM</a:t>
                      </a:r>
                      <a:endParaRPr lang="zh-CN" altLang="en-US" sz="1400" dirty="0"/>
                    </a:p>
                  </a:txBody>
                  <a:tcPr anchor="ctr">
                    <a:solidFill>
                      <a:schemeClr val="bg1">
                        <a:lumMod val="85000"/>
                      </a:schemeClr>
                    </a:solidFill>
                  </a:tcPr>
                </a:tc>
                <a:extLst>
                  <a:ext uri="{0D108BD9-81ED-4DB2-BD59-A6C34878D82A}">
                    <a16:rowId xmlns:a16="http://schemas.microsoft.com/office/drawing/2014/main" val="2402319574"/>
                  </a:ext>
                </a:extLst>
              </a:tr>
              <a:tr h="186977">
                <a:tc>
                  <a:txBody>
                    <a:bodyPr/>
                    <a:lstStyle/>
                    <a:p>
                      <a:pPr algn="ctr"/>
                      <a:r>
                        <a:rPr lang="zh-CN" altLang="en-US" sz="1400" dirty="0"/>
                        <a:t>验证标准</a:t>
                      </a:r>
                    </a:p>
                  </a:txBody>
                  <a:tcPr anchor="ctr">
                    <a:solidFill>
                      <a:schemeClr val="bg1">
                        <a:lumMod val="85000"/>
                      </a:schemeClr>
                    </a:solidFill>
                  </a:tcPr>
                </a:tc>
                <a:tc>
                  <a:txBody>
                    <a:bodyPr/>
                    <a:lstStyle/>
                    <a:p>
                      <a:pPr algn="ctr"/>
                      <a:r>
                        <a:rPr lang="en-US" altLang="zh-CN" sz="1400" dirty="0"/>
                        <a:t>JESD47</a:t>
                      </a:r>
                      <a:endParaRPr lang="zh-CN" altLang="en-US" sz="1400" dirty="0"/>
                    </a:p>
                  </a:txBody>
                  <a:tcPr anchor="ctr">
                    <a:solidFill>
                      <a:schemeClr val="bg1">
                        <a:lumMod val="85000"/>
                      </a:schemeClr>
                    </a:solidFill>
                  </a:tcPr>
                </a:tc>
                <a:tc>
                  <a:txBody>
                    <a:bodyPr/>
                    <a:lstStyle/>
                    <a:p>
                      <a:pPr algn="ctr"/>
                      <a:r>
                        <a:rPr lang="en-US" altLang="zh-CN" sz="1400" dirty="0"/>
                        <a:t>JESD47</a:t>
                      </a:r>
                      <a:endParaRPr lang="zh-CN" altLang="en-US" sz="1400" dirty="0"/>
                    </a:p>
                  </a:txBody>
                  <a:tcPr anchor="ctr">
                    <a:solidFill>
                      <a:schemeClr val="bg1">
                        <a:lumMod val="85000"/>
                      </a:schemeClr>
                    </a:solidFill>
                  </a:tcPr>
                </a:tc>
                <a:tc>
                  <a:txBody>
                    <a:bodyPr/>
                    <a:lstStyle/>
                    <a:p>
                      <a:pPr algn="ctr">
                        <a:lnSpc>
                          <a:spcPts val="2400"/>
                        </a:lnSpc>
                      </a:pPr>
                      <a:r>
                        <a:rPr lang="zh-CN" altLang="en-US" sz="1400" b="1" dirty="0">
                          <a:solidFill>
                            <a:srgbClr val="FF0000"/>
                          </a:solidFill>
                        </a:rPr>
                        <a:t>安全性认证：</a:t>
                      </a:r>
                      <a:r>
                        <a:rPr lang="en-US" altLang="zh-CN" sz="1400" b="1" dirty="0">
                          <a:solidFill>
                            <a:srgbClr val="FF0000"/>
                          </a:solidFill>
                        </a:rPr>
                        <a:t>ISO 26262</a:t>
                      </a:r>
                    </a:p>
                    <a:p>
                      <a:pPr algn="ctr">
                        <a:lnSpc>
                          <a:spcPts val="2400"/>
                        </a:lnSpc>
                      </a:pPr>
                      <a:r>
                        <a:rPr lang="zh-CN" altLang="en-US" sz="1400" b="1" dirty="0">
                          <a:solidFill>
                            <a:srgbClr val="FF0000"/>
                          </a:solidFill>
                        </a:rPr>
                        <a:t>可靠性认证： </a:t>
                      </a:r>
                      <a:r>
                        <a:rPr lang="en-US" altLang="zh-CN" sz="1400" b="1" dirty="0">
                          <a:solidFill>
                            <a:srgbClr val="FF0000"/>
                          </a:solidFill>
                        </a:rPr>
                        <a:t>AEC Q</a:t>
                      </a:r>
                      <a:r>
                        <a:rPr lang="zh-CN" altLang="en-US" sz="1400" b="1" dirty="0">
                          <a:solidFill>
                            <a:srgbClr val="FF0000"/>
                          </a:solidFill>
                        </a:rPr>
                        <a:t>系列</a:t>
                      </a:r>
                      <a:endParaRPr lang="en-US" altLang="zh-CN" sz="1400" b="1" dirty="0">
                        <a:solidFill>
                          <a:srgbClr val="FF0000"/>
                        </a:solidFill>
                      </a:endParaRPr>
                    </a:p>
                    <a:p>
                      <a:pPr algn="ctr">
                        <a:lnSpc>
                          <a:spcPts val="2400"/>
                        </a:lnSpc>
                      </a:pPr>
                      <a:r>
                        <a:rPr lang="zh-CN" altLang="en-US" sz="1400" b="1" dirty="0">
                          <a:solidFill>
                            <a:srgbClr val="FF0000"/>
                          </a:solidFill>
                        </a:rPr>
                        <a:t>品质管理系统认证：</a:t>
                      </a:r>
                      <a:r>
                        <a:rPr lang="en-US" altLang="zh-CN" sz="1400" b="1" dirty="0">
                          <a:solidFill>
                            <a:srgbClr val="FF0000"/>
                          </a:solidFill>
                        </a:rPr>
                        <a:t>IAFT 16949</a:t>
                      </a:r>
                      <a:endParaRPr lang="zh-CN" altLang="en-US" sz="1400" b="1" dirty="0">
                        <a:solidFill>
                          <a:srgbClr val="FF0000"/>
                        </a:solidFill>
                      </a:endParaRPr>
                    </a:p>
                  </a:txBody>
                  <a:tcPr anchor="ctr">
                    <a:solidFill>
                      <a:schemeClr val="bg1">
                        <a:lumMod val="85000"/>
                      </a:schemeClr>
                    </a:solidFill>
                  </a:tcPr>
                </a:tc>
                <a:extLst>
                  <a:ext uri="{0D108BD9-81ED-4DB2-BD59-A6C34878D82A}">
                    <a16:rowId xmlns:a16="http://schemas.microsoft.com/office/drawing/2014/main" val="118807804"/>
                  </a:ext>
                </a:extLst>
              </a:tr>
            </a:tbl>
          </a:graphicData>
        </a:graphic>
      </p:graphicFrame>
      <p:sp>
        <p:nvSpPr>
          <p:cNvPr id="8" name="箭头: 右 7">
            <a:extLst>
              <a:ext uri="{FF2B5EF4-FFF2-40B4-BE49-F238E27FC236}">
                <a16:creationId xmlns:a16="http://schemas.microsoft.com/office/drawing/2014/main" id="{1716D692-1899-1945-E20D-DFE53A2D8A18}"/>
              </a:ext>
            </a:extLst>
          </p:cNvPr>
          <p:cNvSpPr/>
          <p:nvPr/>
        </p:nvSpPr>
        <p:spPr>
          <a:xfrm rot="5400000">
            <a:off x="4906735" y="4884335"/>
            <a:ext cx="316230" cy="401139"/>
          </a:xfrm>
          <a:prstGeom prst="rightArrow">
            <a:avLst/>
          </a:prstGeom>
          <a:solidFill>
            <a:srgbClr val="0B76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03FFA40E-1AB7-7D55-D5BB-A698251A6EDF}"/>
              </a:ext>
            </a:extLst>
          </p:cNvPr>
          <p:cNvSpPr/>
          <p:nvPr/>
        </p:nvSpPr>
        <p:spPr>
          <a:xfrm>
            <a:off x="293223" y="5281120"/>
            <a:ext cx="11517778" cy="1380816"/>
          </a:xfrm>
          <a:prstGeom prst="rect">
            <a:avLst/>
          </a:prstGeom>
          <a:noFill/>
          <a:ln>
            <a:solidFill>
              <a:srgbClr val="0B76D7"/>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2CB40B9E-FAC2-39F2-884F-EC4635A114B0}"/>
              </a:ext>
            </a:extLst>
          </p:cNvPr>
          <p:cNvSpPr txBox="1"/>
          <p:nvPr/>
        </p:nvSpPr>
        <p:spPr>
          <a:xfrm>
            <a:off x="293222" y="5281120"/>
            <a:ext cx="11403478" cy="1301190"/>
          </a:xfrm>
          <a:prstGeom prst="rect">
            <a:avLst/>
          </a:prstGeom>
          <a:noFill/>
        </p:spPr>
        <p:txBody>
          <a:bodyPr wrap="square" rtlCol="0">
            <a:spAutoFit/>
          </a:bodyPr>
          <a:lstStyle/>
          <a:p>
            <a:pPr>
              <a:lnSpc>
                <a:spcPts val="2400"/>
              </a:lnSpc>
            </a:pPr>
            <a:r>
              <a:rPr lang="en-US" altLang="zh-CN" sz="1600" b="1" i="0" dirty="0">
                <a:solidFill>
                  <a:srgbClr val="000000"/>
                </a:solidFill>
                <a:effectLst/>
                <a:latin typeface="-apple-system"/>
              </a:rPr>
              <a:t>ISO26262</a:t>
            </a:r>
            <a:r>
              <a:rPr lang="zh-CN" altLang="en-US" sz="1600" i="0" dirty="0">
                <a:solidFill>
                  <a:srgbClr val="000000"/>
                </a:solidFill>
                <a:effectLst/>
                <a:latin typeface="-apple-system"/>
              </a:rPr>
              <a:t>：</a:t>
            </a:r>
            <a:r>
              <a:rPr lang="zh-CN" altLang="en-US" sz="1600" b="0" i="0" dirty="0">
                <a:solidFill>
                  <a:srgbClr val="000000"/>
                </a:solidFill>
                <a:effectLst/>
                <a:latin typeface="-apple-system"/>
              </a:rPr>
              <a:t>是判断芯片产品是否具备车用资格的标志之一，侧重功能安全性</a:t>
            </a:r>
            <a:endParaRPr lang="en-US" altLang="zh-CN" sz="1600" b="0" i="0" dirty="0">
              <a:solidFill>
                <a:srgbClr val="000000"/>
              </a:solidFill>
              <a:effectLst/>
              <a:latin typeface="-apple-system"/>
            </a:endParaRPr>
          </a:p>
          <a:p>
            <a:pPr>
              <a:lnSpc>
                <a:spcPts val="2400"/>
              </a:lnSpc>
            </a:pPr>
            <a:r>
              <a:rPr lang="en-US" altLang="zh-CN" sz="1600" b="1" i="0" dirty="0">
                <a:solidFill>
                  <a:srgbClr val="000000"/>
                </a:solidFill>
                <a:effectLst/>
                <a:latin typeface="-apple-system"/>
              </a:rPr>
              <a:t>AEC-Q100</a:t>
            </a:r>
            <a:r>
              <a:rPr lang="en-US" altLang="zh-CN" sz="1600" dirty="0">
                <a:solidFill>
                  <a:srgbClr val="000000"/>
                </a:solidFill>
                <a:latin typeface="-apple-system"/>
              </a:rPr>
              <a:t>(Automotive Electronics Council:</a:t>
            </a:r>
            <a:r>
              <a:rPr lang="zh-CN" altLang="en-US" sz="1600" dirty="0">
                <a:solidFill>
                  <a:srgbClr val="000000"/>
                </a:solidFill>
                <a:latin typeface="-apple-system"/>
              </a:rPr>
              <a:t>汽车电子协会</a:t>
            </a:r>
            <a:r>
              <a:rPr lang="en-US" altLang="zh-CN" sz="1600" dirty="0">
                <a:solidFill>
                  <a:srgbClr val="000000"/>
                </a:solidFill>
                <a:latin typeface="-apple-system"/>
              </a:rPr>
              <a:t>)</a:t>
            </a:r>
            <a:r>
              <a:rPr lang="zh-CN" altLang="en-US" sz="1600" dirty="0">
                <a:solidFill>
                  <a:srgbClr val="000000"/>
                </a:solidFill>
                <a:latin typeface="-apple-system"/>
              </a:rPr>
              <a:t>：是判断芯片产品是否具备车用资格的标志之一，侧重质量可靠性</a:t>
            </a:r>
            <a:endParaRPr lang="en-US" altLang="zh-CN" sz="1600" b="0" i="0" dirty="0">
              <a:solidFill>
                <a:srgbClr val="000000"/>
              </a:solidFill>
              <a:effectLst/>
              <a:latin typeface="-apple-system"/>
            </a:endParaRPr>
          </a:p>
          <a:p>
            <a:pPr>
              <a:lnSpc>
                <a:spcPts val="2400"/>
              </a:lnSpc>
            </a:pPr>
            <a:r>
              <a:rPr lang="en-US" altLang="zh-CN" sz="1600" b="1" i="0" dirty="0">
                <a:solidFill>
                  <a:srgbClr val="000000"/>
                </a:solidFill>
                <a:effectLst/>
                <a:latin typeface="-apple-system"/>
              </a:rPr>
              <a:t>ISO/TS16949</a:t>
            </a:r>
            <a:r>
              <a:rPr lang="en-US" altLang="zh-CN" sz="1600" b="0" i="0" dirty="0">
                <a:solidFill>
                  <a:srgbClr val="000000"/>
                </a:solidFill>
                <a:effectLst/>
                <a:latin typeface="-apple-system"/>
              </a:rPr>
              <a:t>(</a:t>
            </a:r>
            <a:r>
              <a:rPr lang="zh-CN" altLang="en-US" sz="1600" b="0" i="0" dirty="0">
                <a:solidFill>
                  <a:srgbClr val="000000"/>
                </a:solidFill>
                <a:effectLst/>
                <a:latin typeface="-apple-system"/>
              </a:rPr>
              <a:t>质量管理体系</a:t>
            </a:r>
            <a:r>
              <a:rPr lang="en-US" altLang="zh-CN" sz="1600" b="0" i="0" dirty="0">
                <a:solidFill>
                  <a:srgbClr val="000000"/>
                </a:solidFill>
                <a:effectLst/>
                <a:latin typeface="-apple-system"/>
              </a:rPr>
              <a:t>-</a:t>
            </a:r>
            <a:r>
              <a:rPr lang="zh-CN" altLang="en-US" sz="1600" b="0" i="0" dirty="0">
                <a:solidFill>
                  <a:srgbClr val="000000"/>
                </a:solidFill>
                <a:effectLst/>
                <a:latin typeface="-apple-system"/>
              </a:rPr>
              <a:t>汽车行业生产件与相关服务件的组织实施</a:t>
            </a:r>
            <a:r>
              <a:rPr lang="en-US" altLang="zh-CN" sz="1600" b="0" i="0" dirty="0">
                <a:solidFill>
                  <a:srgbClr val="000000"/>
                </a:solidFill>
                <a:effectLst/>
                <a:latin typeface="-apple-system"/>
              </a:rPr>
              <a:t>)</a:t>
            </a:r>
            <a:r>
              <a:rPr lang="zh-CN" altLang="en-US" sz="1600" b="0" i="0" dirty="0">
                <a:solidFill>
                  <a:srgbClr val="000000"/>
                </a:solidFill>
                <a:effectLst/>
                <a:latin typeface="-apple-system"/>
              </a:rPr>
              <a:t>：本质是一套</a:t>
            </a:r>
            <a:r>
              <a:rPr lang="zh-CN" altLang="en-US" sz="1600" b="1" i="0" dirty="0">
                <a:solidFill>
                  <a:srgbClr val="000000"/>
                </a:solidFill>
                <a:effectLst/>
                <a:latin typeface="-apple-system"/>
              </a:rPr>
              <a:t>零失效</a:t>
            </a:r>
            <a:r>
              <a:rPr lang="en-US" altLang="zh-CN" sz="1600" b="1" i="0" dirty="0">
                <a:solidFill>
                  <a:srgbClr val="000000"/>
                </a:solidFill>
                <a:effectLst/>
                <a:latin typeface="-apple-system"/>
              </a:rPr>
              <a:t>(Zero Defect)</a:t>
            </a:r>
            <a:r>
              <a:rPr lang="zh-CN" altLang="en-US" sz="1600" b="0" i="0" dirty="0">
                <a:solidFill>
                  <a:srgbClr val="000000"/>
                </a:solidFill>
                <a:effectLst/>
                <a:latin typeface="-apple-system"/>
              </a:rPr>
              <a:t>的供应链品质管理标准体系是判断一家芯片原厂是否具有车规级芯片设计、生产流程管控能力的标志</a:t>
            </a:r>
          </a:p>
        </p:txBody>
      </p:sp>
      <p:sp>
        <p:nvSpPr>
          <p:cNvPr id="11" name="箭头: 右 10">
            <a:extLst>
              <a:ext uri="{FF2B5EF4-FFF2-40B4-BE49-F238E27FC236}">
                <a16:creationId xmlns:a16="http://schemas.microsoft.com/office/drawing/2014/main" id="{2B5C5B02-82E5-3BB3-F619-5C700A970E40}"/>
              </a:ext>
            </a:extLst>
          </p:cNvPr>
          <p:cNvSpPr/>
          <p:nvPr/>
        </p:nvSpPr>
        <p:spPr>
          <a:xfrm>
            <a:off x="6479040" y="3356610"/>
            <a:ext cx="478020" cy="232410"/>
          </a:xfrm>
          <a:prstGeom prst="rightArrow">
            <a:avLst/>
          </a:prstGeom>
          <a:solidFill>
            <a:srgbClr val="0B76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箭头: 右 12">
            <a:extLst>
              <a:ext uri="{FF2B5EF4-FFF2-40B4-BE49-F238E27FC236}">
                <a16:creationId xmlns:a16="http://schemas.microsoft.com/office/drawing/2014/main" id="{B67282A0-32E0-C724-8BFF-D034D42F7383}"/>
              </a:ext>
            </a:extLst>
          </p:cNvPr>
          <p:cNvSpPr/>
          <p:nvPr/>
        </p:nvSpPr>
        <p:spPr>
          <a:xfrm>
            <a:off x="6479040" y="3661900"/>
            <a:ext cx="478020" cy="232410"/>
          </a:xfrm>
          <a:prstGeom prst="rightArrow">
            <a:avLst/>
          </a:prstGeom>
          <a:solidFill>
            <a:srgbClr val="0B76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A5EB1244-4D91-9F04-2729-AB6DA91EBBE8}"/>
              </a:ext>
            </a:extLst>
          </p:cNvPr>
          <p:cNvSpPr txBox="1"/>
          <p:nvPr/>
        </p:nvSpPr>
        <p:spPr>
          <a:xfrm>
            <a:off x="7096051" y="3270550"/>
            <a:ext cx="1400249" cy="377860"/>
          </a:xfrm>
          <a:prstGeom prst="rect">
            <a:avLst/>
          </a:prstGeom>
          <a:noFill/>
        </p:spPr>
        <p:txBody>
          <a:bodyPr wrap="square" rtlCol="0">
            <a:spAutoFit/>
          </a:bodyPr>
          <a:lstStyle/>
          <a:p>
            <a:pPr>
              <a:lnSpc>
                <a:spcPts val="2400"/>
              </a:lnSpc>
            </a:pPr>
            <a:r>
              <a:rPr lang="zh-CN" altLang="en-US" sz="1600" dirty="0"/>
              <a:t>使用寿命长</a:t>
            </a:r>
            <a:endParaRPr lang="zh-CN" altLang="en-US" sz="1600" b="0" i="0" dirty="0">
              <a:solidFill>
                <a:srgbClr val="000000"/>
              </a:solidFill>
              <a:effectLst/>
              <a:latin typeface="-apple-system"/>
            </a:endParaRPr>
          </a:p>
        </p:txBody>
      </p:sp>
      <p:sp>
        <p:nvSpPr>
          <p:cNvPr id="15" name="文本框 14">
            <a:extLst>
              <a:ext uri="{FF2B5EF4-FFF2-40B4-BE49-F238E27FC236}">
                <a16:creationId xmlns:a16="http://schemas.microsoft.com/office/drawing/2014/main" id="{05E02901-82A2-865C-F6CA-1282C525ADB5}"/>
              </a:ext>
            </a:extLst>
          </p:cNvPr>
          <p:cNvSpPr txBox="1"/>
          <p:nvPr/>
        </p:nvSpPr>
        <p:spPr>
          <a:xfrm>
            <a:off x="7096051" y="3589175"/>
            <a:ext cx="1605989" cy="377860"/>
          </a:xfrm>
          <a:prstGeom prst="rect">
            <a:avLst/>
          </a:prstGeom>
          <a:noFill/>
        </p:spPr>
        <p:txBody>
          <a:bodyPr wrap="square" rtlCol="0">
            <a:spAutoFit/>
          </a:bodyPr>
          <a:lstStyle/>
          <a:p>
            <a:pPr>
              <a:lnSpc>
                <a:spcPts val="2400"/>
              </a:lnSpc>
            </a:pPr>
            <a:r>
              <a:rPr lang="zh-CN" altLang="en-US" sz="1600" dirty="0"/>
              <a:t>故障率零容忍</a:t>
            </a:r>
            <a:endParaRPr lang="zh-CN" altLang="en-US" sz="1600" b="0" i="0" dirty="0">
              <a:solidFill>
                <a:srgbClr val="000000"/>
              </a:solidFill>
              <a:effectLst/>
              <a:latin typeface="-apple-system"/>
            </a:endParaRPr>
          </a:p>
        </p:txBody>
      </p:sp>
      <p:sp>
        <p:nvSpPr>
          <p:cNvPr id="16" name="箭头: 右 15">
            <a:extLst>
              <a:ext uri="{FF2B5EF4-FFF2-40B4-BE49-F238E27FC236}">
                <a16:creationId xmlns:a16="http://schemas.microsoft.com/office/drawing/2014/main" id="{8B953FDE-96FE-ABF4-629E-2C946E0CD72A}"/>
              </a:ext>
            </a:extLst>
          </p:cNvPr>
          <p:cNvSpPr/>
          <p:nvPr/>
        </p:nvSpPr>
        <p:spPr>
          <a:xfrm>
            <a:off x="6479040" y="2452445"/>
            <a:ext cx="478020" cy="232410"/>
          </a:xfrm>
          <a:prstGeom prst="rightArrow">
            <a:avLst/>
          </a:prstGeom>
          <a:solidFill>
            <a:srgbClr val="0B76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F032E822-BC50-D38E-DA60-BADA10738403}"/>
              </a:ext>
            </a:extLst>
          </p:cNvPr>
          <p:cNvSpPr txBox="1"/>
          <p:nvPr/>
        </p:nvSpPr>
        <p:spPr>
          <a:xfrm>
            <a:off x="7096051" y="2379720"/>
            <a:ext cx="2581349" cy="377860"/>
          </a:xfrm>
          <a:prstGeom prst="rect">
            <a:avLst/>
          </a:prstGeom>
          <a:noFill/>
        </p:spPr>
        <p:txBody>
          <a:bodyPr wrap="square" rtlCol="0">
            <a:spAutoFit/>
          </a:bodyPr>
          <a:lstStyle/>
          <a:p>
            <a:pPr>
              <a:lnSpc>
                <a:spcPts val="2400"/>
              </a:lnSpc>
            </a:pPr>
            <a:r>
              <a:rPr lang="zh-CN" altLang="en-US" sz="1600" dirty="0"/>
              <a:t>工作温度要求范围更宽</a:t>
            </a:r>
            <a:endParaRPr lang="zh-CN" altLang="en-US" sz="1600" b="0" i="0" dirty="0">
              <a:solidFill>
                <a:srgbClr val="000000"/>
              </a:solidFill>
              <a:effectLst/>
              <a:latin typeface="-apple-system"/>
            </a:endParaRPr>
          </a:p>
        </p:txBody>
      </p:sp>
      <p:sp>
        <p:nvSpPr>
          <p:cNvPr id="18" name="箭头: 右 17">
            <a:extLst>
              <a:ext uri="{FF2B5EF4-FFF2-40B4-BE49-F238E27FC236}">
                <a16:creationId xmlns:a16="http://schemas.microsoft.com/office/drawing/2014/main" id="{76388D0E-36C4-DB09-E79E-145CA5A01989}"/>
              </a:ext>
            </a:extLst>
          </p:cNvPr>
          <p:cNvSpPr/>
          <p:nvPr/>
        </p:nvSpPr>
        <p:spPr>
          <a:xfrm>
            <a:off x="6479040" y="3036762"/>
            <a:ext cx="478020" cy="232410"/>
          </a:xfrm>
          <a:prstGeom prst="rightArrow">
            <a:avLst/>
          </a:prstGeom>
          <a:solidFill>
            <a:srgbClr val="0B76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D1B64FF5-CF9A-1BAD-B6A0-F9D93D32271A}"/>
              </a:ext>
            </a:extLst>
          </p:cNvPr>
          <p:cNvSpPr txBox="1"/>
          <p:nvPr/>
        </p:nvSpPr>
        <p:spPr>
          <a:xfrm>
            <a:off x="7096051" y="2964037"/>
            <a:ext cx="4547309" cy="377860"/>
          </a:xfrm>
          <a:prstGeom prst="rect">
            <a:avLst/>
          </a:prstGeom>
          <a:noFill/>
        </p:spPr>
        <p:txBody>
          <a:bodyPr wrap="square" rtlCol="0">
            <a:spAutoFit/>
          </a:bodyPr>
          <a:lstStyle/>
          <a:p>
            <a:pPr>
              <a:lnSpc>
                <a:spcPts val="2400"/>
              </a:lnSpc>
            </a:pPr>
            <a:r>
              <a:rPr lang="zh-CN" altLang="en-US" sz="1600" b="0" i="0" dirty="0">
                <a:solidFill>
                  <a:srgbClr val="000000"/>
                </a:solidFill>
                <a:effectLst/>
                <a:latin typeface="-apple-system"/>
              </a:rPr>
              <a:t>运行稳定性要求高，抗干扰性要求高</a:t>
            </a:r>
          </a:p>
        </p:txBody>
      </p:sp>
    </p:spTree>
    <p:extLst>
      <p:ext uri="{BB962C8B-B14F-4D97-AF65-F5344CB8AC3E}">
        <p14:creationId xmlns:p14="http://schemas.microsoft.com/office/powerpoint/2010/main" val="231042303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平行四边形 13"/>
          <p:cNvSpPr/>
          <p:nvPr/>
        </p:nvSpPr>
        <p:spPr>
          <a:xfrm>
            <a:off x="293222" y="197092"/>
            <a:ext cx="4666259" cy="611841"/>
          </a:xfrm>
          <a:custGeom>
            <a:avLst/>
            <a:gdLst>
              <a:gd name="connsiteX0" fmla="*/ 0 w 6828204"/>
              <a:gd name="connsiteY0" fmla="*/ 612000 h 612000"/>
              <a:gd name="connsiteX1" fmla="*/ 0 w 6828204"/>
              <a:gd name="connsiteY1" fmla="*/ 0 h 612000"/>
              <a:gd name="connsiteX2" fmla="*/ 6828204 w 6828204"/>
              <a:gd name="connsiteY2" fmla="*/ 0 h 612000"/>
              <a:gd name="connsiteX3" fmla="*/ 6828204 w 6828204"/>
              <a:gd name="connsiteY3" fmla="*/ 612000 h 612000"/>
              <a:gd name="connsiteX4" fmla="*/ 0 w 6828204"/>
              <a:gd name="connsiteY4" fmla="*/ 612000 h 612000"/>
              <a:gd name="connsiteX0-1" fmla="*/ 0 w 6828204"/>
              <a:gd name="connsiteY0-2" fmla="*/ 612000 h 612000"/>
              <a:gd name="connsiteX1-3" fmla="*/ 0 w 6828204"/>
              <a:gd name="connsiteY1-4" fmla="*/ 0 h 612000"/>
              <a:gd name="connsiteX2-5" fmla="*/ 6828204 w 6828204"/>
              <a:gd name="connsiteY2-6" fmla="*/ 0 h 612000"/>
              <a:gd name="connsiteX3-7" fmla="*/ 6241607 w 6828204"/>
              <a:gd name="connsiteY3-8" fmla="*/ 612000 h 612000"/>
              <a:gd name="connsiteX4-9" fmla="*/ 0 w 6828204"/>
              <a:gd name="connsiteY4-10" fmla="*/ 612000 h 612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828204" h="612000">
                <a:moveTo>
                  <a:pt x="0" y="612000"/>
                </a:moveTo>
                <a:lnTo>
                  <a:pt x="0" y="0"/>
                </a:lnTo>
                <a:lnTo>
                  <a:pt x="6828204" y="0"/>
                </a:lnTo>
                <a:lnTo>
                  <a:pt x="6241607" y="612000"/>
                </a:lnTo>
                <a:lnTo>
                  <a:pt x="0" y="612000"/>
                </a:lnTo>
                <a:close/>
              </a:path>
            </a:pathLst>
          </a:custGeom>
          <a:solidFill>
            <a:srgbClr val="0B76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20000"/>
              </a:lnSpc>
              <a:spcBef>
                <a:spcPts val="0"/>
              </a:spcBef>
              <a:spcAft>
                <a:spcPts val="0"/>
              </a:spcAft>
              <a:buClrTx/>
              <a:buSzTx/>
              <a:buFontTx/>
              <a:buNone/>
              <a:tabLst/>
              <a:defRPr/>
            </a:pPr>
            <a:endParaRPr kumimoji="0" lang="zh-CN" altLang="en-US" sz="1799" b="0" i="0" u="none" strike="noStrike" kern="1200" cap="none" spc="0" normalizeH="0" baseline="0" noProof="0" dirty="0">
              <a:ln>
                <a:noFill/>
              </a:ln>
              <a:solidFill>
                <a:prstClr val="white"/>
              </a:solidFill>
              <a:effectLst/>
              <a:uLnTx/>
              <a:uFillTx/>
              <a:latin typeface="Open Sans Light"/>
              <a:cs typeface="+mn-cs"/>
            </a:endParaRPr>
          </a:p>
        </p:txBody>
      </p:sp>
      <p:sp>
        <p:nvSpPr>
          <p:cNvPr id="67" name="矩形 66"/>
          <p:cNvSpPr/>
          <p:nvPr/>
        </p:nvSpPr>
        <p:spPr>
          <a:xfrm>
            <a:off x="0" y="197092"/>
            <a:ext cx="123060" cy="611841"/>
          </a:xfrm>
          <a:prstGeom prst="rect">
            <a:avLst/>
          </a:prstGeom>
          <a:solidFill>
            <a:srgbClr val="0B76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zh-CN" altLang="en-US" sz="1799" b="0" i="0" u="none" strike="noStrike" kern="1200" cap="none" spc="0" normalizeH="0" baseline="0" noProof="0">
              <a:ln>
                <a:noFill/>
              </a:ln>
              <a:solidFill>
                <a:prstClr val="white"/>
              </a:solidFill>
              <a:effectLst/>
              <a:uLnTx/>
              <a:uFillTx/>
              <a:latin typeface="Open Sans Light"/>
              <a:cs typeface="+mn-cs"/>
            </a:endParaRPr>
          </a:p>
        </p:txBody>
      </p:sp>
      <p:sp>
        <p:nvSpPr>
          <p:cNvPr id="68" name="文本框 18"/>
          <p:cNvSpPr txBox="1"/>
          <p:nvPr/>
        </p:nvSpPr>
        <p:spPr>
          <a:xfrm>
            <a:off x="293223" y="272884"/>
            <a:ext cx="4370217" cy="461537"/>
          </a:xfrm>
          <a:prstGeom prst="rect">
            <a:avLst/>
          </a:prstGeom>
          <a:noFill/>
        </p:spPr>
        <p:txBody>
          <a:bodyPr wrap="square" rtlCol="0">
            <a:spAutoFit/>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lang="zh-CN" altLang="en-US" sz="2399" b="1" dirty="0">
                <a:solidFill>
                  <a:prstClr val="white"/>
                </a:solidFill>
                <a:latin typeface="微软雅黑" panose="020B0503020204020204" pitchFamily="34" charset="-122"/>
                <a:ea typeface="微软雅黑" panose="020B0503020204020204" pitchFamily="34" charset="-122"/>
              </a:rPr>
              <a:t>中国</a:t>
            </a:r>
            <a:r>
              <a:rPr lang="en-US" altLang="zh-CN" sz="2399" b="1" dirty="0">
                <a:solidFill>
                  <a:prstClr val="white"/>
                </a:solidFill>
                <a:latin typeface="微软雅黑" panose="020B0503020204020204" pitchFamily="34" charset="-122"/>
                <a:ea typeface="微软雅黑" panose="020B0503020204020204" pitchFamily="34" charset="-122"/>
              </a:rPr>
              <a:t>MCU</a:t>
            </a:r>
            <a:r>
              <a:rPr lang="zh-CN" altLang="en-US" sz="2399" b="1" dirty="0">
                <a:solidFill>
                  <a:prstClr val="white"/>
                </a:solidFill>
                <a:latin typeface="微软雅黑" panose="020B0503020204020204" pitchFamily="34" charset="-122"/>
                <a:ea typeface="微软雅黑" panose="020B0503020204020204" pitchFamily="34" charset="-122"/>
              </a:rPr>
              <a:t>市场发展现状</a:t>
            </a:r>
          </a:p>
        </p:txBody>
      </p:sp>
      <p:sp>
        <p:nvSpPr>
          <p:cNvPr id="2" name="文本框 1">
            <a:extLst>
              <a:ext uri="{FF2B5EF4-FFF2-40B4-BE49-F238E27FC236}">
                <a16:creationId xmlns:a16="http://schemas.microsoft.com/office/drawing/2014/main" id="{D53C249C-4EBD-CC98-BDAF-044087E58455}"/>
              </a:ext>
            </a:extLst>
          </p:cNvPr>
          <p:cNvSpPr txBox="1"/>
          <p:nvPr/>
        </p:nvSpPr>
        <p:spPr>
          <a:xfrm>
            <a:off x="305149" y="4059553"/>
            <a:ext cx="5109406" cy="2525563"/>
          </a:xfrm>
          <a:prstGeom prst="rect">
            <a:avLst/>
          </a:prstGeom>
          <a:noFill/>
        </p:spPr>
        <p:txBody>
          <a:bodyPr wrap="square" rtlCol="0">
            <a:spAutoFit/>
          </a:bodyPr>
          <a:lstStyle/>
          <a:p>
            <a:pPr indent="457200">
              <a:lnSpc>
                <a:spcPts val="2400"/>
              </a:lnSpc>
            </a:pPr>
            <a:r>
              <a:rPr lang="zh-CN" altLang="en-US" sz="1400" dirty="0"/>
              <a:t>国内汽车芯片产业规模小，技术水平低，发展严重滞后于整车产业，在汽车产业链中话语权较弱。</a:t>
            </a:r>
            <a:endParaRPr lang="en-US" altLang="zh-CN" sz="1400" dirty="0"/>
          </a:p>
          <a:p>
            <a:pPr indent="457200">
              <a:lnSpc>
                <a:spcPts val="2400"/>
              </a:lnSpc>
            </a:pPr>
            <a:r>
              <a:rPr lang="zh-CN" altLang="en-US" sz="1400" dirty="0"/>
              <a:t>目前，国内厂商与国际巨头还有相当大的差距。要想在高端</a:t>
            </a:r>
            <a:r>
              <a:rPr lang="en-US" altLang="zh-CN" sz="1400" dirty="0"/>
              <a:t>MCU</a:t>
            </a:r>
            <a:r>
              <a:rPr lang="zh-CN" altLang="en-US" sz="1400" dirty="0"/>
              <a:t>市场占据一定份额，</a:t>
            </a:r>
            <a:r>
              <a:rPr lang="en-US" altLang="zh-CN" sz="1400" dirty="0"/>
              <a:t>ICWISE</a:t>
            </a:r>
            <a:r>
              <a:rPr lang="zh-CN" altLang="en-US" sz="1400" dirty="0"/>
              <a:t>高级分析师指出，除了需要技术水平、设计能力、代工工艺、产品性能等达到同等水平外，还需要把握高端</a:t>
            </a:r>
            <a:r>
              <a:rPr lang="en-US" altLang="zh-CN" sz="1400" dirty="0"/>
              <a:t>MCU</a:t>
            </a:r>
            <a:r>
              <a:rPr lang="zh-CN" altLang="en-US" sz="1400" dirty="0"/>
              <a:t>市场的需求变化，可以在特定环境下直接与需求终端</a:t>
            </a:r>
            <a:r>
              <a:rPr lang="en-US" altLang="zh-CN" sz="1400" dirty="0"/>
              <a:t>(</a:t>
            </a:r>
            <a:r>
              <a:rPr lang="zh-CN" altLang="en-US" sz="1400" dirty="0"/>
              <a:t>如车企</a:t>
            </a:r>
            <a:r>
              <a:rPr lang="en-US" altLang="zh-CN" sz="1400" dirty="0"/>
              <a:t>)</a:t>
            </a:r>
            <a:r>
              <a:rPr lang="zh-CN" altLang="en-US" sz="1400" dirty="0"/>
              <a:t>合作，开发产业变革带来的新需求，从追赶者变成市场引领者。</a:t>
            </a:r>
            <a:endParaRPr lang="en-US" altLang="zh-CN" sz="1400" dirty="0"/>
          </a:p>
        </p:txBody>
      </p:sp>
      <p:graphicFrame>
        <p:nvGraphicFramePr>
          <p:cNvPr id="3" name="表格 3">
            <a:extLst>
              <a:ext uri="{FF2B5EF4-FFF2-40B4-BE49-F238E27FC236}">
                <a16:creationId xmlns:a16="http://schemas.microsoft.com/office/drawing/2014/main" id="{413BE09C-72C7-E2DC-10F2-44E3B50E97F9}"/>
              </a:ext>
            </a:extLst>
          </p:cNvPr>
          <p:cNvGraphicFramePr>
            <a:graphicFrameLocks noGrp="1"/>
          </p:cNvGraphicFramePr>
          <p:nvPr>
            <p:extLst>
              <p:ext uri="{D42A27DB-BD31-4B8C-83A1-F6EECF244321}">
                <p14:modId xmlns:p14="http://schemas.microsoft.com/office/powerpoint/2010/main" val="956819758"/>
              </p:ext>
            </p:extLst>
          </p:nvPr>
        </p:nvGraphicFramePr>
        <p:xfrm>
          <a:off x="5661610" y="2657782"/>
          <a:ext cx="6249089" cy="3937499"/>
        </p:xfrm>
        <a:graphic>
          <a:graphicData uri="http://schemas.openxmlformats.org/drawingml/2006/table">
            <a:tbl>
              <a:tblPr firstRow="1" bandRow="1">
                <a:tableStyleId>{5C22544A-7EE6-4342-B048-85BDC9FD1C3A}</a:tableStyleId>
              </a:tblPr>
              <a:tblGrid>
                <a:gridCol w="667571">
                  <a:extLst>
                    <a:ext uri="{9D8B030D-6E8A-4147-A177-3AD203B41FA5}">
                      <a16:colId xmlns:a16="http://schemas.microsoft.com/office/drawing/2014/main" val="904982841"/>
                    </a:ext>
                  </a:extLst>
                </a:gridCol>
                <a:gridCol w="911428">
                  <a:extLst>
                    <a:ext uri="{9D8B030D-6E8A-4147-A177-3AD203B41FA5}">
                      <a16:colId xmlns:a16="http://schemas.microsoft.com/office/drawing/2014/main" val="1746108868"/>
                    </a:ext>
                  </a:extLst>
                </a:gridCol>
                <a:gridCol w="1586974">
                  <a:extLst>
                    <a:ext uri="{9D8B030D-6E8A-4147-A177-3AD203B41FA5}">
                      <a16:colId xmlns:a16="http://schemas.microsoft.com/office/drawing/2014/main" val="3885025706"/>
                    </a:ext>
                  </a:extLst>
                </a:gridCol>
                <a:gridCol w="3083116">
                  <a:extLst>
                    <a:ext uri="{9D8B030D-6E8A-4147-A177-3AD203B41FA5}">
                      <a16:colId xmlns:a16="http://schemas.microsoft.com/office/drawing/2014/main" val="2430069492"/>
                    </a:ext>
                  </a:extLst>
                </a:gridCol>
              </a:tblGrid>
              <a:tr h="158903">
                <a:tc gridSpan="4">
                  <a:txBody>
                    <a:bodyPr/>
                    <a:lstStyle/>
                    <a:p>
                      <a:pPr algn="ctr"/>
                      <a:endParaRPr lang="zh-CN" altLang="en-US" sz="100" dirty="0">
                        <a:solidFill>
                          <a:schemeClr val="tx1"/>
                        </a:solidFill>
                      </a:endParaRPr>
                    </a:p>
                  </a:txBody>
                  <a:tcPr anchor="ctr">
                    <a:solidFill>
                      <a:schemeClr val="bg1"/>
                    </a:solidFill>
                  </a:tcPr>
                </a:tc>
                <a:tc hMerge="1">
                  <a:txBody>
                    <a:bodyPr/>
                    <a:lstStyle/>
                    <a:p>
                      <a:pPr algn="ctr"/>
                      <a:endParaRPr lang="zh-CN" altLang="en-US" sz="1400" dirty="0"/>
                    </a:p>
                  </a:txBody>
                  <a:tcPr anchor="ctr">
                    <a:solidFill>
                      <a:schemeClr val="bg1">
                        <a:lumMod val="85000"/>
                      </a:schemeClr>
                    </a:solidFill>
                  </a:tcPr>
                </a:tc>
                <a:tc hMerge="1">
                  <a:txBody>
                    <a:bodyPr/>
                    <a:lstStyle/>
                    <a:p>
                      <a:pPr algn="l"/>
                      <a:endParaRPr lang="zh-CN" altLang="en-US" sz="1400" dirty="0"/>
                    </a:p>
                  </a:txBody>
                  <a:tcPr anchor="ctr">
                    <a:solidFill>
                      <a:schemeClr val="bg1">
                        <a:lumMod val="85000"/>
                      </a:schemeClr>
                    </a:solidFill>
                  </a:tcPr>
                </a:tc>
                <a:tc hMerge="1">
                  <a:txBody>
                    <a:bodyPr/>
                    <a:lstStyle/>
                    <a:p>
                      <a:pPr algn="ctr"/>
                      <a:endParaRPr lang="zh-CN" altLang="en-US" sz="1400" dirty="0"/>
                    </a:p>
                  </a:txBody>
                  <a:tcPr anchor="ctr">
                    <a:solidFill>
                      <a:schemeClr val="bg1">
                        <a:lumMod val="85000"/>
                      </a:schemeClr>
                    </a:solidFill>
                  </a:tcPr>
                </a:tc>
                <a:extLst>
                  <a:ext uri="{0D108BD9-81ED-4DB2-BD59-A6C34878D82A}">
                    <a16:rowId xmlns:a16="http://schemas.microsoft.com/office/drawing/2014/main" val="2987246117"/>
                  </a:ext>
                </a:extLst>
              </a:tr>
              <a:tr h="1062730">
                <a:tc>
                  <a:txBody>
                    <a:bodyPr/>
                    <a:lstStyle/>
                    <a:p>
                      <a:pPr algn="ctr"/>
                      <a:r>
                        <a:rPr lang="en-US" altLang="zh-CN" sz="1200" dirty="0"/>
                        <a:t>2020</a:t>
                      </a:r>
                      <a:r>
                        <a:rPr lang="zh-CN" altLang="en-US" sz="1200" dirty="0"/>
                        <a:t>年</a:t>
                      </a:r>
                      <a:r>
                        <a:rPr lang="en-US" altLang="zh-CN" sz="1200" dirty="0"/>
                        <a:t>7</a:t>
                      </a:r>
                      <a:r>
                        <a:rPr lang="zh-CN" altLang="en-US" sz="1200" dirty="0"/>
                        <a:t>月</a:t>
                      </a:r>
                    </a:p>
                  </a:txBody>
                  <a:tcPr anchor="ctr">
                    <a:solidFill>
                      <a:schemeClr val="bg1">
                        <a:lumMod val="85000"/>
                      </a:schemeClr>
                    </a:solidFill>
                  </a:tcPr>
                </a:tc>
                <a:tc>
                  <a:txBody>
                    <a:bodyPr/>
                    <a:lstStyle/>
                    <a:p>
                      <a:pPr algn="ctr"/>
                      <a:r>
                        <a:rPr lang="zh-CN" altLang="en-US" sz="1200" dirty="0"/>
                        <a:t>国务院</a:t>
                      </a:r>
                    </a:p>
                  </a:txBody>
                  <a:tcPr anchor="ctr">
                    <a:solidFill>
                      <a:schemeClr val="bg1">
                        <a:lumMod val="85000"/>
                      </a:schemeClr>
                    </a:solidFill>
                  </a:tcPr>
                </a:tc>
                <a:tc>
                  <a:txBody>
                    <a:bodyPr/>
                    <a:lstStyle/>
                    <a:p>
                      <a:pPr algn="l"/>
                      <a:r>
                        <a:rPr lang="en-US" altLang="zh-CN" sz="1200" dirty="0"/>
                        <a:t>《</a:t>
                      </a:r>
                      <a:r>
                        <a:rPr lang="zh-CN" altLang="en-US" sz="1200" dirty="0"/>
                        <a:t>关于新时期促进集成电路产业和软件产业高质量发展若干政策的通知</a:t>
                      </a:r>
                      <a:r>
                        <a:rPr lang="en-US" altLang="zh-CN" sz="1200" dirty="0"/>
                        <a:t>》</a:t>
                      </a:r>
                      <a:endParaRPr lang="zh-CN" altLang="en-US" sz="1200" dirty="0"/>
                    </a:p>
                  </a:txBody>
                  <a:tcPr anchor="ctr">
                    <a:solidFill>
                      <a:schemeClr val="bg1">
                        <a:lumMod val="85000"/>
                      </a:schemeClr>
                    </a:solidFill>
                  </a:tcPr>
                </a:tc>
                <a:tc>
                  <a:txBody>
                    <a:bodyPr/>
                    <a:lstStyle/>
                    <a:p>
                      <a:pPr algn="l"/>
                      <a:r>
                        <a:rPr lang="zh-CN" altLang="en-US" sz="1200" dirty="0"/>
                        <a:t>聚焦高端芯片、集成电路装备和工艺技术、集成电路关键材料、集成电路设计工具、基础软件、工业软件、应用软件的关键核心技术研发</a:t>
                      </a:r>
                    </a:p>
                  </a:txBody>
                  <a:tcPr anchor="ctr">
                    <a:solidFill>
                      <a:schemeClr val="bg1">
                        <a:lumMod val="85000"/>
                      </a:schemeClr>
                    </a:solidFill>
                  </a:tcPr>
                </a:tc>
                <a:extLst>
                  <a:ext uri="{0D108BD9-81ED-4DB2-BD59-A6C34878D82A}">
                    <a16:rowId xmlns:a16="http://schemas.microsoft.com/office/drawing/2014/main" val="180526408"/>
                  </a:ext>
                </a:extLst>
              </a:tr>
              <a:tr h="826568">
                <a:tc>
                  <a:txBody>
                    <a:bodyPr/>
                    <a:lstStyle/>
                    <a:p>
                      <a:pPr algn="ctr"/>
                      <a:r>
                        <a:rPr lang="en-US" altLang="zh-CN" sz="1200" dirty="0"/>
                        <a:t>2021</a:t>
                      </a:r>
                      <a:r>
                        <a:rPr lang="zh-CN" altLang="en-US" sz="1200" dirty="0"/>
                        <a:t>年</a:t>
                      </a:r>
                      <a:r>
                        <a:rPr lang="en-US" altLang="zh-CN" sz="1200" dirty="0"/>
                        <a:t>2</a:t>
                      </a:r>
                      <a:r>
                        <a:rPr lang="zh-CN" altLang="en-US" sz="1200" dirty="0"/>
                        <a:t>月</a:t>
                      </a:r>
                    </a:p>
                  </a:txBody>
                  <a:tcPr anchor="ctr">
                    <a:solidFill>
                      <a:schemeClr val="bg1">
                        <a:lumMod val="85000"/>
                      </a:schemeClr>
                    </a:solidFill>
                  </a:tcPr>
                </a:tc>
                <a:tc>
                  <a:txBody>
                    <a:bodyPr/>
                    <a:lstStyle/>
                    <a:p>
                      <a:pPr algn="ctr"/>
                      <a:r>
                        <a:rPr lang="zh-CN" altLang="en-US" sz="1200" dirty="0">
                          <a:effectLst/>
                        </a:rPr>
                        <a:t>工信部</a:t>
                      </a:r>
                    </a:p>
                  </a:txBody>
                  <a:tcPr marL="47625" marR="47625" marT="23813" marB="23813" anchor="ctr">
                    <a:solidFill>
                      <a:schemeClr val="bg1">
                        <a:lumMod val="85000"/>
                      </a:schemeClr>
                    </a:solidFill>
                  </a:tcPr>
                </a:tc>
                <a:tc>
                  <a:txBody>
                    <a:bodyPr/>
                    <a:lstStyle/>
                    <a:p>
                      <a:pPr algn="l"/>
                      <a:r>
                        <a:rPr lang="en-US" altLang="zh-CN" sz="1200" dirty="0"/>
                        <a:t>《</a:t>
                      </a:r>
                      <a:r>
                        <a:rPr lang="zh-CN" altLang="en-US" sz="1200" dirty="0"/>
                        <a:t>基础电子元器件产业发展行动计划</a:t>
                      </a:r>
                      <a:r>
                        <a:rPr lang="en-US" altLang="zh-CN" sz="1200" dirty="0"/>
                        <a:t>(2021</a:t>
                      </a:r>
                      <a:r>
                        <a:rPr lang="zh-CN" altLang="en-US" sz="1200" dirty="0"/>
                        <a:t>年</a:t>
                      </a:r>
                      <a:r>
                        <a:rPr lang="en-US" altLang="zh-CN" sz="1200" dirty="0"/>
                        <a:t>-2023</a:t>
                      </a:r>
                      <a:r>
                        <a:rPr lang="zh-CN" altLang="en-US" sz="1200" dirty="0"/>
                        <a:t>年</a:t>
                      </a:r>
                      <a:r>
                        <a:rPr lang="en-US" altLang="zh-CN" sz="1200" dirty="0"/>
                        <a:t>)》</a:t>
                      </a:r>
                      <a:endParaRPr lang="zh-CN" altLang="en-US" sz="1200" dirty="0"/>
                    </a:p>
                  </a:txBody>
                  <a:tcPr anchor="ctr">
                    <a:solidFill>
                      <a:schemeClr val="bg1">
                        <a:lumMod val="85000"/>
                      </a:schemeClr>
                    </a:solidFill>
                  </a:tcPr>
                </a:tc>
                <a:tc>
                  <a:txBody>
                    <a:bodyPr/>
                    <a:lstStyle/>
                    <a:p>
                      <a:pPr algn="l"/>
                      <a:r>
                        <a:rPr lang="zh-CN" altLang="en-US" sz="1200" dirty="0"/>
                        <a:t>面向智能终端、</a:t>
                      </a:r>
                      <a:r>
                        <a:rPr lang="en-US" altLang="zh-CN" sz="1200" dirty="0"/>
                        <a:t>5G</a:t>
                      </a:r>
                      <a:r>
                        <a:rPr lang="zh-CN" altLang="en-US" sz="1200" dirty="0"/>
                        <a:t>、工业互联网等重要行业，推动基础电子元器件实现突破，提升产业链供应链现代化水平</a:t>
                      </a:r>
                    </a:p>
                  </a:txBody>
                  <a:tcPr anchor="ctr">
                    <a:solidFill>
                      <a:schemeClr val="bg1">
                        <a:lumMod val="85000"/>
                      </a:schemeClr>
                    </a:solidFill>
                  </a:tcPr>
                </a:tc>
                <a:extLst>
                  <a:ext uri="{0D108BD9-81ED-4DB2-BD59-A6C34878D82A}">
                    <a16:rowId xmlns:a16="http://schemas.microsoft.com/office/drawing/2014/main" val="3370071021"/>
                  </a:ext>
                </a:extLst>
              </a:tr>
              <a:tr h="1062730">
                <a:tc>
                  <a:txBody>
                    <a:bodyPr/>
                    <a:lstStyle/>
                    <a:p>
                      <a:pPr algn="ctr"/>
                      <a:r>
                        <a:rPr lang="en-US" altLang="zh-CN" sz="1200" dirty="0"/>
                        <a:t>2021</a:t>
                      </a:r>
                      <a:r>
                        <a:rPr lang="zh-CN" altLang="en-US" sz="1200" dirty="0"/>
                        <a:t>年</a:t>
                      </a:r>
                      <a:r>
                        <a:rPr lang="en-US" altLang="zh-CN" sz="1200" dirty="0"/>
                        <a:t>3</a:t>
                      </a:r>
                      <a:r>
                        <a:rPr lang="zh-CN" altLang="en-US" sz="1200" dirty="0"/>
                        <a:t>月</a:t>
                      </a:r>
                    </a:p>
                  </a:txBody>
                  <a:tcPr anchor="ctr">
                    <a:solidFill>
                      <a:schemeClr val="bg1">
                        <a:lumMod val="85000"/>
                      </a:schemeClr>
                    </a:solidFill>
                  </a:tcPr>
                </a:tc>
                <a:tc>
                  <a:txBody>
                    <a:bodyPr/>
                    <a:lstStyle/>
                    <a:p>
                      <a:pPr algn="ctr"/>
                      <a:r>
                        <a:rPr lang="zh-CN" altLang="en-US" sz="1200" dirty="0"/>
                        <a:t>十三届全国人大四次会议</a:t>
                      </a:r>
                    </a:p>
                  </a:txBody>
                  <a:tcPr anchor="ctr">
                    <a:solidFill>
                      <a:schemeClr val="bg1">
                        <a:lumMod val="85000"/>
                      </a:schemeClr>
                    </a:solidFill>
                  </a:tcPr>
                </a:tc>
                <a:tc>
                  <a:txBody>
                    <a:bodyPr/>
                    <a:lstStyle/>
                    <a:p>
                      <a:pPr algn="l"/>
                      <a:r>
                        <a:rPr lang="en-US" altLang="zh-CN" sz="1200" dirty="0"/>
                        <a:t>《</a:t>
                      </a:r>
                      <a:r>
                        <a:rPr lang="zh-CN" altLang="en-US" sz="1200" dirty="0"/>
                        <a:t>中华人民共和国国民经济和社会发展第十四个五年规划和</a:t>
                      </a:r>
                      <a:r>
                        <a:rPr lang="en-US" altLang="zh-CN" sz="1200" dirty="0"/>
                        <a:t>2035</a:t>
                      </a:r>
                      <a:r>
                        <a:rPr lang="zh-CN" altLang="en-US" sz="1200" dirty="0"/>
                        <a:t>年远景目标纲要</a:t>
                      </a:r>
                      <a:r>
                        <a:rPr lang="en-US" altLang="zh-CN" sz="1200" dirty="0"/>
                        <a:t>》</a:t>
                      </a:r>
                      <a:endParaRPr lang="zh-CN" altLang="en-US" sz="1200" dirty="0"/>
                    </a:p>
                  </a:txBody>
                  <a:tcPr anchor="ctr">
                    <a:solidFill>
                      <a:schemeClr val="bg1">
                        <a:lumMod val="85000"/>
                      </a:schemeClr>
                    </a:solidFill>
                  </a:tcPr>
                </a:tc>
                <a:tc>
                  <a:txBody>
                    <a:bodyPr/>
                    <a:lstStyle/>
                    <a:p>
                      <a:pPr algn="l"/>
                      <a:r>
                        <a:rPr lang="zh-CN" altLang="en-US" sz="1200" dirty="0"/>
                        <a:t>聚焦高端芯片、操作系统、人工智能关键算法、传感器等关键领域，加快推进基础理论、基础算法、装备材料等研发突破与迭代应用</a:t>
                      </a:r>
                    </a:p>
                  </a:txBody>
                  <a:tcPr anchor="ctr">
                    <a:solidFill>
                      <a:schemeClr val="bg1">
                        <a:lumMod val="85000"/>
                      </a:schemeClr>
                    </a:solidFill>
                  </a:tcPr>
                </a:tc>
                <a:extLst>
                  <a:ext uri="{0D108BD9-81ED-4DB2-BD59-A6C34878D82A}">
                    <a16:rowId xmlns:a16="http://schemas.microsoft.com/office/drawing/2014/main" val="1872255054"/>
                  </a:ext>
                </a:extLst>
              </a:tr>
              <a:tr h="826568">
                <a:tc>
                  <a:txBody>
                    <a:bodyPr/>
                    <a:lstStyle/>
                    <a:p>
                      <a:pPr algn="ctr"/>
                      <a:r>
                        <a:rPr lang="en-US" altLang="zh-CN" sz="1200" dirty="0"/>
                        <a:t>2022</a:t>
                      </a:r>
                      <a:r>
                        <a:rPr lang="zh-CN" altLang="en-US" sz="1200" dirty="0"/>
                        <a:t>年</a:t>
                      </a:r>
                      <a:r>
                        <a:rPr lang="en-US" altLang="zh-CN" sz="1200" dirty="0"/>
                        <a:t>3</a:t>
                      </a:r>
                      <a:r>
                        <a:rPr lang="zh-CN" altLang="en-US" sz="1200" dirty="0"/>
                        <a:t>月</a:t>
                      </a:r>
                    </a:p>
                  </a:txBody>
                  <a:tcPr anchor="ctr">
                    <a:solidFill>
                      <a:schemeClr val="bg1">
                        <a:lumMod val="85000"/>
                      </a:schemeClr>
                    </a:solidFill>
                  </a:tcPr>
                </a:tc>
                <a:tc>
                  <a:txBody>
                    <a:bodyPr/>
                    <a:lstStyle/>
                    <a:p>
                      <a:pPr algn="ctr"/>
                      <a:r>
                        <a:rPr lang="zh-CN" altLang="en-US" sz="1200" dirty="0"/>
                        <a:t>工信部</a:t>
                      </a:r>
                    </a:p>
                  </a:txBody>
                  <a:tcPr anchor="ctr">
                    <a:solidFill>
                      <a:schemeClr val="bg1">
                        <a:lumMod val="85000"/>
                      </a:schemeClr>
                    </a:solidFill>
                  </a:tcPr>
                </a:tc>
                <a:tc>
                  <a:txBody>
                    <a:bodyPr/>
                    <a:lstStyle/>
                    <a:p>
                      <a:pPr algn="l"/>
                      <a:r>
                        <a:rPr lang="zh-CN" altLang="en-US" sz="1200" dirty="0"/>
                        <a:t>工业和信息化平稳运行的提质升级发布会</a:t>
                      </a:r>
                    </a:p>
                  </a:txBody>
                  <a:tcPr anchor="ctr">
                    <a:solidFill>
                      <a:schemeClr val="bg1">
                        <a:lumMod val="85000"/>
                      </a:schemeClr>
                    </a:solidFill>
                  </a:tcPr>
                </a:tc>
                <a:tc>
                  <a:txBody>
                    <a:bodyPr/>
                    <a:lstStyle/>
                    <a:p>
                      <a:pPr algn="l"/>
                      <a:r>
                        <a:rPr lang="zh-CN" altLang="en-US" sz="1200" dirty="0"/>
                        <a:t>搭建汽车芯片在线供需对接平台，畅通芯片产供信息渠道。完善产业链上下游合作机制，提升芯片供给能力</a:t>
                      </a:r>
                    </a:p>
                  </a:txBody>
                  <a:tcPr anchor="ctr">
                    <a:solidFill>
                      <a:schemeClr val="bg1">
                        <a:lumMod val="85000"/>
                      </a:schemeClr>
                    </a:solidFill>
                  </a:tcPr>
                </a:tc>
                <a:extLst>
                  <a:ext uri="{0D108BD9-81ED-4DB2-BD59-A6C34878D82A}">
                    <a16:rowId xmlns:a16="http://schemas.microsoft.com/office/drawing/2014/main" val="3882472154"/>
                  </a:ext>
                </a:extLst>
              </a:tr>
            </a:tbl>
          </a:graphicData>
        </a:graphic>
      </p:graphicFrame>
      <p:cxnSp>
        <p:nvCxnSpPr>
          <p:cNvPr id="5" name="直接箭头连接符 4">
            <a:extLst>
              <a:ext uri="{FF2B5EF4-FFF2-40B4-BE49-F238E27FC236}">
                <a16:creationId xmlns:a16="http://schemas.microsoft.com/office/drawing/2014/main" id="{EA7FF083-1E4B-EB7F-1BC3-B21852B9834B}"/>
              </a:ext>
            </a:extLst>
          </p:cNvPr>
          <p:cNvCxnSpPr>
            <a:cxnSpLocks/>
          </p:cNvCxnSpPr>
          <p:nvPr/>
        </p:nvCxnSpPr>
        <p:spPr>
          <a:xfrm>
            <a:off x="5414555" y="1004811"/>
            <a:ext cx="0" cy="5590470"/>
          </a:xfrm>
          <a:prstGeom prst="straightConnector1">
            <a:avLst/>
          </a:prstGeom>
          <a:ln w="12700" cap="flat" cmpd="sng" algn="ctr">
            <a:solidFill>
              <a:srgbClr val="0B76D7"/>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6" name="文本框 5">
            <a:extLst>
              <a:ext uri="{FF2B5EF4-FFF2-40B4-BE49-F238E27FC236}">
                <a16:creationId xmlns:a16="http://schemas.microsoft.com/office/drawing/2014/main" id="{CBBF8F6F-A7FA-83E5-EE7D-E7022447A451}"/>
              </a:ext>
            </a:extLst>
          </p:cNvPr>
          <p:cNvSpPr txBox="1"/>
          <p:nvPr/>
        </p:nvSpPr>
        <p:spPr>
          <a:xfrm>
            <a:off x="5673537" y="1395473"/>
            <a:ext cx="6374274" cy="1294457"/>
          </a:xfrm>
          <a:prstGeom prst="rect">
            <a:avLst/>
          </a:prstGeom>
          <a:noFill/>
        </p:spPr>
        <p:txBody>
          <a:bodyPr wrap="square" rtlCol="0">
            <a:spAutoFit/>
          </a:bodyPr>
          <a:lstStyle/>
          <a:p>
            <a:pPr>
              <a:lnSpc>
                <a:spcPts val="2400"/>
              </a:lnSpc>
            </a:pPr>
            <a:r>
              <a:rPr lang="zh-CN" altLang="en-US" sz="1400" dirty="0"/>
              <a:t>本土厂商在车规</a:t>
            </a:r>
            <a:r>
              <a:rPr lang="en-US" altLang="zh-CN" sz="1400" dirty="0"/>
              <a:t>MCU</a:t>
            </a:r>
            <a:r>
              <a:rPr lang="zh-CN" altLang="en-US" sz="1400" dirty="0"/>
              <a:t>的市场份额占比小，可发展空间大</a:t>
            </a:r>
            <a:endParaRPr lang="en-US" altLang="zh-CN" sz="1400" dirty="0"/>
          </a:p>
          <a:p>
            <a:pPr>
              <a:lnSpc>
                <a:spcPts val="2400"/>
              </a:lnSpc>
            </a:pPr>
            <a:r>
              <a:rPr lang="zh-CN" altLang="en-US" sz="1400" dirty="0"/>
              <a:t>宏观市场影响加剧本土化替代的紧迫性，</a:t>
            </a:r>
            <a:r>
              <a:rPr lang="en-US" altLang="zh-CN" sz="1400" dirty="0"/>
              <a:t>MCU</a:t>
            </a:r>
            <a:r>
              <a:rPr lang="zh-CN" altLang="en-US" sz="1400" dirty="0"/>
              <a:t>持续缺货，而海外大厂新增</a:t>
            </a:r>
            <a:endParaRPr lang="en-US" altLang="zh-CN" sz="1400" dirty="0"/>
          </a:p>
          <a:p>
            <a:pPr>
              <a:lnSpc>
                <a:spcPts val="2400"/>
              </a:lnSpc>
            </a:pPr>
            <a:r>
              <a:rPr lang="zh-CN" altLang="en-US" sz="1400" dirty="0"/>
              <a:t>产能有限，国产替代的趋势延续</a:t>
            </a:r>
            <a:endParaRPr lang="en-US" altLang="zh-CN" sz="1400" dirty="0"/>
          </a:p>
          <a:p>
            <a:pPr>
              <a:lnSpc>
                <a:spcPts val="2400"/>
              </a:lnSpc>
            </a:pPr>
            <a:r>
              <a:rPr lang="zh-CN" altLang="en-US" sz="1400" dirty="0"/>
              <a:t>政策加持，推动</a:t>
            </a:r>
            <a:r>
              <a:rPr lang="en-US" altLang="zh-CN" sz="1400" dirty="0"/>
              <a:t>MCU</a:t>
            </a:r>
            <a:r>
              <a:rPr lang="zh-CN" altLang="en-US" sz="1400" dirty="0"/>
              <a:t>研发和产业化，维护汽车工业的稳定运行</a:t>
            </a:r>
            <a:endParaRPr lang="en-US" altLang="zh-CN" sz="1400" dirty="0"/>
          </a:p>
        </p:txBody>
      </p:sp>
      <p:sp>
        <p:nvSpPr>
          <p:cNvPr id="7" name="矩形 6">
            <a:extLst>
              <a:ext uri="{FF2B5EF4-FFF2-40B4-BE49-F238E27FC236}">
                <a16:creationId xmlns:a16="http://schemas.microsoft.com/office/drawing/2014/main" id="{5E926397-BCBE-AD9B-C378-385BCFCE0D07}"/>
              </a:ext>
            </a:extLst>
          </p:cNvPr>
          <p:cNvSpPr/>
          <p:nvPr/>
        </p:nvSpPr>
        <p:spPr>
          <a:xfrm>
            <a:off x="5551668" y="1004811"/>
            <a:ext cx="6374274" cy="358514"/>
          </a:xfrm>
          <a:prstGeom prst="rect">
            <a:avLst/>
          </a:prstGeom>
          <a:solidFill>
            <a:srgbClr val="0B76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t>国产车规</a:t>
            </a:r>
            <a:r>
              <a:rPr lang="en-US" altLang="zh-CN" sz="1600" b="1" dirty="0"/>
              <a:t>MCU</a:t>
            </a:r>
            <a:r>
              <a:rPr lang="zh-CN" altLang="en-US" sz="1600" b="1" dirty="0"/>
              <a:t>发展窗口期</a:t>
            </a:r>
          </a:p>
        </p:txBody>
      </p:sp>
      <p:graphicFrame>
        <p:nvGraphicFramePr>
          <p:cNvPr id="4" name="图表 3">
            <a:extLst>
              <a:ext uri="{FF2B5EF4-FFF2-40B4-BE49-F238E27FC236}">
                <a16:creationId xmlns:a16="http://schemas.microsoft.com/office/drawing/2014/main" id="{2C5299EA-5593-4E76-8B17-E96AD3061E64}"/>
              </a:ext>
            </a:extLst>
          </p:cNvPr>
          <p:cNvGraphicFramePr/>
          <p:nvPr>
            <p:extLst>
              <p:ext uri="{D42A27DB-BD31-4B8C-83A1-F6EECF244321}">
                <p14:modId xmlns:p14="http://schemas.microsoft.com/office/powerpoint/2010/main" val="3963472353"/>
              </p:ext>
            </p:extLst>
          </p:nvPr>
        </p:nvGraphicFramePr>
        <p:xfrm>
          <a:off x="281301" y="1004811"/>
          <a:ext cx="2401388" cy="305474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图表 7">
            <a:extLst>
              <a:ext uri="{FF2B5EF4-FFF2-40B4-BE49-F238E27FC236}">
                <a16:creationId xmlns:a16="http://schemas.microsoft.com/office/drawing/2014/main" id="{BB745658-EB8B-093E-C4E5-683C6BB83498}"/>
              </a:ext>
            </a:extLst>
          </p:cNvPr>
          <p:cNvGraphicFramePr/>
          <p:nvPr>
            <p:extLst>
              <p:ext uri="{D42A27DB-BD31-4B8C-83A1-F6EECF244321}">
                <p14:modId xmlns:p14="http://schemas.microsoft.com/office/powerpoint/2010/main" val="1744625321"/>
              </p:ext>
            </p:extLst>
          </p:nvPr>
        </p:nvGraphicFramePr>
        <p:xfrm>
          <a:off x="2880360" y="1004811"/>
          <a:ext cx="2447795" cy="3054743"/>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71643846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平行四边形 13"/>
          <p:cNvSpPr/>
          <p:nvPr/>
        </p:nvSpPr>
        <p:spPr>
          <a:xfrm>
            <a:off x="293222" y="197092"/>
            <a:ext cx="6479869" cy="611841"/>
          </a:xfrm>
          <a:custGeom>
            <a:avLst/>
            <a:gdLst>
              <a:gd name="connsiteX0" fmla="*/ 0 w 6828204"/>
              <a:gd name="connsiteY0" fmla="*/ 612000 h 612000"/>
              <a:gd name="connsiteX1" fmla="*/ 0 w 6828204"/>
              <a:gd name="connsiteY1" fmla="*/ 0 h 612000"/>
              <a:gd name="connsiteX2" fmla="*/ 6828204 w 6828204"/>
              <a:gd name="connsiteY2" fmla="*/ 0 h 612000"/>
              <a:gd name="connsiteX3" fmla="*/ 6828204 w 6828204"/>
              <a:gd name="connsiteY3" fmla="*/ 612000 h 612000"/>
              <a:gd name="connsiteX4" fmla="*/ 0 w 6828204"/>
              <a:gd name="connsiteY4" fmla="*/ 612000 h 612000"/>
              <a:gd name="connsiteX0-1" fmla="*/ 0 w 6828204"/>
              <a:gd name="connsiteY0-2" fmla="*/ 612000 h 612000"/>
              <a:gd name="connsiteX1-3" fmla="*/ 0 w 6828204"/>
              <a:gd name="connsiteY1-4" fmla="*/ 0 h 612000"/>
              <a:gd name="connsiteX2-5" fmla="*/ 6828204 w 6828204"/>
              <a:gd name="connsiteY2-6" fmla="*/ 0 h 612000"/>
              <a:gd name="connsiteX3-7" fmla="*/ 6241607 w 6828204"/>
              <a:gd name="connsiteY3-8" fmla="*/ 612000 h 612000"/>
              <a:gd name="connsiteX4-9" fmla="*/ 0 w 6828204"/>
              <a:gd name="connsiteY4-10" fmla="*/ 612000 h 612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828204" h="612000">
                <a:moveTo>
                  <a:pt x="0" y="612000"/>
                </a:moveTo>
                <a:lnTo>
                  <a:pt x="0" y="0"/>
                </a:lnTo>
                <a:lnTo>
                  <a:pt x="6828204" y="0"/>
                </a:lnTo>
                <a:lnTo>
                  <a:pt x="6241607" y="612000"/>
                </a:lnTo>
                <a:lnTo>
                  <a:pt x="0" y="612000"/>
                </a:lnTo>
                <a:close/>
              </a:path>
            </a:pathLst>
          </a:custGeom>
          <a:solidFill>
            <a:srgbClr val="0B76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20000"/>
              </a:lnSpc>
              <a:spcBef>
                <a:spcPts val="0"/>
              </a:spcBef>
              <a:spcAft>
                <a:spcPts val="0"/>
              </a:spcAft>
              <a:buClrTx/>
              <a:buSzTx/>
              <a:buFontTx/>
              <a:buNone/>
              <a:tabLst/>
              <a:defRPr/>
            </a:pPr>
            <a:endParaRPr kumimoji="0" lang="zh-CN" altLang="en-US" sz="1799" b="0" i="0" u="none" strike="noStrike" kern="1200" cap="none" spc="0" normalizeH="0" baseline="0" noProof="0" dirty="0">
              <a:ln>
                <a:noFill/>
              </a:ln>
              <a:solidFill>
                <a:prstClr val="white"/>
              </a:solidFill>
              <a:effectLst/>
              <a:uLnTx/>
              <a:uFillTx/>
              <a:latin typeface="Open Sans Light"/>
              <a:cs typeface="+mn-cs"/>
            </a:endParaRPr>
          </a:p>
        </p:txBody>
      </p:sp>
      <p:sp>
        <p:nvSpPr>
          <p:cNvPr id="67" name="矩形 66"/>
          <p:cNvSpPr/>
          <p:nvPr/>
        </p:nvSpPr>
        <p:spPr>
          <a:xfrm>
            <a:off x="0" y="197092"/>
            <a:ext cx="123060" cy="611841"/>
          </a:xfrm>
          <a:prstGeom prst="rect">
            <a:avLst/>
          </a:prstGeom>
          <a:solidFill>
            <a:srgbClr val="0B76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zh-CN" altLang="en-US" sz="1799" b="0" i="0" u="none" strike="noStrike" kern="1200" cap="none" spc="0" normalizeH="0" baseline="0" noProof="0">
              <a:ln>
                <a:noFill/>
              </a:ln>
              <a:solidFill>
                <a:prstClr val="white"/>
              </a:solidFill>
              <a:effectLst/>
              <a:uLnTx/>
              <a:uFillTx/>
              <a:latin typeface="Open Sans Light"/>
              <a:cs typeface="+mn-cs"/>
            </a:endParaRPr>
          </a:p>
        </p:txBody>
      </p:sp>
      <p:sp>
        <p:nvSpPr>
          <p:cNvPr id="68" name="文本框 18"/>
          <p:cNvSpPr txBox="1"/>
          <p:nvPr/>
        </p:nvSpPr>
        <p:spPr>
          <a:xfrm>
            <a:off x="293223" y="272884"/>
            <a:ext cx="5376057" cy="461537"/>
          </a:xfrm>
          <a:prstGeom prst="rect">
            <a:avLst/>
          </a:prstGeom>
          <a:noFill/>
        </p:spPr>
        <p:txBody>
          <a:bodyPr wrap="square" rtlCol="0">
            <a:spAutoFit/>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lang="zh-CN" altLang="en-US" sz="2399" b="1" dirty="0">
                <a:solidFill>
                  <a:prstClr val="white"/>
                </a:solidFill>
                <a:latin typeface="微软雅黑" panose="020B0503020204020204" pitchFamily="34" charset="-122"/>
                <a:ea typeface="微软雅黑" panose="020B0503020204020204" pitchFamily="34" charset="-122"/>
              </a:rPr>
              <a:t>车规</a:t>
            </a:r>
            <a:r>
              <a:rPr lang="en-US" altLang="zh-CN" sz="2399" b="1" dirty="0">
                <a:solidFill>
                  <a:prstClr val="white"/>
                </a:solidFill>
                <a:latin typeface="微软雅黑" panose="020B0503020204020204" pitchFamily="34" charset="-122"/>
                <a:ea typeface="微软雅黑" panose="020B0503020204020204" pitchFamily="34" charset="-122"/>
              </a:rPr>
              <a:t>MCU</a:t>
            </a:r>
            <a:r>
              <a:rPr lang="zh-CN" altLang="en-US" sz="2399" b="1" dirty="0">
                <a:solidFill>
                  <a:prstClr val="white"/>
                </a:solidFill>
                <a:latin typeface="微软雅黑" panose="020B0503020204020204" pitchFamily="34" charset="-122"/>
                <a:ea typeface="微软雅黑" panose="020B0503020204020204" pitchFamily="34" charset="-122"/>
              </a:rPr>
              <a:t>国产替代化现状</a:t>
            </a:r>
          </a:p>
        </p:txBody>
      </p:sp>
      <p:sp>
        <p:nvSpPr>
          <p:cNvPr id="2" name="文本框 1">
            <a:extLst>
              <a:ext uri="{FF2B5EF4-FFF2-40B4-BE49-F238E27FC236}">
                <a16:creationId xmlns:a16="http://schemas.microsoft.com/office/drawing/2014/main" id="{D53C249C-4EBD-CC98-BDAF-044087E58455}"/>
              </a:ext>
            </a:extLst>
          </p:cNvPr>
          <p:cNvSpPr txBox="1"/>
          <p:nvPr/>
        </p:nvSpPr>
        <p:spPr>
          <a:xfrm>
            <a:off x="293222" y="894245"/>
            <a:ext cx="11456818" cy="1608967"/>
          </a:xfrm>
          <a:prstGeom prst="rect">
            <a:avLst/>
          </a:prstGeom>
          <a:noFill/>
        </p:spPr>
        <p:txBody>
          <a:bodyPr wrap="square" rtlCol="0">
            <a:spAutoFit/>
          </a:bodyPr>
          <a:lstStyle/>
          <a:p>
            <a:pPr indent="457200">
              <a:lnSpc>
                <a:spcPts val="2400"/>
              </a:lnSpc>
            </a:pPr>
            <a:r>
              <a:rPr lang="zh-CN" altLang="en-US" sz="1600" dirty="0"/>
              <a:t>全球汽车</a:t>
            </a:r>
            <a:r>
              <a:rPr lang="en-US" altLang="zh-CN" sz="1600" dirty="0"/>
              <a:t>MCU</a:t>
            </a:r>
            <a:r>
              <a:rPr lang="zh-CN" altLang="en-US" sz="1600" dirty="0"/>
              <a:t>市场长期呈现海外企业寡头垄断的格局，瑞萨、恩智浦、微芯科技、英飞凌、意法半导体、德州仪器六家企业市占率长期超过</a:t>
            </a:r>
            <a:r>
              <a:rPr lang="en-US" altLang="zh-CN" sz="1600" dirty="0"/>
              <a:t>80%</a:t>
            </a:r>
            <a:r>
              <a:rPr lang="zh-CN" altLang="en-US" sz="1600" dirty="0"/>
              <a:t>，国内企业产品目前主要应用在车灯、雨刮器、空调等低端领域。</a:t>
            </a:r>
            <a:endParaRPr lang="en-US" altLang="zh-CN" sz="1600" dirty="0"/>
          </a:p>
          <a:p>
            <a:pPr indent="457200">
              <a:lnSpc>
                <a:spcPts val="2400"/>
              </a:lnSpc>
            </a:pPr>
            <a:r>
              <a:rPr lang="zh-CN" altLang="en-US" sz="1600" b="1" i="0" dirty="0">
                <a:solidFill>
                  <a:srgbClr val="000000"/>
                </a:solidFill>
                <a:effectLst/>
                <a:latin typeface="-apple-system"/>
              </a:rPr>
              <a:t>“国内</a:t>
            </a:r>
            <a:r>
              <a:rPr lang="en-US" altLang="zh-CN" sz="1600" b="1" i="0" dirty="0">
                <a:solidFill>
                  <a:srgbClr val="000000"/>
                </a:solidFill>
                <a:effectLst/>
                <a:latin typeface="-apple-system"/>
              </a:rPr>
              <a:t>70% - 80%</a:t>
            </a:r>
            <a:r>
              <a:rPr lang="zh-CN" altLang="en-US" sz="1600" b="1" i="0" dirty="0">
                <a:solidFill>
                  <a:srgbClr val="000000"/>
                </a:solidFill>
                <a:effectLst/>
                <a:latin typeface="-apple-system"/>
              </a:rPr>
              <a:t>的</a:t>
            </a:r>
            <a:r>
              <a:rPr lang="en-US" altLang="zh-CN" sz="1600" b="1" i="0" dirty="0">
                <a:solidFill>
                  <a:srgbClr val="000000"/>
                </a:solidFill>
                <a:effectLst/>
                <a:latin typeface="-apple-system"/>
              </a:rPr>
              <a:t>MCU</a:t>
            </a:r>
            <a:r>
              <a:rPr lang="zh-CN" altLang="en-US" sz="1600" b="1" i="0" dirty="0">
                <a:solidFill>
                  <a:srgbClr val="000000"/>
                </a:solidFill>
                <a:effectLst/>
                <a:latin typeface="-apple-system"/>
              </a:rPr>
              <a:t>市场目前还是被国际厂商占据。”</a:t>
            </a:r>
            <a:r>
              <a:rPr lang="zh-CN" altLang="en-US" sz="1600" b="0" i="0" dirty="0">
                <a:solidFill>
                  <a:srgbClr val="000000"/>
                </a:solidFill>
                <a:effectLst/>
                <a:latin typeface="-apple-system"/>
              </a:rPr>
              <a:t>某上市公司</a:t>
            </a:r>
            <a:r>
              <a:rPr lang="en-US" altLang="zh-CN" sz="1600" b="0" i="0" dirty="0">
                <a:solidFill>
                  <a:srgbClr val="000000"/>
                </a:solidFill>
                <a:effectLst/>
                <a:latin typeface="-apple-system"/>
              </a:rPr>
              <a:t>MCU</a:t>
            </a:r>
            <a:r>
              <a:rPr lang="zh-CN" altLang="en-US" sz="1600" b="0" i="0" dirty="0">
                <a:solidFill>
                  <a:srgbClr val="000000"/>
                </a:solidFill>
                <a:effectLst/>
                <a:latin typeface="-apple-system"/>
              </a:rPr>
              <a:t>业务部负责人此前对第一财经表示，单从技术上来看，目前终端客户的需求</a:t>
            </a:r>
            <a:r>
              <a:rPr lang="en-US" altLang="zh-CN" sz="1600" b="0" i="0" dirty="0">
                <a:solidFill>
                  <a:srgbClr val="000000"/>
                </a:solidFill>
                <a:effectLst/>
                <a:latin typeface="-apple-system"/>
              </a:rPr>
              <a:t>70% - 80%</a:t>
            </a:r>
            <a:r>
              <a:rPr lang="zh-CN" altLang="en-US" sz="1600" b="0" i="0" dirty="0">
                <a:solidFill>
                  <a:srgbClr val="000000"/>
                </a:solidFill>
                <a:effectLst/>
                <a:latin typeface="-apple-system"/>
              </a:rPr>
              <a:t>的国内产品都能满足，但出于成本、供应链的原因，或是对于产品稳定性、可靠性的顾虑，客户不敢往前跨越。</a:t>
            </a:r>
          </a:p>
        </p:txBody>
      </p:sp>
      <p:graphicFrame>
        <p:nvGraphicFramePr>
          <p:cNvPr id="3" name="表格 3">
            <a:extLst>
              <a:ext uri="{FF2B5EF4-FFF2-40B4-BE49-F238E27FC236}">
                <a16:creationId xmlns:a16="http://schemas.microsoft.com/office/drawing/2014/main" id="{413BE09C-72C7-E2DC-10F2-44E3B50E97F9}"/>
              </a:ext>
            </a:extLst>
          </p:cNvPr>
          <p:cNvGraphicFramePr>
            <a:graphicFrameLocks noGrp="1"/>
          </p:cNvGraphicFramePr>
          <p:nvPr>
            <p:extLst>
              <p:ext uri="{D42A27DB-BD31-4B8C-83A1-F6EECF244321}">
                <p14:modId xmlns:p14="http://schemas.microsoft.com/office/powerpoint/2010/main" val="206293448"/>
              </p:ext>
            </p:extLst>
          </p:nvPr>
        </p:nvGraphicFramePr>
        <p:xfrm>
          <a:off x="293222" y="2740921"/>
          <a:ext cx="11456816" cy="3931920"/>
        </p:xfrm>
        <a:graphic>
          <a:graphicData uri="http://schemas.openxmlformats.org/drawingml/2006/table">
            <a:tbl>
              <a:tblPr firstRow="1" bandRow="1">
                <a:tableStyleId>{5C22544A-7EE6-4342-B048-85BDC9FD1C3A}</a:tableStyleId>
              </a:tblPr>
              <a:tblGrid>
                <a:gridCol w="564235">
                  <a:extLst>
                    <a:ext uri="{9D8B030D-6E8A-4147-A177-3AD203B41FA5}">
                      <a16:colId xmlns:a16="http://schemas.microsoft.com/office/drawing/2014/main" val="904982841"/>
                    </a:ext>
                  </a:extLst>
                </a:gridCol>
                <a:gridCol w="1307024">
                  <a:extLst>
                    <a:ext uri="{9D8B030D-6E8A-4147-A177-3AD203B41FA5}">
                      <a16:colId xmlns:a16="http://schemas.microsoft.com/office/drawing/2014/main" val="3713642498"/>
                    </a:ext>
                  </a:extLst>
                </a:gridCol>
                <a:gridCol w="1307024">
                  <a:extLst>
                    <a:ext uri="{9D8B030D-6E8A-4147-A177-3AD203B41FA5}">
                      <a16:colId xmlns:a16="http://schemas.microsoft.com/office/drawing/2014/main" val="1875783855"/>
                    </a:ext>
                  </a:extLst>
                </a:gridCol>
                <a:gridCol w="1685560">
                  <a:extLst>
                    <a:ext uri="{9D8B030D-6E8A-4147-A177-3AD203B41FA5}">
                      <a16:colId xmlns:a16="http://schemas.microsoft.com/office/drawing/2014/main" val="1746108868"/>
                    </a:ext>
                  </a:extLst>
                </a:gridCol>
                <a:gridCol w="4532183">
                  <a:extLst>
                    <a:ext uri="{9D8B030D-6E8A-4147-A177-3AD203B41FA5}">
                      <a16:colId xmlns:a16="http://schemas.microsoft.com/office/drawing/2014/main" val="3885025706"/>
                    </a:ext>
                  </a:extLst>
                </a:gridCol>
                <a:gridCol w="2060790">
                  <a:extLst>
                    <a:ext uri="{9D8B030D-6E8A-4147-A177-3AD203B41FA5}">
                      <a16:colId xmlns:a16="http://schemas.microsoft.com/office/drawing/2014/main" val="2430069492"/>
                    </a:ext>
                  </a:extLst>
                </a:gridCol>
              </a:tblGrid>
              <a:tr h="186977">
                <a:tc>
                  <a:txBody>
                    <a:bodyPr/>
                    <a:lstStyle/>
                    <a:p>
                      <a:pPr algn="ctr"/>
                      <a:r>
                        <a:rPr lang="zh-CN" altLang="en-US" sz="1400" dirty="0"/>
                        <a:t>序号</a:t>
                      </a:r>
                    </a:p>
                  </a:txBody>
                  <a:tcPr anchor="ctr">
                    <a:solidFill>
                      <a:srgbClr val="0B76D7"/>
                    </a:solidFill>
                  </a:tcPr>
                </a:tc>
                <a:tc>
                  <a:txBody>
                    <a:bodyPr/>
                    <a:lstStyle/>
                    <a:p>
                      <a:pPr algn="ctr"/>
                      <a:r>
                        <a:rPr lang="zh-CN" altLang="en-US" sz="1400" dirty="0"/>
                        <a:t>领域</a:t>
                      </a:r>
                    </a:p>
                  </a:txBody>
                  <a:tcPr anchor="ctr">
                    <a:solidFill>
                      <a:srgbClr val="0B76D7"/>
                    </a:solidFill>
                  </a:tcPr>
                </a:tc>
                <a:tc>
                  <a:txBody>
                    <a:bodyPr/>
                    <a:lstStyle/>
                    <a:p>
                      <a:pPr algn="ctr"/>
                      <a:r>
                        <a:rPr lang="zh-CN" altLang="en-US" sz="1400" dirty="0"/>
                        <a:t>是否上市</a:t>
                      </a:r>
                    </a:p>
                  </a:txBody>
                  <a:tcPr anchor="ctr">
                    <a:solidFill>
                      <a:srgbClr val="0B76D7"/>
                    </a:solidFill>
                  </a:tcPr>
                </a:tc>
                <a:tc>
                  <a:txBody>
                    <a:bodyPr/>
                    <a:lstStyle/>
                    <a:p>
                      <a:pPr algn="ctr"/>
                      <a:r>
                        <a:rPr lang="zh-CN" altLang="en-US" sz="1800" b="1" i="0" kern="1200" dirty="0">
                          <a:solidFill>
                            <a:schemeClr val="lt1"/>
                          </a:solidFill>
                          <a:effectLst/>
                          <a:latin typeface="+mn-lt"/>
                          <a:ea typeface="+mn-ea"/>
                          <a:cs typeface="+mn-cs"/>
                        </a:rPr>
                        <a:t>企业名称</a:t>
                      </a:r>
                      <a:endParaRPr lang="zh-CN" altLang="en-US" sz="1400" dirty="0"/>
                    </a:p>
                  </a:txBody>
                  <a:tcPr anchor="ctr">
                    <a:solidFill>
                      <a:srgbClr val="0B76D7"/>
                    </a:solidFill>
                  </a:tcPr>
                </a:tc>
                <a:tc>
                  <a:txBody>
                    <a:bodyPr/>
                    <a:lstStyle/>
                    <a:p>
                      <a:pPr algn="ctr"/>
                      <a:r>
                        <a:rPr lang="zh-CN" altLang="en-US" sz="1800" b="1" i="0" kern="1200" dirty="0">
                          <a:solidFill>
                            <a:schemeClr val="lt1"/>
                          </a:solidFill>
                          <a:effectLst/>
                          <a:latin typeface="+mn-lt"/>
                          <a:ea typeface="+mn-ea"/>
                          <a:cs typeface="+mn-cs"/>
                        </a:rPr>
                        <a:t>应用领域</a:t>
                      </a:r>
                      <a:endParaRPr lang="zh-CN" altLang="en-US" sz="1400" dirty="0"/>
                    </a:p>
                  </a:txBody>
                  <a:tcPr anchor="ctr">
                    <a:solidFill>
                      <a:srgbClr val="0B76D7"/>
                    </a:solidFill>
                  </a:tcPr>
                </a:tc>
                <a:tc>
                  <a:txBody>
                    <a:bodyPr/>
                    <a:lstStyle/>
                    <a:p>
                      <a:pPr algn="ctr"/>
                      <a:r>
                        <a:rPr lang="zh-CN" altLang="en-US" sz="1800" b="1" i="0" kern="1200" dirty="0">
                          <a:solidFill>
                            <a:schemeClr val="lt1"/>
                          </a:solidFill>
                          <a:effectLst/>
                          <a:latin typeface="+mn-lt"/>
                          <a:ea typeface="+mn-ea"/>
                          <a:cs typeface="+mn-cs"/>
                        </a:rPr>
                        <a:t>首款通过时间</a:t>
                      </a:r>
                      <a:endParaRPr lang="zh-CN" altLang="en-US" sz="1400" dirty="0"/>
                    </a:p>
                  </a:txBody>
                  <a:tcPr anchor="ctr">
                    <a:solidFill>
                      <a:srgbClr val="0B76D7"/>
                    </a:solidFill>
                  </a:tcPr>
                </a:tc>
                <a:extLst>
                  <a:ext uri="{0D108BD9-81ED-4DB2-BD59-A6C34878D82A}">
                    <a16:rowId xmlns:a16="http://schemas.microsoft.com/office/drawing/2014/main" val="457923530"/>
                  </a:ext>
                </a:extLst>
              </a:tr>
              <a:tr h="186977">
                <a:tc>
                  <a:txBody>
                    <a:bodyPr/>
                    <a:lstStyle/>
                    <a:p>
                      <a:pPr algn="ctr"/>
                      <a:r>
                        <a:rPr lang="en-US" altLang="zh-CN" sz="1400" dirty="0"/>
                        <a:t>1</a:t>
                      </a:r>
                      <a:endParaRPr lang="zh-CN" altLang="en-US" sz="1400" dirty="0"/>
                    </a:p>
                  </a:txBody>
                  <a:tcPr anchor="ctr">
                    <a:solidFill>
                      <a:schemeClr val="bg1">
                        <a:lumMod val="85000"/>
                      </a:schemeClr>
                    </a:solidFill>
                  </a:tcPr>
                </a:tc>
                <a:tc rowSpan="6">
                  <a:txBody>
                    <a:bodyPr/>
                    <a:lstStyle/>
                    <a:p>
                      <a:pPr algn="ctr"/>
                      <a:r>
                        <a:rPr lang="zh-CN" altLang="en-US" sz="1400" dirty="0"/>
                        <a:t>车身控制领域</a:t>
                      </a:r>
                    </a:p>
                  </a:txBody>
                  <a:tcPr anchor="ctr">
                    <a:solidFill>
                      <a:schemeClr val="bg1">
                        <a:lumMod val="85000"/>
                      </a:schemeClr>
                    </a:solidFill>
                  </a:tcPr>
                </a:tc>
                <a:tc>
                  <a:txBody>
                    <a:bodyPr/>
                    <a:lstStyle/>
                    <a:p>
                      <a:pPr algn="ctr"/>
                      <a:r>
                        <a:rPr lang="zh-CN" altLang="en-US" sz="1400" dirty="0"/>
                        <a:t>已上市</a:t>
                      </a:r>
                    </a:p>
                  </a:txBody>
                  <a:tcPr anchor="ctr">
                    <a:solidFill>
                      <a:schemeClr val="bg1">
                        <a:lumMod val="85000"/>
                      </a:schemeClr>
                    </a:solidFill>
                  </a:tcPr>
                </a:tc>
                <a:tc>
                  <a:txBody>
                    <a:bodyPr/>
                    <a:lstStyle/>
                    <a:p>
                      <a:pPr algn="ctr"/>
                      <a:r>
                        <a:rPr lang="zh-CN" altLang="en-US" sz="1400" b="0" i="0" kern="1200" dirty="0">
                          <a:solidFill>
                            <a:schemeClr val="dk1"/>
                          </a:solidFill>
                          <a:effectLst/>
                          <a:latin typeface="+mn-lt"/>
                          <a:ea typeface="+mn-ea"/>
                          <a:cs typeface="+mn-cs"/>
                        </a:rPr>
                        <a:t>四维图新</a:t>
                      </a:r>
                      <a:r>
                        <a:rPr lang="en-US" altLang="zh-CN" sz="1400" b="0" i="0" kern="1200" dirty="0">
                          <a:solidFill>
                            <a:schemeClr val="dk1"/>
                          </a:solidFill>
                          <a:effectLst/>
                          <a:latin typeface="+mn-lt"/>
                          <a:ea typeface="+mn-ea"/>
                          <a:cs typeface="+mn-cs"/>
                        </a:rPr>
                        <a:t>:</a:t>
                      </a:r>
                      <a:r>
                        <a:rPr lang="zh-CN" altLang="en-US" sz="1400" b="0" i="0" kern="1200" dirty="0">
                          <a:solidFill>
                            <a:schemeClr val="dk1"/>
                          </a:solidFill>
                          <a:effectLst/>
                          <a:latin typeface="+mn-lt"/>
                          <a:ea typeface="+mn-ea"/>
                          <a:cs typeface="+mn-cs"/>
                        </a:rPr>
                        <a:t>杰发科技</a:t>
                      </a:r>
                      <a:endParaRPr lang="zh-CN" altLang="en-US" sz="1400" b="0" dirty="0"/>
                    </a:p>
                  </a:txBody>
                  <a:tcPr anchor="ctr">
                    <a:solidFill>
                      <a:schemeClr val="bg1">
                        <a:lumMod val="85000"/>
                      </a:schemeClr>
                    </a:solidFill>
                  </a:tcPr>
                </a:tc>
                <a:tc>
                  <a:txBody>
                    <a:bodyPr/>
                    <a:lstStyle/>
                    <a:p>
                      <a:pPr algn="l"/>
                      <a:r>
                        <a:rPr lang="en-US" sz="1400" dirty="0">
                          <a:effectLst/>
                        </a:rPr>
                        <a:t>ABS、BMS</a:t>
                      </a:r>
                      <a:r>
                        <a:rPr lang="zh-CN" altLang="en-US" sz="1400" dirty="0">
                          <a:effectLst/>
                        </a:rPr>
                        <a:t>等核心功能</a:t>
                      </a:r>
                    </a:p>
                  </a:txBody>
                  <a:tcPr marL="47625" marR="47625" marT="23813" marB="23813" anchor="ctr">
                    <a:solidFill>
                      <a:schemeClr val="bg1">
                        <a:lumMod val="85000"/>
                      </a:schemeClr>
                    </a:solidFill>
                  </a:tcPr>
                </a:tc>
                <a:tc>
                  <a:txBody>
                    <a:bodyPr/>
                    <a:lstStyle/>
                    <a:p>
                      <a:pPr algn="ctr"/>
                      <a:r>
                        <a:rPr lang="en-US" altLang="zh-CN" sz="1400" b="0" i="0" kern="1200" dirty="0">
                          <a:solidFill>
                            <a:schemeClr val="dk1"/>
                          </a:solidFill>
                          <a:effectLst/>
                          <a:latin typeface="+mn-lt"/>
                          <a:ea typeface="+mn-ea"/>
                          <a:cs typeface="+mn-cs"/>
                        </a:rPr>
                        <a:t>2018</a:t>
                      </a:r>
                      <a:r>
                        <a:rPr lang="zh-CN" altLang="en-US" sz="1400" b="0" i="0" kern="1200" dirty="0">
                          <a:solidFill>
                            <a:schemeClr val="dk1"/>
                          </a:solidFill>
                          <a:effectLst/>
                          <a:latin typeface="+mn-lt"/>
                          <a:ea typeface="+mn-ea"/>
                          <a:cs typeface="+mn-cs"/>
                        </a:rPr>
                        <a:t>年</a:t>
                      </a:r>
                      <a:endParaRPr lang="zh-CN" altLang="en-US" sz="1400" dirty="0"/>
                    </a:p>
                  </a:txBody>
                  <a:tcPr anchor="ctr">
                    <a:solidFill>
                      <a:schemeClr val="bg1">
                        <a:lumMod val="85000"/>
                      </a:schemeClr>
                    </a:solidFill>
                  </a:tcPr>
                </a:tc>
                <a:extLst>
                  <a:ext uri="{0D108BD9-81ED-4DB2-BD59-A6C34878D82A}">
                    <a16:rowId xmlns:a16="http://schemas.microsoft.com/office/drawing/2014/main" val="780756718"/>
                  </a:ext>
                </a:extLst>
              </a:tr>
              <a:tr h="186977">
                <a:tc>
                  <a:txBody>
                    <a:bodyPr/>
                    <a:lstStyle/>
                    <a:p>
                      <a:pPr algn="ctr"/>
                      <a:r>
                        <a:rPr lang="en-US" altLang="zh-CN" sz="1400" dirty="0"/>
                        <a:t>2</a:t>
                      </a:r>
                      <a:endParaRPr lang="zh-CN" altLang="en-US" sz="1400" dirty="0"/>
                    </a:p>
                  </a:txBody>
                  <a:tcPr anchor="ctr">
                    <a:solidFill>
                      <a:schemeClr val="bg1">
                        <a:lumMod val="85000"/>
                      </a:schemeClr>
                    </a:solidFill>
                  </a:tcPr>
                </a:tc>
                <a:tc vMerge="1">
                  <a:txBody>
                    <a:bodyPr/>
                    <a:lstStyle/>
                    <a:p>
                      <a:pPr algn="ctr"/>
                      <a:endParaRPr lang="zh-CN" altLang="en-US" sz="1400" dirty="0"/>
                    </a:p>
                  </a:txBody>
                  <a:tcPr anchor="ctr">
                    <a:solidFill>
                      <a:schemeClr val="bg1">
                        <a:lumMod val="85000"/>
                      </a:schemeClr>
                    </a:solidFill>
                  </a:tcPr>
                </a:tc>
                <a:tc rowSpan="5">
                  <a:txBody>
                    <a:bodyPr/>
                    <a:lstStyle/>
                    <a:p>
                      <a:pPr algn="ctr"/>
                      <a:r>
                        <a:rPr lang="zh-CN" altLang="en-US" sz="1400" dirty="0"/>
                        <a:t>未上市</a:t>
                      </a:r>
                    </a:p>
                  </a:txBody>
                  <a:tcPr anchor="ctr">
                    <a:solidFill>
                      <a:schemeClr val="bg1">
                        <a:lumMod val="85000"/>
                      </a:schemeClr>
                    </a:solidFill>
                  </a:tcPr>
                </a:tc>
                <a:tc>
                  <a:txBody>
                    <a:bodyPr/>
                    <a:lstStyle/>
                    <a:p>
                      <a:pPr algn="ctr"/>
                      <a:r>
                        <a:rPr lang="zh-CN" altLang="en-US" sz="1400" b="0" i="0" kern="1200" dirty="0">
                          <a:solidFill>
                            <a:schemeClr val="dk1"/>
                          </a:solidFill>
                          <a:effectLst/>
                          <a:latin typeface="+mn-lt"/>
                          <a:ea typeface="+mn-ea"/>
                          <a:cs typeface="+mn-cs"/>
                        </a:rPr>
                        <a:t>芯旺微</a:t>
                      </a:r>
                      <a:endParaRPr lang="zh-CN" altLang="en-US" sz="1400" b="0" dirty="0"/>
                    </a:p>
                  </a:txBody>
                  <a:tcPr anchor="ctr">
                    <a:solidFill>
                      <a:schemeClr val="bg1">
                        <a:lumMod val="85000"/>
                      </a:schemeClr>
                    </a:solidFill>
                  </a:tcPr>
                </a:tc>
                <a:tc>
                  <a:txBody>
                    <a:bodyPr/>
                    <a:lstStyle/>
                    <a:p>
                      <a:pPr algn="l"/>
                      <a:r>
                        <a:rPr lang="zh-CN" altLang="en-US" sz="1400" b="0" i="0" kern="1200" dirty="0">
                          <a:solidFill>
                            <a:schemeClr val="dk1"/>
                          </a:solidFill>
                          <a:effectLst/>
                          <a:latin typeface="+mn-lt"/>
                          <a:ea typeface="+mn-ea"/>
                          <a:cs typeface="+mn-cs"/>
                        </a:rPr>
                        <a:t>汽车照明、车窗控制、空调面板</a:t>
                      </a:r>
                      <a:endParaRPr lang="zh-CN" altLang="en-US" sz="1400" dirty="0"/>
                    </a:p>
                  </a:txBody>
                  <a:tcPr anchor="ctr">
                    <a:solidFill>
                      <a:schemeClr val="bg1">
                        <a:lumMod val="85000"/>
                      </a:schemeClr>
                    </a:solidFill>
                  </a:tcPr>
                </a:tc>
                <a:tc>
                  <a:txBody>
                    <a:bodyPr/>
                    <a:lstStyle/>
                    <a:p>
                      <a:pPr algn="ctr"/>
                      <a:r>
                        <a:rPr lang="en-US" altLang="zh-CN" sz="1400" b="0" i="0" kern="1200" dirty="0">
                          <a:solidFill>
                            <a:schemeClr val="dk1"/>
                          </a:solidFill>
                          <a:effectLst/>
                          <a:latin typeface="+mn-lt"/>
                          <a:ea typeface="+mn-ea"/>
                          <a:cs typeface="+mn-cs"/>
                        </a:rPr>
                        <a:t>2019</a:t>
                      </a:r>
                      <a:r>
                        <a:rPr lang="zh-CN" altLang="en-US" sz="1400" b="0" i="0" kern="1200" dirty="0">
                          <a:solidFill>
                            <a:schemeClr val="dk1"/>
                          </a:solidFill>
                          <a:effectLst/>
                          <a:latin typeface="+mn-lt"/>
                          <a:ea typeface="+mn-ea"/>
                          <a:cs typeface="+mn-cs"/>
                        </a:rPr>
                        <a:t>年</a:t>
                      </a:r>
                      <a:endParaRPr lang="zh-CN" altLang="en-US" sz="1400" dirty="0"/>
                    </a:p>
                  </a:txBody>
                  <a:tcPr anchor="ctr">
                    <a:solidFill>
                      <a:schemeClr val="bg1">
                        <a:lumMod val="85000"/>
                      </a:schemeClr>
                    </a:solidFill>
                  </a:tcPr>
                </a:tc>
                <a:extLst>
                  <a:ext uri="{0D108BD9-81ED-4DB2-BD59-A6C34878D82A}">
                    <a16:rowId xmlns:a16="http://schemas.microsoft.com/office/drawing/2014/main" val="263556599"/>
                  </a:ext>
                </a:extLst>
              </a:tr>
              <a:tr h="186977">
                <a:tc>
                  <a:txBody>
                    <a:bodyPr/>
                    <a:lstStyle/>
                    <a:p>
                      <a:pPr algn="ctr"/>
                      <a:r>
                        <a:rPr lang="en-US" altLang="zh-CN" sz="1400" dirty="0"/>
                        <a:t>3</a:t>
                      </a:r>
                      <a:endParaRPr lang="zh-CN" altLang="en-US" sz="1400" dirty="0"/>
                    </a:p>
                  </a:txBody>
                  <a:tcPr anchor="ctr">
                    <a:solidFill>
                      <a:schemeClr val="bg1">
                        <a:lumMod val="85000"/>
                      </a:schemeClr>
                    </a:solidFill>
                  </a:tcPr>
                </a:tc>
                <a:tc vMerge="1">
                  <a:txBody>
                    <a:bodyPr/>
                    <a:lstStyle/>
                    <a:p>
                      <a:pPr algn="ctr"/>
                      <a:endParaRPr lang="zh-CN" altLang="en-US" sz="1400" dirty="0"/>
                    </a:p>
                  </a:txBody>
                  <a:tcPr anchor="ctr">
                    <a:solidFill>
                      <a:schemeClr val="bg1">
                        <a:lumMod val="85000"/>
                      </a:schemeClr>
                    </a:solidFill>
                  </a:tcPr>
                </a:tc>
                <a:tc vMerge="1">
                  <a:txBody>
                    <a:bodyPr/>
                    <a:lstStyle/>
                    <a:p>
                      <a:pPr algn="ctr"/>
                      <a:endParaRPr lang="zh-CN" altLang="en-US" sz="1400" dirty="0"/>
                    </a:p>
                  </a:txBody>
                  <a:tcPr anchor="ctr">
                    <a:solidFill>
                      <a:schemeClr val="bg1">
                        <a:lumMod val="85000"/>
                      </a:schemeClr>
                    </a:solidFill>
                  </a:tcPr>
                </a:tc>
                <a:tc>
                  <a:txBody>
                    <a:bodyPr/>
                    <a:lstStyle/>
                    <a:p>
                      <a:pPr algn="ctr"/>
                      <a:r>
                        <a:rPr lang="zh-CN" altLang="en-US" sz="1400" b="0" i="0" kern="1200" dirty="0">
                          <a:solidFill>
                            <a:schemeClr val="dk1"/>
                          </a:solidFill>
                          <a:effectLst/>
                          <a:latin typeface="+mn-lt"/>
                          <a:ea typeface="+mn-ea"/>
                          <a:cs typeface="+mn-cs"/>
                        </a:rPr>
                        <a:t>赛腾微电子</a:t>
                      </a:r>
                      <a:endParaRPr lang="zh-CN" altLang="en-US" sz="1400" b="0" dirty="0"/>
                    </a:p>
                  </a:txBody>
                  <a:tcPr anchor="ctr">
                    <a:solidFill>
                      <a:schemeClr val="bg1">
                        <a:lumMod val="85000"/>
                      </a:schemeClr>
                    </a:solidFill>
                  </a:tcPr>
                </a:tc>
                <a:tc>
                  <a:txBody>
                    <a:bodyPr/>
                    <a:lstStyle/>
                    <a:p>
                      <a:pPr algn="l"/>
                      <a:r>
                        <a:rPr lang="zh-CN" altLang="en-US" sz="1400" b="0" i="0" kern="1200" dirty="0">
                          <a:solidFill>
                            <a:schemeClr val="dk1"/>
                          </a:solidFill>
                          <a:effectLst/>
                          <a:latin typeface="+mn-lt"/>
                          <a:ea typeface="+mn-ea"/>
                          <a:cs typeface="+mn-cs"/>
                        </a:rPr>
                        <a:t>汽车尾灯流水灯、车载无线充、汽车车窗控制等</a:t>
                      </a:r>
                      <a:endParaRPr lang="zh-CN" altLang="en-US" sz="1400" dirty="0"/>
                    </a:p>
                  </a:txBody>
                  <a:tcPr anchor="ctr">
                    <a:solidFill>
                      <a:schemeClr val="bg1">
                        <a:lumMod val="85000"/>
                      </a:schemeClr>
                    </a:solidFill>
                  </a:tcPr>
                </a:tc>
                <a:tc>
                  <a:txBody>
                    <a:bodyPr/>
                    <a:lstStyle/>
                    <a:p>
                      <a:pPr algn="ctr"/>
                      <a:r>
                        <a:rPr lang="en-US" altLang="zh-CN" sz="1400" b="0" i="0" kern="1200" dirty="0">
                          <a:solidFill>
                            <a:schemeClr val="dk1"/>
                          </a:solidFill>
                          <a:effectLst/>
                          <a:latin typeface="+mn-lt"/>
                          <a:ea typeface="+mn-ea"/>
                          <a:cs typeface="+mn-cs"/>
                        </a:rPr>
                        <a:t>2019</a:t>
                      </a:r>
                      <a:r>
                        <a:rPr lang="zh-CN" altLang="en-US" sz="1400" b="0" i="0" kern="1200" dirty="0">
                          <a:solidFill>
                            <a:schemeClr val="dk1"/>
                          </a:solidFill>
                          <a:effectLst/>
                          <a:latin typeface="+mn-lt"/>
                          <a:ea typeface="+mn-ea"/>
                          <a:cs typeface="+mn-cs"/>
                        </a:rPr>
                        <a:t>年</a:t>
                      </a:r>
                      <a:endParaRPr lang="zh-CN" altLang="en-US" sz="1400" dirty="0"/>
                    </a:p>
                  </a:txBody>
                  <a:tcPr anchor="ctr">
                    <a:solidFill>
                      <a:schemeClr val="bg1">
                        <a:lumMod val="85000"/>
                      </a:schemeClr>
                    </a:solidFill>
                  </a:tcPr>
                </a:tc>
                <a:extLst>
                  <a:ext uri="{0D108BD9-81ED-4DB2-BD59-A6C34878D82A}">
                    <a16:rowId xmlns:a16="http://schemas.microsoft.com/office/drawing/2014/main" val="3437866477"/>
                  </a:ext>
                </a:extLst>
              </a:tr>
              <a:tr h="186977">
                <a:tc>
                  <a:txBody>
                    <a:bodyPr/>
                    <a:lstStyle/>
                    <a:p>
                      <a:pPr algn="ctr"/>
                      <a:r>
                        <a:rPr lang="en-US" altLang="zh-CN" sz="1400" dirty="0"/>
                        <a:t>4</a:t>
                      </a:r>
                      <a:endParaRPr lang="zh-CN" altLang="en-US" sz="1400" dirty="0"/>
                    </a:p>
                  </a:txBody>
                  <a:tcPr anchor="ctr">
                    <a:solidFill>
                      <a:schemeClr val="bg1">
                        <a:lumMod val="85000"/>
                      </a:schemeClr>
                    </a:solidFill>
                  </a:tcPr>
                </a:tc>
                <a:tc vMerge="1">
                  <a:txBody>
                    <a:bodyPr/>
                    <a:lstStyle/>
                    <a:p>
                      <a:pPr algn="ctr"/>
                      <a:endParaRPr lang="zh-CN" altLang="en-US" sz="1400" dirty="0"/>
                    </a:p>
                  </a:txBody>
                  <a:tcPr anchor="ctr">
                    <a:solidFill>
                      <a:schemeClr val="bg1">
                        <a:lumMod val="85000"/>
                      </a:schemeClr>
                    </a:solidFill>
                  </a:tcPr>
                </a:tc>
                <a:tc vMerge="1">
                  <a:txBody>
                    <a:bodyPr/>
                    <a:lstStyle/>
                    <a:p>
                      <a:pPr algn="ctr"/>
                      <a:endParaRPr lang="zh-CN" altLang="en-US" sz="1400" dirty="0"/>
                    </a:p>
                  </a:txBody>
                  <a:tcPr anchor="ctr">
                    <a:solidFill>
                      <a:schemeClr val="bg1">
                        <a:lumMod val="85000"/>
                      </a:schemeClr>
                    </a:solidFill>
                  </a:tcPr>
                </a:tc>
                <a:tc>
                  <a:txBody>
                    <a:bodyPr/>
                    <a:lstStyle/>
                    <a:p>
                      <a:pPr algn="ctr"/>
                      <a:r>
                        <a:rPr lang="zh-CN" altLang="en-US" sz="1400" b="0" i="0" kern="1200" dirty="0">
                          <a:solidFill>
                            <a:schemeClr val="dk1"/>
                          </a:solidFill>
                          <a:effectLst/>
                          <a:latin typeface="+mn-lt"/>
                          <a:ea typeface="+mn-ea"/>
                          <a:cs typeface="+mn-cs"/>
                        </a:rPr>
                        <a:t>琪埔微</a:t>
                      </a:r>
                      <a:endParaRPr lang="zh-CN" altLang="en-US" sz="1400" b="0" dirty="0"/>
                    </a:p>
                  </a:txBody>
                  <a:tcPr anchor="ctr">
                    <a:solidFill>
                      <a:schemeClr val="bg1">
                        <a:lumMod val="85000"/>
                      </a:schemeClr>
                    </a:solidFill>
                  </a:tcPr>
                </a:tc>
                <a:tc>
                  <a:txBody>
                    <a:bodyPr/>
                    <a:lstStyle/>
                    <a:p>
                      <a:pPr algn="l"/>
                      <a:r>
                        <a:rPr lang="zh-CN" altLang="en-US" sz="1400" b="0" i="0" kern="1200" dirty="0">
                          <a:solidFill>
                            <a:schemeClr val="dk1"/>
                          </a:solidFill>
                          <a:effectLst/>
                          <a:latin typeface="+mn-lt"/>
                          <a:ea typeface="+mn-ea"/>
                          <a:cs typeface="+mn-cs"/>
                        </a:rPr>
                        <a:t>车身控制、车内空调控制、</a:t>
                      </a:r>
                      <a:r>
                        <a:rPr lang="en-US" altLang="zh-CN" sz="1400" b="0" i="0" kern="1200" dirty="0">
                          <a:solidFill>
                            <a:schemeClr val="dk1"/>
                          </a:solidFill>
                          <a:effectLst/>
                          <a:latin typeface="+mn-lt"/>
                          <a:ea typeface="+mn-ea"/>
                          <a:cs typeface="+mn-cs"/>
                        </a:rPr>
                        <a:t>BLDC</a:t>
                      </a:r>
                      <a:r>
                        <a:rPr lang="zh-CN" altLang="en-US" sz="1400" b="0" i="0" kern="1200" dirty="0">
                          <a:solidFill>
                            <a:schemeClr val="dk1"/>
                          </a:solidFill>
                          <a:effectLst/>
                          <a:latin typeface="+mn-lt"/>
                          <a:ea typeface="+mn-ea"/>
                          <a:cs typeface="+mn-cs"/>
                        </a:rPr>
                        <a:t>电机控制</a:t>
                      </a:r>
                      <a:endParaRPr lang="zh-CN" altLang="en-US" sz="1400" dirty="0"/>
                    </a:p>
                  </a:txBody>
                  <a:tcPr anchor="ctr">
                    <a:solidFill>
                      <a:schemeClr val="bg1">
                        <a:lumMod val="85000"/>
                      </a:schemeClr>
                    </a:solidFill>
                  </a:tcPr>
                </a:tc>
                <a:tc>
                  <a:txBody>
                    <a:bodyPr/>
                    <a:lstStyle/>
                    <a:p>
                      <a:pPr algn="ctr"/>
                      <a:r>
                        <a:rPr lang="en-US" altLang="zh-CN" sz="1400" b="0" i="0" kern="1200" dirty="0">
                          <a:solidFill>
                            <a:schemeClr val="dk1"/>
                          </a:solidFill>
                          <a:effectLst/>
                          <a:latin typeface="+mn-lt"/>
                          <a:ea typeface="+mn-ea"/>
                          <a:cs typeface="+mn-cs"/>
                        </a:rPr>
                        <a:t>2019</a:t>
                      </a:r>
                      <a:r>
                        <a:rPr lang="zh-CN" altLang="en-US" sz="1400" b="0" i="0" kern="1200" dirty="0">
                          <a:solidFill>
                            <a:schemeClr val="dk1"/>
                          </a:solidFill>
                          <a:effectLst/>
                          <a:latin typeface="+mn-lt"/>
                          <a:ea typeface="+mn-ea"/>
                          <a:cs typeface="+mn-cs"/>
                        </a:rPr>
                        <a:t>年</a:t>
                      </a:r>
                      <a:endParaRPr lang="zh-CN" altLang="en-US" sz="1400" dirty="0"/>
                    </a:p>
                  </a:txBody>
                  <a:tcPr anchor="ctr">
                    <a:solidFill>
                      <a:schemeClr val="bg1">
                        <a:lumMod val="85000"/>
                      </a:schemeClr>
                    </a:solidFill>
                  </a:tcPr>
                </a:tc>
                <a:extLst>
                  <a:ext uri="{0D108BD9-81ED-4DB2-BD59-A6C34878D82A}">
                    <a16:rowId xmlns:a16="http://schemas.microsoft.com/office/drawing/2014/main" val="2402319574"/>
                  </a:ext>
                </a:extLst>
              </a:tr>
              <a:tr h="186977">
                <a:tc>
                  <a:txBody>
                    <a:bodyPr/>
                    <a:lstStyle/>
                    <a:p>
                      <a:pPr algn="ctr"/>
                      <a:r>
                        <a:rPr lang="en-US" altLang="zh-CN" sz="1400" dirty="0"/>
                        <a:t>5</a:t>
                      </a:r>
                      <a:endParaRPr lang="zh-CN" altLang="en-US" sz="1400" dirty="0"/>
                    </a:p>
                  </a:txBody>
                  <a:tcPr anchor="ctr">
                    <a:solidFill>
                      <a:schemeClr val="bg1">
                        <a:lumMod val="85000"/>
                      </a:schemeClr>
                    </a:solidFill>
                  </a:tcPr>
                </a:tc>
                <a:tc vMerge="1">
                  <a:txBody>
                    <a:bodyPr/>
                    <a:lstStyle/>
                    <a:p>
                      <a:pPr algn="ctr"/>
                      <a:endParaRPr lang="zh-CN" altLang="en-US" sz="1400" dirty="0"/>
                    </a:p>
                  </a:txBody>
                  <a:tcPr anchor="ctr">
                    <a:solidFill>
                      <a:schemeClr val="bg1">
                        <a:lumMod val="85000"/>
                      </a:schemeClr>
                    </a:solidFill>
                  </a:tcPr>
                </a:tc>
                <a:tc vMerge="1">
                  <a:txBody>
                    <a:bodyPr/>
                    <a:lstStyle/>
                    <a:p>
                      <a:pPr algn="ctr"/>
                      <a:endParaRPr lang="zh-CN" altLang="en-US" sz="1400" dirty="0"/>
                    </a:p>
                  </a:txBody>
                  <a:tcPr anchor="ctr">
                    <a:solidFill>
                      <a:schemeClr val="bg1">
                        <a:lumMod val="85000"/>
                      </a:schemeClr>
                    </a:solidFill>
                  </a:tcPr>
                </a:tc>
                <a:tc>
                  <a:txBody>
                    <a:bodyPr/>
                    <a:lstStyle/>
                    <a:p>
                      <a:pPr algn="ctr"/>
                      <a:r>
                        <a:rPr lang="zh-CN" altLang="en-US" sz="1400" b="0" i="0" kern="1200" dirty="0">
                          <a:solidFill>
                            <a:schemeClr val="dk1"/>
                          </a:solidFill>
                          <a:effectLst/>
                          <a:latin typeface="+mn-lt"/>
                          <a:ea typeface="+mn-ea"/>
                          <a:cs typeface="+mn-cs"/>
                        </a:rPr>
                        <a:t>小华半导体</a:t>
                      </a:r>
                      <a:endParaRPr lang="zh-CN" altLang="en-US" sz="1400" b="0" dirty="0"/>
                    </a:p>
                  </a:txBody>
                  <a:tcPr anchor="ctr">
                    <a:solidFill>
                      <a:schemeClr val="bg1">
                        <a:lumMod val="85000"/>
                      </a:schemeClr>
                    </a:solidFill>
                  </a:tcPr>
                </a:tc>
                <a:tc>
                  <a:txBody>
                    <a:bodyPr/>
                    <a:lstStyle/>
                    <a:p>
                      <a:pPr algn="l"/>
                      <a:r>
                        <a:rPr lang="zh-CN" altLang="en-US" sz="1400" b="0" i="0" kern="1200" dirty="0">
                          <a:solidFill>
                            <a:schemeClr val="dk1"/>
                          </a:solidFill>
                          <a:effectLst/>
                          <a:latin typeface="+mn-lt"/>
                          <a:ea typeface="+mn-ea"/>
                          <a:cs typeface="+mn-cs"/>
                        </a:rPr>
                        <a:t>车身控制、定位防盗</a:t>
                      </a:r>
                      <a:endParaRPr lang="zh-CN" altLang="en-US" sz="1400" dirty="0"/>
                    </a:p>
                  </a:txBody>
                  <a:tcPr anchor="ctr">
                    <a:solidFill>
                      <a:schemeClr val="bg1">
                        <a:lumMod val="85000"/>
                      </a:schemeClr>
                    </a:solidFill>
                  </a:tcPr>
                </a:tc>
                <a:tc>
                  <a:txBody>
                    <a:bodyPr/>
                    <a:lstStyle/>
                    <a:p>
                      <a:pPr algn="ctr"/>
                      <a:r>
                        <a:rPr lang="en-US" altLang="zh-CN" sz="1400" b="0" i="0" kern="1200" dirty="0">
                          <a:solidFill>
                            <a:schemeClr val="dk1"/>
                          </a:solidFill>
                          <a:effectLst/>
                          <a:latin typeface="+mn-lt"/>
                          <a:ea typeface="+mn-ea"/>
                          <a:cs typeface="+mn-cs"/>
                        </a:rPr>
                        <a:t>2021</a:t>
                      </a:r>
                      <a:r>
                        <a:rPr lang="zh-CN" altLang="en-US" sz="1400" b="0" i="0" kern="1200" dirty="0">
                          <a:solidFill>
                            <a:schemeClr val="dk1"/>
                          </a:solidFill>
                          <a:effectLst/>
                          <a:latin typeface="+mn-lt"/>
                          <a:ea typeface="+mn-ea"/>
                          <a:cs typeface="+mn-cs"/>
                        </a:rPr>
                        <a:t>年前</a:t>
                      </a:r>
                      <a:endParaRPr lang="zh-CN" altLang="en-US" sz="1400" dirty="0"/>
                    </a:p>
                  </a:txBody>
                  <a:tcPr anchor="ctr">
                    <a:solidFill>
                      <a:schemeClr val="bg1">
                        <a:lumMod val="85000"/>
                      </a:schemeClr>
                    </a:solidFill>
                  </a:tcPr>
                </a:tc>
                <a:extLst>
                  <a:ext uri="{0D108BD9-81ED-4DB2-BD59-A6C34878D82A}">
                    <a16:rowId xmlns:a16="http://schemas.microsoft.com/office/drawing/2014/main" val="118807804"/>
                  </a:ext>
                </a:extLst>
              </a:tr>
              <a:tr h="278827">
                <a:tc>
                  <a:txBody>
                    <a:bodyPr/>
                    <a:lstStyle/>
                    <a:p>
                      <a:pPr algn="ctr"/>
                      <a:r>
                        <a:rPr lang="en-US" altLang="zh-CN" sz="1400" dirty="0"/>
                        <a:t>6</a:t>
                      </a:r>
                      <a:endParaRPr lang="zh-CN" altLang="en-US" sz="1400" dirty="0"/>
                    </a:p>
                  </a:txBody>
                  <a:tcPr anchor="ctr">
                    <a:solidFill>
                      <a:schemeClr val="bg1">
                        <a:lumMod val="85000"/>
                      </a:schemeClr>
                    </a:solidFill>
                  </a:tcPr>
                </a:tc>
                <a:tc vMerge="1">
                  <a:txBody>
                    <a:bodyPr/>
                    <a:lstStyle/>
                    <a:p>
                      <a:pPr algn="ctr"/>
                      <a:endParaRPr lang="zh-CN" altLang="en-US" sz="1400" dirty="0"/>
                    </a:p>
                  </a:txBody>
                  <a:tcPr anchor="ctr">
                    <a:solidFill>
                      <a:schemeClr val="bg1">
                        <a:lumMod val="85000"/>
                      </a:schemeClr>
                    </a:solidFill>
                  </a:tcPr>
                </a:tc>
                <a:tc vMerge="1">
                  <a:txBody>
                    <a:bodyPr/>
                    <a:lstStyle/>
                    <a:p>
                      <a:pPr algn="ctr"/>
                      <a:endParaRPr lang="zh-CN" altLang="en-US" sz="1400" dirty="0"/>
                    </a:p>
                  </a:txBody>
                  <a:tcPr anchor="ctr">
                    <a:solidFill>
                      <a:schemeClr val="bg1">
                        <a:lumMod val="85000"/>
                      </a:schemeClr>
                    </a:solidFill>
                  </a:tcPr>
                </a:tc>
                <a:tc>
                  <a:txBody>
                    <a:bodyPr/>
                    <a:lstStyle/>
                    <a:p>
                      <a:pPr algn="ctr"/>
                      <a:r>
                        <a:rPr lang="zh-CN" altLang="en-US" sz="1400" b="0" i="0" kern="1200" dirty="0">
                          <a:solidFill>
                            <a:schemeClr val="dk1"/>
                          </a:solidFill>
                          <a:effectLst/>
                          <a:latin typeface="+mn-lt"/>
                          <a:ea typeface="+mn-ea"/>
                          <a:cs typeface="+mn-cs"/>
                        </a:rPr>
                        <a:t>云途半导体</a:t>
                      </a:r>
                      <a:endParaRPr lang="zh-CN" altLang="en-US" sz="1400" b="0" dirty="0"/>
                    </a:p>
                  </a:txBody>
                  <a:tcPr anchor="ctr">
                    <a:solidFill>
                      <a:schemeClr val="bg1">
                        <a:lumMod val="85000"/>
                      </a:schemeClr>
                    </a:solidFill>
                  </a:tcPr>
                </a:tc>
                <a:tc>
                  <a:txBody>
                    <a:bodyPr/>
                    <a:lstStyle/>
                    <a:p>
                      <a:pPr algn="l"/>
                      <a:r>
                        <a:rPr lang="zh-CN" altLang="en-US" sz="1400" b="0" i="0" kern="1200" dirty="0">
                          <a:solidFill>
                            <a:schemeClr val="dk1"/>
                          </a:solidFill>
                          <a:effectLst/>
                          <a:latin typeface="+mn-lt"/>
                          <a:ea typeface="+mn-ea"/>
                          <a:cs typeface="+mn-cs"/>
                        </a:rPr>
                        <a:t>车身控制</a:t>
                      </a:r>
                      <a:endParaRPr lang="zh-CN" altLang="en-US" sz="1400" dirty="0"/>
                    </a:p>
                  </a:txBody>
                  <a:tcPr anchor="ctr">
                    <a:solidFill>
                      <a:schemeClr val="bg1">
                        <a:lumMod val="85000"/>
                      </a:schemeClr>
                    </a:solidFill>
                  </a:tcPr>
                </a:tc>
                <a:tc>
                  <a:txBody>
                    <a:bodyPr/>
                    <a:lstStyle/>
                    <a:p>
                      <a:pPr algn="ctr"/>
                      <a:r>
                        <a:rPr lang="en-US" altLang="zh-CN" sz="1400" b="0" i="0" kern="1200" dirty="0">
                          <a:solidFill>
                            <a:schemeClr val="dk1"/>
                          </a:solidFill>
                          <a:effectLst/>
                          <a:latin typeface="+mn-lt"/>
                          <a:ea typeface="+mn-ea"/>
                          <a:cs typeface="+mn-cs"/>
                        </a:rPr>
                        <a:t>2021</a:t>
                      </a:r>
                      <a:r>
                        <a:rPr lang="zh-CN" altLang="en-US" sz="1400" b="0" i="0" kern="1200" dirty="0">
                          <a:solidFill>
                            <a:schemeClr val="dk1"/>
                          </a:solidFill>
                          <a:effectLst/>
                          <a:latin typeface="+mn-lt"/>
                          <a:ea typeface="+mn-ea"/>
                          <a:cs typeface="+mn-cs"/>
                        </a:rPr>
                        <a:t>年</a:t>
                      </a:r>
                      <a:endParaRPr lang="zh-CN" altLang="en-US" sz="1400" dirty="0"/>
                    </a:p>
                  </a:txBody>
                  <a:tcPr anchor="ctr">
                    <a:solidFill>
                      <a:schemeClr val="bg1">
                        <a:lumMod val="85000"/>
                      </a:schemeClr>
                    </a:solidFill>
                  </a:tcPr>
                </a:tc>
                <a:extLst>
                  <a:ext uri="{0D108BD9-81ED-4DB2-BD59-A6C34878D82A}">
                    <a16:rowId xmlns:a16="http://schemas.microsoft.com/office/drawing/2014/main" val="980936264"/>
                  </a:ext>
                </a:extLst>
              </a:tr>
              <a:tr h="278827">
                <a:tc>
                  <a:txBody>
                    <a:bodyPr/>
                    <a:lstStyle/>
                    <a:p>
                      <a:pPr algn="ctr"/>
                      <a:r>
                        <a:rPr lang="en-US" altLang="zh-CN" sz="1400" dirty="0"/>
                        <a:t>7</a:t>
                      </a:r>
                      <a:endParaRPr lang="zh-CN" altLang="en-US" sz="1400" dirty="0"/>
                    </a:p>
                  </a:txBody>
                  <a:tcPr anchor="ctr">
                    <a:solidFill>
                      <a:schemeClr val="bg1">
                        <a:lumMod val="85000"/>
                      </a:schemeClr>
                    </a:solidFill>
                  </a:tcPr>
                </a:tc>
                <a:tc rowSpan="4">
                  <a:txBody>
                    <a:bodyPr/>
                    <a:lstStyle/>
                    <a:p>
                      <a:pPr algn="ctr"/>
                      <a:r>
                        <a:rPr lang="zh-CN" altLang="en-US" sz="1400" dirty="0"/>
                        <a:t>智能座舱领域</a:t>
                      </a:r>
                    </a:p>
                  </a:txBody>
                  <a:tcPr anchor="ctr">
                    <a:solidFill>
                      <a:schemeClr val="bg1">
                        <a:lumMod val="85000"/>
                      </a:schemeClr>
                    </a:solidFill>
                  </a:tcPr>
                </a:tc>
                <a:tc rowSpan="2">
                  <a:txBody>
                    <a:bodyPr/>
                    <a:lstStyle/>
                    <a:p>
                      <a:pPr algn="ctr"/>
                      <a:r>
                        <a:rPr lang="zh-CN" altLang="en-US" sz="1400" dirty="0"/>
                        <a:t>已上市</a:t>
                      </a:r>
                    </a:p>
                  </a:txBody>
                  <a:tcPr anchor="ctr">
                    <a:solidFill>
                      <a:schemeClr val="bg1">
                        <a:lumMod val="85000"/>
                      </a:schemeClr>
                    </a:solidFill>
                  </a:tcPr>
                </a:tc>
                <a:tc>
                  <a:txBody>
                    <a:bodyPr/>
                    <a:lstStyle/>
                    <a:p>
                      <a:pPr algn="ctr"/>
                      <a:r>
                        <a:rPr lang="zh-CN" altLang="en-US" sz="1400" b="0" i="0" kern="1200" dirty="0">
                          <a:solidFill>
                            <a:schemeClr val="dk1"/>
                          </a:solidFill>
                          <a:effectLst/>
                          <a:latin typeface="+mn-lt"/>
                          <a:ea typeface="+mn-ea"/>
                          <a:cs typeface="+mn-cs"/>
                        </a:rPr>
                        <a:t>国芯科技</a:t>
                      </a:r>
                      <a:endParaRPr lang="zh-CN" altLang="en-US" sz="1400" b="0" dirty="0"/>
                    </a:p>
                  </a:txBody>
                  <a:tcPr anchor="ctr">
                    <a:solidFill>
                      <a:schemeClr val="bg1">
                        <a:lumMod val="85000"/>
                      </a:schemeClr>
                    </a:solidFill>
                  </a:tcPr>
                </a:tc>
                <a:tc>
                  <a:txBody>
                    <a:bodyPr/>
                    <a:lstStyle/>
                    <a:p>
                      <a:pPr algn="l"/>
                      <a:r>
                        <a:rPr lang="zh-CN" altLang="en-US" sz="1400" b="0" i="0" kern="1200" dirty="0">
                          <a:solidFill>
                            <a:schemeClr val="dk1"/>
                          </a:solidFill>
                          <a:effectLst/>
                          <a:latin typeface="+mn-lt"/>
                          <a:ea typeface="+mn-ea"/>
                          <a:cs typeface="+mn-cs"/>
                        </a:rPr>
                        <a:t>车载</a:t>
                      </a:r>
                      <a:r>
                        <a:rPr lang="en-US" altLang="zh-CN" sz="1400" b="0" i="0" kern="1200" dirty="0">
                          <a:solidFill>
                            <a:schemeClr val="dk1"/>
                          </a:solidFill>
                          <a:effectLst/>
                          <a:latin typeface="+mn-lt"/>
                          <a:ea typeface="+mn-ea"/>
                          <a:cs typeface="+mn-cs"/>
                        </a:rPr>
                        <a:t>T-BOX</a:t>
                      </a:r>
                      <a:r>
                        <a:rPr lang="zh-CN" altLang="en-US" sz="1400" b="0" i="0" kern="1200" dirty="0">
                          <a:solidFill>
                            <a:schemeClr val="dk1"/>
                          </a:solidFill>
                          <a:effectLst/>
                          <a:latin typeface="+mn-lt"/>
                          <a:ea typeface="+mn-ea"/>
                          <a:cs typeface="+mn-cs"/>
                        </a:rPr>
                        <a:t>安全单元、车载诊断系统安全单元、车联网</a:t>
                      </a:r>
                      <a:r>
                        <a:rPr lang="en-US" altLang="zh-CN" sz="1400" b="0" i="0" kern="1200" dirty="0">
                          <a:solidFill>
                            <a:schemeClr val="dk1"/>
                          </a:solidFill>
                          <a:effectLst/>
                          <a:latin typeface="+mn-lt"/>
                          <a:ea typeface="+mn-ea"/>
                          <a:cs typeface="+mn-cs"/>
                        </a:rPr>
                        <a:t>C-V2X</a:t>
                      </a:r>
                      <a:r>
                        <a:rPr lang="zh-CN" altLang="en-US" sz="1400" b="0" i="0" kern="1200" dirty="0">
                          <a:solidFill>
                            <a:schemeClr val="dk1"/>
                          </a:solidFill>
                          <a:effectLst/>
                          <a:latin typeface="+mn-lt"/>
                          <a:ea typeface="+mn-ea"/>
                          <a:cs typeface="+mn-cs"/>
                        </a:rPr>
                        <a:t>通信安全单元、车联网</a:t>
                      </a:r>
                      <a:r>
                        <a:rPr lang="en-US" altLang="zh-CN" sz="1400" b="0" i="0" kern="1200" dirty="0">
                          <a:solidFill>
                            <a:schemeClr val="dk1"/>
                          </a:solidFill>
                          <a:effectLst/>
                          <a:latin typeface="+mn-lt"/>
                          <a:ea typeface="+mn-ea"/>
                          <a:cs typeface="+mn-cs"/>
                        </a:rPr>
                        <a:t>C-V2X</a:t>
                      </a:r>
                      <a:r>
                        <a:rPr lang="zh-CN" altLang="en-US" sz="1400" b="0" i="0" kern="1200" dirty="0">
                          <a:solidFill>
                            <a:schemeClr val="dk1"/>
                          </a:solidFill>
                          <a:effectLst/>
                          <a:latin typeface="+mn-lt"/>
                          <a:ea typeface="+mn-ea"/>
                          <a:cs typeface="+mn-cs"/>
                        </a:rPr>
                        <a:t>通信安全应用</a:t>
                      </a:r>
                      <a:endParaRPr lang="zh-CN" altLang="en-US" sz="1400" dirty="0"/>
                    </a:p>
                  </a:txBody>
                  <a:tcPr anchor="ctr">
                    <a:solidFill>
                      <a:schemeClr val="bg1">
                        <a:lumMod val="85000"/>
                      </a:schemeClr>
                    </a:solidFill>
                  </a:tcPr>
                </a:tc>
                <a:tc>
                  <a:txBody>
                    <a:bodyPr/>
                    <a:lstStyle/>
                    <a:p>
                      <a:pPr algn="ctr"/>
                      <a:r>
                        <a:rPr lang="en-US" altLang="zh-CN" sz="1400" b="0" i="0" kern="1200" dirty="0">
                          <a:solidFill>
                            <a:schemeClr val="dk1"/>
                          </a:solidFill>
                          <a:effectLst/>
                          <a:latin typeface="+mn-lt"/>
                          <a:ea typeface="+mn-ea"/>
                          <a:cs typeface="+mn-cs"/>
                        </a:rPr>
                        <a:t>2019</a:t>
                      </a:r>
                      <a:r>
                        <a:rPr lang="zh-CN" altLang="en-US" sz="1400" b="0" i="0" kern="1200" dirty="0">
                          <a:solidFill>
                            <a:schemeClr val="dk1"/>
                          </a:solidFill>
                          <a:effectLst/>
                          <a:latin typeface="+mn-lt"/>
                          <a:ea typeface="+mn-ea"/>
                          <a:cs typeface="+mn-cs"/>
                        </a:rPr>
                        <a:t>年</a:t>
                      </a:r>
                      <a:endParaRPr lang="zh-CN" altLang="en-US" sz="1400" dirty="0"/>
                    </a:p>
                  </a:txBody>
                  <a:tcPr anchor="ctr">
                    <a:solidFill>
                      <a:schemeClr val="bg1">
                        <a:lumMod val="85000"/>
                      </a:schemeClr>
                    </a:solidFill>
                  </a:tcPr>
                </a:tc>
                <a:extLst>
                  <a:ext uri="{0D108BD9-81ED-4DB2-BD59-A6C34878D82A}">
                    <a16:rowId xmlns:a16="http://schemas.microsoft.com/office/drawing/2014/main" val="2987246117"/>
                  </a:ext>
                </a:extLst>
              </a:tr>
              <a:tr h="278827">
                <a:tc>
                  <a:txBody>
                    <a:bodyPr/>
                    <a:lstStyle/>
                    <a:p>
                      <a:pPr algn="ctr"/>
                      <a:r>
                        <a:rPr lang="en-US" altLang="zh-CN" sz="1400" dirty="0"/>
                        <a:t>8</a:t>
                      </a:r>
                      <a:endParaRPr lang="zh-CN" altLang="en-US" sz="1400" dirty="0"/>
                    </a:p>
                  </a:txBody>
                  <a:tcPr anchor="ctr">
                    <a:solidFill>
                      <a:schemeClr val="bg1">
                        <a:lumMod val="85000"/>
                      </a:schemeClr>
                    </a:solidFill>
                  </a:tcPr>
                </a:tc>
                <a:tc vMerge="1">
                  <a:txBody>
                    <a:bodyPr/>
                    <a:lstStyle/>
                    <a:p>
                      <a:pPr algn="ctr"/>
                      <a:endParaRPr lang="zh-CN" altLang="en-US" sz="1400" dirty="0"/>
                    </a:p>
                  </a:txBody>
                  <a:tcPr anchor="ctr">
                    <a:solidFill>
                      <a:schemeClr val="bg1">
                        <a:lumMod val="85000"/>
                      </a:schemeClr>
                    </a:solidFill>
                  </a:tcPr>
                </a:tc>
                <a:tc vMerge="1">
                  <a:txBody>
                    <a:bodyPr/>
                    <a:lstStyle/>
                    <a:p>
                      <a:pPr algn="ctr"/>
                      <a:endParaRPr lang="zh-CN" altLang="en-US" sz="1400" dirty="0"/>
                    </a:p>
                  </a:txBody>
                  <a:tcPr anchor="ctr">
                    <a:solidFill>
                      <a:schemeClr val="bg1">
                        <a:lumMod val="85000"/>
                      </a:schemeClr>
                    </a:solidFill>
                  </a:tcPr>
                </a:tc>
                <a:tc>
                  <a:txBody>
                    <a:bodyPr/>
                    <a:lstStyle/>
                    <a:p>
                      <a:pPr algn="ctr"/>
                      <a:r>
                        <a:rPr lang="zh-CN" altLang="en-US" sz="1400" b="0" i="0" kern="1200" dirty="0">
                          <a:solidFill>
                            <a:schemeClr val="dk1"/>
                          </a:solidFill>
                          <a:effectLst/>
                          <a:latin typeface="+mn-lt"/>
                          <a:ea typeface="+mn-ea"/>
                          <a:cs typeface="+mn-cs"/>
                        </a:rPr>
                        <a:t>芯海科技</a:t>
                      </a:r>
                      <a:endParaRPr lang="zh-CN" altLang="en-US" sz="1400" b="0" dirty="0"/>
                    </a:p>
                  </a:txBody>
                  <a:tcPr anchor="ctr">
                    <a:solidFill>
                      <a:schemeClr val="bg1">
                        <a:lumMod val="85000"/>
                      </a:schemeClr>
                    </a:solidFill>
                  </a:tcPr>
                </a:tc>
                <a:tc>
                  <a:txBody>
                    <a:bodyPr/>
                    <a:lstStyle/>
                    <a:p>
                      <a:pPr algn="l"/>
                      <a:r>
                        <a:rPr lang="zh-CN" altLang="en-US" sz="1400" b="0" i="0" kern="1200" dirty="0">
                          <a:solidFill>
                            <a:schemeClr val="dk1"/>
                          </a:solidFill>
                          <a:effectLst/>
                          <a:latin typeface="+mn-lt"/>
                          <a:ea typeface="+mn-ea"/>
                          <a:cs typeface="+mn-cs"/>
                        </a:rPr>
                        <a:t>车身电子、智能座舱</a:t>
                      </a:r>
                      <a:endParaRPr lang="zh-CN" altLang="en-US" sz="1400" dirty="0"/>
                    </a:p>
                  </a:txBody>
                  <a:tcPr anchor="ctr">
                    <a:solidFill>
                      <a:schemeClr val="bg1">
                        <a:lumMod val="85000"/>
                      </a:schemeClr>
                    </a:solidFill>
                  </a:tcPr>
                </a:tc>
                <a:tc>
                  <a:txBody>
                    <a:bodyPr/>
                    <a:lstStyle/>
                    <a:p>
                      <a:pPr algn="ctr"/>
                      <a:r>
                        <a:rPr lang="en-US" altLang="zh-CN" sz="1400" b="0" i="0" kern="1200" dirty="0">
                          <a:solidFill>
                            <a:schemeClr val="dk1"/>
                          </a:solidFill>
                          <a:effectLst/>
                          <a:latin typeface="+mn-lt"/>
                          <a:ea typeface="+mn-ea"/>
                          <a:cs typeface="+mn-cs"/>
                        </a:rPr>
                        <a:t>2020</a:t>
                      </a:r>
                      <a:r>
                        <a:rPr lang="zh-CN" altLang="en-US" sz="1400" b="0" i="0" kern="1200" dirty="0">
                          <a:solidFill>
                            <a:schemeClr val="dk1"/>
                          </a:solidFill>
                          <a:effectLst/>
                          <a:latin typeface="+mn-lt"/>
                          <a:ea typeface="+mn-ea"/>
                          <a:cs typeface="+mn-cs"/>
                        </a:rPr>
                        <a:t>年</a:t>
                      </a:r>
                      <a:endParaRPr lang="zh-CN" altLang="en-US" sz="1400" dirty="0"/>
                    </a:p>
                  </a:txBody>
                  <a:tcPr anchor="ctr">
                    <a:solidFill>
                      <a:schemeClr val="bg1">
                        <a:lumMod val="85000"/>
                      </a:schemeClr>
                    </a:solidFill>
                  </a:tcPr>
                </a:tc>
                <a:extLst>
                  <a:ext uri="{0D108BD9-81ED-4DB2-BD59-A6C34878D82A}">
                    <a16:rowId xmlns:a16="http://schemas.microsoft.com/office/drawing/2014/main" val="180526408"/>
                  </a:ext>
                </a:extLst>
              </a:tr>
              <a:tr h="278827">
                <a:tc>
                  <a:txBody>
                    <a:bodyPr/>
                    <a:lstStyle/>
                    <a:p>
                      <a:pPr algn="ctr"/>
                      <a:r>
                        <a:rPr lang="en-US" altLang="zh-CN" sz="1400" dirty="0"/>
                        <a:t>9</a:t>
                      </a:r>
                      <a:endParaRPr lang="zh-CN" altLang="en-US" sz="1400" dirty="0"/>
                    </a:p>
                  </a:txBody>
                  <a:tcPr anchor="ctr">
                    <a:solidFill>
                      <a:schemeClr val="bg1">
                        <a:lumMod val="85000"/>
                      </a:schemeClr>
                    </a:solidFill>
                  </a:tcPr>
                </a:tc>
                <a:tc vMerge="1">
                  <a:txBody>
                    <a:bodyPr/>
                    <a:lstStyle/>
                    <a:p>
                      <a:pPr algn="ctr"/>
                      <a:endParaRPr lang="zh-CN" altLang="en-US" sz="1400" dirty="0"/>
                    </a:p>
                  </a:txBody>
                  <a:tcPr anchor="ctr">
                    <a:solidFill>
                      <a:schemeClr val="bg1">
                        <a:lumMod val="85000"/>
                      </a:schemeClr>
                    </a:solidFill>
                  </a:tcPr>
                </a:tc>
                <a:tc rowSpan="2">
                  <a:txBody>
                    <a:bodyPr/>
                    <a:lstStyle/>
                    <a:p>
                      <a:pPr algn="ctr"/>
                      <a:r>
                        <a:rPr lang="zh-CN" altLang="en-US" sz="1400" dirty="0"/>
                        <a:t>未上市</a:t>
                      </a:r>
                    </a:p>
                  </a:txBody>
                  <a:tcPr anchor="ctr">
                    <a:solidFill>
                      <a:schemeClr val="bg1">
                        <a:lumMod val="85000"/>
                      </a:schemeClr>
                    </a:solidFill>
                  </a:tcPr>
                </a:tc>
                <a:tc>
                  <a:txBody>
                    <a:bodyPr/>
                    <a:lstStyle/>
                    <a:p>
                      <a:pPr algn="ctr"/>
                      <a:r>
                        <a:rPr lang="zh-CN" altLang="en-US" sz="1400" b="0" i="0" kern="1200" dirty="0">
                          <a:solidFill>
                            <a:schemeClr val="dk1"/>
                          </a:solidFill>
                          <a:effectLst/>
                          <a:latin typeface="+mn-lt"/>
                          <a:ea typeface="+mn-ea"/>
                          <a:cs typeface="+mn-cs"/>
                        </a:rPr>
                        <a:t>航顺芯片</a:t>
                      </a:r>
                      <a:endParaRPr lang="zh-CN" altLang="en-US" sz="1400" b="0" dirty="0"/>
                    </a:p>
                  </a:txBody>
                  <a:tcPr anchor="ctr">
                    <a:solidFill>
                      <a:schemeClr val="bg1">
                        <a:lumMod val="85000"/>
                      </a:schemeClr>
                    </a:solidFill>
                  </a:tcPr>
                </a:tc>
                <a:tc>
                  <a:txBody>
                    <a:bodyPr/>
                    <a:lstStyle/>
                    <a:p>
                      <a:pPr algn="l"/>
                      <a:r>
                        <a:rPr lang="zh-CN" altLang="en-US" sz="1400" b="0" i="0" kern="1200" dirty="0">
                          <a:solidFill>
                            <a:schemeClr val="dk1"/>
                          </a:solidFill>
                          <a:effectLst/>
                          <a:latin typeface="+mn-lt"/>
                          <a:ea typeface="+mn-ea"/>
                          <a:cs typeface="+mn-cs"/>
                        </a:rPr>
                        <a:t>汽车前装</a:t>
                      </a:r>
                      <a:endParaRPr lang="zh-CN" altLang="en-US" sz="1400" dirty="0"/>
                    </a:p>
                  </a:txBody>
                  <a:tcPr anchor="ctr">
                    <a:solidFill>
                      <a:schemeClr val="bg1">
                        <a:lumMod val="85000"/>
                      </a:schemeClr>
                    </a:solidFill>
                  </a:tcPr>
                </a:tc>
                <a:tc>
                  <a:txBody>
                    <a:bodyPr/>
                    <a:lstStyle/>
                    <a:p>
                      <a:pPr algn="ctr"/>
                      <a:r>
                        <a:rPr lang="en-US" altLang="zh-CN" sz="1400" b="0" i="0" kern="1200" dirty="0">
                          <a:solidFill>
                            <a:schemeClr val="dk1"/>
                          </a:solidFill>
                          <a:effectLst/>
                          <a:latin typeface="+mn-lt"/>
                          <a:ea typeface="+mn-ea"/>
                          <a:cs typeface="+mn-cs"/>
                        </a:rPr>
                        <a:t>2019</a:t>
                      </a:r>
                      <a:r>
                        <a:rPr lang="zh-CN" altLang="en-US" sz="1400" b="0" i="0" kern="1200" dirty="0">
                          <a:solidFill>
                            <a:schemeClr val="dk1"/>
                          </a:solidFill>
                          <a:effectLst/>
                          <a:latin typeface="+mn-lt"/>
                          <a:ea typeface="+mn-ea"/>
                          <a:cs typeface="+mn-cs"/>
                        </a:rPr>
                        <a:t>年</a:t>
                      </a:r>
                      <a:endParaRPr lang="zh-CN" altLang="en-US" sz="1400" dirty="0"/>
                    </a:p>
                  </a:txBody>
                  <a:tcPr anchor="ctr">
                    <a:solidFill>
                      <a:schemeClr val="bg1">
                        <a:lumMod val="85000"/>
                      </a:schemeClr>
                    </a:solidFill>
                  </a:tcPr>
                </a:tc>
                <a:extLst>
                  <a:ext uri="{0D108BD9-81ED-4DB2-BD59-A6C34878D82A}">
                    <a16:rowId xmlns:a16="http://schemas.microsoft.com/office/drawing/2014/main" val="3370071021"/>
                  </a:ext>
                </a:extLst>
              </a:tr>
              <a:tr h="278827">
                <a:tc>
                  <a:txBody>
                    <a:bodyPr/>
                    <a:lstStyle/>
                    <a:p>
                      <a:pPr algn="ctr"/>
                      <a:r>
                        <a:rPr lang="en-US" altLang="zh-CN" sz="1400" dirty="0"/>
                        <a:t>10</a:t>
                      </a:r>
                      <a:endParaRPr lang="zh-CN" altLang="en-US" sz="1400" dirty="0"/>
                    </a:p>
                  </a:txBody>
                  <a:tcPr anchor="ctr">
                    <a:solidFill>
                      <a:schemeClr val="bg1">
                        <a:lumMod val="85000"/>
                      </a:schemeClr>
                    </a:solidFill>
                  </a:tcPr>
                </a:tc>
                <a:tc vMerge="1">
                  <a:txBody>
                    <a:bodyPr/>
                    <a:lstStyle/>
                    <a:p>
                      <a:pPr algn="ctr"/>
                      <a:endParaRPr lang="zh-CN" altLang="en-US" sz="1400" dirty="0"/>
                    </a:p>
                  </a:txBody>
                  <a:tcPr anchor="ctr">
                    <a:solidFill>
                      <a:schemeClr val="bg1">
                        <a:lumMod val="85000"/>
                      </a:schemeClr>
                    </a:solidFill>
                  </a:tcPr>
                </a:tc>
                <a:tc vMerge="1">
                  <a:txBody>
                    <a:bodyPr/>
                    <a:lstStyle/>
                    <a:p>
                      <a:pPr algn="ctr"/>
                      <a:endParaRPr lang="zh-CN" altLang="en-US" sz="1400" dirty="0"/>
                    </a:p>
                  </a:txBody>
                  <a:tcPr anchor="ctr">
                    <a:solidFill>
                      <a:schemeClr val="bg1">
                        <a:lumMod val="85000"/>
                      </a:schemeClr>
                    </a:solidFill>
                  </a:tcPr>
                </a:tc>
                <a:tc>
                  <a:txBody>
                    <a:bodyPr/>
                    <a:lstStyle/>
                    <a:p>
                      <a:pPr algn="ctr"/>
                      <a:r>
                        <a:rPr lang="zh-CN" altLang="en-US" sz="1400" b="0" dirty="0">
                          <a:effectLst/>
                        </a:rPr>
                        <a:t>芯驰科技</a:t>
                      </a:r>
                    </a:p>
                  </a:txBody>
                  <a:tcPr marL="47625" marR="47625" marT="23813" marB="23813" anchor="ctr">
                    <a:solidFill>
                      <a:schemeClr val="bg1">
                        <a:lumMod val="85000"/>
                      </a:schemeClr>
                    </a:solidFill>
                  </a:tcPr>
                </a:tc>
                <a:tc>
                  <a:txBody>
                    <a:bodyPr/>
                    <a:lstStyle/>
                    <a:p>
                      <a:pPr algn="l"/>
                      <a:r>
                        <a:rPr lang="zh-CN" altLang="en-US" sz="1400" b="0" i="0" kern="1200" dirty="0">
                          <a:solidFill>
                            <a:schemeClr val="dk1"/>
                          </a:solidFill>
                          <a:effectLst/>
                          <a:latin typeface="+mn-lt"/>
                          <a:ea typeface="+mn-ea"/>
                          <a:cs typeface="+mn-cs"/>
                        </a:rPr>
                        <a:t>汽车显示类应用</a:t>
                      </a:r>
                      <a:endParaRPr lang="zh-CN" altLang="en-US" sz="1400" dirty="0"/>
                    </a:p>
                  </a:txBody>
                  <a:tcPr anchor="ctr">
                    <a:solidFill>
                      <a:schemeClr val="bg1">
                        <a:lumMod val="85000"/>
                      </a:schemeClr>
                    </a:solidFill>
                  </a:tcPr>
                </a:tc>
                <a:tc>
                  <a:txBody>
                    <a:bodyPr/>
                    <a:lstStyle/>
                    <a:p>
                      <a:pPr algn="ctr"/>
                      <a:r>
                        <a:rPr lang="en-US" altLang="zh-CN" sz="1400" b="0" i="0" kern="1200" dirty="0">
                          <a:solidFill>
                            <a:schemeClr val="dk1"/>
                          </a:solidFill>
                          <a:effectLst/>
                          <a:latin typeface="+mn-lt"/>
                          <a:ea typeface="+mn-ea"/>
                          <a:cs typeface="+mn-cs"/>
                        </a:rPr>
                        <a:t>2019</a:t>
                      </a:r>
                      <a:r>
                        <a:rPr lang="zh-CN" altLang="en-US" sz="1400" b="0" i="0" kern="1200" dirty="0">
                          <a:solidFill>
                            <a:schemeClr val="dk1"/>
                          </a:solidFill>
                          <a:effectLst/>
                          <a:latin typeface="+mn-lt"/>
                          <a:ea typeface="+mn-ea"/>
                          <a:cs typeface="+mn-cs"/>
                        </a:rPr>
                        <a:t>年</a:t>
                      </a:r>
                      <a:endParaRPr lang="zh-CN" altLang="en-US" sz="1400" dirty="0"/>
                    </a:p>
                  </a:txBody>
                  <a:tcPr anchor="ctr">
                    <a:solidFill>
                      <a:schemeClr val="bg1">
                        <a:lumMod val="85000"/>
                      </a:schemeClr>
                    </a:solidFill>
                  </a:tcPr>
                </a:tc>
                <a:extLst>
                  <a:ext uri="{0D108BD9-81ED-4DB2-BD59-A6C34878D82A}">
                    <a16:rowId xmlns:a16="http://schemas.microsoft.com/office/drawing/2014/main" val="1872255054"/>
                  </a:ext>
                </a:extLst>
              </a:tr>
              <a:tr h="278827">
                <a:tc>
                  <a:txBody>
                    <a:bodyPr/>
                    <a:lstStyle/>
                    <a:p>
                      <a:pPr algn="ctr"/>
                      <a:r>
                        <a:rPr lang="en-US" altLang="zh-CN" sz="1400" dirty="0"/>
                        <a:t>11</a:t>
                      </a:r>
                      <a:endParaRPr lang="zh-CN" altLang="en-US" sz="1400" dirty="0"/>
                    </a:p>
                  </a:txBody>
                  <a:tcPr anchor="ctr">
                    <a:solidFill>
                      <a:schemeClr val="bg1">
                        <a:lumMod val="85000"/>
                      </a:schemeClr>
                    </a:solidFill>
                  </a:tcPr>
                </a:tc>
                <a:tc>
                  <a:txBody>
                    <a:bodyPr/>
                    <a:lstStyle/>
                    <a:p>
                      <a:pPr algn="ctr"/>
                      <a:r>
                        <a:rPr lang="zh-CN" altLang="en-US" sz="1400" dirty="0"/>
                        <a:t>动力控制领域</a:t>
                      </a:r>
                    </a:p>
                  </a:txBody>
                  <a:tcPr anchor="ctr">
                    <a:solidFill>
                      <a:schemeClr val="bg1">
                        <a:lumMod val="85000"/>
                      </a:schemeClr>
                    </a:solidFill>
                  </a:tcPr>
                </a:tc>
                <a:tc>
                  <a:txBody>
                    <a:bodyPr/>
                    <a:lstStyle/>
                    <a:p>
                      <a:pPr algn="ctr"/>
                      <a:r>
                        <a:rPr lang="zh-CN" altLang="en-US" sz="1400" dirty="0"/>
                        <a:t>上市申报期</a:t>
                      </a:r>
                    </a:p>
                  </a:txBody>
                  <a:tcPr anchor="ctr">
                    <a:solidFill>
                      <a:schemeClr val="bg1">
                        <a:lumMod val="85000"/>
                      </a:schemeClr>
                    </a:solidFill>
                  </a:tcPr>
                </a:tc>
                <a:tc>
                  <a:txBody>
                    <a:bodyPr/>
                    <a:lstStyle/>
                    <a:p>
                      <a:pPr algn="ctr"/>
                      <a:r>
                        <a:rPr lang="zh-CN" altLang="en-US" sz="1400" b="0" i="0" kern="1200" dirty="0">
                          <a:solidFill>
                            <a:schemeClr val="dk1"/>
                          </a:solidFill>
                          <a:effectLst/>
                          <a:latin typeface="+mn-lt"/>
                          <a:ea typeface="+mn-ea"/>
                          <a:cs typeface="+mn-cs"/>
                        </a:rPr>
                        <a:t>比亚迪半导体</a:t>
                      </a:r>
                      <a:endParaRPr lang="zh-CN" altLang="en-US" sz="1400" b="0" dirty="0"/>
                    </a:p>
                  </a:txBody>
                  <a:tcPr anchor="ctr">
                    <a:solidFill>
                      <a:schemeClr val="bg1">
                        <a:lumMod val="85000"/>
                      </a:schemeClr>
                    </a:solidFill>
                  </a:tcPr>
                </a:tc>
                <a:tc>
                  <a:txBody>
                    <a:bodyPr/>
                    <a:lstStyle/>
                    <a:p>
                      <a:pPr algn="l"/>
                      <a:r>
                        <a:rPr lang="zh-CN" altLang="en-US" sz="1400" b="0" i="0" kern="1200" dirty="0">
                          <a:solidFill>
                            <a:schemeClr val="dk1"/>
                          </a:solidFill>
                          <a:effectLst/>
                          <a:latin typeface="+mn-lt"/>
                          <a:ea typeface="+mn-ea"/>
                          <a:cs typeface="+mn-cs"/>
                        </a:rPr>
                        <a:t>车规级触控</a:t>
                      </a:r>
                      <a:r>
                        <a:rPr lang="en-US" altLang="zh-CN" sz="1400" b="0" i="0" kern="1200" dirty="0">
                          <a:solidFill>
                            <a:schemeClr val="dk1"/>
                          </a:solidFill>
                          <a:effectLst/>
                          <a:latin typeface="+mn-lt"/>
                          <a:ea typeface="+mn-ea"/>
                          <a:cs typeface="+mn-cs"/>
                        </a:rPr>
                        <a:t>MCU</a:t>
                      </a:r>
                      <a:r>
                        <a:rPr lang="zh-CN" altLang="en-US" sz="1400" b="0" i="0" kern="1200" dirty="0">
                          <a:solidFill>
                            <a:schemeClr val="dk1"/>
                          </a:solidFill>
                          <a:effectLst/>
                          <a:latin typeface="+mn-lt"/>
                          <a:ea typeface="+mn-ea"/>
                          <a:cs typeface="+mn-cs"/>
                        </a:rPr>
                        <a:t>、车规级通用</a:t>
                      </a:r>
                      <a:r>
                        <a:rPr lang="en-US" altLang="zh-CN" sz="1400" b="0" i="0" kern="1200" dirty="0">
                          <a:solidFill>
                            <a:schemeClr val="dk1"/>
                          </a:solidFill>
                          <a:effectLst/>
                          <a:latin typeface="+mn-lt"/>
                          <a:ea typeface="+mn-ea"/>
                          <a:cs typeface="+mn-cs"/>
                        </a:rPr>
                        <a:t>MCU</a:t>
                      </a:r>
                      <a:r>
                        <a:rPr lang="zh-CN" altLang="en-US" sz="1400" b="0" i="0" kern="1200" dirty="0">
                          <a:solidFill>
                            <a:schemeClr val="dk1"/>
                          </a:solidFill>
                          <a:effectLst/>
                          <a:latin typeface="+mn-lt"/>
                          <a:ea typeface="+mn-ea"/>
                          <a:cs typeface="+mn-cs"/>
                        </a:rPr>
                        <a:t>以及电池管理</a:t>
                      </a:r>
                      <a:r>
                        <a:rPr lang="en-US" altLang="zh-CN" sz="1400" b="0" i="0" kern="1200" dirty="0">
                          <a:solidFill>
                            <a:schemeClr val="dk1"/>
                          </a:solidFill>
                          <a:effectLst/>
                          <a:latin typeface="+mn-lt"/>
                          <a:ea typeface="+mn-ea"/>
                          <a:cs typeface="+mn-cs"/>
                        </a:rPr>
                        <a:t>MCU</a:t>
                      </a:r>
                      <a:endParaRPr lang="zh-CN" altLang="en-US" sz="1400" dirty="0"/>
                    </a:p>
                  </a:txBody>
                  <a:tcPr anchor="ctr">
                    <a:solidFill>
                      <a:schemeClr val="bg1">
                        <a:lumMod val="85000"/>
                      </a:schemeClr>
                    </a:solidFill>
                  </a:tcPr>
                </a:tc>
                <a:tc>
                  <a:txBody>
                    <a:bodyPr/>
                    <a:lstStyle/>
                    <a:p>
                      <a:pPr algn="ctr"/>
                      <a:r>
                        <a:rPr lang="en-US" altLang="zh-CN" sz="1400" b="0" i="0" kern="1200" dirty="0">
                          <a:solidFill>
                            <a:schemeClr val="dk1"/>
                          </a:solidFill>
                          <a:effectLst/>
                          <a:latin typeface="+mn-lt"/>
                          <a:ea typeface="+mn-ea"/>
                          <a:cs typeface="+mn-cs"/>
                        </a:rPr>
                        <a:t>2018</a:t>
                      </a:r>
                      <a:r>
                        <a:rPr lang="zh-CN" altLang="en-US" sz="1400" b="0" i="0" kern="1200" dirty="0">
                          <a:solidFill>
                            <a:schemeClr val="dk1"/>
                          </a:solidFill>
                          <a:effectLst/>
                          <a:latin typeface="+mn-lt"/>
                          <a:ea typeface="+mn-ea"/>
                          <a:cs typeface="+mn-cs"/>
                        </a:rPr>
                        <a:t>年</a:t>
                      </a:r>
                      <a:endParaRPr lang="zh-CN" altLang="en-US" sz="1400" dirty="0"/>
                    </a:p>
                  </a:txBody>
                  <a:tcPr anchor="ctr">
                    <a:solidFill>
                      <a:schemeClr val="bg1">
                        <a:lumMod val="85000"/>
                      </a:schemeClr>
                    </a:solidFill>
                  </a:tcPr>
                </a:tc>
                <a:extLst>
                  <a:ext uri="{0D108BD9-81ED-4DB2-BD59-A6C34878D82A}">
                    <a16:rowId xmlns:a16="http://schemas.microsoft.com/office/drawing/2014/main" val="3882472154"/>
                  </a:ext>
                </a:extLst>
              </a:tr>
            </a:tbl>
          </a:graphicData>
        </a:graphic>
      </p:graphicFrame>
      <p:sp>
        <p:nvSpPr>
          <p:cNvPr id="6" name="文本框 5">
            <a:extLst>
              <a:ext uri="{FF2B5EF4-FFF2-40B4-BE49-F238E27FC236}">
                <a16:creationId xmlns:a16="http://schemas.microsoft.com/office/drawing/2014/main" id="{36B743B2-494E-E262-C41A-CEA892CF8007}"/>
              </a:ext>
            </a:extLst>
          </p:cNvPr>
          <p:cNvSpPr txBox="1"/>
          <p:nvPr/>
        </p:nvSpPr>
        <p:spPr>
          <a:xfrm>
            <a:off x="4176486" y="2462172"/>
            <a:ext cx="3839028" cy="276999"/>
          </a:xfrm>
          <a:prstGeom prst="rect">
            <a:avLst/>
          </a:prstGeom>
          <a:noFill/>
        </p:spPr>
        <p:txBody>
          <a:bodyPr wrap="square" rtlCol="0">
            <a:spAutoFit/>
          </a:bodyPr>
          <a:lstStyle/>
          <a:p>
            <a:pPr algn="ctr"/>
            <a:r>
              <a:rPr lang="zh-CN" altLang="en-US" sz="1200" dirty="0"/>
              <a:t>已实现车规级</a:t>
            </a:r>
            <a:r>
              <a:rPr lang="en-US" altLang="zh-CN" sz="1200" dirty="0"/>
              <a:t>MCU</a:t>
            </a:r>
            <a:r>
              <a:rPr lang="zh-CN" altLang="en-US" sz="1200" dirty="0"/>
              <a:t>批量生产的厂商</a:t>
            </a:r>
          </a:p>
        </p:txBody>
      </p:sp>
    </p:spTree>
    <p:extLst>
      <p:ext uri="{BB962C8B-B14F-4D97-AF65-F5344CB8AC3E}">
        <p14:creationId xmlns:p14="http://schemas.microsoft.com/office/powerpoint/2010/main" val="68957769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平行四边形 13"/>
          <p:cNvSpPr/>
          <p:nvPr/>
        </p:nvSpPr>
        <p:spPr>
          <a:xfrm>
            <a:off x="293222" y="197092"/>
            <a:ext cx="6479869" cy="611841"/>
          </a:xfrm>
          <a:custGeom>
            <a:avLst/>
            <a:gdLst>
              <a:gd name="connsiteX0" fmla="*/ 0 w 6828204"/>
              <a:gd name="connsiteY0" fmla="*/ 612000 h 612000"/>
              <a:gd name="connsiteX1" fmla="*/ 0 w 6828204"/>
              <a:gd name="connsiteY1" fmla="*/ 0 h 612000"/>
              <a:gd name="connsiteX2" fmla="*/ 6828204 w 6828204"/>
              <a:gd name="connsiteY2" fmla="*/ 0 h 612000"/>
              <a:gd name="connsiteX3" fmla="*/ 6828204 w 6828204"/>
              <a:gd name="connsiteY3" fmla="*/ 612000 h 612000"/>
              <a:gd name="connsiteX4" fmla="*/ 0 w 6828204"/>
              <a:gd name="connsiteY4" fmla="*/ 612000 h 612000"/>
              <a:gd name="connsiteX0-1" fmla="*/ 0 w 6828204"/>
              <a:gd name="connsiteY0-2" fmla="*/ 612000 h 612000"/>
              <a:gd name="connsiteX1-3" fmla="*/ 0 w 6828204"/>
              <a:gd name="connsiteY1-4" fmla="*/ 0 h 612000"/>
              <a:gd name="connsiteX2-5" fmla="*/ 6828204 w 6828204"/>
              <a:gd name="connsiteY2-6" fmla="*/ 0 h 612000"/>
              <a:gd name="connsiteX3-7" fmla="*/ 6241607 w 6828204"/>
              <a:gd name="connsiteY3-8" fmla="*/ 612000 h 612000"/>
              <a:gd name="connsiteX4-9" fmla="*/ 0 w 6828204"/>
              <a:gd name="connsiteY4-10" fmla="*/ 612000 h 612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828204" h="612000">
                <a:moveTo>
                  <a:pt x="0" y="612000"/>
                </a:moveTo>
                <a:lnTo>
                  <a:pt x="0" y="0"/>
                </a:lnTo>
                <a:lnTo>
                  <a:pt x="6828204" y="0"/>
                </a:lnTo>
                <a:lnTo>
                  <a:pt x="6241607" y="612000"/>
                </a:lnTo>
                <a:lnTo>
                  <a:pt x="0" y="612000"/>
                </a:lnTo>
                <a:close/>
              </a:path>
            </a:pathLst>
          </a:custGeom>
          <a:solidFill>
            <a:srgbClr val="0B76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20000"/>
              </a:lnSpc>
              <a:spcBef>
                <a:spcPts val="0"/>
              </a:spcBef>
              <a:spcAft>
                <a:spcPts val="0"/>
              </a:spcAft>
              <a:buClrTx/>
              <a:buSzTx/>
              <a:buFontTx/>
              <a:buNone/>
              <a:tabLst/>
              <a:defRPr/>
            </a:pPr>
            <a:endParaRPr kumimoji="0" lang="zh-CN" altLang="en-US" sz="1799" b="0" i="0" u="none" strike="noStrike" kern="1200" cap="none" spc="0" normalizeH="0" baseline="0" noProof="0" dirty="0">
              <a:ln>
                <a:noFill/>
              </a:ln>
              <a:solidFill>
                <a:prstClr val="white"/>
              </a:solidFill>
              <a:effectLst/>
              <a:uLnTx/>
              <a:uFillTx/>
              <a:latin typeface="Open Sans Light"/>
              <a:cs typeface="+mn-cs"/>
            </a:endParaRPr>
          </a:p>
        </p:txBody>
      </p:sp>
      <p:sp>
        <p:nvSpPr>
          <p:cNvPr id="67" name="矩形 66"/>
          <p:cNvSpPr/>
          <p:nvPr/>
        </p:nvSpPr>
        <p:spPr>
          <a:xfrm>
            <a:off x="0" y="197092"/>
            <a:ext cx="123060" cy="611841"/>
          </a:xfrm>
          <a:prstGeom prst="rect">
            <a:avLst/>
          </a:prstGeom>
          <a:solidFill>
            <a:srgbClr val="0B76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zh-CN" altLang="en-US" sz="1799" b="0" i="0" u="none" strike="noStrike" kern="1200" cap="none" spc="0" normalizeH="0" baseline="0" noProof="0">
              <a:ln>
                <a:noFill/>
              </a:ln>
              <a:solidFill>
                <a:prstClr val="white"/>
              </a:solidFill>
              <a:effectLst/>
              <a:uLnTx/>
              <a:uFillTx/>
              <a:latin typeface="Open Sans Light"/>
              <a:cs typeface="+mn-cs"/>
            </a:endParaRPr>
          </a:p>
        </p:txBody>
      </p:sp>
      <p:sp>
        <p:nvSpPr>
          <p:cNvPr id="68" name="文本框 18"/>
          <p:cNvSpPr txBox="1"/>
          <p:nvPr/>
        </p:nvSpPr>
        <p:spPr>
          <a:xfrm>
            <a:off x="293223" y="272884"/>
            <a:ext cx="1783771" cy="460255"/>
          </a:xfrm>
          <a:prstGeom prst="rect">
            <a:avLst/>
          </a:prstGeom>
          <a:noFill/>
        </p:spPr>
        <p:txBody>
          <a:bodyPr wrap="square" rtlCol="0">
            <a:spAutoFit/>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lang="en-US" altLang="zh-CN" sz="2399" b="1" dirty="0">
                <a:solidFill>
                  <a:prstClr val="white"/>
                </a:solidFill>
                <a:latin typeface="微软雅黑" panose="020B0503020204020204" pitchFamily="34" charset="-122"/>
                <a:ea typeface="微软雅黑" panose="020B0503020204020204" pitchFamily="34" charset="-122"/>
              </a:rPr>
              <a:t>MCU</a:t>
            </a:r>
            <a:r>
              <a:rPr lang="zh-CN" altLang="en-US" sz="2399" b="1" dirty="0">
                <a:solidFill>
                  <a:prstClr val="white"/>
                </a:solidFill>
                <a:latin typeface="微软雅黑" panose="020B0503020204020204" pitchFamily="34" charset="-122"/>
                <a:ea typeface="微软雅黑" panose="020B0503020204020204" pitchFamily="34" charset="-122"/>
              </a:rPr>
              <a:t>概述</a:t>
            </a:r>
          </a:p>
        </p:txBody>
      </p:sp>
      <p:cxnSp>
        <p:nvCxnSpPr>
          <p:cNvPr id="2" name="直接箭头连接符 1">
            <a:extLst>
              <a:ext uri="{FF2B5EF4-FFF2-40B4-BE49-F238E27FC236}">
                <a16:creationId xmlns:a16="http://schemas.microsoft.com/office/drawing/2014/main" id="{376D1D7E-8C6C-7FB9-D415-79F19CE4E0A8}"/>
              </a:ext>
            </a:extLst>
          </p:cNvPr>
          <p:cNvCxnSpPr>
            <a:cxnSpLocks/>
          </p:cNvCxnSpPr>
          <p:nvPr/>
        </p:nvCxnSpPr>
        <p:spPr>
          <a:xfrm>
            <a:off x="3841223" y="1090751"/>
            <a:ext cx="0" cy="5537502"/>
          </a:xfrm>
          <a:prstGeom prst="straightConnector1">
            <a:avLst/>
          </a:prstGeom>
          <a:ln w="1270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7" name="矩形 6">
            <a:extLst>
              <a:ext uri="{FF2B5EF4-FFF2-40B4-BE49-F238E27FC236}">
                <a16:creationId xmlns:a16="http://schemas.microsoft.com/office/drawing/2014/main" id="{6C17A10F-CEB6-177B-2B07-3F225F0B6515}"/>
              </a:ext>
            </a:extLst>
          </p:cNvPr>
          <p:cNvSpPr/>
          <p:nvPr/>
        </p:nvSpPr>
        <p:spPr>
          <a:xfrm>
            <a:off x="293222" y="968014"/>
            <a:ext cx="3546515" cy="292549"/>
          </a:xfrm>
          <a:prstGeom prst="rect">
            <a:avLst/>
          </a:prstGeom>
          <a:solidFill>
            <a:srgbClr val="0B76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MCU</a:t>
            </a:r>
            <a:r>
              <a:rPr lang="zh-CN" altLang="en-US" sz="1600" dirty="0"/>
              <a:t>简介</a:t>
            </a:r>
          </a:p>
        </p:txBody>
      </p:sp>
      <p:sp>
        <p:nvSpPr>
          <p:cNvPr id="8" name="矩形 7">
            <a:extLst>
              <a:ext uri="{FF2B5EF4-FFF2-40B4-BE49-F238E27FC236}">
                <a16:creationId xmlns:a16="http://schemas.microsoft.com/office/drawing/2014/main" id="{6BE00BF3-DEFA-77E4-DA2E-E1DC5E86086A}"/>
              </a:ext>
            </a:extLst>
          </p:cNvPr>
          <p:cNvSpPr/>
          <p:nvPr/>
        </p:nvSpPr>
        <p:spPr>
          <a:xfrm>
            <a:off x="3840480" y="968014"/>
            <a:ext cx="8058298" cy="292549"/>
          </a:xfrm>
          <a:prstGeom prst="rect">
            <a:avLst/>
          </a:prstGeom>
          <a:solidFill>
            <a:srgbClr val="0B76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MCU</a:t>
            </a:r>
            <a:r>
              <a:rPr lang="zh-CN" altLang="en-US" sz="1600" dirty="0"/>
              <a:t>市场规模</a:t>
            </a:r>
          </a:p>
        </p:txBody>
      </p:sp>
      <p:cxnSp>
        <p:nvCxnSpPr>
          <p:cNvPr id="9" name="直接箭头连接符 8">
            <a:extLst>
              <a:ext uri="{FF2B5EF4-FFF2-40B4-BE49-F238E27FC236}">
                <a16:creationId xmlns:a16="http://schemas.microsoft.com/office/drawing/2014/main" id="{0AD08648-C2D4-09FF-D77E-7D59E193D3F5}"/>
              </a:ext>
            </a:extLst>
          </p:cNvPr>
          <p:cNvCxnSpPr>
            <a:cxnSpLocks/>
          </p:cNvCxnSpPr>
          <p:nvPr/>
        </p:nvCxnSpPr>
        <p:spPr>
          <a:xfrm>
            <a:off x="3841967" y="968014"/>
            <a:ext cx="0" cy="397056"/>
          </a:xfrm>
          <a:prstGeom prst="straightConnector1">
            <a:avLst/>
          </a:prstGeom>
          <a:ln w="12700" cap="flat" cmpd="sng" algn="ctr">
            <a:solidFill>
              <a:schemeClr val="bg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17" name="图片 16">
            <a:extLst>
              <a:ext uri="{FF2B5EF4-FFF2-40B4-BE49-F238E27FC236}">
                <a16:creationId xmlns:a16="http://schemas.microsoft.com/office/drawing/2014/main" id="{154DE19C-DAA2-E62A-70F5-A4B09C4B3684}"/>
              </a:ext>
            </a:extLst>
          </p:cNvPr>
          <p:cNvPicPr>
            <a:picLocks noChangeAspect="1"/>
          </p:cNvPicPr>
          <p:nvPr/>
        </p:nvPicPr>
        <p:blipFill rotWithShape="1">
          <a:blip r:embed="rId3">
            <a:extLst>
              <a:ext uri="{28A0092B-C50C-407E-A947-70E740481C1C}">
                <a14:useLocalDpi xmlns:a14="http://schemas.microsoft.com/office/drawing/2010/main" val="0"/>
              </a:ext>
            </a:extLst>
          </a:blip>
          <a:srcRect l="189" t="2550" r="-189" b="214"/>
          <a:stretch/>
        </p:blipFill>
        <p:spPr>
          <a:xfrm>
            <a:off x="293222" y="1365070"/>
            <a:ext cx="3464234" cy="2358897"/>
          </a:xfrm>
          <a:prstGeom prst="rect">
            <a:avLst/>
          </a:prstGeom>
        </p:spPr>
      </p:pic>
      <p:sp>
        <p:nvSpPr>
          <p:cNvPr id="18" name="文本框 17">
            <a:extLst>
              <a:ext uri="{FF2B5EF4-FFF2-40B4-BE49-F238E27FC236}">
                <a16:creationId xmlns:a16="http://schemas.microsoft.com/office/drawing/2014/main" id="{69C8267D-2170-A808-3718-5C33E71F4580}"/>
              </a:ext>
            </a:extLst>
          </p:cNvPr>
          <p:cNvSpPr txBox="1"/>
          <p:nvPr/>
        </p:nvSpPr>
        <p:spPr>
          <a:xfrm>
            <a:off x="293222" y="3794913"/>
            <a:ext cx="3464234" cy="2833340"/>
          </a:xfrm>
          <a:prstGeom prst="rect">
            <a:avLst/>
          </a:prstGeom>
          <a:noFill/>
        </p:spPr>
        <p:txBody>
          <a:bodyPr wrap="square" rtlCol="0">
            <a:spAutoFit/>
          </a:bodyPr>
          <a:lstStyle/>
          <a:p>
            <a:pPr indent="457200">
              <a:lnSpc>
                <a:spcPts val="2400"/>
              </a:lnSpc>
            </a:pPr>
            <a:r>
              <a:rPr lang="zh-CN" altLang="en-US" sz="1400" b="1" dirty="0"/>
              <a:t>微控制单元</a:t>
            </a:r>
            <a:r>
              <a:rPr lang="en-US" altLang="zh-CN" sz="1400" dirty="0"/>
              <a:t>(Microcontroller Unit</a:t>
            </a:r>
            <a:r>
              <a:rPr lang="zh-CN" altLang="en-US" sz="1400" dirty="0"/>
              <a:t>；</a:t>
            </a:r>
            <a:r>
              <a:rPr lang="en-US" altLang="zh-CN" sz="1400" b="1" dirty="0"/>
              <a:t>MCU</a:t>
            </a:r>
            <a:r>
              <a:rPr lang="en-US" altLang="zh-CN" sz="1400" dirty="0"/>
              <a:t>) </a:t>
            </a:r>
            <a:r>
              <a:rPr lang="zh-CN" altLang="en-US" sz="1400" dirty="0"/>
              <a:t>，又称单片微型计算机</a:t>
            </a:r>
            <a:r>
              <a:rPr lang="en-US" altLang="zh-CN" sz="1400" dirty="0"/>
              <a:t>(Single Chip Microcomputer )</a:t>
            </a:r>
            <a:r>
              <a:rPr lang="zh-CN" altLang="en-US" sz="1400" dirty="0"/>
              <a:t>或者单片机，是把中央处理器</a:t>
            </a:r>
            <a:r>
              <a:rPr lang="en-US" altLang="zh-CN" sz="1400" dirty="0"/>
              <a:t>(Central Process Unit</a:t>
            </a:r>
            <a:r>
              <a:rPr lang="zh-CN" altLang="en-US" sz="1400" dirty="0"/>
              <a:t>；</a:t>
            </a:r>
            <a:r>
              <a:rPr lang="en-US" altLang="zh-CN" sz="1400" dirty="0"/>
              <a:t>CPU)</a:t>
            </a:r>
            <a:r>
              <a:rPr lang="zh-CN" altLang="en-US" sz="1400" dirty="0"/>
              <a:t>的频率与规格做适当缩减，并将内存</a:t>
            </a:r>
            <a:r>
              <a:rPr lang="en-US" altLang="zh-CN" sz="1400" dirty="0"/>
              <a:t>(memory)</a:t>
            </a:r>
            <a:r>
              <a:rPr lang="zh-CN" altLang="en-US" sz="1400" dirty="0"/>
              <a:t>、计数器</a:t>
            </a:r>
            <a:r>
              <a:rPr lang="en-US" altLang="zh-CN" sz="1400" dirty="0"/>
              <a:t>(Timer)</a:t>
            </a:r>
            <a:r>
              <a:rPr lang="zh-CN" altLang="en-US" sz="1400" dirty="0"/>
              <a:t>、</a:t>
            </a:r>
            <a:r>
              <a:rPr lang="en-US" altLang="zh-CN" sz="1400" dirty="0"/>
              <a:t>USB</a:t>
            </a:r>
            <a:r>
              <a:rPr lang="zh-CN" altLang="en-US" sz="1400" dirty="0"/>
              <a:t>、</a:t>
            </a:r>
            <a:r>
              <a:rPr lang="en-US" altLang="zh-CN" sz="1400" dirty="0"/>
              <a:t>A/D</a:t>
            </a:r>
            <a:r>
              <a:rPr lang="zh-CN" altLang="en-US" sz="1400" dirty="0"/>
              <a:t>转换、</a:t>
            </a:r>
            <a:r>
              <a:rPr lang="en-US" altLang="zh-CN" sz="1400" dirty="0"/>
              <a:t>UART</a:t>
            </a:r>
            <a:r>
              <a:rPr lang="zh-CN" altLang="en-US" sz="1400" dirty="0"/>
              <a:t>、</a:t>
            </a:r>
            <a:r>
              <a:rPr lang="en-US" altLang="zh-CN" sz="1400" dirty="0"/>
              <a:t>PLC</a:t>
            </a:r>
            <a:r>
              <a:rPr lang="zh-CN" altLang="en-US" sz="1400" dirty="0"/>
              <a:t>、</a:t>
            </a:r>
            <a:r>
              <a:rPr lang="en-US" altLang="zh-CN" sz="1400" dirty="0"/>
              <a:t>DMA</a:t>
            </a:r>
            <a:r>
              <a:rPr lang="zh-CN" altLang="en-US" sz="1400" dirty="0"/>
              <a:t>等周边接口，甚至</a:t>
            </a:r>
            <a:r>
              <a:rPr lang="en-US" altLang="zh-CN" sz="1400" dirty="0"/>
              <a:t>LCD</a:t>
            </a:r>
            <a:r>
              <a:rPr lang="zh-CN" altLang="en-US" sz="1400" dirty="0"/>
              <a:t>驱动电路都整合在单一芯片上，形成芯片级的计算机，为不同的应用场合做不同组合控制</a:t>
            </a:r>
          </a:p>
        </p:txBody>
      </p:sp>
      <p:sp>
        <p:nvSpPr>
          <p:cNvPr id="21" name="文本框 20">
            <a:extLst>
              <a:ext uri="{FF2B5EF4-FFF2-40B4-BE49-F238E27FC236}">
                <a16:creationId xmlns:a16="http://schemas.microsoft.com/office/drawing/2014/main" id="{5530B046-6C98-50EE-AEB9-0817174F78BB}"/>
              </a:ext>
            </a:extLst>
          </p:cNvPr>
          <p:cNvSpPr txBox="1"/>
          <p:nvPr/>
        </p:nvSpPr>
        <p:spPr>
          <a:xfrm>
            <a:off x="3924989" y="1383300"/>
            <a:ext cx="7973783" cy="1909882"/>
          </a:xfrm>
          <a:prstGeom prst="rect">
            <a:avLst/>
          </a:prstGeom>
          <a:noFill/>
        </p:spPr>
        <p:txBody>
          <a:bodyPr wrap="square" rtlCol="0">
            <a:spAutoFit/>
          </a:bodyPr>
          <a:lstStyle/>
          <a:p>
            <a:pPr indent="457200">
              <a:lnSpc>
                <a:spcPts val="2400"/>
              </a:lnSpc>
            </a:pPr>
            <a:r>
              <a:rPr lang="zh-CN" altLang="en-US" sz="1400" dirty="0"/>
              <a:t>由于供应紧张，</a:t>
            </a:r>
            <a:r>
              <a:rPr lang="en-US" altLang="zh-CN" sz="1400" dirty="0"/>
              <a:t>MCU</a:t>
            </a:r>
            <a:r>
              <a:rPr lang="zh-CN" altLang="en-US" sz="1400" dirty="0"/>
              <a:t>在</a:t>
            </a:r>
            <a:r>
              <a:rPr lang="en-US" altLang="zh-CN" sz="1400" dirty="0"/>
              <a:t>2021</a:t>
            </a:r>
            <a:r>
              <a:rPr lang="zh-CN" altLang="en-US" sz="1400" dirty="0"/>
              <a:t>年的</a:t>
            </a:r>
            <a:r>
              <a:rPr lang="en-US" altLang="zh-CN" sz="1400" dirty="0"/>
              <a:t>ASP(</a:t>
            </a:r>
            <a:r>
              <a:rPr lang="zh-CN" altLang="en-US" sz="1400" dirty="0"/>
              <a:t>平均销售价格</a:t>
            </a:r>
            <a:r>
              <a:rPr lang="en-US" altLang="zh-CN" sz="1400" dirty="0"/>
              <a:t>)</a:t>
            </a:r>
            <a:r>
              <a:rPr lang="zh-CN" altLang="en-US" sz="1400" dirty="0"/>
              <a:t>上涨</a:t>
            </a:r>
            <a:r>
              <a:rPr lang="en-US" altLang="zh-CN" sz="1400" dirty="0"/>
              <a:t>12%</a:t>
            </a:r>
            <a:r>
              <a:rPr lang="zh-CN" altLang="en-US" sz="1400" dirty="0"/>
              <a:t>，据</a:t>
            </a:r>
            <a:r>
              <a:rPr lang="en-US" altLang="zh-CN" sz="1400" dirty="0"/>
              <a:t>IC Insights</a:t>
            </a:r>
            <a:r>
              <a:rPr lang="zh-CN" altLang="en-US" sz="1400" dirty="0"/>
              <a:t>，这是近</a:t>
            </a:r>
            <a:r>
              <a:rPr lang="en-US" altLang="zh-CN" sz="1400" dirty="0"/>
              <a:t>25</a:t>
            </a:r>
            <a:r>
              <a:rPr lang="zh-CN" altLang="en-US" sz="1400" dirty="0"/>
              <a:t>年来最大上涨。</a:t>
            </a:r>
            <a:r>
              <a:rPr lang="en-US" altLang="zh-CN" sz="1400" b="0" i="0" dirty="0" err="1">
                <a:solidFill>
                  <a:srgbClr val="000000"/>
                </a:solidFill>
                <a:effectLst/>
                <a:latin typeface="-apple-system"/>
              </a:rPr>
              <a:t>Yole</a:t>
            </a:r>
            <a:r>
              <a:rPr lang="zh-CN" altLang="en-US" sz="1400" b="0" i="0" dirty="0">
                <a:solidFill>
                  <a:srgbClr val="000000"/>
                </a:solidFill>
                <a:effectLst/>
                <a:latin typeface="-apple-system"/>
              </a:rPr>
              <a:t>预计，</a:t>
            </a:r>
            <a:r>
              <a:rPr lang="en-US" altLang="zh-CN" sz="1400" b="0" i="0" dirty="0">
                <a:solidFill>
                  <a:srgbClr val="000000"/>
                </a:solidFill>
                <a:effectLst/>
                <a:latin typeface="-apple-system"/>
              </a:rPr>
              <a:t>MCU</a:t>
            </a:r>
            <a:r>
              <a:rPr lang="zh-CN" altLang="en-US" sz="1400" b="0" i="0" dirty="0">
                <a:solidFill>
                  <a:srgbClr val="000000"/>
                </a:solidFill>
                <a:effectLst/>
                <a:latin typeface="-apple-system"/>
              </a:rPr>
              <a:t>价格将于</a:t>
            </a:r>
            <a:r>
              <a:rPr lang="en-US" altLang="zh-CN" sz="1400" b="0" i="0" dirty="0">
                <a:solidFill>
                  <a:srgbClr val="000000"/>
                </a:solidFill>
                <a:effectLst/>
                <a:latin typeface="-apple-system"/>
              </a:rPr>
              <a:t>2022</a:t>
            </a:r>
            <a:r>
              <a:rPr lang="zh-CN" altLang="en-US" sz="1400" b="0" i="0" dirty="0">
                <a:solidFill>
                  <a:srgbClr val="000000"/>
                </a:solidFill>
                <a:effectLst/>
                <a:latin typeface="-apple-system"/>
              </a:rPr>
              <a:t>年维持涨势，且部分产品单价维持高位或将持续到</a:t>
            </a:r>
            <a:r>
              <a:rPr lang="en-US" altLang="zh-CN" sz="1400" b="0" i="0" dirty="0">
                <a:solidFill>
                  <a:srgbClr val="000000"/>
                </a:solidFill>
                <a:effectLst/>
                <a:latin typeface="-apple-system"/>
              </a:rPr>
              <a:t>2026</a:t>
            </a:r>
            <a:r>
              <a:rPr lang="zh-CN" altLang="en-US" sz="1400" b="0" i="0" dirty="0">
                <a:solidFill>
                  <a:srgbClr val="000000"/>
                </a:solidFill>
                <a:effectLst/>
                <a:latin typeface="-apple-system"/>
              </a:rPr>
              <a:t>年。</a:t>
            </a:r>
            <a:endParaRPr lang="en-US" altLang="zh-CN" sz="1400" b="0" i="0" dirty="0">
              <a:solidFill>
                <a:srgbClr val="000000"/>
              </a:solidFill>
              <a:effectLst/>
              <a:latin typeface="-apple-system"/>
            </a:endParaRPr>
          </a:p>
          <a:p>
            <a:pPr indent="457200">
              <a:lnSpc>
                <a:spcPts val="2400"/>
              </a:lnSpc>
            </a:pPr>
            <a:r>
              <a:rPr lang="zh-CN" altLang="en-US" sz="1400" dirty="0"/>
              <a:t>据</a:t>
            </a:r>
            <a:r>
              <a:rPr lang="en-US" altLang="zh-CN" sz="1400" dirty="0"/>
              <a:t>IC Insights</a:t>
            </a:r>
            <a:r>
              <a:rPr lang="zh-CN" altLang="en-US" sz="1400" dirty="0"/>
              <a:t>，全球</a:t>
            </a:r>
            <a:r>
              <a:rPr lang="en-US" altLang="zh-CN" sz="1400" dirty="0"/>
              <a:t>MCU</a:t>
            </a:r>
            <a:r>
              <a:rPr lang="zh-CN" altLang="en-US" sz="1400" dirty="0"/>
              <a:t>市场在</a:t>
            </a:r>
            <a:r>
              <a:rPr lang="en-US" altLang="zh-CN" sz="1400" dirty="0"/>
              <a:t>2020</a:t>
            </a:r>
            <a:r>
              <a:rPr lang="zh-CN" altLang="en-US" sz="1400" dirty="0"/>
              <a:t>年新冠肺炎疫情冲击下下降</a:t>
            </a:r>
            <a:r>
              <a:rPr lang="en-US" altLang="zh-CN" sz="1400" dirty="0"/>
              <a:t>2%</a:t>
            </a:r>
            <a:r>
              <a:rPr lang="zh-CN" altLang="en-US" sz="1400" dirty="0"/>
              <a:t>后，随着</a:t>
            </a:r>
            <a:r>
              <a:rPr lang="en-US" altLang="zh-CN" sz="1400" dirty="0"/>
              <a:t>2021</a:t>
            </a:r>
            <a:r>
              <a:rPr lang="zh-CN" altLang="en-US" sz="1400" dirty="0"/>
              <a:t>年强劲的经济复苏，</a:t>
            </a:r>
            <a:r>
              <a:rPr lang="en-US" altLang="zh-CN" sz="1400" dirty="0"/>
              <a:t>MCU</a:t>
            </a:r>
            <a:r>
              <a:rPr lang="zh-CN" altLang="en-US" sz="1400" dirty="0"/>
              <a:t>的销售额攀升了</a:t>
            </a:r>
            <a:r>
              <a:rPr lang="en-US" altLang="zh-CN" sz="1400" dirty="0"/>
              <a:t>23%</a:t>
            </a:r>
            <a:r>
              <a:rPr lang="zh-CN" altLang="en-US" sz="1400" dirty="0"/>
              <a:t>，达到创纪录的</a:t>
            </a:r>
            <a:r>
              <a:rPr lang="en-US" altLang="zh-CN" sz="1400" dirty="0"/>
              <a:t>196</a:t>
            </a:r>
            <a:r>
              <a:rPr lang="zh-CN" altLang="en-US" sz="1400" dirty="0"/>
              <a:t>亿美元。</a:t>
            </a:r>
            <a:endParaRPr lang="en-US" altLang="zh-CN" sz="1400" dirty="0"/>
          </a:p>
          <a:p>
            <a:pPr indent="457200">
              <a:lnSpc>
                <a:spcPts val="2400"/>
              </a:lnSpc>
            </a:pPr>
            <a:r>
              <a:rPr lang="en-US" altLang="zh-CN" sz="1400" dirty="0"/>
              <a:t>IC Insights</a:t>
            </a:r>
            <a:r>
              <a:rPr lang="zh-CN" altLang="en-US" sz="1400" dirty="0"/>
              <a:t>预测，</a:t>
            </a:r>
            <a:r>
              <a:rPr lang="en-US" altLang="zh-CN" sz="1400" dirty="0"/>
              <a:t>2022</a:t>
            </a:r>
            <a:r>
              <a:rPr lang="zh-CN" altLang="en-US" sz="1400" dirty="0"/>
              <a:t>年全球</a:t>
            </a:r>
            <a:r>
              <a:rPr lang="en-US" altLang="zh-CN" sz="1400" dirty="0"/>
              <a:t>MCU</a:t>
            </a:r>
            <a:r>
              <a:rPr lang="zh-CN" altLang="en-US" sz="1400" dirty="0"/>
              <a:t>销售额将增长</a:t>
            </a:r>
            <a:r>
              <a:rPr lang="en-US" altLang="zh-CN" sz="1400" dirty="0"/>
              <a:t>10%</a:t>
            </a:r>
            <a:r>
              <a:rPr lang="zh-CN" altLang="en-US" sz="1400" dirty="0"/>
              <a:t>，达到</a:t>
            </a:r>
            <a:r>
              <a:rPr lang="en-US" altLang="zh-CN" sz="1400" dirty="0"/>
              <a:t>215</a:t>
            </a:r>
            <a:r>
              <a:rPr lang="zh-CN" altLang="en-US" sz="1400" dirty="0"/>
              <a:t>亿美元的历史新高，其中汽车</a:t>
            </a:r>
            <a:r>
              <a:rPr lang="en-US" altLang="zh-CN" sz="1400" dirty="0"/>
              <a:t>MCU</a:t>
            </a:r>
            <a:r>
              <a:rPr lang="zh-CN" altLang="en-US" sz="1400" dirty="0"/>
              <a:t>的增长将超过大多数其他终端市场。</a:t>
            </a:r>
            <a:endParaRPr lang="zh-CN" altLang="en-US" sz="1400" b="0" i="0" dirty="0">
              <a:solidFill>
                <a:srgbClr val="000000"/>
              </a:solidFill>
              <a:effectLst/>
              <a:latin typeface="-apple-system"/>
            </a:endParaRPr>
          </a:p>
        </p:txBody>
      </p:sp>
      <p:graphicFrame>
        <p:nvGraphicFramePr>
          <p:cNvPr id="22" name="图表 21">
            <a:extLst>
              <a:ext uri="{FF2B5EF4-FFF2-40B4-BE49-F238E27FC236}">
                <a16:creationId xmlns:a16="http://schemas.microsoft.com/office/drawing/2014/main" id="{E0854CAB-87C7-DA35-B0E3-C8F74BFFD00C}"/>
              </a:ext>
            </a:extLst>
          </p:cNvPr>
          <p:cNvGraphicFramePr/>
          <p:nvPr>
            <p:extLst>
              <p:ext uri="{D42A27DB-BD31-4B8C-83A1-F6EECF244321}">
                <p14:modId xmlns:p14="http://schemas.microsoft.com/office/powerpoint/2010/main" val="2596169937"/>
              </p:ext>
            </p:extLst>
          </p:nvPr>
        </p:nvGraphicFramePr>
        <p:xfrm>
          <a:off x="3924990" y="3243943"/>
          <a:ext cx="7973785" cy="338431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70294873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平行四边形 13"/>
          <p:cNvSpPr/>
          <p:nvPr/>
        </p:nvSpPr>
        <p:spPr>
          <a:xfrm>
            <a:off x="293222" y="197092"/>
            <a:ext cx="6402535" cy="611841"/>
          </a:xfrm>
          <a:custGeom>
            <a:avLst/>
            <a:gdLst>
              <a:gd name="connsiteX0" fmla="*/ 0 w 6828204"/>
              <a:gd name="connsiteY0" fmla="*/ 612000 h 612000"/>
              <a:gd name="connsiteX1" fmla="*/ 0 w 6828204"/>
              <a:gd name="connsiteY1" fmla="*/ 0 h 612000"/>
              <a:gd name="connsiteX2" fmla="*/ 6828204 w 6828204"/>
              <a:gd name="connsiteY2" fmla="*/ 0 h 612000"/>
              <a:gd name="connsiteX3" fmla="*/ 6828204 w 6828204"/>
              <a:gd name="connsiteY3" fmla="*/ 612000 h 612000"/>
              <a:gd name="connsiteX4" fmla="*/ 0 w 6828204"/>
              <a:gd name="connsiteY4" fmla="*/ 612000 h 612000"/>
              <a:gd name="connsiteX0-1" fmla="*/ 0 w 6828204"/>
              <a:gd name="connsiteY0-2" fmla="*/ 612000 h 612000"/>
              <a:gd name="connsiteX1-3" fmla="*/ 0 w 6828204"/>
              <a:gd name="connsiteY1-4" fmla="*/ 0 h 612000"/>
              <a:gd name="connsiteX2-5" fmla="*/ 6828204 w 6828204"/>
              <a:gd name="connsiteY2-6" fmla="*/ 0 h 612000"/>
              <a:gd name="connsiteX3-7" fmla="*/ 6241607 w 6828204"/>
              <a:gd name="connsiteY3-8" fmla="*/ 612000 h 612000"/>
              <a:gd name="connsiteX4-9" fmla="*/ 0 w 6828204"/>
              <a:gd name="connsiteY4-10" fmla="*/ 612000 h 612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828204" h="612000">
                <a:moveTo>
                  <a:pt x="0" y="612000"/>
                </a:moveTo>
                <a:lnTo>
                  <a:pt x="0" y="0"/>
                </a:lnTo>
                <a:lnTo>
                  <a:pt x="6828204" y="0"/>
                </a:lnTo>
                <a:lnTo>
                  <a:pt x="6241607" y="612000"/>
                </a:lnTo>
                <a:lnTo>
                  <a:pt x="0" y="612000"/>
                </a:lnTo>
                <a:close/>
              </a:path>
            </a:pathLst>
          </a:custGeom>
          <a:solidFill>
            <a:srgbClr val="0B76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20000"/>
              </a:lnSpc>
              <a:spcBef>
                <a:spcPts val="0"/>
              </a:spcBef>
              <a:spcAft>
                <a:spcPts val="0"/>
              </a:spcAft>
              <a:buClrTx/>
              <a:buSzTx/>
              <a:buFontTx/>
              <a:buNone/>
              <a:tabLst/>
              <a:defRPr/>
            </a:pPr>
            <a:endParaRPr kumimoji="0" lang="zh-CN" altLang="en-US" sz="1799" b="0" i="0" u="none" strike="noStrike" kern="1200" cap="none" spc="0" normalizeH="0" baseline="0" noProof="0" dirty="0">
              <a:ln>
                <a:noFill/>
              </a:ln>
              <a:solidFill>
                <a:prstClr val="white"/>
              </a:solidFill>
              <a:effectLst/>
              <a:uLnTx/>
              <a:uFillTx/>
              <a:latin typeface="Open Sans Light"/>
              <a:cs typeface="+mn-cs"/>
            </a:endParaRPr>
          </a:p>
        </p:txBody>
      </p:sp>
      <p:sp>
        <p:nvSpPr>
          <p:cNvPr id="67" name="矩形 66"/>
          <p:cNvSpPr/>
          <p:nvPr/>
        </p:nvSpPr>
        <p:spPr>
          <a:xfrm>
            <a:off x="0" y="197092"/>
            <a:ext cx="123060" cy="611841"/>
          </a:xfrm>
          <a:prstGeom prst="rect">
            <a:avLst/>
          </a:prstGeom>
          <a:solidFill>
            <a:srgbClr val="0B76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zh-CN" altLang="en-US" sz="1799" b="0" i="0" u="none" strike="noStrike" kern="1200" cap="none" spc="0" normalizeH="0" baseline="0" noProof="0">
              <a:ln>
                <a:noFill/>
              </a:ln>
              <a:solidFill>
                <a:prstClr val="white"/>
              </a:solidFill>
              <a:effectLst/>
              <a:uLnTx/>
              <a:uFillTx/>
              <a:latin typeface="Open Sans Light"/>
              <a:cs typeface="+mn-cs"/>
            </a:endParaRPr>
          </a:p>
        </p:txBody>
      </p:sp>
      <p:sp>
        <p:nvSpPr>
          <p:cNvPr id="68" name="文本框 18"/>
          <p:cNvSpPr txBox="1"/>
          <p:nvPr/>
        </p:nvSpPr>
        <p:spPr>
          <a:xfrm>
            <a:off x="293223" y="272884"/>
            <a:ext cx="2863271" cy="460255"/>
          </a:xfrm>
          <a:prstGeom prst="rect">
            <a:avLst/>
          </a:prstGeom>
          <a:noFill/>
        </p:spPr>
        <p:txBody>
          <a:bodyPr wrap="square" rtlCol="0">
            <a:spAutoFit/>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lang="zh-CN" altLang="en-US" sz="2399" b="1" dirty="0">
                <a:solidFill>
                  <a:prstClr val="white"/>
                </a:solidFill>
                <a:latin typeface="微软雅黑" panose="020B0503020204020204" pitchFamily="34" charset="-122"/>
                <a:ea typeface="微软雅黑" panose="020B0503020204020204" pitchFamily="34" charset="-122"/>
              </a:rPr>
              <a:t>汽车半导体总览</a:t>
            </a:r>
          </a:p>
        </p:txBody>
      </p:sp>
      <p:sp>
        <p:nvSpPr>
          <p:cNvPr id="4" name="矩形 3">
            <a:extLst>
              <a:ext uri="{FF2B5EF4-FFF2-40B4-BE49-F238E27FC236}">
                <a16:creationId xmlns:a16="http://schemas.microsoft.com/office/drawing/2014/main" id="{EDFECA06-71F4-6036-A155-F02CB6BD6ED2}"/>
              </a:ext>
            </a:extLst>
          </p:cNvPr>
          <p:cNvSpPr/>
          <p:nvPr/>
        </p:nvSpPr>
        <p:spPr>
          <a:xfrm>
            <a:off x="326571" y="1078108"/>
            <a:ext cx="11538857" cy="488708"/>
          </a:xfrm>
          <a:prstGeom prst="rect">
            <a:avLst/>
          </a:prstGeom>
          <a:solidFill>
            <a:srgbClr val="0B76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t>汽车半导体分类</a:t>
            </a:r>
            <a:r>
              <a:rPr lang="en-US" altLang="zh-CN" b="1" dirty="0"/>
              <a:t>(</a:t>
            </a:r>
            <a:r>
              <a:rPr lang="zh-CN" altLang="en-US" b="1" dirty="0"/>
              <a:t>功能</a:t>
            </a:r>
            <a:r>
              <a:rPr lang="en-US" altLang="zh-CN" b="1" dirty="0"/>
              <a:t>)</a:t>
            </a:r>
            <a:endParaRPr lang="zh-CN" altLang="en-US" b="1" dirty="0"/>
          </a:p>
        </p:txBody>
      </p:sp>
      <p:sp>
        <p:nvSpPr>
          <p:cNvPr id="5" name="矩形 4">
            <a:extLst>
              <a:ext uri="{FF2B5EF4-FFF2-40B4-BE49-F238E27FC236}">
                <a16:creationId xmlns:a16="http://schemas.microsoft.com/office/drawing/2014/main" id="{635DB6C2-112E-FD3F-07BE-E98A699F4DD4}"/>
              </a:ext>
            </a:extLst>
          </p:cNvPr>
          <p:cNvSpPr/>
          <p:nvPr/>
        </p:nvSpPr>
        <p:spPr>
          <a:xfrm>
            <a:off x="672738" y="1758315"/>
            <a:ext cx="2325190" cy="488708"/>
          </a:xfrm>
          <a:prstGeom prst="rect">
            <a:avLst/>
          </a:prstGeom>
          <a:solidFill>
            <a:srgbClr val="0B76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t>计算与控制芯片</a:t>
            </a:r>
          </a:p>
        </p:txBody>
      </p:sp>
      <p:sp>
        <p:nvSpPr>
          <p:cNvPr id="7" name="矩形 6">
            <a:extLst>
              <a:ext uri="{FF2B5EF4-FFF2-40B4-BE49-F238E27FC236}">
                <a16:creationId xmlns:a16="http://schemas.microsoft.com/office/drawing/2014/main" id="{C11D621D-107C-C3DA-056E-031487FE32EE}"/>
              </a:ext>
            </a:extLst>
          </p:cNvPr>
          <p:cNvSpPr/>
          <p:nvPr/>
        </p:nvSpPr>
        <p:spPr>
          <a:xfrm>
            <a:off x="3279554" y="1758315"/>
            <a:ext cx="1839687" cy="488708"/>
          </a:xfrm>
          <a:prstGeom prst="rect">
            <a:avLst/>
          </a:prstGeom>
          <a:solidFill>
            <a:srgbClr val="0B76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t>信号与接口芯片</a:t>
            </a:r>
          </a:p>
        </p:txBody>
      </p:sp>
      <p:sp>
        <p:nvSpPr>
          <p:cNvPr id="8" name="矩形 7">
            <a:extLst>
              <a:ext uri="{FF2B5EF4-FFF2-40B4-BE49-F238E27FC236}">
                <a16:creationId xmlns:a16="http://schemas.microsoft.com/office/drawing/2014/main" id="{0AD42B56-DADB-D1F0-C350-8EEAA557CBBA}"/>
              </a:ext>
            </a:extLst>
          </p:cNvPr>
          <p:cNvSpPr/>
          <p:nvPr/>
        </p:nvSpPr>
        <p:spPr>
          <a:xfrm>
            <a:off x="674225" y="2561738"/>
            <a:ext cx="1150222" cy="1342147"/>
          </a:xfrm>
          <a:prstGeom prst="rect">
            <a:avLst/>
          </a:prstGeom>
          <a:solidFill>
            <a:srgbClr val="48A3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汽车电控单元内部芯片</a:t>
            </a:r>
            <a:r>
              <a:rPr lang="en-US" altLang="zh-CN" sz="1600" dirty="0"/>
              <a:t>MCU</a:t>
            </a:r>
            <a:endParaRPr lang="zh-CN" altLang="en-US" sz="1600" dirty="0"/>
          </a:p>
        </p:txBody>
      </p:sp>
      <p:sp>
        <p:nvSpPr>
          <p:cNvPr id="9" name="矩形 8">
            <a:extLst>
              <a:ext uri="{FF2B5EF4-FFF2-40B4-BE49-F238E27FC236}">
                <a16:creationId xmlns:a16="http://schemas.microsoft.com/office/drawing/2014/main" id="{CAA5498D-9460-0B71-5C23-7E1116709FD2}"/>
              </a:ext>
            </a:extLst>
          </p:cNvPr>
          <p:cNvSpPr/>
          <p:nvPr/>
        </p:nvSpPr>
        <p:spPr>
          <a:xfrm>
            <a:off x="1852403" y="2561738"/>
            <a:ext cx="1150222" cy="1342147"/>
          </a:xfrm>
          <a:prstGeom prst="rect">
            <a:avLst/>
          </a:prstGeom>
          <a:solidFill>
            <a:srgbClr val="48A3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高级汽车功能主控芯片</a:t>
            </a:r>
            <a:r>
              <a:rPr lang="en-US" altLang="zh-CN" sz="1600" dirty="0"/>
              <a:t>SoC</a:t>
            </a:r>
            <a:endParaRPr lang="zh-CN" altLang="en-US" sz="1600" dirty="0"/>
          </a:p>
        </p:txBody>
      </p:sp>
      <p:sp>
        <p:nvSpPr>
          <p:cNvPr id="10" name="矩形 9">
            <a:extLst>
              <a:ext uri="{FF2B5EF4-FFF2-40B4-BE49-F238E27FC236}">
                <a16:creationId xmlns:a16="http://schemas.microsoft.com/office/drawing/2014/main" id="{55DC14C2-2B66-3473-3D25-9FE4D3BA7797}"/>
              </a:ext>
            </a:extLst>
          </p:cNvPr>
          <p:cNvSpPr/>
          <p:nvPr/>
        </p:nvSpPr>
        <p:spPr>
          <a:xfrm>
            <a:off x="3279624" y="2561738"/>
            <a:ext cx="820784" cy="16129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rPr>
              <a:t>总</a:t>
            </a:r>
            <a:endParaRPr lang="en-US" altLang="zh-CN" sz="1600" dirty="0">
              <a:solidFill>
                <a:schemeClr val="tx1"/>
              </a:solidFill>
            </a:endParaRPr>
          </a:p>
          <a:p>
            <a:pPr algn="ctr"/>
            <a:r>
              <a:rPr lang="zh-CN" altLang="en-US" sz="1600" dirty="0">
                <a:solidFill>
                  <a:schemeClr val="tx1"/>
                </a:solidFill>
              </a:rPr>
              <a:t>线</a:t>
            </a:r>
            <a:endParaRPr lang="en-US" altLang="zh-CN" sz="1600" dirty="0">
              <a:solidFill>
                <a:schemeClr val="tx1"/>
              </a:solidFill>
            </a:endParaRPr>
          </a:p>
          <a:p>
            <a:pPr algn="ctr"/>
            <a:r>
              <a:rPr lang="zh-CN" altLang="en-US" sz="1600" dirty="0">
                <a:solidFill>
                  <a:schemeClr val="tx1"/>
                </a:solidFill>
              </a:rPr>
              <a:t>芯</a:t>
            </a:r>
            <a:endParaRPr lang="en-US" altLang="zh-CN" sz="1600" dirty="0">
              <a:solidFill>
                <a:schemeClr val="tx1"/>
              </a:solidFill>
            </a:endParaRPr>
          </a:p>
          <a:p>
            <a:pPr algn="ctr"/>
            <a:r>
              <a:rPr lang="zh-CN" altLang="en-US" sz="1600" dirty="0">
                <a:solidFill>
                  <a:schemeClr val="tx1"/>
                </a:solidFill>
              </a:rPr>
              <a:t>片</a:t>
            </a:r>
          </a:p>
        </p:txBody>
      </p:sp>
      <p:sp>
        <p:nvSpPr>
          <p:cNvPr id="11" name="矩形 10">
            <a:extLst>
              <a:ext uri="{FF2B5EF4-FFF2-40B4-BE49-F238E27FC236}">
                <a16:creationId xmlns:a16="http://schemas.microsoft.com/office/drawing/2014/main" id="{A0A374B6-625A-8FB7-9459-2280F59161B3}"/>
              </a:ext>
            </a:extLst>
          </p:cNvPr>
          <p:cNvSpPr/>
          <p:nvPr/>
        </p:nvSpPr>
        <p:spPr>
          <a:xfrm>
            <a:off x="4296118" y="2557351"/>
            <a:ext cx="820784" cy="16129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rPr>
              <a:t>通</a:t>
            </a:r>
            <a:endParaRPr lang="en-US" altLang="zh-CN" sz="1600" dirty="0">
              <a:solidFill>
                <a:schemeClr val="tx1"/>
              </a:solidFill>
            </a:endParaRPr>
          </a:p>
          <a:p>
            <a:pPr algn="ctr"/>
            <a:r>
              <a:rPr lang="zh-CN" altLang="en-US" sz="1600" dirty="0">
                <a:solidFill>
                  <a:schemeClr val="tx1"/>
                </a:solidFill>
              </a:rPr>
              <a:t>信</a:t>
            </a:r>
            <a:endParaRPr lang="en-US" altLang="zh-CN" sz="1600" dirty="0">
              <a:solidFill>
                <a:schemeClr val="tx1"/>
              </a:solidFill>
            </a:endParaRPr>
          </a:p>
          <a:p>
            <a:pPr algn="ctr"/>
            <a:r>
              <a:rPr lang="zh-CN" altLang="en-US" sz="1600" dirty="0">
                <a:solidFill>
                  <a:schemeClr val="tx1"/>
                </a:solidFill>
              </a:rPr>
              <a:t>射</a:t>
            </a:r>
            <a:endParaRPr lang="en-US" altLang="zh-CN" sz="1600" dirty="0">
              <a:solidFill>
                <a:schemeClr val="tx1"/>
              </a:solidFill>
            </a:endParaRPr>
          </a:p>
          <a:p>
            <a:pPr algn="ctr"/>
            <a:r>
              <a:rPr lang="zh-CN" altLang="en-US" sz="1600" dirty="0">
                <a:solidFill>
                  <a:schemeClr val="tx1"/>
                </a:solidFill>
              </a:rPr>
              <a:t>频</a:t>
            </a:r>
            <a:endParaRPr lang="en-US" altLang="zh-CN" sz="1600" dirty="0">
              <a:solidFill>
                <a:schemeClr val="tx1"/>
              </a:solidFill>
            </a:endParaRPr>
          </a:p>
          <a:p>
            <a:pPr algn="ctr"/>
            <a:r>
              <a:rPr lang="zh-CN" altLang="en-US" sz="1600" dirty="0">
                <a:solidFill>
                  <a:schemeClr val="tx1"/>
                </a:solidFill>
              </a:rPr>
              <a:t>芯</a:t>
            </a:r>
            <a:endParaRPr lang="en-US" altLang="zh-CN" sz="1600" dirty="0">
              <a:solidFill>
                <a:schemeClr val="tx1"/>
              </a:solidFill>
            </a:endParaRPr>
          </a:p>
          <a:p>
            <a:pPr algn="ctr"/>
            <a:r>
              <a:rPr lang="zh-CN" altLang="en-US" sz="1600" dirty="0">
                <a:solidFill>
                  <a:schemeClr val="tx1"/>
                </a:solidFill>
              </a:rPr>
              <a:t>片</a:t>
            </a:r>
          </a:p>
        </p:txBody>
      </p:sp>
      <p:sp>
        <p:nvSpPr>
          <p:cNvPr id="12" name="矩形 11">
            <a:extLst>
              <a:ext uri="{FF2B5EF4-FFF2-40B4-BE49-F238E27FC236}">
                <a16:creationId xmlns:a16="http://schemas.microsoft.com/office/drawing/2014/main" id="{E94B693A-B5EA-7ABA-C2AF-B1E61F58D636}"/>
              </a:ext>
            </a:extLst>
          </p:cNvPr>
          <p:cNvSpPr/>
          <p:nvPr/>
        </p:nvSpPr>
        <p:spPr>
          <a:xfrm>
            <a:off x="5400867" y="1758654"/>
            <a:ext cx="1839687" cy="488708"/>
          </a:xfrm>
          <a:prstGeom prst="rect">
            <a:avLst/>
          </a:prstGeom>
          <a:solidFill>
            <a:srgbClr val="0B76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t>功率半导体</a:t>
            </a:r>
          </a:p>
        </p:txBody>
      </p:sp>
      <p:sp>
        <p:nvSpPr>
          <p:cNvPr id="13" name="矩形 12">
            <a:extLst>
              <a:ext uri="{FF2B5EF4-FFF2-40B4-BE49-F238E27FC236}">
                <a16:creationId xmlns:a16="http://schemas.microsoft.com/office/drawing/2014/main" id="{34234C06-CE02-96E7-311A-E61948E08C50}"/>
              </a:ext>
            </a:extLst>
          </p:cNvPr>
          <p:cNvSpPr/>
          <p:nvPr/>
        </p:nvSpPr>
        <p:spPr>
          <a:xfrm>
            <a:off x="7788111" y="2561737"/>
            <a:ext cx="1299420" cy="48870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RAM/ROM</a:t>
            </a:r>
            <a:endParaRPr lang="zh-CN" altLang="en-US" sz="1600" dirty="0">
              <a:solidFill>
                <a:schemeClr val="tx1"/>
              </a:solidFill>
            </a:endParaRPr>
          </a:p>
        </p:txBody>
      </p:sp>
      <p:sp>
        <p:nvSpPr>
          <p:cNvPr id="14" name="矩形 13">
            <a:extLst>
              <a:ext uri="{FF2B5EF4-FFF2-40B4-BE49-F238E27FC236}">
                <a16:creationId xmlns:a16="http://schemas.microsoft.com/office/drawing/2014/main" id="{ABB13965-968C-6DF0-1D4D-B8FE9EFCDF8D}"/>
              </a:ext>
            </a:extLst>
          </p:cNvPr>
          <p:cNvSpPr/>
          <p:nvPr/>
        </p:nvSpPr>
        <p:spPr>
          <a:xfrm>
            <a:off x="4860939" y="4333799"/>
            <a:ext cx="868683" cy="90180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AC/DC</a:t>
            </a:r>
            <a:endParaRPr lang="zh-CN" altLang="en-US" sz="1600" dirty="0">
              <a:solidFill>
                <a:schemeClr val="tx1"/>
              </a:solidFill>
            </a:endParaRPr>
          </a:p>
        </p:txBody>
      </p:sp>
      <p:sp>
        <p:nvSpPr>
          <p:cNvPr id="15" name="矩形 14">
            <a:extLst>
              <a:ext uri="{FF2B5EF4-FFF2-40B4-BE49-F238E27FC236}">
                <a16:creationId xmlns:a16="http://schemas.microsoft.com/office/drawing/2014/main" id="{685B7D83-6D05-FCC4-CEEF-8E42916EDBCA}"/>
              </a:ext>
            </a:extLst>
          </p:cNvPr>
          <p:cNvSpPr/>
          <p:nvPr/>
        </p:nvSpPr>
        <p:spPr>
          <a:xfrm>
            <a:off x="5397657" y="2557351"/>
            <a:ext cx="820784" cy="90180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rPr>
              <a:t>功率</a:t>
            </a:r>
            <a:endParaRPr lang="en-US" altLang="zh-CN" sz="1600" dirty="0">
              <a:solidFill>
                <a:schemeClr val="tx1"/>
              </a:solidFill>
            </a:endParaRPr>
          </a:p>
          <a:p>
            <a:pPr algn="ctr"/>
            <a:r>
              <a:rPr lang="zh-CN" altLang="en-US" sz="1600" dirty="0">
                <a:solidFill>
                  <a:schemeClr val="tx1"/>
                </a:solidFill>
              </a:rPr>
              <a:t>芯片</a:t>
            </a:r>
          </a:p>
        </p:txBody>
      </p:sp>
      <p:sp>
        <p:nvSpPr>
          <p:cNvPr id="16" name="矩形 15">
            <a:extLst>
              <a:ext uri="{FF2B5EF4-FFF2-40B4-BE49-F238E27FC236}">
                <a16:creationId xmlns:a16="http://schemas.microsoft.com/office/drawing/2014/main" id="{59BA4FDE-88D4-2778-7BDF-7B91E1B96A63}"/>
              </a:ext>
            </a:extLst>
          </p:cNvPr>
          <p:cNvSpPr/>
          <p:nvPr/>
        </p:nvSpPr>
        <p:spPr>
          <a:xfrm>
            <a:off x="6419770" y="2557351"/>
            <a:ext cx="820784" cy="90180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rPr>
              <a:t>功率</a:t>
            </a:r>
            <a:endParaRPr lang="en-US" altLang="zh-CN" sz="1600" dirty="0">
              <a:solidFill>
                <a:schemeClr val="tx1"/>
              </a:solidFill>
            </a:endParaRPr>
          </a:p>
          <a:p>
            <a:pPr algn="ctr"/>
            <a:r>
              <a:rPr lang="zh-CN" altLang="en-US" sz="1600" dirty="0">
                <a:solidFill>
                  <a:schemeClr val="tx1"/>
                </a:solidFill>
              </a:rPr>
              <a:t>器件</a:t>
            </a:r>
          </a:p>
        </p:txBody>
      </p:sp>
      <p:sp>
        <p:nvSpPr>
          <p:cNvPr id="17" name="矩形 16">
            <a:extLst>
              <a:ext uri="{FF2B5EF4-FFF2-40B4-BE49-F238E27FC236}">
                <a16:creationId xmlns:a16="http://schemas.microsoft.com/office/drawing/2014/main" id="{6B6116C6-4D9A-C0DE-1118-53B3DF86A011}"/>
              </a:ext>
            </a:extLst>
          </p:cNvPr>
          <p:cNvSpPr/>
          <p:nvPr/>
        </p:nvSpPr>
        <p:spPr>
          <a:xfrm>
            <a:off x="5827075" y="4333799"/>
            <a:ext cx="868683" cy="90180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PMIC</a:t>
            </a:r>
            <a:endParaRPr lang="zh-CN" altLang="en-US" sz="1600" dirty="0">
              <a:solidFill>
                <a:schemeClr val="tx1"/>
              </a:solidFill>
            </a:endParaRPr>
          </a:p>
        </p:txBody>
      </p:sp>
      <p:cxnSp>
        <p:nvCxnSpPr>
          <p:cNvPr id="19" name="直接箭头连接符 18">
            <a:extLst>
              <a:ext uri="{FF2B5EF4-FFF2-40B4-BE49-F238E27FC236}">
                <a16:creationId xmlns:a16="http://schemas.microsoft.com/office/drawing/2014/main" id="{42141DF1-E270-09CE-4D29-A9E5D3774634}"/>
              </a:ext>
            </a:extLst>
          </p:cNvPr>
          <p:cNvCxnSpPr>
            <a:cxnSpLocks/>
          </p:cNvCxnSpPr>
          <p:nvPr/>
        </p:nvCxnSpPr>
        <p:spPr>
          <a:xfrm>
            <a:off x="5781404" y="3459158"/>
            <a:ext cx="0" cy="835407"/>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2" name="直接箭头连接符 21">
            <a:extLst>
              <a:ext uri="{FF2B5EF4-FFF2-40B4-BE49-F238E27FC236}">
                <a16:creationId xmlns:a16="http://schemas.microsoft.com/office/drawing/2014/main" id="{26CF33E9-E2BA-420A-A0EE-B82B26A55E37}"/>
              </a:ext>
            </a:extLst>
          </p:cNvPr>
          <p:cNvCxnSpPr>
            <a:cxnSpLocks/>
          </p:cNvCxnSpPr>
          <p:nvPr/>
        </p:nvCxnSpPr>
        <p:spPr>
          <a:xfrm>
            <a:off x="6811817" y="3459158"/>
            <a:ext cx="0" cy="2019598"/>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24" name="矩形 23">
            <a:extLst>
              <a:ext uri="{FF2B5EF4-FFF2-40B4-BE49-F238E27FC236}">
                <a16:creationId xmlns:a16="http://schemas.microsoft.com/office/drawing/2014/main" id="{55E3AAB2-2F81-0373-68D3-0562874A87BD}"/>
              </a:ext>
            </a:extLst>
          </p:cNvPr>
          <p:cNvSpPr/>
          <p:nvPr/>
        </p:nvSpPr>
        <p:spPr>
          <a:xfrm>
            <a:off x="5670325" y="5535582"/>
            <a:ext cx="1091264" cy="90180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IGBT</a:t>
            </a:r>
            <a:endParaRPr lang="zh-CN" altLang="en-US" sz="1600" dirty="0">
              <a:solidFill>
                <a:schemeClr val="tx1"/>
              </a:solidFill>
            </a:endParaRPr>
          </a:p>
        </p:txBody>
      </p:sp>
      <p:sp>
        <p:nvSpPr>
          <p:cNvPr id="25" name="矩形 24">
            <a:extLst>
              <a:ext uri="{FF2B5EF4-FFF2-40B4-BE49-F238E27FC236}">
                <a16:creationId xmlns:a16="http://schemas.microsoft.com/office/drawing/2014/main" id="{83AC0241-DE82-A166-7B34-2B54504CB1A6}"/>
              </a:ext>
            </a:extLst>
          </p:cNvPr>
          <p:cNvSpPr/>
          <p:nvPr/>
        </p:nvSpPr>
        <p:spPr>
          <a:xfrm>
            <a:off x="6859041" y="5535582"/>
            <a:ext cx="1091265" cy="90180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MOSFET</a:t>
            </a:r>
            <a:endParaRPr lang="zh-CN" altLang="en-US" sz="1600" dirty="0">
              <a:solidFill>
                <a:schemeClr val="tx1"/>
              </a:solidFill>
            </a:endParaRPr>
          </a:p>
        </p:txBody>
      </p:sp>
      <p:sp>
        <p:nvSpPr>
          <p:cNvPr id="26" name="矩形 25">
            <a:extLst>
              <a:ext uri="{FF2B5EF4-FFF2-40B4-BE49-F238E27FC236}">
                <a16:creationId xmlns:a16="http://schemas.microsoft.com/office/drawing/2014/main" id="{E1A1EDEA-C628-047E-AD0A-919E05417F66}"/>
              </a:ext>
            </a:extLst>
          </p:cNvPr>
          <p:cNvSpPr/>
          <p:nvPr/>
        </p:nvSpPr>
        <p:spPr>
          <a:xfrm>
            <a:off x="7522180" y="1758315"/>
            <a:ext cx="1839687" cy="488708"/>
          </a:xfrm>
          <a:prstGeom prst="rect">
            <a:avLst/>
          </a:prstGeom>
          <a:solidFill>
            <a:srgbClr val="0B76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t>存储芯片</a:t>
            </a:r>
          </a:p>
        </p:txBody>
      </p:sp>
      <p:sp>
        <p:nvSpPr>
          <p:cNvPr id="27" name="矩形 26">
            <a:extLst>
              <a:ext uri="{FF2B5EF4-FFF2-40B4-BE49-F238E27FC236}">
                <a16:creationId xmlns:a16="http://schemas.microsoft.com/office/drawing/2014/main" id="{FDB39F40-7221-C734-BCA7-F4DC3CFAD033}"/>
              </a:ext>
            </a:extLst>
          </p:cNvPr>
          <p:cNvSpPr/>
          <p:nvPr/>
        </p:nvSpPr>
        <p:spPr>
          <a:xfrm>
            <a:off x="9643494" y="1758315"/>
            <a:ext cx="1839687" cy="488708"/>
          </a:xfrm>
          <a:prstGeom prst="rect">
            <a:avLst/>
          </a:prstGeom>
          <a:solidFill>
            <a:srgbClr val="0B76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t>传感器芯片</a:t>
            </a:r>
          </a:p>
        </p:txBody>
      </p:sp>
      <p:sp>
        <p:nvSpPr>
          <p:cNvPr id="28" name="矩形 27">
            <a:extLst>
              <a:ext uri="{FF2B5EF4-FFF2-40B4-BE49-F238E27FC236}">
                <a16:creationId xmlns:a16="http://schemas.microsoft.com/office/drawing/2014/main" id="{142A7B81-864D-66EF-201A-740B48D9B88A}"/>
              </a:ext>
            </a:extLst>
          </p:cNvPr>
          <p:cNvSpPr/>
          <p:nvPr/>
        </p:nvSpPr>
        <p:spPr>
          <a:xfrm>
            <a:off x="9253382" y="2563597"/>
            <a:ext cx="890679" cy="90180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rPr>
              <a:t>雷达</a:t>
            </a:r>
            <a:endParaRPr lang="en-US" altLang="zh-CN" sz="1600" dirty="0">
              <a:solidFill>
                <a:schemeClr val="tx1"/>
              </a:solidFill>
            </a:endParaRPr>
          </a:p>
          <a:p>
            <a:pPr algn="ctr"/>
            <a:r>
              <a:rPr lang="zh-CN" altLang="en-US" sz="1600" dirty="0">
                <a:solidFill>
                  <a:schemeClr val="tx1"/>
                </a:solidFill>
              </a:rPr>
              <a:t>传感器</a:t>
            </a:r>
          </a:p>
        </p:txBody>
      </p:sp>
      <p:sp>
        <p:nvSpPr>
          <p:cNvPr id="30" name="矩形 29">
            <a:extLst>
              <a:ext uri="{FF2B5EF4-FFF2-40B4-BE49-F238E27FC236}">
                <a16:creationId xmlns:a16="http://schemas.microsoft.com/office/drawing/2014/main" id="{6852A72A-BFD2-72A1-0602-0468545613FD}"/>
              </a:ext>
            </a:extLst>
          </p:cNvPr>
          <p:cNvSpPr/>
          <p:nvPr/>
        </p:nvSpPr>
        <p:spPr>
          <a:xfrm>
            <a:off x="10210640" y="2561738"/>
            <a:ext cx="890679" cy="90180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rPr>
              <a:t>图像</a:t>
            </a:r>
            <a:endParaRPr lang="en-US" altLang="zh-CN" sz="1600" dirty="0">
              <a:solidFill>
                <a:schemeClr val="tx1"/>
              </a:solidFill>
            </a:endParaRPr>
          </a:p>
          <a:p>
            <a:pPr algn="ctr"/>
            <a:r>
              <a:rPr lang="zh-CN" altLang="en-US" sz="1600" dirty="0">
                <a:solidFill>
                  <a:schemeClr val="tx1"/>
                </a:solidFill>
              </a:rPr>
              <a:t>传感器</a:t>
            </a:r>
          </a:p>
        </p:txBody>
      </p:sp>
      <p:sp>
        <p:nvSpPr>
          <p:cNvPr id="31" name="矩形 30">
            <a:extLst>
              <a:ext uri="{FF2B5EF4-FFF2-40B4-BE49-F238E27FC236}">
                <a16:creationId xmlns:a16="http://schemas.microsoft.com/office/drawing/2014/main" id="{73F36FC3-F999-0863-1442-177138F8431E}"/>
              </a:ext>
            </a:extLst>
          </p:cNvPr>
          <p:cNvSpPr/>
          <p:nvPr/>
        </p:nvSpPr>
        <p:spPr>
          <a:xfrm>
            <a:off x="11167898" y="2561737"/>
            <a:ext cx="890680" cy="90180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rPr>
              <a:t>光电</a:t>
            </a:r>
            <a:endParaRPr lang="en-US" altLang="zh-CN" sz="1600" dirty="0">
              <a:solidFill>
                <a:schemeClr val="tx1"/>
              </a:solidFill>
            </a:endParaRPr>
          </a:p>
          <a:p>
            <a:pPr algn="ctr"/>
            <a:r>
              <a:rPr lang="zh-CN" altLang="en-US" sz="1600" dirty="0">
                <a:solidFill>
                  <a:schemeClr val="tx1"/>
                </a:solidFill>
              </a:rPr>
              <a:t>传感器</a:t>
            </a:r>
          </a:p>
        </p:txBody>
      </p:sp>
      <p:cxnSp>
        <p:nvCxnSpPr>
          <p:cNvPr id="32" name="直接箭头连接符 31">
            <a:extLst>
              <a:ext uri="{FF2B5EF4-FFF2-40B4-BE49-F238E27FC236}">
                <a16:creationId xmlns:a16="http://schemas.microsoft.com/office/drawing/2014/main" id="{BF2700E3-37DF-7DC5-E850-2221EA7015FB}"/>
              </a:ext>
            </a:extLst>
          </p:cNvPr>
          <p:cNvCxnSpPr>
            <a:cxnSpLocks/>
          </p:cNvCxnSpPr>
          <p:nvPr/>
        </p:nvCxnSpPr>
        <p:spPr>
          <a:xfrm>
            <a:off x="8452758" y="3050446"/>
            <a:ext cx="0" cy="835407"/>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33" name="矩形 32">
            <a:extLst>
              <a:ext uri="{FF2B5EF4-FFF2-40B4-BE49-F238E27FC236}">
                <a16:creationId xmlns:a16="http://schemas.microsoft.com/office/drawing/2014/main" id="{AB147654-DDA3-E431-4772-202F3630599A}"/>
              </a:ext>
            </a:extLst>
          </p:cNvPr>
          <p:cNvSpPr/>
          <p:nvPr/>
        </p:nvSpPr>
        <p:spPr>
          <a:xfrm>
            <a:off x="7087805" y="3914588"/>
            <a:ext cx="868683" cy="5468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DRAM</a:t>
            </a:r>
            <a:endParaRPr lang="zh-CN" altLang="en-US" sz="1600" dirty="0">
              <a:solidFill>
                <a:schemeClr val="tx1"/>
              </a:solidFill>
            </a:endParaRPr>
          </a:p>
        </p:txBody>
      </p:sp>
      <p:sp>
        <p:nvSpPr>
          <p:cNvPr id="34" name="矩形 33">
            <a:extLst>
              <a:ext uri="{FF2B5EF4-FFF2-40B4-BE49-F238E27FC236}">
                <a16:creationId xmlns:a16="http://schemas.microsoft.com/office/drawing/2014/main" id="{A32B5621-6E8D-D11C-89C8-D35CE1DD13CE}"/>
              </a:ext>
            </a:extLst>
          </p:cNvPr>
          <p:cNvSpPr/>
          <p:nvPr/>
        </p:nvSpPr>
        <p:spPr>
          <a:xfrm>
            <a:off x="8049153" y="3914588"/>
            <a:ext cx="868683" cy="5468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SRAM</a:t>
            </a:r>
            <a:endParaRPr lang="zh-CN" altLang="en-US" sz="1600" dirty="0">
              <a:solidFill>
                <a:schemeClr val="tx1"/>
              </a:solidFill>
            </a:endParaRPr>
          </a:p>
        </p:txBody>
      </p:sp>
      <p:sp>
        <p:nvSpPr>
          <p:cNvPr id="35" name="矩形 34">
            <a:extLst>
              <a:ext uri="{FF2B5EF4-FFF2-40B4-BE49-F238E27FC236}">
                <a16:creationId xmlns:a16="http://schemas.microsoft.com/office/drawing/2014/main" id="{A2F0CC14-0050-5D17-B896-060662DB2B47}"/>
              </a:ext>
            </a:extLst>
          </p:cNvPr>
          <p:cNvSpPr/>
          <p:nvPr/>
        </p:nvSpPr>
        <p:spPr>
          <a:xfrm>
            <a:off x="9010501" y="3914587"/>
            <a:ext cx="868683" cy="5468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FLASH</a:t>
            </a:r>
            <a:endParaRPr lang="zh-CN" altLang="en-US" sz="1600" dirty="0">
              <a:solidFill>
                <a:schemeClr val="tx1"/>
              </a:solidFill>
            </a:endParaRPr>
          </a:p>
        </p:txBody>
      </p:sp>
      <p:pic>
        <p:nvPicPr>
          <p:cNvPr id="37" name="图片 36">
            <a:extLst>
              <a:ext uri="{FF2B5EF4-FFF2-40B4-BE49-F238E27FC236}">
                <a16:creationId xmlns:a16="http://schemas.microsoft.com/office/drawing/2014/main" id="{D8155B9F-C381-3B70-EE2A-56F4A4BEE2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8688" y="4065968"/>
            <a:ext cx="1001296" cy="791024"/>
          </a:xfrm>
          <a:prstGeom prst="rect">
            <a:avLst/>
          </a:prstGeom>
        </p:spPr>
      </p:pic>
      <p:pic>
        <p:nvPicPr>
          <p:cNvPr id="39" name="图片 38">
            <a:extLst>
              <a:ext uri="{FF2B5EF4-FFF2-40B4-BE49-F238E27FC236}">
                <a16:creationId xmlns:a16="http://schemas.microsoft.com/office/drawing/2014/main" id="{E45BC1BA-F0F8-78BE-BFCE-82D69233093F}"/>
              </a:ext>
            </a:extLst>
          </p:cNvPr>
          <p:cNvPicPr>
            <a:picLocks noChangeAspect="1"/>
          </p:cNvPicPr>
          <p:nvPr/>
        </p:nvPicPr>
        <p:blipFill rotWithShape="1">
          <a:blip r:embed="rId4">
            <a:extLst>
              <a:ext uri="{28A0092B-C50C-407E-A947-70E740481C1C}">
                <a14:useLocalDpi xmlns:a14="http://schemas.microsoft.com/office/drawing/2010/main" val="0"/>
              </a:ext>
            </a:extLst>
          </a:blip>
          <a:srcRect l="31317" t="5458" r="21274" b="19162"/>
          <a:stretch/>
        </p:blipFill>
        <p:spPr>
          <a:xfrm>
            <a:off x="1919186" y="3990043"/>
            <a:ext cx="1016656" cy="908764"/>
          </a:xfrm>
          <a:prstGeom prst="rect">
            <a:avLst/>
          </a:prstGeom>
        </p:spPr>
      </p:pic>
      <p:sp>
        <p:nvSpPr>
          <p:cNvPr id="41" name="流程图: 过程 40">
            <a:extLst>
              <a:ext uri="{FF2B5EF4-FFF2-40B4-BE49-F238E27FC236}">
                <a16:creationId xmlns:a16="http://schemas.microsoft.com/office/drawing/2014/main" id="{CD2E1D9A-7826-F049-65D5-9AF3FEFFF977}"/>
              </a:ext>
            </a:extLst>
          </p:cNvPr>
          <p:cNvSpPr/>
          <p:nvPr/>
        </p:nvSpPr>
        <p:spPr>
          <a:xfrm>
            <a:off x="539750" y="2438522"/>
            <a:ext cx="2581946" cy="3704648"/>
          </a:xfrm>
          <a:prstGeom prst="flowChartProcess">
            <a:avLst/>
          </a:prstGeom>
          <a:no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42" name="文本框 41">
            <a:extLst>
              <a:ext uri="{FF2B5EF4-FFF2-40B4-BE49-F238E27FC236}">
                <a16:creationId xmlns:a16="http://schemas.microsoft.com/office/drawing/2014/main" id="{C822453A-3503-8D75-91B8-5DA96984FDEC}"/>
              </a:ext>
            </a:extLst>
          </p:cNvPr>
          <p:cNvSpPr txBox="1"/>
          <p:nvPr/>
        </p:nvSpPr>
        <p:spPr>
          <a:xfrm>
            <a:off x="617173" y="4984965"/>
            <a:ext cx="2470459" cy="1029000"/>
          </a:xfrm>
          <a:prstGeom prst="rect">
            <a:avLst/>
          </a:prstGeom>
          <a:noFill/>
        </p:spPr>
        <p:txBody>
          <a:bodyPr wrap="square" rtlCol="0">
            <a:spAutoFit/>
          </a:bodyPr>
          <a:lstStyle/>
          <a:p>
            <a:pPr algn="ctr">
              <a:lnSpc>
                <a:spcPct val="150000"/>
              </a:lnSpc>
            </a:pPr>
            <a:r>
              <a:rPr lang="zh-CN" altLang="en-US" sz="1400" dirty="0"/>
              <a:t>为了实现更复杂的汽车功能，需要域控制器技术</a:t>
            </a:r>
            <a:r>
              <a:rPr lang="en-US" altLang="zh-CN" sz="1400" dirty="0"/>
              <a:t>(DCU)</a:t>
            </a:r>
            <a:r>
              <a:rPr lang="zh-CN" altLang="en-US" sz="1400" dirty="0"/>
              <a:t>，域控制器</a:t>
            </a:r>
            <a:r>
              <a:rPr lang="en-US" altLang="zh-CN" sz="1400" dirty="0"/>
              <a:t>SoC</a:t>
            </a:r>
            <a:r>
              <a:rPr lang="zh-CN" altLang="en-US" sz="1400" dirty="0"/>
              <a:t>芯片地位愈发凸显</a:t>
            </a:r>
          </a:p>
        </p:txBody>
      </p:sp>
    </p:spTree>
    <p:extLst>
      <p:ext uri="{BB962C8B-B14F-4D97-AF65-F5344CB8AC3E}">
        <p14:creationId xmlns:p14="http://schemas.microsoft.com/office/powerpoint/2010/main" val="74034674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0" name="图片 79">
            <a:extLst>
              <a:ext uri="{FF2B5EF4-FFF2-40B4-BE49-F238E27FC236}">
                <a16:creationId xmlns:a16="http://schemas.microsoft.com/office/drawing/2014/main" id="{076360B7-B939-03BE-D472-BC131E005506}"/>
              </a:ext>
            </a:extLst>
          </p:cNvPr>
          <p:cNvPicPr>
            <a:picLocks noChangeAspect="1"/>
          </p:cNvPicPr>
          <p:nvPr/>
        </p:nvPicPr>
        <p:blipFill rotWithShape="1">
          <a:blip r:embed="rId3">
            <a:extLst>
              <a:ext uri="{28A0092B-C50C-407E-A947-70E740481C1C}">
                <a14:useLocalDpi xmlns:a14="http://schemas.microsoft.com/office/drawing/2010/main" val="0"/>
              </a:ext>
            </a:extLst>
          </a:blip>
          <a:srcRect t="14778" b="3979"/>
          <a:stretch/>
        </p:blipFill>
        <p:spPr>
          <a:xfrm>
            <a:off x="2487784" y="2011461"/>
            <a:ext cx="7132320" cy="4345892"/>
          </a:xfrm>
          <a:prstGeom prst="rect">
            <a:avLst/>
          </a:prstGeom>
        </p:spPr>
      </p:pic>
      <p:sp>
        <p:nvSpPr>
          <p:cNvPr id="66" name="平行四边形 13"/>
          <p:cNvSpPr/>
          <p:nvPr/>
        </p:nvSpPr>
        <p:spPr>
          <a:xfrm>
            <a:off x="293223" y="197092"/>
            <a:ext cx="6715000" cy="611841"/>
          </a:xfrm>
          <a:custGeom>
            <a:avLst/>
            <a:gdLst>
              <a:gd name="connsiteX0" fmla="*/ 0 w 6828204"/>
              <a:gd name="connsiteY0" fmla="*/ 612000 h 612000"/>
              <a:gd name="connsiteX1" fmla="*/ 0 w 6828204"/>
              <a:gd name="connsiteY1" fmla="*/ 0 h 612000"/>
              <a:gd name="connsiteX2" fmla="*/ 6828204 w 6828204"/>
              <a:gd name="connsiteY2" fmla="*/ 0 h 612000"/>
              <a:gd name="connsiteX3" fmla="*/ 6828204 w 6828204"/>
              <a:gd name="connsiteY3" fmla="*/ 612000 h 612000"/>
              <a:gd name="connsiteX4" fmla="*/ 0 w 6828204"/>
              <a:gd name="connsiteY4" fmla="*/ 612000 h 612000"/>
              <a:gd name="connsiteX0-1" fmla="*/ 0 w 6828204"/>
              <a:gd name="connsiteY0-2" fmla="*/ 612000 h 612000"/>
              <a:gd name="connsiteX1-3" fmla="*/ 0 w 6828204"/>
              <a:gd name="connsiteY1-4" fmla="*/ 0 h 612000"/>
              <a:gd name="connsiteX2-5" fmla="*/ 6828204 w 6828204"/>
              <a:gd name="connsiteY2-6" fmla="*/ 0 h 612000"/>
              <a:gd name="connsiteX3-7" fmla="*/ 6241607 w 6828204"/>
              <a:gd name="connsiteY3-8" fmla="*/ 612000 h 612000"/>
              <a:gd name="connsiteX4-9" fmla="*/ 0 w 6828204"/>
              <a:gd name="connsiteY4-10" fmla="*/ 612000 h 612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828204" h="612000">
                <a:moveTo>
                  <a:pt x="0" y="612000"/>
                </a:moveTo>
                <a:lnTo>
                  <a:pt x="0" y="0"/>
                </a:lnTo>
                <a:lnTo>
                  <a:pt x="6828204" y="0"/>
                </a:lnTo>
                <a:lnTo>
                  <a:pt x="6241607" y="612000"/>
                </a:lnTo>
                <a:lnTo>
                  <a:pt x="0" y="612000"/>
                </a:lnTo>
                <a:close/>
              </a:path>
            </a:pathLst>
          </a:custGeom>
          <a:solidFill>
            <a:srgbClr val="0B76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20000"/>
              </a:lnSpc>
              <a:spcBef>
                <a:spcPts val="0"/>
              </a:spcBef>
              <a:spcAft>
                <a:spcPts val="0"/>
              </a:spcAft>
              <a:buClrTx/>
              <a:buSzTx/>
              <a:buFontTx/>
              <a:buNone/>
              <a:tabLst/>
              <a:defRPr/>
            </a:pPr>
            <a:endParaRPr kumimoji="0" lang="zh-CN" altLang="en-US" sz="1799" b="0" i="0" u="none" strike="noStrike" kern="1200" cap="none" spc="0" normalizeH="0" baseline="0" noProof="0" dirty="0">
              <a:ln>
                <a:noFill/>
              </a:ln>
              <a:solidFill>
                <a:prstClr val="white"/>
              </a:solidFill>
              <a:effectLst/>
              <a:uLnTx/>
              <a:uFillTx/>
              <a:latin typeface="Open Sans Light"/>
              <a:cs typeface="+mn-cs"/>
            </a:endParaRPr>
          </a:p>
        </p:txBody>
      </p:sp>
      <p:sp>
        <p:nvSpPr>
          <p:cNvPr id="67" name="矩形 66"/>
          <p:cNvSpPr/>
          <p:nvPr/>
        </p:nvSpPr>
        <p:spPr>
          <a:xfrm>
            <a:off x="0" y="197092"/>
            <a:ext cx="123060" cy="611841"/>
          </a:xfrm>
          <a:prstGeom prst="rect">
            <a:avLst/>
          </a:prstGeom>
          <a:solidFill>
            <a:srgbClr val="0B76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zh-CN" altLang="en-US" sz="1799" b="0" i="0" u="none" strike="noStrike" kern="1200" cap="none" spc="0" normalizeH="0" baseline="0" noProof="0">
              <a:ln>
                <a:noFill/>
              </a:ln>
              <a:solidFill>
                <a:prstClr val="white"/>
              </a:solidFill>
              <a:effectLst/>
              <a:uLnTx/>
              <a:uFillTx/>
              <a:latin typeface="Open Sans Light"/>
              <a:cs typeface="+mn-cs"/>
            </a:endParaRPr>
          </a:p>
        </p:txBody>
      </p:sp>
      <p:sp>
        <p:nvSpPr>
          <p:cNvPr id="68" name="文本框 18"/>
          <p:cNvSpPr txBox="1"/>
          <p:nvPr/>
        </p:nvSpPr>
        <p:spPr>
          <a:xfrm>
            <a:off x="293223" y="272884"/>
            <a:ext cx="2653066" cy="460255"/>
          </a:xfrm>
          <a:prstGeom prst="rect">
            <a:avLst/>
          </a:prstGeom>
          <a:noFill/>
        </p:spPr>
        <p:txBody>
          <a:bodyPr wrap="square" rtlCol="0">
            <a:spAutoFit/>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lang="zh-CN" altLang="en-US" sz="2399" b="1" dirty="0">
                <a:solidFill>
                  <a:prstClr val="white"/>
                </a:solidFill>
                <a:latin typeface="微软雅黑" panose="020B0503020204020204" pitchFamily="34" charset="-122"/>
                <a:ea typeface="微软雅黑" panose="020B0503020204020204" pitchFamily="34" charset="-122"/>
              </a:rPr>
              <a:t>整车部分控制系统</a:t>
            </a:r>
          </a:p>
        </p:txBody>
      </p:sp>
      <p:cxnSp>
        <p:nvCxnSpPr>
          <p:cNvPr id="43" name="直接箭头连接符 42">
            <a:extLst>
              <a:ext uri="{FF2B5EF4-FFF2-40B4-BE49-F238E27FC236}">
                <a16:creationId xmlns:a16="http://schemas.microsoft.com/office/drawing/2014/main" id="{05A8D7A8-C970-6E5F-943F-A695472F098E}"/>
              </a:ext>
            </a:extLst>
          </p:cNvPr>
          <p:cNvCxnSpPr>
            <a:cxnSpLocks/>
          </p:cNvCxnSpPr>
          <p:nvPr/>
        </p:nvCxnSpPr>
        <p:spPr>
          <a:xfrm flipV="1">
            <a:off x="1226820" y="1804170"/>
            <a:ext cx="3176106" cy="20188"/>
          </a:xfrm>
          <a:prstGeom prst="straightConnector1">
            <a:avLst/>
          </a:prstGeom>
          <a:ln w="1270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3" name="直接箭头连接符 52">
            <a:extLst>
              <a:ext uri="{FF2B5EF4-FFF2-40B4-BE49-F238E27FC236}">
                <a16:creationId xmlns:a16="http://schemas.microsoft.com/office/drawing/2014/main" id="{174BF94E-34C6-A073-9992-496EAEB68BC9}"/>
              </a:ext>
            </a:extLst>
          </p:cNvPr>
          <p:cNvCxnSpPr>
            <a:cxnSpLocks/>
          </p:cNvCxnSpPr>
          <p:nvPr/>
        </p:nvCxnSpPr>
        <p:spPr>
          <a:xfrm>
            <a:off x="4402926" y="1804170"/>
            <a:ext cx="0" cy="1327650"/>
          </a:xfrm>
          <a:prstGeom prst="straightConnector1">
            <a:avLst/>
          </a:prstGeom>
          <a:ln w="1270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7" name="直接箭头连接符 56">
            <a:extLst>
              <a:ext uri="{FF2B5EF4-FFF2-40B4-BE49-F238E27FC236}">
                <a16:creationId xmlns:a16="http://schemas.microsoft.com/office/drawing/2014/main" id="{520C33D9-0B34-2E28-C4FC-108E7088BD6C}"/>
              </a:ext>
            </a:extLst>
          </p:cNvPr>
          <p:cNvCxnSpPr>
            <a:cxnSpLocks/>
          </p:cNvCxnSpPr>
          <p:nvPr/>
        </p:nvCxnSpPr>
        <p:spPr>
          <a:xfrm>
            <a:off x="1013460" y="4040440"/>
            <a:ext cx="2688996" cy="0"/>
          </a:xfrm>
          <a:prstGeom prst="straightConnector1">
            <a:avLst/>
          </a:prstGeom>
          <a:ln w="1270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9" name="直接箭头连接符 58">
            <a:extLst>
              <a:ext uri="{FF2B5EF4-FFF2-40B4-BE49-F238E27FC236}">
                <a16:creationId xmlns:a16="http://schemas.microsoft.com/office/drawing/2014/main" id="{E6408DBA-EAEA-F848-477B-4856FB75155F}"/>
              </a:ext>
            </a:extLst>
          </p:cNvPr>
          <p:cNvCxnSpPr>
            <a:cxnSpLocks/>
          </p:cNvCxnSpPr>
          <p:nvPr/>
        </p:nvCxnSpPr>
        <p:spPr>
          <a:xfrm>
            <a:off x="4898226" y="5130844"/>
            <a:ext cx="0" cy="949916"/>
          </a:xfrm>
          <a:prstGeom prst="straightConnector1">
            <a:avLst/>
          </a:prstGeom>
          <a:ln w="1270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1" name="直接箭头连接符 60">
            <a:extLst>
              <a:ext uri="{FF2B5EF4-FFF2-40B4-BE49-F238E27FC236}">
                <a16:creationId xmlns:a16="http://schemas.microsoft.com/office/drawing/2014/main" id="{DDBEF34E-9928-2D39-9C34-F7FDFC751428}"/>
              </a:ext>
            </a:extLst>
          </p:cNvPr>
          <p:cNvCxnSpPr>
            <a:cxnSpLocks/>
          </p:cNvCxnSpPr>
          <p:nvPr/>
        </p:nvCxnSpPr>
        <p:spPr>
          <a:xfrm>
            <a:off x="450150" y="6080760"/>
            <a:ext cx="4448076" cy="0"/>
          </a:xfrm>
          <a:prstGeom prst="straightConnector1">
            <a:avLst/>
          </a:prstGeom>
          <a:ln w="1270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2" name="直接箭头连接符 61">
            <a:extLst>
              <a:ext uri="{FF2B5EF4-FFF2-40B4-BE49-F238E27FC236}">
                <a16:creationId xmlns:a16="http://schemas.microsoft.com/office/drawing/2014/main" id="{7E4361D9-87C3-BA56-B377-71B60758B906}"/>
              </a:ext>
            </a:extLst>
          </p:cNvPr>
          <p:cNvCxnSpPr>
            <a:cxnSpLocks/>
          </p:cNvCxnSpPr>
          <p:nvPr/>
        </p:nvCxnSpPr>
        <p:spPr>
          <a:xfrm>
            <a:off x="6460326" y="4894624"/>
            <a:ext cx="0" cy="949916"/>
          </a:xfrm>
          <a:prstGeom prst="straightConnector1">
            <a:avLst/>
          </a:prstGeom>
          <a:ln w="1270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3" name="直接箭头连接符 62">
            <a:extLst>
              <a:ext uri="{FF2B5EF4-FFF2-40B4-BE49-F238E27FC236}">
                <a16:creationId xmlns:a16="http://schemas.microsoft.com/office/drawing/2014/main" id="{1A151A47-D5BF-AFB2-9F65-47F5C7659678}"/>
              </a:ext>
            </a:extLst>
          </p:cNvPr>
          <p:cNvCxnSpPr>
            <a:cxnSpLocks/>
          </p:cNvCxnSpPr>
          <p:nvPr/>
        </p:nvCxnSpPr>
        <p:spPr>
          <a:xfrm>
            <a:off x="6477000" y="5882640"/>
            <a:ext cx="2392680" cy="0"/>
          </a:xfrm>
          <a:prstGeom prst="straightConnector1">
            <a:avLst/>
          </a:prstGeom>
          <a:ln w="1270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0" name="直接箭头连接符 69">
            <a:extLst>
              <a:ext uri="{FF2B5EF4-FFF2-40B4-BE49-F238E27FC236}">
                <a16:creationId xmlns:a16="http://schemas.microsoft.com/office/drawing/2014/main" id="{3E0391C9-9861-7D0C-A724-AD844EAD8C50}"/>
              </a:ext>
            </a:extLst>
          </p:cNvPr>
          <p:cNvCxnSpPr>
            <a:cxnSpLocks/>
          </p:cNvCxnSpPr>
          <p:nvPr/>
        </p:nvCxnSpPr>
        <p:spPr>
          <a:xfrm>
            <a:off x="5454486" y="1310640"/>
            <a:ext cx="0" cy="1469775"/>
          </a:xfrm>
          <a:prstGeom prst="straightConnector1">
            <a:avLst/>
          </a:prstGeom>
          <a:ln w="1270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1" name="直接箭头连接符 70">
            <a:extLst>
              <a:ext uri="{FF2B5EF4-FFF2-40B4-BE49-F238E27FC236}">
                <a16:creationId xmlns:a16="http://schemas.microsoft.com/office/drawing/2014/main" id="{31855DB1-1E8D-F194-E7D8-EF1AA9CFE2F8}"/>
              </a:ext>
            </a:extLst>
          </p:cNvPr>
          <p:cNvCxnSpPr>
            <a:cxnSpLocks/>
          </p:cNvCxnSpPr>
          <p:nvPr/>
        </p:nvCxnSpPr>
        <p:spPr>
          <a:xfrm>
            <a:off x="5454486" y="1291112"/>
            <a:ext cx="1479714" cy="0"/>
          </a:xfrm>
          <a:prstGeom prst="straightConnector1">
            <a:avLst/>
          </a:prstGeom>
          <a:ln w="1270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3" name="直接箭头连接符 72">
            <a:extLst>
              <a:ext uri="{FF2B5EF4-FFF2-40B4-BE49-F238E27FC236}">
                <a16:creationId xmlns:a16="http://schemas.microsoft.com/office/drawing/2014/main" id="{1D9D7AAA-2AF0-F250-A156-B1A9AAC70BD9}"/>
              </a:ext>
            </a:extLst>
          </p:cNvPr>
          <p:cNvCxnSpPr>
            <a:cxnSpLocks/>
          </p:cNvCxnSpPr>
          <p:nvPr/>
        </p:nvCxnSpPr>
        <p:spPr>
          <a:xfrm>
            <a:off x="8101149" y="1452295"/>
            <a:ext cx="30135" cy="1477571"/>
          </a:xfrm>
          <a:prstGeom prst="straightConnector1">
            <a:avLst/>
          </a:prstGeom>
          <a:ln w="1270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4" name="直接箭头连接符 73">
            <a:extLst>
              <a:ext uri="{FF2B5EF4-FFF2-40B4-BE49-F238E27FC236}">
                <a16:creationId xmlns:a16="http://schemas.microsoft.com/office/drawing/2014/main" id="{1D61ED29-68AD-71DF-71F2-33B8EA46301D}"/>
              </a:ext>
            </a:extLst>
          </p:cNvPr>
          <p:cNvCxnSpPr>
            <a:cxnSpLocks/>
          </p:cNvCxnSpPr>
          <p:nvPr/>
        </p:nvCxnSpPr>
        <p:spPr>
          <a:xfrm>
            <a:off x="8131284" y="1452295"/>
            <a:ext cx="3694956" cy="0"/>
          </a:xfrm>
          <a:prstGeom prst="straightConnector1">
            <a:avLst/>
          </a:prstGeom>
          <a:ln w="1270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5" name="直接箭头连接符 74">
            <a:extLst>
              <a:ext uri="{FF2B5EF4-FFF2-40B4-BE49-F238E27FC236}">
                <a16:creationId xmlns:a16="http://schemas.microsoft.com/office/drawing/2014/main" id="{A91BBE16-04F6-9F2A-0F7A-96B7A439AF77}"/>
              </a:ext>
            </a:extLst>
          </p:cNvPr>
          <p:cNvCxnSpPr>
            <a:cxnSpLocks/>
          </p:cNvCxnSpPr>
          <p:nvPr/>
        </p:nvCxnSpPr>
        <p:spPr>
          <a:xfrm>
            <a:off x="11283786" y="-2889866"/>
            <a:ext cx="0" cy="949916"/>
          </a:xfrm>
          <a:prstGeom prst="straightConnector1">
            <a:avLst/>
          </a:prstGeom>
          <a:ln w="1270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78" name="矩形 77">
            <a:extLst>
              <a:ext uri="{FF2B5EF4-FFF2-40B4-BE49-F238E27FC236}">
                <a16:creationId xmlns:a16="http://schemas.microsoft.com/office/drawing/2014/main" id="{77E9A426-4F0D-F22D-1061-4C6EE6CA82D9}"/>
              </a:ext>
            </a:extLst>
          </p:cNvPr>
          <p:cNvSpPr/>
          <p:nvPr/>
        </p:nvSpPr>
        <p:spPr>
          <a:xfrm>
            <a:off x="5548076" y="1349401"/>
            <a:ext cx="1342557" cy="416670"/>
          </a:xfrm>
          <a:prstGeom prst="rect">
            <a:avLst/>
          </a:prstGeom>
          <a:solidFill>
            <a:schemeClr val="bg1">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tx1"/>
                </a:solidFill>
              </a:rPr>
              <a:t>IGBT</a:t>
            </a:r>
            <a:endParaRPr lang="zh-CN" altLang="en-US" sz="1600" b="1" dirty="0">
              <a:solidFill>
                <a:schemeClr val="tx1"/>
              </a:solidFill>
            </a:endParaRPr>
          </a:p>
        </p:txBody>
      </p:sp>
      <p:sp>
        <p:nvSpPr>
          <p:cNvPr id="81" name="矩形 80">
            <a:extLst>
              <a:ext uri="{FF2B5EF4-FFF2-40B4-BE49-F238E27FC236}">
                <a16:creationId xmlns:a16="http://schemas.microsoft.com/office/drawing/2014/main" id="{0428C8F1-1DE6-A734-189F-1EA782C0C33C}"/>
              </a:ext>
            </a:extLst>
          </p:cNvPr>
          <p:cNvSpPr/>
          <p:nvPr/>
        </p:nvSpPr>
        <p:spPr>
          <a:xfrm>
            <a:off x="5548075" y="1824358"/>
            <a:ext cx="1342557" cy="416670"/>
          </a:xfrm>
          <a:prstGeom prst="rect">
            <a:avLst/>
          </a:prstGeom>
          <a:solidFill>
            <a:schemeClr val="bg1">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tx1"/>
                </a:solidFill>
              </a:rPr>
              <a:t>SIC</a:t>
            </a:r>
            <a:r>
              <a:rPr lang="zh-CN" altLang="en-US" sz="1600" b="1" dirty="0">
                <a:solidFill>
                  <a:schemeClr val="tx1"/>
                </a:solidFill>
              </a:rPr>
              <a:t>器件</a:t>
            </a:r>
          </a:p>
        </p:txBody>
      </p:sp>
      <p:sp>
        <p:nvSpPr>
          <p:cNvPr id="82" name="矩形 81">
            <a:extLst>
              <a:ext uri="{FF2B5EF4-FFF2-40B4-BE49-F238E27FC236}">
                <a16:creationId xmlns:a16="http://schemas.microsoft.com/office/drawing/2014/main" id="{7C636D21-343F-ABB4-783F-C82F09E9FA4C}"/>
              </a:ext>
            </a:extLst>
          </p:cNvPr>
          <p:cNvSpPr/>
          <p:nvPr/>
        </p:nvSpPr>
        <p:spPr>
          <a:xfrm>
            <a:off x="5548075" y="2295930"/>
            <a:ext cx="1342557" cy="416670"/>
          </a:xfrm>
          <a:prstGeom prst="rect">
            <a:avLst/>
          </a:prstGeom>
          <a:solidFill>
            <a:schemeClr val="bg1">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tx1"/>
                </a:solidFill>
              </a:rPr>
              <a:t>MCU</a:t>
            </a:r>
            <a:endParaRPr lang="zh-CN" altLang="en-US" sz="1600" b="1" dirty="0">
              <a:solidFill>
                <a:schemeClr val="tx1"/>
              </a:solidFill>
            </a:endParaRPr>
          </a:p>
        </p:txBody>
      </p:sp>
      <p:sp>
        <p:nvSpPr>
          <p:cNvPr id="85" name="矩形 84">
            <a:extLst>
              <a:ext uri="{FF2B5EF4-FFF2-40B4-BE49-F238E27FC236}">
                <a16:creationId xmlns:a16="http://schemas.microsoft.com/office/drawing/2014/main" id="{411CFAAC-7D1D-FE30-49BA-955D89D6724A}"/>
              </a:ext>
            </a:extLst>
          </p:cNvPr>
          <p:cNvSpPr/>
          <p:nvPr/>
        </p:nvSpPr>
        <p:spPr>
          <a:xfrm>
            <a:off x="1261884" y="1879260"/>
            <a:ext cx="975362" cy="416670"/>
          </a:xfrm>
          <a:prstGeom prst="rect">
            <a:avLst/>
          </a:prstGeom>
          <a:solidFill>
            <a:schemeClr val="bg1">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tx1"/>
                </a:solidFill>
              </a:rPr>
              <a:t>IPM</a:t>
            </a:r>
            <a:endParaRPr lang="zh-CN" altLang="en-US" sz="1600" b="1" dirty="0">
              <a:solidFill>
                <a:schemeClr val="tx1"/>
              </a:solidFill>
            </a:endParaRPr>
          </a:p>
        </p:txBody>
      </p:sp>
      <p:sp>
        <p:nvSpPr>
          <p:cNvPr id="86" name="矩形 85">
            <a:extLst>
              <a:ext uri="{FF2B5EF4-FFF2-40B4-BE49-F238E27FC236}">
                <a16:creationId xmlns:a16="http://schemas.microsoft.com/office/drawing/2014/main" id="{76944236-B8AC-4A55-36A4-F1C61072ECFC}"/>
              </a:ext>
            </a:extLst>
          </p:cNvPr>
          <p:cNvSpPr/>
          <p:nvPr/>
        </p:nvSpPr>
        <p:spPr>
          <a:xfrm>
            <a:off x="10113170" y="1533443"/>
            <a:ext cx="1636869" cy="416670"/>
          </a:xfrm>
          <a:prstGeom prst="rect">
            <a:avLst/>
          </a:prstGeom>
          <a:solidFill>
            <a:schemeClr val="bg1">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tx1"/>
                </a:solidFill>
              </a:rPr>
              <a:t>角度位置传感器</a:t>
            </a:r>
          </a:p>
        </p:txBody>
      </p:sp>
      <p:sp>
        <p:nvSpPr>
          <p:cNvPr id="88" name="矩形 87">
            <a:extLst>
              <a:ext uri="{FF2B5EF4-FFF2-40B4-BE49-F238E27FC236}">
                <a16:creationId xmlns:a16="http://schemas.microsoft.com/office/drawing/2014/main" id="{4CEECBDC-83E5-AE57-7FAA-B9A395683B84}"/>
              </a:ext>
            </a:extLst>
          </p:cNvPr>
          <p:cNvSpPr/>
          <p:nvPr/>
        </p:nvSpPr>
        <p:spPr>
          <a:xfrm>
            <a:off x="8221980" y="1533443"/>
            <a:ext cx="1824273" cy="416670"/>
          </a:xfrm>
          <a:prstGeom prst="rect">
            <a:avLst/>
          </a:prstGeom>
          <a:solidFill>
            <a:schemeClr val="bg1">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tx1"/>
                </a:solidFill>
              </a:rPr>
              <a:t>MCU</a:t>
            </a:r>
            <a:endParaRPr lang="zh-CN" altLang="en-US" sz="1600" b="1" dirty="0">
              <a:solidFill>
                <a:schemeClr val="tx1"/>
              </a:solidFill>
            </a:endParaRPr>
          </a:p>
        </p:txBody>
      </p:sp>
      <p:sp>
        <p:nvSpPr>
          <p:cNvPr id="89" name="矩形 88">
            <a:extLst>
              <a:ext uri="{FF2B5EF4-FFF2-40B4-BE49-F238E27FC236}">
                <a16:creationId xmlns:a16="http://schemas.microsoft.com/office/drawing/2014/main" id="{40598DB7-D459-D622-5467-DD2E05B7599E}"/>
              </a:ext>
            </a:extLst>
          </p:cNvPr>
          <p:cNvSpPr/>
          <p:nvPr/>
        </p:nvSpPr>
        <p:spPr>
          <a:xfrm>
            <a:off x="8221981" y="1991392"/>
            <a:ext cx="1824272" cy="416670"/>
          </a:xfrm>
          <a:prstGeom prst="rect">
            <a:avLst/>
          </a:prstGeom>
          <a:solidFill>
            <a:schemeClr val="bg1">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tx1"/>
                </a:solidFill>
              </a:rPr>
              <a:t>温度压力传感器</a:t>
            </a:r>
          </a:p>
        </p:txBody>
      </p:sp>
      <p:sp>
        <p:nvSpPr>
          <p:cNvPr id="90" name="矩形 89">
            <a:extLst>
              <a:ext uri="{FF2B5EF4-FFF2-40B4-BE49-F238E27FC236}">
                <a16:creationId xmlns:a16="http://schemas.microsoft.com/office/drawing/2014/main" id="{B19A641C-8F40-0BBF-5819-EED5D38836C7}"/>
              </a:ext>
            </a:extLst>
          </p:cNvPr>
          <p:cNvSpPr/>
          <p:nvPr/>
        </p:nvSpPr>
        <p:spPr>
          <a:xfrm>
            <a:off x="10113168" y="1991392"/>
            <a:ext cx="1636869" cy="416670"/>
          </a:xfrm>
          <a:prstGeom prst="rect">
            <a:avLst/>
          </a:prstGeom>
          <a:solidFill>
            <a:schemeClr val="bg1">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tx1"/>
                </a:solidFill>
              </a:rPr>
              <a:t>PM2.5</a:t>
            </a:r>
            <a:r>
              <a:rPr lang="zh-CN" altLang="en-US" sz="1600" b="1" dirty="0">
                <a:solidFill>
                  <a:schemeClr val="tx1"/>
                </a:solidFill>
              </a:rPr>
              <a:t>传感器</a:t>
            </a:r>
          </a:p>
        </p:txBody>
      </p:sp>
      <p:sp>
        <p:nvSpPr>
          <p:cNvPr id="91" name="矩形 90">
            <a:extLst>
              <a:ext uri="{FF2B5EF4-FFF2-40B4-BE49-F238E27FC236}">
                <a16:creationId xmlns:a16="http://schemas.microsoft.com/office/drawing/2014/main" id="{81CAA6E7-998C-58F4-1112-9AD02003C0E3}"/>
              </a:ext>
            </a:extLst>
          </p:cNvPr>
          <p:cNvSpPr/>
          <p:nvPr/>
        </p:nvSpPr>
        <p:spPr>
          <a:xfrm>
            <a:off x="8221980" y="2469349"/>
            <a:ext cx="1824271" cy="416670"/>
          </a:xfrm>
          <a:prstGeom prst="rect">
            <a:avLst/>
          </a:prstGeom>
          <a:solidFill>
            <a:schemeClr val="bg1">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tx1"/>
                </a:solidFill>
              </a:rPr>
              <a:t>CMOS</a:t>
            </a:r>
            <a:r>
              <a:rPr lang="zh-CN" altLang="en-US" sz="1600" b="1" dirty="0">
                <a:solidFill>
                  <a:schemeClr val="tx1"/>
                </a:solidFill>
              </a:rPr>
              <a:t>图像传感器</a:t>
            </a:r>
          </a:p>
        </p:txBody>
      </p:sp>
      <p:sp>
        <p:nvSpPr>
          <p:cNvPr id="92" name="矩形 91">
            <a:extLst>
              <a:ext uri="{FF2B5EF4-FFF2-40B4-BE49-F238E27FC236}">
                <a16:creationId xmlns:a16="http://schemas.microsoft.com/office/drawing/2014/main" id="{FA641801-D079-780C-61CD-65CEB56617AC}"/>
              </a:ext>
            </a:extLst>
          </p:cNvPr>
          <p:cNvSpPr/>
          <p:nvPr/>
        </p:nvSpPr>
        <p:spPr>
          <a:xfrm>
            <a:off x="10113167" y="2469349"/>
            <a:ext cx="1636869" cy="416670"/>
          </a:xfrm>
          <a:prstGeom prst="rect">
            <a:avLst/>
          </a:prstGeom>
          <a:solidFill>
            <a:schemeClr val="bg1">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tx1"/>
                </a:solidFill>
              </a:rPr>
              <a:t>LED</a:t>
            </a:r>
            <a:r>
              <a:rPr lang="zh-CN" altLang="en-US" sz="1600" b="1" dirty="0">
                <a:solidFill>
                  <a:schemeClr val="tx1"/>
                </a:solidFill>
              </a:rPr>
              <a:t>车载显示</a:t>
            </a:r>
          </a:p>
        </p:txBody>
      </p:sp>
      <p:sp>
        <p:nvSpPr>
          <p:cNvPr id="96" name="矩形 95">
            <a:extLst>
              <a:ext uri="{FF2B5EF4-FFF2-40B4-BE49-F238E27FC236}">
                <a16:creationId xmlns:a16="http://schemas.microsoft.com/office/drawing/2014/main" id="{D447B0CE-EC8B-9D44-227C-76419A9169D3}"/>
              </a:ext>
            </a:extLst>
          </p:cNvPr>
          <p:cNvSpPr/>
          <p:nvPr/>
        </p:nvSpPr>
        <p:spPr>
          <a:xfrm>
            <a:off x="2313443" y="1879260"/>
            <a:ext cx="975362" cy="416670"/>
          </a:xfrm>
          <a:prstGeom prst="rect">
            <a:avLst/>
          </a:prstGeom>
          <a:solidFill>
            <a:schemeClr val="bg1">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tx1"/>
                </a:solidFill>
              </a:rPr>
              <a:t>IGBT</a:t>
            </a:r>
            <a:endParaRPr lang="zh-CN" altLang="en-US" sz="1600" b="1" dirty="0">
              <a:solidFill>
                <a:schemeClr val="tx1"/>
              </a:solidFill>
            </a:endParaRPr>
          </a:p>
        </p:txBody>
      </p:sp>
      <p:sp>
        <p:nvSpPr>
          <p:cNvPr id="97" name="矩形 96">
            <a:extLst>
              <a:ext uri="{FF2B5EF4-FFF2-40B4-BE49-F238E27FC236}">
                <a16:creationId xmlns:a16="http://schemas.microsoft.com/office/drawing/2014/main" id="{B06F47AD-C362-9D2B-34E2-98FE4564A9CD}"/>
              </a:ext>
            </a:extLst>
          </p:cNvPr>
          <p:cNvSpPr/>
          <p:nvPr/>
        </p:nvSpPr>
        <p:spPr>
          <a:xfrm>
            <a:off x="3365002" y="1879260"/>
            <a:ext cx="975362" cy="416670"/>
          </a:xfrm>
          <a:prstGeom prst="rect">
            <a:avLst/>
          </a:prstGeom>
          <a:solidFill>
            <a:schemeClr val="bg1">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tx1"/>
                </a:solidFill>
              </a:rPr>
              <a:t>MCU</a:t>
            </a:r>
            <a:endParaRPr lang="zh-CN" altLang="en-US" sz="1600" b="1" dirty="0">
              <a:solidFill>
                <a:schemeClr val="tx1"/>
              </a:solidFill>
            </a:endParaRPr>
          </a:p>
        </p:txBody>
      </p:sp>
      <p:sp>
        <p:nvSpPr>
          <p:cNvPr id="100" name="矩形 99">
            <a:extLst>
              <a:ext uri="{FF2B5EF4-FFF2-40B4-BE49-F238E27FC236}">
                <a16:creationId xmlns:a16="http://schemas.microsoft.com/office/drawing/2014/main" id="{2B32A061-7CE2-8115-8642-9D907BCCEED7}"/>
              </a:ext>
            </a:extLst>
          </p:cNvPr>
          <p:cNvSpPr/>
          <p:nvPr/>
        </p:nvSpPr>
        <p:spPr>
          <a:xfrm>
            <a:off x="1056085" y="3557670"/>
            <a:ext cx="1636869" cy="416670"/>
          </a:xfrm>
          <a:prstGeom prst="rect">
            <a:avLst/>
          </a:prstGeom>
          <a:solidFill>
            <a:schemeClr val="bg1">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tx1"/>
                </a:solidFill>
              </a:rPr>
              <a:t>LED</a:t>
            </a:r>
            <a:r>
              <a:rPr lang="zh-CN" altLang="en-US" sz="1600" b="1" dirty="0">
                <a:solidFill>
                  <a:schemeClr val="tx1"/>
                </a:solidFill>
              </a:rPr>
              <a:t>光源</a:t>
            </a:r>
          </a:p>
        </p:txBody>
      </p:sp>
      <p:sp>
        <p:nvSpPr>
          <p:cNvPr id="101" name="矩形 100">
            <a:extLst>
              <a:ext uri="{FF2B5EF4-FFF2-40B4-BE49-F238E27FC236}">
                <a16:creationId xmlns:a16="http://schemas.microsoft.com/office/drawing/2014/main" id="{C0163371-A05B-96CD-39A1-30FFD218D6C7}"/>
              </a:ext>
            </a:extLst>
          </p:cNvPr>
          <p:cNvSpPr/>
          <p:nvPr/>
        </p:nvSpPr>
        <p:spPr>
          <a:xfrm>
            <a:off x="1056085" y="3060855"/>
            <a:ext cx="1636869" cy="416670"/>
          </a:xfrm>
          <a:prstGeom prst="rect">
            <a:avLst/>
          </a:prstGeom>
          <a:solidFill>
            <a:schemeClr val="bg1">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tx1"/>
                </a:solidFill>
              </a:rPr>
              <a:t>MCU</a:t>
            </a:r>
            <a:endParaRPr lang="zh-CN" altLang="en-US" sz="1600" b="1" dirty="0">
              <a:solidFill>
                <a:schemeClr val="tx1"/>
              </a:solidFill>
            </a:endParaRPr>
          </a:p>
        </p:txBody>
      </p:sp>
      <p:sp>
        <p:nvSpPr>
          <p:cNvPr id="102" name="矩形 101">
            <a:extLst>
              <a:ext uri="{FF2B5EF4-FFF2-40B4-BE49-F238E27FC236}">
                <a16:creationId xmlns:a16="http://schemas.microsoft.com/office/drawing/2014/main" id="{4A2E1EDC-D793-FC17-D1D5-9CAE67FEAC1C}"/>
              </a:ext>
            </a:extLst>
          </p:cNvPr>
          <p:cNvSpPr/>
          <p:nvPr/>
        </p:nvSpPr>
        <p:spPr>
          <a:xfrm>
            <a:off x="492577" y="5587847"/>
            <a:ext cx="1342557" cy="416670"/>
          </a:xfrm>
          <a:prstGeom prst="rect">
            <a:avLst/>
          </a:prstGeom>
          <a:solidFill>
            <a:schemeClr val="bg1">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tx1"/>
                </a:solidFill>
              </a:rPr>
              <a:t>MCU</a:t>
            </a:r>
            <a:endParaRPr lang="zh-CN" altLang="en-US" sz="1600" b="1" dirty="0">
              <a:solidFill>
                <a:schemeClr val="tx1"/>
              </a:solidFill>
            </a:endParaRPr>
          </a:p>
        </p:txBody>
      </p:sp>
      <p:sp>
        <p:nvSpPr>
          <p:cNvPr id="103" name="矩形 102">
            <a:extLst>
              <a:ext uri="{FF2B5EF4-FFF2-40B4-BE49-F238E27FC236}">
                <a16:creationId xmlns:a16="http://schemas.microsoft.com/office/drawing/2014/main" id="{8F9374D7-1C6C-7DD6-5F16-DDA78848D479}"/>
              </a:ext>
            </a:extLst>
          </p:cNvPr>
          <p:cNvSpPr/>
          <p:nvPr/>
        </p:nvSpPr>
        <p:spPr>
          <a:xfrm>
            <a:off x="1924963" y="5582888"/>
            <a:ext cx="1342557" cy="416670"/>
          </a:xfrm>
          <a:prstGeom prst="rect">
            <a:avLst/>
          </a:prstGeom>
          <a:solidFill>
            <a:schemeClr val="bg1">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tx1"/>
                </a:solidFill>
              </a:rPr>
              <a:t>电磁传感器</a:t>
            </a:r>
          </a:p>
        </p:txBody>
      </p:sp>
      <p:sp>
        <p:nvSpPr>
          <p:cNvPr id="104" name="矩形 103">
            <a:extLst>
              <a:ext uri="{FF2B5EF4-FFF2-40B4-BE49-F238E27FC236}">
                <a16:creationId xmlns:a16="http://schemas.microsoft.com/office/drawing/2014/main" id="{6CC5F67F-A356-961B-AF56-B3897687FE0E}"/>
              </a:ext>
            </a:extLst>
          </p:cNvPr>
          <p:cNvSpPr/>
          <p:nvPr/>
        </p:nvSpPr>
        <p:spPr>
          <a:xfrm>
            <a:off x="1932442" y="5135544"/>
            <a:ext cx="1342557" cy="416670"/>
          </a:xfrm>
          <a:prstGeom prst="rect">
            <a:avLst/>
          </a:prstGeom>
          <a:solidFill>
            <a:schemeClr val="bg1">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tx1"/>
                </a:solidFill>
              </a:rPr>
              <a:t>SIC</a:t>
            </a:r>
            <a:r>
              <a:rPr lang="zh-CN" altLang="en-US" sz="1600" b="1" dirty="0">
                <a:solidFill>
                  <a:schemeClr val="tx1"/>
                </a:solidFill>
              </a:rPr>
              <a:t>器件</a:t>
            </a:r>
          </a:p>
        </p:txBody>
      </p:sp>
      <p:sp>
        <p:nvSpPr>
          <p:cNvPr id="105" name="矩形 104">
            <a:extLst>
              <a:ext uri="{FF2B5EF4-FFF2-40B4-BE49-F238E27FC236}">
                <a16:creationId xmlns:a16="http://schemas.microsoft.com/office/drawing/2014/main" id="{14251AE7-CA38-A364-E9AE-FF31B0425B6C}"/>
              </a:ext>
            </a:extLst>
          </p:cNvPr>
          <p:cNvSpPr/>
          <p:nvPr/>
        </p:nvSpPr>
        <p:spPr>
          <a:xfrm>
            <a:off x="492576" y="5135544"/>
            <a:ext cx="1342557" cy="416670"/>
          </a:xfrm>
          <a:prstGeom prst="rect">
            <a:avLst/>
          </a:prstGeom>
          <a:solidFill>
            <a:schemeClr val="bg1">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tx1"/>
                </a:solidFill>
              </a:rPr>
              <a:t>IGBT</a:t>
            </a:r>
            <a:endParaRPr lang="zh-CN" altLang="en-US" sz="1600" b="1" dirty="0">
              <a:solidFill>
                <a:schemeClr val="tx1"/>
              </a:solidFill>
            </a:endParaRPr>
          </a:p>
        </p:txBody>
      </p:sp>
      <p:sp>
        <p:nvSpPr>
          <p:cNvPr id="106" name="矩形 105">
            <a:extLst>
              <a:ext uri="{FF2B5EF4-FFF2-40B4-BE49-F238E27FC236}">
                <a16:creationId xmlns:a16="http://schemas.microsoft.com/office/drawing/2014/main" id="{7472ADB4-437B-9003-FA99-B67B76357B87}"/>
              </a:ext>
            </a:extLst>
          </p:cNvPr>
          <p:cNvSpPr/>
          <p:nvPr/>
        </p:nvSpPr>
        <p:spPr>
          <a:xfrm>
            <a:off x="7299960" y="5415214"/>
            <a:ext cx="1524003" cy="416670"/>
          </a:xfrm>
          <a:prstGeom prst="rect">
            <a:avLst/>
          </a:prstGeom>
          <a:solidFill>
            <a:schemeClr val="bg1">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tx1"/>
                </a:solidFill>
              </a:rPr>
              <a:t>BMS SFE</a:t>
            </a:r>
            <a:r>
              <a:rPr lang="zh-CN" altLang="en-US" sz="1600" b="1" dirty="0">
                <a:solidFill>
                  <a:schemeClr val="tx1"/>
                </a:solidFill>
              </a:rPr>
              <a:t>芯片</a:t>
            </a:r>
          </a:p>
        </p:txBody>
      </p:sp>
      <p:sp>
        <p:nvSpPr>
          <p:cNvPr id="107" name="矩形 106">
            <a:extLst>
              <a:ext uri="{FF2B5EF4-FFF2-40B4-BE49-F238E27FC236}">
                <a16:creationId xmlns:a16="http://schemas.microsoft.com/office/drawing/2014/main" id="{E16779B9-29F9-50F8-3483-DA5B947DCF77}"/>
              </a:ext>
            </a:extLst>
          </p:cNvPr>
          <p:cNvSpPr/>
          <p:nvPr/>
        </p:nvSpPr>
        <p:spPr>
          <a:xfrm>
            <a:off x="7299960" y="4940502"/>
            <a:ext cx="1524003" cy="416670"/>
          </a:xfrm>
          <a:prstGeom prst="rect">
            <a:avLst/>
          </a:prstGeom>
          <a:solidFill>
            <a:schemeClr val="bg1">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tx1"/>
                </a:solidFill>
              </a:rPr>
              <a:t>BMS MCU</a:t>
            </a:r>
            <a:r>
              <a:rPr lang="zh-CN" altLang="en-US" sz="1600" b="1" dirty="0">
                <a:solidFill>
                  <a:schemeClr val="tx1"/>
                </a:solidFill>
              </a:rPr>
              <a:t>芯片</a:t>
            </a:r>
          </a:p>
        </p:txBody>
      </p:sp>
      <p:sp>
        <p:nvSpPr>
          <p:cNvPr id="108" name="矩形 107">
            <a:extLst>
              <a:ext uri="{FF2B5EF4-FFF2-40B4-BE49-F238E27FC236}">
                <a16:creationId xmlns:a16="http://schemas.microsoft.com/office/drawing/2014/main" id="{059C8B46-A33C-01AE-5BA8-D216923281C2}"/>
              </a:ext>
            </a:extLst>
          </p:cNvPr>
          <p:cNvSpPr/>
          <p:nvPr/>
        </p:nvSpPr>
        <p:spPr>
          <a:xfrm>
            <a:off x="7299960" y="4479308"/>
            <a:ext cx="1524003" cy="416670"/>
          </a:xfrm>
          <a:prstGeom prst="rect">
            <a:avLst/>
          </a:prstGeom>
          <a:solidFill>
            <a:schemeClr val="bg1">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tx1"/>
                </a:solidFill>
              </a:rPr>
              <a:t>电磁传感器</a:t>
            </a:r>
          </a:p>
        </p:txBody>
      </p:sp>
      <p:sp>
        <p:nvSpPr>
          <p:cNvPr id="109" name="文本框 108">
            <a:extLst>
              <a:ext uri="{FF2B5EF4-FFF2-40B4-BE49-F238E27FC236}">
                <a16:creationId xmlns:a16="http://schemas.microsoft.com/office/drawing/2014/main" id="{95BCEA21-B943-578A-4052-3EB8B3BE42AB}"/>
              </a:ext>
            </a:extLst>
          </p:cNvPr>
          <p:cNvSpPr txBox="1"/>
          <p:nvPr/>
        </p:nvSpPr>
        <p:spPr>
          <a:xfrm>
            <a:off x="1033053" y="4076627"/>
            <a:ext cx="1431699" cy="369332"/>
          </a:xfrm>
          <a:prstGeom prst="rect">
            <a:avLst/>
          </a:prstGeom>
          <a:noFill/>
        </p:spPr>
        <p:txBody>
          <a:bodyPr wrap="square" rtlCol="0">
            <a:spAutoFit/>
          </a:bodyPr>
          <a:lstStyle/>
          <a:p>
            <a:r>
              <a:rPr lang="zh-CN" altLang="en-US" b="1" dirty="0">
                <a:solidFill>
                  <a:srgbClr val="0B76D7"/>
                </a:solidFill>
              </a:rPr>
              <a:t>照明系统</a:t>
            </a:r>
          </a:p>
        </p:txBody>
      </p:sp>
      <p:sp>
        <p:nvSpPr>
          <p:cNvPr id="110" name="文本框 109">
            <a:extLst>
              <a:ext uri="{FF2B5EF4-FFF2-40B4-BE49-F238E27FC236}">
                <a16:creationId xmlns:a16="http://schemas.microsoft.com/office/drawing/2014/main" id="{4C68A6EC-495E-FAE5-F190-83C70F2D6B92}"/>
              </a:ext>
            </a:extLst>
          </p:cNvPr>
          <p:cNvSpPr txBox="1"/>
          <p:nvPr/>
        </p:nvSpPr>
        <p:spPr>
          <a:xfrm>
            <a:off x="1261255" y="1379936"/>
            <a:ext cx="1931154" cy="369332"/>
          </a:xfrm>
          <a:prstGeom prst="rect">
            <a:avLst/>
          </a:prstGeom>
          <a:noFill/>
        </p:spPr>
        <p:txBody>
          <a:bodyPr wrap="square" rtlCol="0">
            <a:spAutoFit/>
          </a:bodyPr>
          <a:lstStyle/>
          <a:p>
            <a:r>
              <a:rPr lang="zh-CN" altLang="en-US" b="1" dirty="0">
                <a:solidFill>
                  <a:srgbClr val="0B76D7"/>
                </a:solidFill>
              </a:rPr>
              <a:t>整车热管理系统</a:t>
            </a:r>
          </a:p>
        </p:txBody>
      </p:sp>
      <p:sp>
        <p:nvSpPr>
          <p:cNvPr id="111" name="文本框 110">
            <a:extLst>
              <a:ext uri="{FF2B5EF4-FFF2-40B4-BE49-F238E27FC236}">
                <a16:creationId xmlns:a16="http://schemas.microsoft.com/office/drawing/2014/main" id="{69C3AE03-55AB-924A-70A7-22F77D08EC53}"/>
              </a:ext>
            </a:extLst>
          </p:cNvPr>
          <p:cNvSpPr txBox="1"/>
          <p:nvPr/>
        </p:nvSpPr>
        <p:spPr>
          <a:xfrm>
            <a:off x="5548075" y="853762"/>
            <a:ext cx="1931154" cy="369332"/>
          </a:xfrm>
          <a:prstGeom prst="rect">
            <a:avLst/>
          </a:prstGeom>
          <a:noFill/>
        </p:spPr>
        <p:txBody>
          <a:bodyPr wrap="square" rtlCol="0">
            <a:spAutoFit/>
          </a:bodyPr>
          <a:lstStyle/>
          <a:p>
            <a:r>
              <a:rPr lang="zh-CN" altLang="en-US" b="1" dirty="0">
                <a:solidFill>
                  <a:srgbClr val="0B76D7"/>
                </a:solidFill>
              </a:rPr>
              <a:t>充电逆变系统</a:t>
            </a:r>
          </a:p>
        </p:txBody>
      </p:sp>
      <p:sp>
        <p:nvSpPr>
          <p:cNvPr id="112" name="文本框 111">
            <a:extLst>
              <a:ext uri="{FF2B5EF4-FFF2-40B4-BE49-F238E27FC236}">
                <a16:creationId xmlns:a16="http://schemas.microsoft.com/office/drawing/2014/main" id="{5BFADAA5-75BB-2353-A6B9-BFC8BD4ABBBB}"/>
              </a:ext>
            </a:extLst>
          </p:cNvPr>
          <p:cNvSpPr txBox="1"/>
          <p:nvPr/>
        </p:nvSpPr>
        <p:spPr>
          <a:xfrm>
            <a:off x="8221979" y="1007176"/>
            <a:ext cx="2491739" cy="369332"/>
          </a:xfrm>
          <a:prstGeom prst="rect">
            <a:avLst/>
          </a:prstGeom>
          <a:noFill/>
        </p:spPr>
        <p:txBody>
          <a:bodyPr wrap="square" rtlCol="0">
            <a:spAutoFit/>
          </a:bodyPr>
          <a:lstStyle/>
          <a:p>
            <a:r>
              <a:rPr lang="zh-CN" altLang="en-US" b="1" dirty="0">
                <a:solidFill>
                  <a:srgbClr val="0B76D7"/>
                </a:solidFill>
              </a:rPr>
              <a:t>车身控制及车载系统</a:t>
            </a:r>
          </a:p>
        </p:txBody>
      </p:sp>
      <p:sp>
        <p:nvSpPr>
          <p:cNvPr id="113" name="文本框 112">
            <a:extLst>
              <a:ext uri="{FF2B5EF4-FFF2-40B4-BE49-F238E27FC236}">
                <a16:creationId xmlns:a16="http://schemas.microsoft.com/office/drawing/2014/main" id="{E6E9984E-A200-E971-A5D4-EA06409F84C4}"/>
              </a:ext>
            </a:extLst>
          </p:cNvPr>
          <p:cNvSpPr txBox="1"/>
          <p:nvPr/>
        </p:nvSpPr>
        <p:spPr>
          <a:xfrm>
            <a:off x="7302706" y="5960873"/>
            <a:ext cx="1701267" cy="369332"/>
          </a:xfrm>
          <a:prstGeom prst="rect">
            <a:avLst/>
          </a:prstGeom>
          <a:noFill/>
        </p:spPr>
        <p:txBody>
          <a:bodyPr wrap="square" rtlCol="0">
            <a:spAutoFit/>
          </a:bodyPr>
          <a:lstStyle/>
          <a:p>
            <a:r>
              <a:rPr lang="zh-CN" altLang="en-US" b="1" dirty="0">
                <a:solidFill>
                  <a:srgbClr val="0B76D7"/>
                </a:solidFill>
              </a:rPr>
              <a:t>电池管理系统</a:t>
            </a:r>
          </a:p>
        </p:txBody>
      </p:sp>
      <p:sp>
        <p:nvSpPr>
          <p:cNvPr id="114" name="文本框 113">
            <a:extLst>
              <a:ext uri="{FF2B5EF4-FFF2-40B4-BE49-F238E27FC236}">
                <a16:creationId xmlns:a16="http://schemas.microsoft.com/office/drawing/2014/main" id="{53D94766-91B0-FC0D-1058-67C9B63D715B}"/>
              </a:ext>
            </a:extLst>
          </p:cNvPr>
          <p:cNvSpPr txBox="1"/>
          <p:nvPr/>
        </p:nvSpPr>
        <p:spPr>
          <a:xfrm>
            <a:off x="450149" y="6143797"/>
            <a:ext cx="2115642" cy="369332"/>
          </a:xfrm>
          <a:prstGeom prst="rect">
            <a:avLst/>
          </a:prstGeom>
          <a:noFill/>
        </p:spPr>
        <p:txBody>
          <a:bodyPr wrap="square" rtlCol="0">
            <a:spAutoFit/>
          </a:bodyPr>
          <a:lstStyle/>
          <a:p>
            <a:r>
              <a:rPr lang="zh-CN" altLang="en-US" b="1" dirty="0">
                <a:solidFill>
                  <a:srgbClr val="0B76D7"/>
                </a:solidFill>
              </a:rPr>
              <a:t>电池驱动控制系统</a:t>
            </a:r>
          </a:p>
        </p:txBody>
      </p:sp>
    </p:spTree>
    <p:extLst>
      <p:ext uri="{BB962C8B-B14F-4D97-AF65-F5344CB8AC3E}">
        <p14:creationId xmlns:p14="http://schemas.microsoft.com/office/powerpoint/2010/main" val="171283757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平行四边形 13"/>
          <p:cNvSpPr/>
          <p:nvPr/>
        </p:nvSpPr>
        <p:spPr>
          <a:xfrm>
            <a:off x="293222" y="197092"/>
            <a:ext cx="6479869" cy="611841"/>
          </a:xfrm>
          <a:custGeom>
            <a:avLst/>
            <a:gdLst>
              <a:gd name="connsiteX0" fmla="*/ 0 w 6828204"/>
              <a:gd name="connsiteY0" fmla="*/ 612000 h 612000"/>
              <a:gd name="connsiteX1" fmla="*/ 0 w 6828204"/>
              <a:gd name="connsiteY1" fmla="*/ 0 h 612000"/>
              <a:gd name="connsiteX2" fmla="*/ 6828204 w 6828204"/>
              <a:gd name="connsiteY2" fmla="*/ 0 h 612000"/>
              <a:gd name="connsiteX3" fmla="*/ 6828204 w 6828204"/>
              <a:gd name="connsiteY3" fmla="*/ 612000 h 612000"/>
              <a:gd name="connsiteX4" fmla="*/ 0 w 6828204"/>
              <a:gd name="connsiteY4" fmla="*/ 612000 h 612000"/>
              <a:gd name="connsiteX0-1" fmla="*/ 0 w 6828204"/>
              <a:gd name="connsiteY0-2" fmla="*/ 612000 h 612000"/>
              <a:gd name="connsiteX1-3" fmla="*/ 0 w 6828204"/>
              <a:gd name="connsiteY1-4" fmla="*/ 0 h 612000"/>
              <a:gd name="connsiteX2-5" fmla="*/ 6828204 w 6828204"/>
              <a:gd name="connsiteY2-6" fmla="*/ 0 h 612000"/>
              <a:gd name="connsiteX3-7" fmla="*/ 6241607 w 6828204"/>
              <a:gd name="connsiteY3-8" fmla="*/ 612000 h 612000"/>
              <a:gd name="connsiteX4-9" fmla="*/ 0 w 6828204"/>
              <a:gd name="connsiteY4-10" fmla="*/ 612000 h 612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828204" h="612000">
                <a:moveTo>
                  <a:pt x="0" y="612000"/>
                </a:moveTo>
                <a:lnTo>
                  <a:pt x="0" y="0"/>
                </a:lnTo>
                <a:lnTo>
                  <a:pt x="6828204" y="0"/>
                </a:lnTo>
                <a:lnTo>
                  <a:pt x="6241607" y="612000"/>
                </a:lnTo>
                <a:lnTo>
                  <a:pt x="0" y="612000"/>
                </a:lnTo>
                <a:close/>
              </a:path>
            </a:pathLst>
          </a:custGeom>
          <a:solidFill>
            <a:srgbClr val="0B76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20000"/>
              </a:lnSpc>
              <a:spcBef>
                <a:spcPts val="0"/>
              </a:spcBef>
              <a:spcAft>
                <a:spcPts val="0"/>
              </a:spcAft>
              <a:buClrTx/>
              <a:buSzTx/>
              <a:buFontTx/>
              <a:buNone/>
              <a:tabLst/>
              <a:defRPr/>
            </a:pPr>
            <a:endParaRPr kumimoji="0" lang="zh-CN" altLang="en-US" sz="1799" b="0" i="0" u="none" strike="noStrike" kern="1200" cap="none" spc="0" normalizeH="0" baseline="0" noProof="0" dirty="0">
              <a:ln>
                <a:noFill/>
              </a:ln>
              <a:solidFill>
                <a:prstClr val="white"/>
              </a:solidFill>
              <a:effectLst/>
              <a:uLnTx/>
              <a:uFillTx/>
              <a:latin typeface="Open Sans Light"/>
              <a:cs typeface="+mn-cs"/>
            </a:endParaRPr>
          </a:p>
        </p:txBody>
      </p:sp>
      <p:sp>
        <p:nvSpPr>
          <p:cNvPr id="67" name="矩形 66"/>
          <p:cNvSpPr/>
          <p:nvPr/>
        </p:nvSpPr>
        <p:spPr>
          <a:xfrm>
            <a:off x="0" y="197092"/>
            <a:ext cx="123060" cy="611841"/>
          </a:xfrm>
          <a:prstGeom prst="rect">
            <a:avLst/>
          </a:prstGeom>
          <a:solidFill>
            <a:srgbClr val="0B76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zh-CN" altLang="en-US" sz="1799" b="0" i="0" u="none" strike="noStrike" kern="1200" cap="none" spc="0" normalizeH="0" baseline="0" noProof="0">
              <a:ln>
                <a:noFill/>
              </a:ln>
              <a:solidFill>
                <a:prstClr val="white"/>
              </a:solidFill>
              <a:effectLst/>
              <a:uLnTx/>
              <a:uFillTx/>
              <a:latin typeface="Open Sans Light"/>
              <a:cs typeface="+mn-cs"/>
            </a:endParaRPr>
          </a:p>
        </p:txBody>
      </p:sp>
      <p:sp>
        <p:nvSpPr>
          <p:cNvPr id="68" name="文本框 18"/>
          <p:cNvSpPr txBox="1"/>
          <p:nvPr/>
        </p:nvSpPr>
        <p:spPr>
          <a:xfrm>
            <a:off x="293223" y="272884"/>
            <a:ext cx="5376057" cy="461537"/>
          </a:xfrm>
          <a:prstGeom prst="rect">
            <a:avLst/>
          </a:prstGeom>
          <a:noFill/>
        </p:spPr>
        <p:txBody>
          <a:bodyPr wrap="square" rtlCol="0">
            <a:spAutoFit/>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lang="zh-CN" altLang="en-US" sz="2399" b="1" dirty="0">
                <a:solidFill>
                  <a:prstClr val="white"/>
                </a:solidFill>
                <a:latin typeface="微软雅黑" panose="020B0503020204020204" pitchFamily="34" charset="-122"/>
                <a:ea typeface="微软雅黑" panose="020B0503020204020204" pitchFamily="34" charset="-122"/>
              </a:rPr>
              <a:t>车规</a:t>
            </a:r>
            <a:r>
              <a:rPr lang="en-US" altLang="zh-CN" sz="2399" b="1" dirty="0">
                <a:solidFill>
                  <a:prstClr val="white"/>
                </a:solidFill>
                <a:latin typeface="微软雅黑" panose="020B0503020204020204" pitchFamily="34" charset="-122"/>
                <a:ea typeface="微软雅黑" panose="020B0503020204020204" pitchFamily="34" charset="-122"/>
              </a:rPr>
              <a:t>MCU</a:t>
            </a:r>
            <a:r>
              <a:rPr lang="zh-CN" altLang="en-US" sz="2399" b="1" dirty="0">
                <a:solidFill>
                  <a:prstClr val="white"/>
                </a:solidFill>
                <a:latin typeface="微软雅黑" panose="020B0503020204020204" pitchFamily="34" charset="-122"/>
                <a:ea typeface="微软雅黑" panose="020B0503020204020204" pitchFamily="34" charset="-122"/>
              </a:rPr>
              <a:t>分类及应用</a:t>
            </a:r>
          </a:p>
        </p:txBody>
      </p:sp>
      <p:sp>
        <p:nvSpPr>
          <p:cNvPr id="4" name="文本框 3">
            <a:extLst>
              <a:ext uri="{FF2B5EF4-FFF2-40B4-BE49-F238E27FC236}">
                <a16:creationId xmlns:a16="http://schemas.microsoft.com/office/drawing/2014/main" id="{F415D136-02A5-DE97-C602-327413421F1F}"/>
              </a:ext>
            </a:extLst>
          </p:cNvPr>
          <p:cNvSpPr txBox="1"/>
          <p:nvPr/>
        </p:nvSpPr>
        <p:spPr>
          <a:xfrm>
            <a:off x="583128" y="1012524"/>
            <a:ext cx="10854892" cy="993542"/>
          </a:xfrm>
          <a:prstGeom prst="rect">
            <a:avLst/>
          </a:prstGeom>
          <a:noFill/>
        </p:spPr>
        <p:txBody>
          <a:bodyPr wrap="square" rtlCol="0">
            <a:spAutoFit/>
          </a:bodyPr>
          <a:lstStyle/>
          <a:p>
            <a:pPr indent="457200">
              <a:lnSpc>
                <a:spcPts val="2400"/>
              </a:lnSpc>
            </a:pPr>
            <a:r>
              <a:rPr lang="zh-CN" altLang="en-US" sz="1600" dirty="0"/>
              <a:t>汽车</a:t>
            </a:r>
            <a:r>
              <a:rPr lang="en-US" altLang="zh-CN" sz="1600" dirty="0"/>
              <a:t>MCU</a:t>
            </a:r>
            <a:r>
              <a:rPr lang="zh-CN" altLang="en-US" sz="1600" dirty="0"/>
              <a:t>主要包含</a:t>
            </a:r>
            <a:r>
              <a:rPr lang="en-US" altLang="zh-CN" sz="1600" dirty="0"/>
              <a:t>8</a:t>
            </a:r>
            <a:r>
              <a:rPr lang="zh-CN" altLang="en-US" sz="1600" dirty="0"/>
              <a:t>、</a:t>
            </a:r>
            <a:r>
              <a:rPr lang="en-US" altLang="zh-CN" sz="1600" dirty="0"/>
              <a:t>16</a:t>
            </a:r>
            <a:r>
              <a:rPr lang="zh-CN" altLang="en-US" sz="1600" dirty="0"/>
              <a:t>、</a:t>
            </a:r>
            <a:r>
              <a:rPr lang="en-US" altLang="zh-CN" sz="1600" dirty="0"/>
              <a:t>32</a:t>
            </a:r>
            <a:r>
              <a:rPr lang="zh-CN" altLang="en-US" sz="1600" dirty="0"/>
              <a:t>位三种，位数越多越复杂，处理能力越强，价格大致分别在</a:t>
            </a:r>
            <a:r>
              <a:rPr lang="en-US" altLang="zh-CN" sz="1600" dirty="0"/>
              <a:t>0~1</a:t>
            </a:r>
            <a:r>
              <a:rPr lang="zh-CN" altLang="en-US" sz="1600" dirty="0"/>
              <a:t>、</a:t>
            </a:r>
            <a:r>
              <a:rPr lang="en-US" altLang="zh-CN" sz="1600" dirty="0"/>
              <a:t>1~5</a:t>
            </a:r>
            <a:r>
              <a:rPr lang="zh-CN" altLang="en-US" sz="1600" dirty="0"/>
              <a:t>、</a:t>
            </a:r>
            <a:r>
              <a:rPr lang="en-US" altLang="zh-CN" sz="1600" dirty="0"/>
              <a:t>5~10</a:t>
            </a:r>
            <a:r>
              <a:rPr lang="zh-CN" altLang="en-US" sz="1600" dirty="0"/>
              <a:t>美元区间，部分高端产品单价在</a:t>
            </a:r>
            <a:r>
              <a:rPr lang="en-US" altLang="zh-CN" sz="1600" dirty="0"/>
              <a:t>10</a:t>
            </a:r>
            <a:r>
              <a:rPr lang="zh-CN" altLang="en-US" sz="1600" dirty="0"/>
              <a:t>美元以上。随着汽车电子电控功能日趋复杂，车载</a:t>
            </a:r>
            <a:r>
              <a:rPr lang="en-US" altLang="zh-CN" sz="1600" dirty="0"/>
              <a:t>MCU</a:t>
            </a:r>
            <a:r>
              <a:rPr lang="zh-CN" altLang="en-US" sz="1600" dirty="0"/>
              <a:t>中</a:t>
            </a:r>
            <a:r>
              <a:rPr lang="en-US" altLang="zh-CN" sz="1600" dirty="0"/>
              <a:t>32</a:t>
            </a:r>
            <a:r>
              <a:rPr lang="zh-CN" altLang="en-US" sz="1600" dirty="0"/>
              <a:t>位占比提高，将带动整体</a:t>
            </a:r>
            <a:r>
              <a:rPr lang="en-US" altLang="zh-CN" sz="1600" dirty="0"/>
              <a:t>ASP(</a:t>
            </a:r>
            <a:r>
              <a:rPr lang="zh-CN" altLang="en-US" sz="1600" dirty="0"/>
              <a:t>平均销售价格</a:t>
            </a:r>
            <a:r>
              <a:rPr lang="en-US" altLang="zh-CN" sz="1600" dirty="0"/>
              <a:t>)</a:t>
            </a:r>
            <a:r>
              <a:rPr lang="zh-CN" altLang="en-US" sz="1600" dirty="0"/>
              <a:t>提升</a:t>
            </a:r>
          </a:p>
        </p:txBody>
      </p:sp>
      <p:sp>
        <p:nvSpPr>
          <p:cNvPr id="12" name="矩形: 圆角 11">
            <a:extLst>
              <a:ext uri="{FF2B5EF4-FFF2-40B4-BE49-F238E27FC236}">
                <a16:creationId xmlns:a16="http://schemas.microsoft.com/office/drawing/2014/main" id="{B075B07C-598C-1D3F-98EB-07F18D4B57B9}"/>
              </a:ext>
            </a:extLst>
          </p:cNvPr>
          <p:cNvSpPr/>
          <p:nvPr/>
        </p:nvSpPr>
        <p:spPr>
          <a:xfrm>
            <a:off x="844385" y="2154100"/>
            <a:ext cx="3206590" cy="4273401"/>
          </a:xfrm>
          <a:prstGeom prst="roundRect">
            <a:avLst>
              <a:gd name="adj" fmla="val 3999"/>
            </a:avLst>
          </a:prstGeom>
          <a:solidFill>
            <a:srgbClr val="EEEEE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tIns="180000" rtlCol="0" anchor="t" anchorCtr="0">
            <a:noAutofit/>
          </a:bodyPr>
          <a:lstStyle/>
          <a:p>
            <a:pPr algn="ctr">
              <a:lnSpc>
                <a:spcPct val="150000"/>
              </a:lnSpc>
            </a:pPr>
            <a:r>
              <a:rPr lang="en-US" altLang="zh-CN" sz="2400" b="1" dirty="0">
                <a:solidFill>
                  <a:schemeClr val="tx1"/>
                </a:solidFill>
                <a:latin typeface="思源黑体 CN Heavy" panose="020B0A00000000000000" pitchFamily="34" charset="-122"/>
                <a:ea typeface="思源黑体 CN Heavy" panose="020B0A00000000000000" pitchFamily="34" charset="-122"/>
              </a:rPr>
              <a:t>8</a:t>
            </a:r>
            <a:r>
              <a:rPr lang="zh-CN" altLang="en-US" sz="2400" b="1" dirty="0">
                <a:solidFill>
                  <a:schemeClr val="tx1"/>
                </a:solidFill>
                <a:latin typeface="思源黑体 CN Heavy" panose="020B0A00000000000000" pitchFamily="34" charset="-122"/>
                <a:ea typeface="思源黑体 CN Heavy" panose="020B0A00000000000000" pitchFamily="34" charset="-122"/>
              </a:rPr>
              <a:t>位</a:t>
            </a:r>
            <a:r>
              <a:rPr lang="en-US" altLang="zh-CN" sz="2400" b="1" dirty="0">
                <a:solidFill>
                  <a:schemeClr val="tx1"/>
                </a:solidFill>
                <a:latin typeface="思源黑体 CN Heavy" panose="020B0A00000000000000" pitchFamily="34" charset="-122"/>
                <a:ea typeface="思源黑体 CN Heavy" panose="020B0A00000000000000" pitchFamily="34" charset="-122"/>
              </a:rPr>
              <a:t>MCU</a:t>
            </a:r>
          </a:p>
          <a:p>
            <a:pPr>
              <a:lnSpc>
                <a:spcPct val="150000"/>
              </a:lnSpc>
            </a:pPr>
            <a:r>
              <a:rPr lang="zh-CN" altLang="en-US" sz="1400" dirty="0">
                <a:solidFill>
                  <a:schemeClr val="tx1"/>
                </a:solidFill>
                <a:latin typeface="+mn-ea"/>
              </a:rPr>
              <a:t>提供低端控制功能</a:t>
            </a:r>
            <a:r>
              <a:rPr lang="en-US" altLang="zh-CN" sz="1400" dirty="0">
                <a:solidFill>
                  <a:schemeClr val="tx1"/>
                </a:solidFill>
                <a:latin typeface="+mn-ea"/>
              </a:rPr>
              <a:t>:</a:t>
            </a:r>
            <a:r>
              <a:rPr lang="zh-CN" altLang="en-US" sz="1400" dirty="0">
                <a:solidFill>
                  <a:schemeClr val="tx1"/>
                </a:solidFill>
                <a:latin typeface="+mn-ea"/>
              </a:rPr>
              <a:t>风扇控制、空调控制、雨刷、天窗、车窗升降、低端仪表盘、集线盒、座椅控制、门控模块</a:t>
            </a:r>
          </a:p>
        </p:txBody>
      </p:sp>
      <p:sp>
        <p:nvSpPr>
          <p:cNvPr id="15" name="矩形: 圆角 14">
            <a:extLst>
              <a:ext uri="{FF2B5EF4-FFF2-40B4-BE49-F238E27FC236}">
                <a16:creationId xmlns:a16="http://schemas.microsoft.com/office/drawing/2014/main" id="{A156BAD4-6A65-6ECD-E27D-BAF39ACF225F}"/>
              </a:ext>
            </a:extLst>
          </p:cNvPr>
          <p:cNvSpPr/>
          <p:nvPr/>
        </p:nvSpPr>
        <p:spPr>
          <a:xfrm>
            <a:off x="4492705" y="2170079"/>
            <a:ext cx="3206590" cy="4273401"/>
          </a:xfrm>
          <a:prstGeom prst="roundRect">
            <a:avLst>
              <a:gd name="adj" fmla="val 3999"/>
            </a:avLst>
          </a:prstGeom>
          <a:solidFill>
            <a:srgbClr val="EEEEE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tIns="180000" rtlCol="0" anchor="t" anchorCtr="0">
            <a:noAutofit/>
          </a:bodyPr>
          <a:lstStyle/>
          <a:p>
            <a:pPr algn="ctr">
              <a:lnSpc>
                <a:spcPct val="150000"/>
              </a:lnSpc>
            </a:pPr>
            <a:r>
              <a:rPr lang="en-US" altLang="zh-CN" sz="2400" b="1" dirty="0">
                <a:solidFill>
                  <a:schemeClr val="tx1"/>
                </a:solidFill>
                <a:latin typeface="思源黑体 CN Heavy" panose="020B0A00000000000000" pitchFamily="34" charset="-122"/>
                <a:ea typeface="思源黑体 CN Heavy" panose="020B0A00000000000000" pitchFamily="34" charset="-122"/>
              </a:rPr>
              <a:t>16</a:t>
            </a:r>
            <a:r>
              <a:rPr lang="zh-CN" altLang="en-US" sz="2400" b="1" dirty="0">
                <a:solidFill>
                  <a:schemeClr val="tx1"/>
                </a:solidFill>
                <a:latin typeface="思源黑体 CN Heavy" panose="020B0A00000000000000" pitchFamily="34" charset="-122"/>
                <a:ea typeface="思源黑体 CN Heavy" panose="020B0A00000000000000" pitchFamily="34" charset="-122"/>
              </a:rPr>
              <a:t>位</a:t>
            </a:r>
            <a:r>
              <a:rPr lang="en-US" altLang="zh-CN" sz="2400" b="1" dirty="0">
                <a:solidFill>
                  <a:schemeClr val="tx1"/>
                </a:solidFill>
                <a:latin typeface="思源黑体 CN Heavy" panose="020B0A00000000000000" pitchFamily="34" charset="-122"/>
                <a:ea typeface="思源黑体 CN Heavy" panose="020B0A00000000000000" pitchFamily="34" charset="-122"/>
              </a:rPr>
              <a:t>MCU</a:t>
            </a:r>
          </a:p>
          <a:p>
            <a:pPr>
              <a:lnSpc>
                <a:spcPct val="150000"/>
              </a:lnSpc>
            </a:pPr>
            <a:r>
              <a:rPr lang="zh-CN" altLang="en-US" sz="1400" dirty="0">
                <a:solidFill>
                  <a:schemeClr val="tx1"/>
                </a:solidFill>
                <a:latin typeface="+mn-ea"/>
              </a:rPr>
              <a:t>提供中端控制功能</a:t>
            </a:r>
            <a:r>
              <a:rPr lang="en-US" altLang="zh-CN" sz="1400" dirty="0">
                <a:solidFill>
                  <a:schemeClr val="tx1"/>
                </a:solidFill>
                <a:latin typeface="+mn-ea"/>
              </a:rPr>
              <a:t>:</a:t>
            </a:r>
            <a:r>
              <a:rPr lang="zh-CN" altLang="en-US" sz="1400" dirty="0">
                <a:solidFill>
                  <a:schemeClr val="tx1"/>
                </a:solidFill>
                <a:latin typeface="+mn-ea"/>
              </a:rPr>
              <a:t>用于动力系统，如引擎控制、齿轮与离合器控制和电子式涡轮系统等；用于底盘，如悬吊系统、电子式动力方向盘、扭力分散控制和电子泵、电子刹车等</a:t>
            </a:r>
            <a:endParaRPr lang="en-US" altLang="zh-CN" sz="1400" dirty="0">
              <a:solidFill>
                <a:schemeClr val="tx1"/>
              </a:solidFill>
              <a:latin typeface="+mn-ea"/>
            </a:endParaRPr>
          </a:p>
        </p:txBody>
      </p:sp>
      <p:sp>
        <p:nvSpPr>
          <p:cNvPr id="16" name="矩形: 圆角 15">
            <a:extLst>
              <a:ext uri="{FF2B5EF4-FFF2-40B4-BE49-F238E27FC236}">
                <a16:creationId xmlns:a16="http://schemas.microsoft.com/office/drawing/2014/main" id="{74340148-5A74-D8ED-EB8A-6BFF7CD622E8}"/>
              </a:ext>
            </a:extLst>
          </p:cNvPr>
          <p:cNvSpPr/>
          <p:nvPr/>
        </p:nvSpPr>
        <p:spPr>
          <a:xfrm>
            <a:off x="8141025" y="2170819"/>
            <a:ext cx="3206590" cy="4273401"/>
          </a:xfrm>
          <a:prstGeom prst="roundRect">
            <a:avLst>
              <a:gd name="adj" fmla="val 3999"/>
            </a:avLst>
          </a:prstGeom>
          <a:solidFill>
            <a:srgbClr val="EEEEE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tIns="180000" rtlCol="0" anchor="t" anchorCtr="0">
            <a:noAutofit/>
          </a:bodyPr>
          <a:lstStyle/>
          <a:p>
            <a:pPr algn="ctr">
              <a:lnSpc>
                <a:spcPct val="150000"/>
              </a:lnSpc>
            </a:pPr>
            <a:r>
              <a:rPr lang="en-US" altLang="zh-CN" sz="2400" b="1" dirty="0">
                <a:solidFill>
                  <a:schemeClr val="tx1"/>
                </a:solidFill>
                <a:latin typeface="思源黑体 CN Heavy" panose="020B0A00000000000000" pitchFamily="34" charset="-122"/>
                <a:ea typeface="思源黑体 CN Heavy" panose="020B0A00000000000000" pitchFamily="34" charset="-122"/>
              </a:rPr>
              <a:t>32</a:t>
            </a:r>
            <a:r>
              <a:rPr lang="zh-CN" altLang="en-US" sz="2400" b="1" dirty="0">
                <a:solidFill>
                  <a:schemeClr val="tx1"/>
                </a:solidFill>
                <a:latin typeface="思源黑体 CN Heavy" panose="020B0A00000000000000" pitchFamily="34" charset="-122"/>
                <a:ea typeface="思源黑体 CN Heavy" panose="020B0A00000000000000" pitchFamily="34" charset="-122"/>
              </a:rPr>
              <a:t>位</a:t>
            </a:r>
            <a:r>
              <a:rPr lang="en-US" altLang="zh-CN" sz="2400" b="1" dirty="0">
                <a:solidFill>
                  <a:schemeClr val="tx1"/>
                </a:solidFill>
                <a:latin typeface="思源黑体 CN Heavy" panose="020B0A00000000000000" pitchFamily="34" charset="-122"/>
                <a:ea typeface="思源黑体 CN Heavy" panose="020B0A00000000000000" pitchFamily="34" charset="-122"/>
              </a:rPr>
              <a:t>MCU</a:t>
            </a:r>
          </a:p>
          <a:p>
            <a:pPr>
              <a:lnSpc>
                <a:spcPct val="150000"/>
              </a:lnSpc>
            </a:pPr>
            <a:r>
              <a:rPr lang="zh-CN" altLang="en-US" sz="1400" dirty="0">
                <a:solidFill>
                  <a:schemeClr val="tx1"/>
                </a:solidFill>
                <a:latin typeface="+mn-ea"/>
              </a:rPr>
              <a:t>提供高端控制功能</a:t>
            </a:r>
            <a:r>
              <a:rPr lang="en-US" altLang="zh-CN" sz="1400" dirty="0">
                <a:solidFill>
                  <a:schemeClr val="tx1"/>
                </a:solidFill>
                <a:latin typeface="+mn-ea"/>
              </a:rPr>
              <a:t>:</a:t>
            </a:r>
            <a:r>
              <a:rPr lang="zh-CN" altLang="en-US" sz="1400" dirty="0">
                <a:solidFill>
                  <a:schemeClr val="tx1"/>
                </a:solidFill>
                <a:latin typeface="+mn-ea"/>
              </a:rPr>
              <a:t>在实现</a:t>
            </a:r>
            <a:r>
              <a:rPr lang="en-US" altLang="zh-CN" sz="1400" dirty="0">
                <a:solidFill>
                  <a:schemeClr val="tx1"/>
                </a:solidFill>
                <a:latin typeface="+mn-ea"/>
              </a:rPr>
              <a:t>L1</a:t>
            </a:r>
            <a:r>
              <a:rPr lang="zh-CN" altLang="en-US" sz="1400" dirty="0">
                <a:solidFill>
                  <a:schemeClr val="tx1"/>
                </a:solidFill>
                <a:latin typeface="+mn-ea"/>
              </a:rPr>
              <a:t>和</a:t>
            </a:r>
            <a:r>
              <a:rPr lang="en-US" altLang="zh-CN" sz="1400" dirty="0">
                <a:solidFill>
                  <a:schemeClr val="tx1"/>
                </a:solidFill>
                <a:latin typeface="+mn-ea"/>
              </a:rPr>
              <a:t>L2</a:t>
            </a:r>
            <a:r>
              <a:rPr lang="zh-CN" altLang="en-US" sz="1400" dirty="0">
                <a:solidFill>
                  <a:schemeClr val="tx1"/>
                </a:solidFill>
                <a:latin typeface="+mn-ea"/>
              </a:rPr>
              <a:t>的自动驾驶功能中扮演重要角色，如仪表盘控制、车身控制、多媒体信息系统、引擎控制，以及新兴的智能性和实时性的安全系统及动力系统</a:t>
            </a:r>
          </a:p>
        </p:txBody>
      </p:sp>
      <p:pic>
        <p:nvPicPr>
          <p:cNvPr id="24" name="图片 23">
            <a:extLst>
              <a:ext uri="{FF2B5EF4-FFF2-40B4-BE49-F238E27FC236}">
                <a16:creationId xmlns:a16="http://schemas.microsoft.com/office/drawing/2014/main" id="{0AADFDC3-3C44-BA29-4E50-9097E706CFA3}"/>
              </a:ext>
            </a:extLst>
          </p:cNvPr>
          <p:cNvPicPr>
            <a:picLocks noChangeAspect="1"/>
          </p:cNvPicPr>
          <p:nvPr/>
        </p:nvPicPr>
        <p:blipFill rotWithShape="1">
          <a:blip r:embed="rId3">
            <a:extLst>
              <a:ext uri="{28A0092B-C50C-407E-A947-70E740481C1C}">
                <a14:useLocalDpi xmlns:a14="http://schemas.microsoft.com/office/drawing/2010/main" val="0"/>
              </a:ext>
            </a:extLst>
          </a:blip>
          <a:srcRect l="4602"/>
          <a:stretch/>
        </p:blipFill>
        <p:spPr>
          <a:xfrm>
            <a:off x="4492705" y="4756445"/>
            <a:ext cx="3188348" cy="1671055"/>
          </a:xfrm>
          <a:prstGeom prst="rect">
            <a:avLst/>
          </a:prstGeom>
        </p:spPr>
      </p:pic>
      <p:pic>
        <p:nvPicPr>
          <p:cNvPr id="26" name="图片 25">
            <a:extLst>
              <a:ext uri="{FF2B5EF4-FFF2-40B4-BE49-F238E27FC236}">
                <a16:creationId xmlns:a16="http://schemas.microsoft.com/office/drawing/2014/main" id="{F91535A5-A0B7-4E40-8918-A31F03833E29}"/>
              </a:ext>
            </a:extLst>
          </p:cNvPr>
          <p:cNvPicPr>
            <a:picLocks noChangeAspect="1"/>
          </p:cNvPicPr>
          <p:nvPr/>
        </p:nvPicPr>
        <p:blipFill rotWithShape="1">
          <a:blip r:embed="rId4">
            <a:extLst>
              <a:ext uri="{28A0092B-C50C-407E-A947-70E740481C1C}">
                <a14:useLocalDpi xmlns:a14="http://schemas.microsoft.com/office/drawing/2010/main" val="0"/>
              </a:ext>
            </a:extLst>
          </a:blip>
          <a:srcRect t="10943"/>
          <a:stretch/>
        </p:blipFill>
        <p:spPr>
          <a:xfrm>
            <a:off x="844384" y="4740464"/>
            <a:ext cx="3187591" cy="1687035"/>
          </a:xfrm>
          <a:prstGeom prst="rect">
            <a:avLst/>
          </a:prstGeom>
        </p:spPr>
      </p:pic>
      <p:pic>
        <p:nvPicPr>
          <p:cNvPr id="28" name="图片 27">
            <a:extLst>
              <a:ext uri="{FF2B5EF4-FFF2-40B4-BE49-F238E27FC236}">
                <a16:creationId xmlns:a16="http://schemas.microsoft.com/office/drawing/2014/main" id="{C6204609-6F99-9FBC-901C-2A1B141832F3}"/>
              </a:ext>
            </a:extLst>
          </p:cNvPr>
          <p:cNvPicPr>
            <a:picLocks noChangeAspect="1"/>
          </p:cNvPicPr>
          <p:nvPr/>
        </p:nvPicPr>
        <p:blipFill rotWithShape="1">
          <a:blip r:embed="rId5">
            <a:extLst>
              <a:ext uri="{28A0092B-C50C-407E-A947-70E740481C1C}">
                <a14:useLocalDpi xmlns:a14="http://schemas.microsoft.com/office/drawing/2010/main" val="0"/>
              </a:ext>
            </a:extLst>
          </a:blip>
          <a:srcRect t="10098" r="19134"/>
          <a:stretch/>
        </p:blipFill>
        <p:spPr>
          <a:xfrm>
            <a:off x="8141023" y="4756444"/>
            <a:ext cx="3206591" cy="1671055"/>
          </a:xfrm>
          <a:prstGeom prst="rect">
            <a:avLst/>
          </a:prstGeom>
        </p:spPr>
      </p:pic>
    </p:spTree>
    <p:extLst>
      <p:ext uri="{BB962C8B-B14F-4D97-AF65-F5344CB8AC3E}">
        <p14:creationId xmlns:p14="http://schemas.microsoft.com/office/powerpoint/2010/main" val="22872260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平行四边形 13"/>
          <p:cNvSpPr/>
          <p:nvPr/>
        </p:nvSpPr>
        <p:spPr>
          <a:xfrm>
            <a:off x="293222" y="197092"/>
            <a:ext cx="6479869" cy="611841"/>
          </a:xfrm>
          <a:custGeom>
            <a:avLst/>
            <a:gdLst>
              <a:gd name="connsiteX0" fmla="*/ 0 w 6828204"/>
              <a:gd name="connsiteY0" fmla="*/ 612000 h 612000"/>
              <a:gd name="connsiteX1" fmla="*/ 0 w 6828204"/>
              <a:gd name="connsiteY1" fmla="*/ 0 h 612000"/>
              <a:gd name="connsiteX2" fmla="*/ 6828204 w 6828204"/>
              <a:gd name="connsiteY2" fmla="*/ 0 h 612000"/>
              <a:gd name="connsiteX3" fmla="*/ 6828204 w 6828204"/>
              <a:gd name="connsiteY3" fmla="*/ 612000 h 612000"/>
              <a:gd name="connsiteX4" fmla="*/ 0 w 6828204"/>
              <a:gd name="connsiteY4" fmla="*/ 612000 h 612000"/>
              <a:gd name="connsiteX0-1" fmla="*/ 0 w 6828204"/>
              <a:gd name="connsiteY0-2" fmla="*/ 612000 h 612000"/>
              <a:gd name="connsiteX1-3" fmla="*/ 0 w 6828204"/>
              <a:gd name="connsiteY1-4" fmla="*/ 0 h 612000"/>
              <a:gd name="connsiteX2-5" fmla="*/ 6828204 w 6828204"/>
              <a:gd name="connsiteY2-6" fmla="*/ 0 h 612000"/>
              <a:gd name="connsiteX3-7" fmla="*/ 6241607 w 6828204"/>
              <a:gd name="connsiteY3-8" fmla="*/ 612000 h 612000"/>
              <a:gd name="connsiteX4-9" fmla="*/ 0 w 6828204"/>
              <a:gd name="connsiteY4-10" fmla="*/ 612000 h 612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828204" h="612000">
                <a:moveTo>
                  <a:pt x="0" y="612000"/>
                </a:moveTo>
                <a:lnTo>
                  <a:pt x="0" y="0"/>
                </a:lnTo>
                <a:lnTo>
                  <a:pt x="6828204" y="0"/>
                </a:lnTo>
                <a:lnTo>
                  <a:pt x="6241607" y="612000"/>
                </a:lnTo>
                <a:lnTo>
                  <a:pt x="0" y="612000"/>
                </a:lnTo>
                <a:close/>
              </a:path>
            </a:pathLst>
          </a:custGeom>
          <a:solidFill>
            <a:srgbClr val="0B76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20000"/>
              </a:lnSpc>
              <a:spcBef>
                <a:spcPts val="0"/>
              </a:spcBef>
              <a:spcAft>
                <a:spcPts val="0"/>
              </a:spcAft>
              <a:buClrTx/>
              <a:buSzTx/>
              <a:buFontTx/>
              <a:buNone/>
              <a:tabLst/>
              <a:defRPr/>
            </a:pPr>
            <a:endParaRPr kumimoji="0" lang="zh-CN" altLang="en-US" sz="1799" b="0" i="0" u="none" strike="noStrike" kern="1200" cap="none" spc="0" normalizeH="0" baseline="0" noProof="0" dirty="0">
              <a:ln>
                <a:noFill/>
              </a:ln>
              <a:solidFill>
                <a:prstClr val="white"/>
              </a:solidFill>
              <a:effectLst/>
              <a:uLnTx/>
              <a:uFillTx/>
              <a:latin typeface="Open Sans Light"/>
              <a:cs typeface="+mn-cs"/>
            </a:endParaRPr>
          </a:p>
        </p:txBody>
      </p:sp>
      <p:sp>
        <p:nvSpPr>
          <p:cNvPr id="67" name="矩形 66"/>
          <p:cNvSpPr/>
          <p:nvPr/>
        </p:nvSpPr>
        <p:spPr>
          <a:xfrm>
            <a:off x="0" y="197092"/>
            <a:ext cx="123060" cy="611841"/>
          </a:xfrm>
          <a:prstGeom prst="rect">
            <a:avLst/>
          </a:prstGeom>
          <a:solidFill>
            <a:srgbClr val="0B76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zh-CN" altLang="en-US" sz="1799" b="0" i="0" u="none" strike="noStrike" kern="1200" cap="none" spc="0" normalizeH="0" baseline="0" noProof="0">
              <a:ln>
                <a:noFill/>
              </a:ln>
              <a:solidFill>
                <a:prstClr val="white"/>
              </a:solidFill>
              <a:effectLst/>
              <a:uLnTx/>
              <a:uFillTx/>
              <a:latin typeface="Open Sans Light"/>
              <a:cs typeface="+mn-cs"/>
            </a:endParaRPr>
          </a:p>
        </p:txBody>
      </p:sp>
      <p:sp>
        <p:nvSpPr>
          <p:cNvPr id="68" name="文本框 18"/>
          <p:cNvSpPr txBox="1"/>
          <p:nvPr/>
        </p:nvSpPr>
        <p:spPr>
          <a:xfrm>
            <a:off x="293223" y="272884"/>
            <a:ext cx="5376057" cy="461537"/>
          </a:xfrm>
          <a:prstGeom prst="rect">
            <a:avLst/>
          </a:prstGeom>
          <a:noFill/>
        </p:spPr>
        <p:txBody>
          <a:bodyPr wrap="square" rtlCol="0">
            <a:spAutoFit/>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lang="zh-CN" altLang="en-US" sz="2399" b="1" dirty="0">
                <a:solidFill>
                  <a:prstClr val="white"/>
                </a:solidFill>
                <a:latin typeface="微软雅黑" panose="020B0503020204020204" pitchFamily="34" charset="-122"/>
                <a:ea typeface="微软雅黑" panose="020B0503020204020204" pitchFamily="34" charset="-122"/>
              </a:rPr>
              <a:t>各位数</a:t>
            </a:r>
            <a:r>
              <a:rPr lang="en-US" altLang="zh-CN" sz="2399" b="1" dirty="0">
                <a:solidFill>
                  <a:prstClr val="white"/>
                </a:solidFill>
                <a:latin typeface="微软雅黑" panose="020B0503020204020204" pitchFamily="34" charset="-122"/>
                <a:ea typeface="微软雅黑" panose="020B0503020204020204" pitchFamily="34" charset="-122"/>
              </a:rPr>
              <a:t>MCU</a:t>
            </a:r>
            <a:r>
              <a:rPr lang="zh-CN" altLang="en-US" sz="2399" b="1" dirty="0">
                <a:solidFill>
                  <a:prstClr val="white"/>
                </a:solidFill>
                <a:latin typeface="微软雅黑" panose="020B0503020204020204" pitchFamily="34" charset="-122"/>
                <a:ea typeface="微软雅黑" panose="020B0503020204020204" pitchFamily="34" charset="-122"/>
              </a:rPr>
              <a:t>价值量占比</a:t>
            </a:r>
          </a:p>
        </p:txBody>
      </p:sp>
      <p:sp>
        <p:nvSpPr>
          <p:cNvPr id="4" name="文本框 3">
            <a:extLst>
              <a:ext uri="{FF2B5EF4-FFF2-40B4-BE49-F238E27FC236}">
                <a16:creationId xmlns:a16="http://schemas.microsoft.com/office/drawing/2014/main" id="{F415D136-02A5-DE97-C602-327413421F1F}"/>
              </a:ext>
            </a:extLst>
          </p:cNvPr>
          <p:cNvSpPr txBox="1"/>
          <p:nvPr/>
        </p:nvSpPr>
        <p:spPr>
          <a:xfrm>
            <a:off x="667715" y="5315488"/>
            <a:ext cx="4419980" cy="881139"/>
          </a:xfrm>
          <a:prstGeom prst="rect">
            <a:avLst/>
          </a:prstGeom>
          <a:noFill/>
        </p:spPr>
        <p:txBody>
          <a:bodyPr wrap="square" rtlCol="0">
            <a:spAutoFit/>
          </a:bodyPr>
          <a:lstStyle/>
          <a:p>
            <a:pPr algn="ctr">
              <a:lnSpc>
                <a:spcPct val="150000"/>
              </a:lnSpc>
            </a:pPr>
            <a:r>
              <a:rPr lang="zh-CN" altLang="en-US" b="1" dirty="0"/>
              <a:t>复杂应用场景推推动</a:t>
            </a:r>
            <a:r>
              <a:rPr lang="en-US" altLang="zh-CN" b="1" dirty="0"/>
              <a:t>MCU</a:t>
            </a:r>
            <a:r>
              <a:rPr lang="zh-CN" altLang="en-US" b="1" dirty="0"/>
              <a:t>向</a:t>
            </a:r>
            <a:r>
              <a:rPr lang="en-US" altLang="zh-CN" b="1" dirty="0"/>
              <a:t>32</a:t>
            </a:r>
            <a:r>
              <a:rPr lang="zh-CN" altLang="en-US" b="1" dirty="0"/>
              <a:t>位方向发展</a:t>
            </a:r>
            <a:endParaRPr lang="en-US" altLang="zh-CN" b="1" dirty="0"/>
          </a:p>
          <a:p>
            <a:pPr algn="ctr">
              <a:lnSpc>
                <a:spcPct val="150000"/>
              </a:lnSpc>
            </a:pPr>
            <a:r>
              <a:rPr lang="zh-CN" altLang="en-US" b="1" dirty="0"/>
              <a:t>但地位数产品难以被取代</a:t>
            </a:r>
          </a:p>
        </p:txBody>
      </p:sp>
      <p:graphicFrame>
        <p:nvGraphicFramePr>
          <p:cNvPr id="5" name="图表 4">
            <a:extLst>
              <a:ext uri="{FF2B5EF4-FFF2-40B4-BE49-F238E27FC236}">
                <a16:creationId xmlns:a16="http://schemas.microsoft.com/office/drawing/2014/main" id="{3DF47415-85EB-7094-C814-E0BC7028A972}"/>
              </a:ext>
            </a:extLst>
          </p:cNvPr>
          <p:cNvGraphicFramePr/>
          <p:nvPr>
            <p:extLst>
              <p:ext uri="{D42A27DB-BD31-4B8C-83A1-F6EECF244321}">
                <p14:modId xmlns:p14="http://schemas.microsoft.com/office/powerpoint/2010/main" val="3238078178"/>
              </p:ext>
            </p:extLst>
          </p:nvPr>
        </p:nvGraphicFramePr>
        <p:xfrm>
          <a:off x="843545" y="1291339"/>
          <a:ext cx="4068321" cy="3851687"/>
        </p:xfrm>
        <a:graphic>
          <a:graphicData uri="http://schemas.openxmlformats.org/drawingml/2006/chart">
            <c:chart xmlns:c="http://schemas.openxmlformats.org/drawingml/2006/chart" xmlns:r="http://schemas.openxmlformats.org/officeDocument/2006/relationships" r:id="rId3"/>
          </a:graphicData>
        </a:graphic>
      </p:graphicFrame>
      <p:sp>
        <p:nvSpPr>
          <p:cNvPr id="6" name="矩形 5">
            <a:extLst>
              <a:ext uri="{FF2B5EF4-FFF2-40B4-BE49-F238E27FC236}">
                <a16:creationId xmlns:a16="http://schemas.microsoft.com/office/drawing/2014/main" id="{4B51421E-2914-7B2F-E42B-AA3BB1414077}"/>
              </a:ext>
            </a:extLst>
          </p:cNvPr>
          <p:cNvSpPr/>
          <p:nvPr/>
        </p:nvSpPr>
        <p:spPr>
          <a:xfrm>
            <a:off x="5669280" y="2187896"/>
            <a:ext cx="5971869" cy="74054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2000"/>
              </a:lnSpc>
            </a:pPr>
            <a:r>
              <a:rPr lang="zh-CN" altLang="en-US" sz="1400" dirty="0">
                <a:solidFill>
                  <a:schemeClr val="tx1"/>
                </a:solidFill>
              </a:rPr>
              <a:t>从市场份额和增长速度来看，终端产品对于计算能力的需求与之俱增，促使</a:t>
            </a:r>
            <a:r>
              <a:rPr lang="en-US" altLang="zh-CN" sz="1400" dirty="0">
                <a:solidFill>
                  <a:schemeClr val="tx1"/>
                </a:solidFill>
              </a:rPr>
              <a:t>MCU</a:t>
            </a:r>
            <a:r>
              <a:rPr lang="zh-CN" altLang="en-US" sz="1400" dirty="0">
                <a:solidFill>
                  <a:schemeClr val="tx1"/>
                </a:solidFill>
              </a:rPr>
              <a:t>全面进入</a:t>
            </a:r>
            <a:r>
              <a:rPr lang="en-US" altLang="zh-CN" sz="1400" dirty="0">
                <a:solidFill>
                  <a:schemeClr val="tx1"/>
                </a:solidFill>
              </a:rPr>
              <a:t>32</a:t>
            </a:r>
            <a:r>
              <a:rPr lang="zh-CN" altLang="en-US" sz="1400" dirty="0">
                <a:solidFill>
                  <a:schemeClr val="tx1"/>
                </a:solidFill>
              </a:rPr>
              <a:t>位时代。</a:t>
            </a:r>
          </a:p>
        </p:txBody>
      </p:sp>
      <p:sp>
        <p:nvSpPr>
          <p:cNvPr id="7" name="矩形 6">
            <a:extLst>
              <a:ext uri="{FF2B5EF4-FFF2-40B4-BE49-F238E27FC236}">
                <a16:creationId xmlns:a16="http://schemas.microsoft.com/office/drawing/2014/main" id="{916C78AC-B339-7060-723B-485804173E92}"/>
              </a:ext>
            </a:extLst>
          </p:cNvPr>
          <p:cNvSpPr/>
          <p:nvPr/>
        </p:nvSpPr>
        <p:spPr>
          <a:xfrm>
            <a:off x="5684522" y="3584974"/>
            <a:ext cx="5956628" cy="95077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2000"/>
              </a:lnSpc>
            </a:pPr>
            <a:r>
              <a:rPr lang="zh-CN" altLang="en-US" sz="1400" dirty="0">
                <a:solidFill>
                  <a:schemeClr val="tx1"/>
                </a:solidFill>
              </a:rPr>
              <a:t>制造电动或混合动力汽车、照明设备等汽车模块的需求越来越大，使得</a:t>
            </a:r>
            <a:r>
              <a:rPr lang="en-US" altLang="zh-CN" sz="1400" dirty="0">
                <a:solidFill>
                  <a:schemeClr val="tx1"/>
                </a:solidFill>
              </a:rPr>
              <a:t>16</a:t>
            </a:r>
            <a:r>
              <a:rPr lang="zh-CN" altLang="en-US" sz="1400" dirty="0">
                <a:solidFill>
                  <a:schemeClr val="tx1"/>
                </a:solidFill>
              </a:rPr>
              <a:t>位单片机占据了细分领域第二高的市场份额。物联化将带来具有</a:t>
            </a:r>
            <a:r>
              <a:rPr lang="en-US" altLang="zh-CN" sz="1400" dirty="0">
                <a:solidFill>
                  <a:schemeClr val="tx1"/>
                </a:solidFill>
              </a:rPr>
              <a:t>WIFI</a:t>
            </a:r>
            <a:r>
              <a:rPr lang="zh-CN" altLang="en-US" sz="1400" dirty="0">
                <a:solidFill>
                  <a:schemeClr val="tx1"/>
                </a:solidFill>
              </a:rPr>
              <a:t>或蓝牙的为控制器的制造量激增。</a:t>
            </a:r>
          </a:p>
        </p:txBody>
      </p:sp>
      <p:sp>
        <p:nvSpPr>
          <p:cNvPr id="8" name="矩形 7">
            <a:extLst>
              <a:ext uri="{FF2B5EF4-FFF2-40B4-BE49-F238E27FC236}">
                <a16:creationId xmlns:a16="http://schemas.microsoft.com/office/drawing/2014/main" id="{54A68C66-B3C9-657A-0256-5E073E083CE3}"/>
              </a:ext>
            </a:extLst>
          </p:cNvPr>
          <p:cNvSpPr/>
          <p:nvPr/>
        </p:nvSpPr>
        <p:spPr>
          <a:xfrm>
            <a:off x="5684522" y="5183070"/>
            <a:ext cx="5956628" cy="48583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2000"/>
              </a:lnSpc>
            </a:pPr>
            <a:r>
              <a:rPr lang="zh-CN" altLang="en-US" sz="1400" dirty="0">
                <a:solidFill>
                  <a:schemeClr val="tx1"/>
                </a:solidFill>
              </a:rPr>
              <a:t>在简单应用中成本更低，能效比更高，依然难以被取代。</a:t>
            </a:r>
          </a:p>
        </p:txBody>
      </p:sp>
      <p:sp>
        <p:nvSpPr>
          <p:cNvPr id="9" name="矩形 8">
            <a:extLst>
              <a:ext uri="{FF2B5EF4-FFF2-40B4-BE49-F238E27FC236}">
                <a16:creationId xmlns:a16="http://schemas.microsoft.com/office/drawing/2014/main" id="{D6EBD7D1-4E8F-D8D7-576B-5D6F54D733EE}"/>
              </a:ext>
            </a:extLst>
          </p:cNvPr>
          <p:cNvSpPr/>
          <p:nvPr/>
        </p:nvSpPr>
        <p:spPr>
          <a:xfrm>
            <a:off x="5669280" y="1777999"/>
            <a:ext cx="966252" cy="409895"/>
          </a:xfrm>
          <a:prstGeom prst="rect">
            <a:avLst/>
          </a:prstGeom>
          <a:solidFill>
            <a:srgbClr val="0B76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t>32</a:t>
            </a:r>
            <a:r>
              <a:rPr lang="zh-CN" altLang="en-US" b="1" dirty="0"/>
              <a:t>位</a:t>
            </a:r>
          </a:p>
        </p:txBody>
      </p:sp>
      <p:sp>
        <p:nvSpPr>
          <p:cNvPr id="13" name="矩形 12">
            <a:extLst>
              <a:ext uri="{FF2B5EF4-FFF2-40B4-BE49-F238E27FC236}">
                <a16:creationId xmlns:a16="http://schemas.microsoft.com/office/drawing/2014/main" id="{5A5D3800-ED4D-7641-0194-8E54087501F0}"/>
              </a:ext>
            </a:extLst>
          </p:cNvPr>
          <p:cNvSpPr/>
          <p:nvPr/>
        </p:nvSpPr>
        <p:spPr>
          <a:xfrm>
            <a:off x="5669280" y="3174130"/>
            <a:ext cx="966252" cy="409895"/>
          </a:xfrm>
          <a:prstGeom prst="rect">
            <a:avLst/>
          </a:prstGeom>
          <a:solidFill>
            <a:srgbClr val="0B76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t>16</a:t>
            </a:r>
            <a:r>
              <a:rPr lang="zh-CN" altLang="en-US" b="1" dirty="0"/>
              <a:t>位</a:t>
            </a:r>
          </a:p>
        </p:txBody>
      </p:sp>
      <p:sp>
        <p:nvSpPr>
          <p:cNvPr id="14" name="矩形 13">
            <a:extLst>
              <a:ext uri="{FF2B5EF4-FFF2-40B4-BE49-F238E27FC236}">
                <a16:creationId xmlns:a16="http://schemas.microsoft.com/office/drawing/2014/main" id="{0CDF702C-4612-ACA5-A57D-8CA0E9D84A38}"/>
              </a:ext>
            </a:extLst>
          </p:cNvPr>
          <p:cNvSpPr/>
          <p:nvPr/>
        </p:nvSpPr>
        <p:spPr>
          <a:xfrm>
            <a:off x="5684522" y="4771278"/>
            <a:ext cx="966252" cy="409895"/>
          </a:xfrm>
          <a:prstGeom prst="rect">
            <a:avLst/>
          </a:prstGeom>
          <a:solidFill>
            <a:srgbClr val="0B76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t>8</a:t>
            </a:r>
            <a:r>
              <a:rPr lang="zh-CN" altLang="en-US" b="1" dirty="0"/>
              <a:t>位</a:t>
            </a:r>
          </a:p>
        </p:txBody>
      </p:sp>
    </p:spTree>
    <p:extLst>
      <p:ext uri="{BB962C8B-B14F-4D97-AF65-F5344CB8AC3E}">
        <p14:creationId xmlns:p14="http://schemas.microsoft.com/office/powerpoint/2010/main" val="121197101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平行四边形 13"/>
          <p:cNvSpPr/>
          <p:nvPr/>
        </p:nvSpPr>
        <p:spPr>
          <a:xfrm>
            <a:off x="293222" y="197092"/>
            <a:ext cx="6479869" cy="611841"/>
          </a:xfrm>
          <a:custGeom>
            <a:avLst/>
            <a:gdLst>
              <a:gd name="connsiteX0" fmla="*/ 0 w 6828204"/>
              <a:gd name="connsiteY0" fmla="*/ 612000 h 612000"/>
              <a:gd name="connsiteX1" fmla="*/ 0 w 6828204"/>
              <a:gd name="connsiteY1" fmla="*/ 0 h 612000"/>
              <a:gd name="connsiteX2" fmla="*/ 6828204 w 6828204"/>
              <a:gd name="connsiteY2" fmla="*/ 0 h 612000"/>
              <a:gd name="connsiteX3" fmla="*/ 6828204 w 6828204"/>
              <a:gd name="connsiteY3" fmla="*/ 612000 h 612000"/>
              <a:gd name="connsiteX4" fmla="*/ 0 w 6828204"/>
              <a:gd name="connsiteY4" fmla="*/ 612000 h 612000"/>
              <a:gd name="connsiteX0-1" fmla="*/ 0 w 6828204"/>
              <a:gd name="connsiteY0-2" fmla="*/ 612000 h 612000"/>
              <a:gd name="connsiteX1-3" fmla="*/ 0 w 6828204"/>
              <a:gd name="connsiteY1-4" fmla="*/ 0 h 612000"/>
              <a:gd name="connsiteX2-5" fmla="*/ 6828204 w 6828204"/>
              <a:gd name="connsiteY2-6" fmla="*/ 0 h 612000"/>
              <a:gd name="connsiteX3-7" fmla="*/ 6241607 w 6828204"/>
              <a:gd name="connsiteY3-8" fmla="*/ 612000 h 612000"/>
              <a:gd name="connsiteX4-9" fmla="*/ 0 w 6828204"/>
              <a:gd name="connsiteY4-10" fmla="*/ 612000 h 612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828204" h="612000">
                <a:moveTo>
                  <a:pt x="0" y="612000"/>
                </a:moveTo>
                <a:lnTo>
                  <a:pt x="0" y="0"/>
                </a:lnTo>
                <a:lnTo>
                  <a:pt x="6828204" y="0"/>
                </a:lnTo>
                <a:lnTo>
                  <a:pt x="6241607" y="612000"/>
                </a:lnTo>
                <a:lnTo>
                  <a:pt x="0" y="612000"/>
                </a:lnTo>
                <a:close/>
              </a:path>
            </a:pathLst>
          </a:custGeom>
          <a:solidFill>
            <a:srgbClr val="0B76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20000"/>
              </a:lnSpc>
              <a:spcBef>
                <a:spcPts val="0"/>
              </a:spcBef>
              <a:spcAft>
                <a:spcPts val="0"/>
              </a:spcAft>
              <a:buClrTx/>
              <a:buSzTx/>
              <a:buFontTx/>
              <a:buNone/>
              <a:tabLst/>
              <a:defRPr/>
            </a:pPr>
            <a:endParaRPr kumimoji="0" lang="zh-CN" altLang="en-US" sz="1799" b="0" i="0" u="none" strike="noStrike" kern="1200" cap="none" spc="0" normalizeH="0" baseline="0" noProof="0" dirty="0">
              <a:ln>
                <a:noFill/>
              </a:ln>
              <a:solidFill>
                <a:prstClr val="white"/>
              </a:solidFill>
              <a:effectLst/>
              <a:uLnTx/>
              <a:uFillTx/>
              <a:latin typeface="Open Sans Light"/>
              <a:cs typeface="+mn-cs"/>
            </a:endParaRPr>
          </a:p>
        </p:txBody>
      </p:sp>
      <p:sp>
        <p:nvSpPr>
          <p:cNvPr id="67" name="矩形 66"/>
          <p:cNvSpPr/>
          <p:nvPr/>
        </p:nvSpPr>
        <p:spPr>
          <a:xfrm>
            <a:off x="0" y="197092"/>
            <a:ext cx="123060" cy="611841"/>
          </a:xfrm>
          <a:prstGeom prst="rect">
            <a:avLst/>
          </a:prstGeom>
          <a:solidFill>
            <a:srgbClr val="0B76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zh-CN" altLang="en-US" sz="1799" b="0" i="0" u="none" strike="noStrike" kern="1200" cap="none" spc="0" normalizeH="0" baseline="0" noProof="0">
              <a:ln>
                <a:noFill/>
              </a:ln>
              <a:solidFill>
                <a:prstClr val="white"/>
              </a:solidFill>
              <a:effectLst/>
              <a:uLnTx/>
              <a:uFillTx/>
              <a:latin typeface="Open Sans Light"/>
              <a:cs typeface="+mn-cs"/>
            </a:endParaRPr>
          </a:p>
        </p:txBody>
      </p:sp>
      <p:sp>
        <p:nvSpPr>
          <p:cNvPr id="68" name="文本框 18"/>
          <p:cNvSpPr txBox="1"/>
          <p:nvPr/>
        </p:nvSpPr>
        <p:spPr>
          <a:xfrm>
            <a:off x="293223" y="272884"/>
            <a:ext cx="5376057" cy="461537"/>
          </a:xfrm>
          <a:prstGeom prst="rect">
            <a:avLst/>
          </a:prstGeom>
          <a:noFill/>
        </p:spPr>
        <p:txBody>
          <a:bodyPr wrap="square" rtlCol="0">
            <a:spAutoFit/>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lang="en-US" altLang="zh-CN" sz="2399" b="1" dirty="0">
                <a:solidFill>
                  <a:prstClr val="white"/>
                </a:solidFill>
                <a:latin typeface="微软雅黑" panose="020B0503020204020204" pitchFamily="34" charset="-122"/>
                <a:ea typeface="微软雅黑" panose="020B0503020204020204" pitchFamily="34" charset="-122"/>
              </a:rPr>
              <a:t>MCU</a:t>
            </a:r>
            <a:r>
              <a:rPr lang="zh-CN" altLang="en-US" sz="2399" b="1" dirty="0">
                <a:solidFill>
                  <a:prstClr val="white"/>
                </a:solidFill>
                <a:latin typeface="微软雅黑" panose="020B0503020204020204" pitchFamily="34" charset="-122"/>
                <a:ea typeface="微软雅黑" panose="020B0503020204020204" pitchFamily="34" charset="-122"/>
              </a:rPr>
              <a:t>推动因素</a:t>
            </a:r>
          </a:p>
        </p:txBody>
      </p:sp>
      <p:sp>
        <p:nvSpPr>
          <p:cNvPr id="2" name="文本框 1">
            <a:extLst>
              <a:ext uri="{FF2B5EF4-FFF2-40B4-BE49-F238E27FC236}">
                <a16:creationId xmlns:a16="http://schemas.microsoft.com/office/drawing/2014/main" id="{D53C249C-4EBD-CC98-BDAF-044087E58455}"/>
              </a:ext>
            </a:extLst>
          </p:cNvPr>
          <p:cNvSpPr txBox="1"/>
          <p:nvPr/>
        </p:nvSpPr>
        <p:spPr>
          <a:xfrm>
            <a:off x="293222" y="1620303"/>
            <a:ext cx="4987438" cy="4372094"/>
          </a:xfrm>
          <a:prstGeom prst="rect">
            <a:avLst/>
          </a:prstGeom>
          <a:noFill/>
        </p:spPr>
        <p:txBody>
          <a:bodyPr wrap="square" rtlCol="0">
            <a:spAutoFit/>
          </a:bodyPr>
          <a:lstStyle/>
          <a:p>
            <a:pPr indent="457200">
              <a:lnSpc>
                <a:spcPts val="2400"/>
              </a:lnSpc>
            </a:pPr>
            <a:r>
              <a:rPr lang="en-US" altLang="zh-CN" sz="1400" b="1" dirty="0"/>
              <a:t>1. </a:t>
            </a:r>
            <a:r>
              <a:rPr lang="zh-CN" altLang="en-US" sz="1400" dirty="0"/>
              <a:t>油价突破</a:t>
            </a:r>
            <a:r>
              <a:rPr lang="en-US" altLang="zh-CN" sz="1400" dirty="0"/>
              <a:t>10</a:t>
            </a:r>
            <a:r>
              <a:rPr lang="zh-CN" altLang="en-US" sz="1400" dirty="0"/>
              <a:t>元</a:t>
            </a:r>
            <a:r>
              <a:rPr lang="en-US" altLang="zh-CN" sz="1400" dirty="0"/>
              <a:t>/</a:t>
            </a:r>
            <a:r>
              <a:rPr lang="zh-CN" altLang="en-US" sz="1400" dirty="0"/>
              <a:t>升，新能源汽车市场火热，加剧上游车规级</a:t>
            </a:r>
            <a:r>
              <a:rPr lang="en-US" altLang="zh-CN" sz="1400" dirty="0"/>
              <a:t>MCU</a:t>
            </a:r>
            <a:r>
              <a:rPr lang="zh-CN" altLang="en-US" sz="1400" dirty="0"/>
              <a:t>芯片供不应求。</a:t>
            </a:r>
          </a:p>
          <a:p>
            <a:pPr indent="457200">
              <a:lnSpc>
                <a:spcPts val="2400"/>
              </a:lnSpc>
            </a:pPr>
            <a:r>
              <a:rPr lang="en-US" altLang="zh-CN" sz="1400" b="1" dirty="0"/>
              <a:t>2. </a:t>
            </a:r>
            <a:r>
              <a:rPr lang="zh-CN" altLang="en-US" sz="1400" dirty="0"/>
              <a:t>新能源汽车销量逆势提高，面对下游庞大市场需求整车厂进入主动加库存阶段，车规芯片需求量持续保持高位，预计车规</a:t>
            </a:r>
            <a:r>
              <a:rPr lang="en-US" altLang="zh-CN" sz="1400" dirty="0"/>
              <a:t>MCU</a:t>
            </a:r>
            <a:r>
              <a:rPr lang="zh-CN" altLang="en-US" sz="1400" dirty="0"/>
              <a:t>芯片高需求将会持续到</a:t>
            </a:r>
            <a:r>
              <a:rPr lang="en-US" altLang="zh-CN" sz="1400" dirty="0"/>
              <a:t>22</a:t>
            </a:r>
            <a:r>
              <a:rPr lang="zh-CN" altLang="en-US" sz="1400" dirty="0"/>
              <a:t>年底，扩产能的投资有望在</a:t>
            </a:r>
            <a:r>
              <a:rPr lang="en-US" altLang="zh-CN" sz="1400" dirty="0"/>
              <a:t>23</a:t>
            </a:r>
            <a:r>
              <a:rPr lang="zh-CN" altLang="en-US" sz="1400" dirty="0"/>
              <a:t>年中实现生产规模大体量提升</a:t>
            </a:r>
            <a:r>
              <a:rPr lang="en-US" altLang="zh-CN" sz="1400" dirty="0"/>
              <a:t>2022</a:t>
            </a:r>
            <a:r>
              <a:rPr lang="zh-CN" altLang="en-US" sz="1400" dirty="0"/>
              <a:t>年，汽车</a:t>
            </a:r>
            <a:r>
              <a:rPr lang="en-US" altLang="zh-CN" sz="1400" dirty="0"/>
              <a:t>MCU</a:t>
            </a:r>
            <a:r>
              <a:rPr lang="zh-CN" altLang="en-US" sz="1400" dirty="0"/>
              <a:t>订单几乎满员，价格持续上涨。其中，意法半导体</a:t>
            </a:r>
            <a:r>
              <a:rPr lang="en-US" altLang="zh-CN" sz="1400" dirty="0"/>
              <a:t>3</a:t>
            </a:r>
            <a:r>
              <a:rPr lang="zh-CN" altLang="en-US" sz="1400" dirty="0"/>
              <a:t>月</a:t>
            </a:r>
            <a:r>
              <a:rPr lang="en-US" altLang="zh-CN" sz="1400" dirty="0"/>
              <a:t>24</a:t>
            </a:r>
            <a:r>
              <a:rPr lang="zh-CN" altLang="en-US" sz="1400" dirty="0"/>
              <a:t>日宣布，将在第二季度上调所有产品线的价格。如今，对</a:t>
            </a:r>
            <a:r>
              <a:rPr lang="en-US" altLang="zh-CN" sz="1400" dirty="0"/>
              <a:t>MCU</a:t>
            </a:r>
            <a:r>
              <a:rPr lang="zh-CN" altLang="en-US" sz="1400" dirty="0"/>
              <a:t>的需求不仅是数量上的。随着新兴产业的推动，对低功耗、高算力、定制化、专用外设的新要求逐渐增加。</a:t>
            </a:r>
            <a:endParaRPr lang="en-US" altLang="zh-CN" sz="1400" dirty="0"/>
          </a:p>
          <a:p>
            <a:pPr indent="457200">
              <a:lnSpc>
                <a:spcPts val="2400"/>
              </a:lnSpc>
            </a:pPr>
            <a:r>
              <a:rPr lang="en-US" altLang="zh-CN" sz="1400" b="1" dirty="0"/>
              <a:t>3. </a:t>
            </a:r>
            <a:r>
              <a:rPr lang="en-US" altLang="zh-CN" sz="1400" dirty="0"/>
              <a:t>2021</a:t>
            </a:r>
            <a:r>
              <a:rPr lang="zh-CN" altLang="en-US" sz="1400" dirty="0"/>
              <a:t>年，由于芯片短缺，全球汽车市场累计减产量约为</a:t>
            </a:r>
            <a:r>
              <a:rPr lang="en-US" altLang="zh-CN" sz="1400" dirty="0"/>
              <a:t>1020</a:t>
            </a:r>
            <a:r>
              <a:rPr lang="zh-CN" altLang="en-US" sz="1400" dirty="0"/>
              <a:t>万辆。截至</a:t>
            </a:r>
            <a:r>
              <a:rPr lang="en-US" altLang="zh-CN" sz="1400" dirty="0"/>
              <a:t>5</a:t>
            </a:r>
            <a:r>
              <a:rPr lang="zh-CN" altLang="en-US" sz="1400" dirty="0"/>
              <a:t>月</a:t>
            </a:r>
            <a:r>
              <a:rPr lang="en-US" altLang="zh-CN" sz="1400" dirty="0"/>
              <a:t>15</a:t>
            </a:r>
            <a:r>
              <a:rPr lang="zh-CN" altLang="en-US" sz="1400" dirty="0"/>
              <a:t>日，由于芯片短缺，今年全球汽车市场累计减产量约为</a:t>
            </a:r>
            <a:r>
              <a:rPr lang="en-US" altLang="zh-CN" sz="1400" dirty="0"/>
              <a:t>172</a:t>
            </a:r>
            <a:r>
              <a:rPr lang="zh-CN" altLang="en-US" sz="1400" dirty="0"/>
              <a:t>万辆。其中，中国汽车市场累计减产量增加至</a:t>
            </a:r>
            <a:r>
              <a:rPr lang="en-US" altLang="zh-CN" sz="1400" dirty="0"/>
              <a:t>9.2</a:t>
            </a:r>
            <a:r>
              <a:rPr lang="zh-CN" altLang="en-US" sz="1400" dirty="0"/>
              <a:t>万辆，占全球累计减产量的</a:t>
            </a:r>
            <a:r>
              <a:rPr lang="en-US" altLang="zh-CN" sz="1400" dirty="0"/>
              <a:t>5.3%</a:t>
            </a:r>
            <a:r>
              <a:rPr lang="zh-CN" altLang="en-US" sz="1400" dirty="0"/>
              <a:t>。</a:t>
            </a:r>
            <a:endParaRPr lang="zh-CN" altLang="en-US" sz="1400" b="0" i="0" dirty="0">
              <a:solidFill>
                <a:srgbClr val="000000"/>
              </a:solidFill>
              <a:effectLst/>
              <a:latin typeface="-apple-system"/>
            </a:endParaRPr>
          </a:p>
        </p:txBody>
      </p:sp>
      <p:sp>
        <p:nvSpPr>
          <p:cNvPr id="3" name="矩形 2">
            <a:extLst>
              <a:ext uri="{FF2B5EF4-FFF2-40B4-BE49-F238E27FC236}">
                <a16:creationId xmlns:a16="http://schemas.microsoft.com/office/drawing/2014/main" id="{4FF8195D-40AF-F9A5-E278-C611A6F73913}"/>
              </a:ext>
            </a:extLst>
          </p:cNvPr>
          <p:cNvSpPr/>
          <p:nvPr/>
        </p:nvSpPr>
        <p:spPr>
          <a:xfrm>
            <a:off x="293222" y="1133836"/>
            <a:ext cx="4987435" cy="350246"/>
          </a:xfrm>
          <a:prstGeom prst="rect">
            <a:avLst/>
          </a:prstGeom>
          <a:solidFill>
            <a:srgbClr val="0B76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t>芯片短缺</a:t>
            </a:r>
          </a:p>
        </p:txBody>
      </p:sp>
      <p:sp>
        <p:nvSpPr>
          <p:cNvPr id="4" name="矩形 3">
            <a:extLst>
              <a:ext uri="{FF2B5EF4-FFF2-40B4-BE49-F238E27FC236}">
                <a16:creationId xmlns:a16="http://schemas.microsoft.com/office/drawing/2014/main" id="{87C53BD5-0955-FD25-FE35-0690F9C8DC51}"/>
              </a:ext>
            </a:extLst>
          </p:cNvPr>
          <p:cNvSpPr/>
          <p:nvPr/>
        </p:nvSpPr>
        <p:spPr>
          <a:xfrm>
            <a:off x="5472647" y="1138250"/>
            <a:ext cx="6410890" cy="345832"/>
          </a:xfrm>
          <a:prstGeom prst="rect">
            <a:avLst/>
          </a:prstGeom>
          <a:solidFill>
            <a:srgbClr val="0B76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t>汽车“三化”</a:t>
            </a:r>
          </a:p>
        </p:txBody>
      </p:sp>
      <p:cxnSp>
        <p:nvCxnSpPr>
          <p:cNvPr id="6" name="直接箭头连接符 5">
            <a:extLst>
              <a:ext uri="{FF2B5EF4-FFF2-40B4-BE49-F238E27FC236}">
                <a16:creationId xmlns:a16="http://schemas.microsoft.com/office/drawing/2014/main" id="{FBB0F768-E1BC-1E53-03A1-5E940CB00F9A}"/>
              </a:ext>
            </a:extLst>
          </p:cNvPr>
          <p:cNvCxnSpPr>
            <a:cxnSpLocks/>
          </p:cNvCxnSpPr>
          <p:nvPr/>
        </p:nvCxnSpPr>
        <p:spPr>
          <a:xfrm>
            <a:off x="5365223" y="1133836"/>
            <a:ext cx="0" cy="5527072"/>
          </a:xfrm>
          <a:prstGeom prst="straightConnector1">
            <a:avLst/>
          </a:prstGeom>
          <a:ln w="1270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5" name="矩形 14">
            <a:extLst>
              <a:ext uri="{FF2B5EF4-FFF2-40B4-BE49-F238E27FC236}">
                <a16:creationId xmlns:a16="http://schemas.microsoft.com/office/drawing/2014/main" id="{FB65760E-0B76-52A3-7A78-F8A21FED7ECC}"/>
              </a:ext>
            </a:extLst>
          </p:cNvPr>
          <p:cNvSpPr/>
          <p:nvPr/>
        </p:nvSpPr>
        <p:spPr>
          <a:xfrm>
            <a:off x="5472645" y="2158864"/>
            <a:ext cx="6410889" cy="118656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2000"/>
              </a:lnSpc>
            </a:pPr>
            <a:r>
              <a:rPr lang="zh-CN" altLang="en-US" sz="1400" b="1" dirty="0">
                <a:solidFill>
                  <a:schemeClr val="tx1"/>
                </a:solidFill>
              </a:rPr>
              <a:t>当前仍处于</a:t>
            </a:r>
            <a:r>
              <a:rPr lang="en-US" altLang="zh-CN" sz="1400" b="1" dirty="0">
                <a:solidFill>
                  <a:schemeClr val="tx1"/>
                </a:solidFill>
              </a:rPr>
              <a:t>L0-L2</a:t>
            </a:r>
            <a:r>
              <a:rPr lang="zh-CN" altLang="en-US" sz="1400" b="1" dirty="0">
                <a:solidFill>
                  <a:schemeClr val="tx1"/>
                </a:solidFill>
              </a:rPr>
              <a:t>自动驾驶渗透率快速提升阶段，智能驾驶需求将持续提高</a:t>
            </a:r>
            <a:r>
              <a:rPr lang="en-US" altLang="zh-CN" sz="1400" b="1" dirty="0">
                <a:solidFill>
                  <a:schemeClr val="tx1"/>
                </a:solidFill>
              </a:rPr>
              <a:t>ECU</a:t>
            </a:r>
            <a:r>
              <a:rPr lang="zh-CN" altLang="en-US" sz="1400" b="1" dirty="0">
                <a:solidFill>
                  <a:schemeClr val="tx1"/>
                </a:solidFill>
              </a:rPr>
              <a:t>和</a:t>
            </a:r>
            <a:r>
              <a:rPr lang="en-US" altLang="zh-CN" sz="1400" b="1" dirty="0">
                <a:solidFill>
                  <a:schemeClr val="tx1"/>
                </a:solidFill>
              </a:rPr>
              <a:t>MCU</a:t>
            </a:r>
            <a:r>
              <a:rPr lang="zh-CN" altLang="en-US" sz="1400" b="1" dirty="0">
                <a:solidFill>
                  <a:schemeClr val="tx1"/>
                </a:solidFill>
              </a:rPr>
              <a:t>用量：</a:t>
            </a:r>
            <a:r>
              <a:rPr lang="zh-CN" altLang="en-US" sz="1400" dirty="0">
                <a:solidFill>
                  <a:schemeClr val="tx1"/>
                </a:solidFill>
              </a:rPr>
              <a:t>作为汽车电子系统内部运算和处理的核心，</a:t>
            </a:r>
            <a:r>
              <a:rPr lang="en-US" altLang="zh-CN" sz="1400" dirty="0">
                <a:solidFill>
                  <a:schemeClr val="tx1"/>
                </a:solidFill>
              </a:rPr>
              <a:t>MCU</a:t>
            </a:r>
            <a:r>
              <a:rPr lang="zh-CN" altLang="en-US" sz="1400" dirty="0">
                <a:solidFill>
                  <a:schemeClr val="tx1"/>
                </a:solidFill>
              </a:rPr>
              <a:t>是实现汽车智能化的关键。据</a:t>
            </a:r>
            <a:r>
              <a:rPr lang="en-US" altLang="zh-CN" sz="1400" dirty="0" err="1">
                <a:solidFill>
                  <a:schemeClr val="tx1"/>
                </a:solidFill>
              </a:rPr>
              <a:t>iSuppli</a:t>
            </a:r>
            <a:r>
              <a:rPr lang="zh-CN" altLang="en-US" sz="1400" dirty="0">
                <a:solidFill>
                  <a:schemeClr val="tx1"/>
                </a:solidFill>
              </a:rPr>
              <a:t>报告显示，一辆汽车中所使用的半导体器件数量中，</a:t>
            </a:r>
            <a:r>
              <a:rPr lang="en-US" altLang="zh-CN" sz="1400" dirty="0">
                <a:solidFill>
                  <a:schemeClr val="tx1"/>
                </a:solidFill>
              </a:rPr>
              <a:t>MCU</a:t>
            </a:r>
            <a:r>
              <a:rPr lang="zh-CN" altLang="en-US" sz="1400" dirty="0">
                <a:solidFill>
                  <a:schemeClr val="tx1"/>
                </a:solidFill>
              </a:rPr>
              <a:t>芯片约占</a:t>
            </a:r>
            <a:r>
              <a:rPr lang="en-US" altLang="zh-CN" sz="1400" dirty="0">
                <a:solidFill>
                  <a:schemeClr val="tx1"/>
                </a:solidFill>
              </a:rPr>
              <a:t>30%</a:t>
            </a:r>
            <a:r>
              <a:rPr lang="zh-CN" altLang="en-US" sz="1400" dirty="0">
                <a:solidFill>
                  <a:schemeClr val="tx1"/>
                </a:solidFill>
              </a:rPr>
              <a:t>。这意味着每辆车至少需要使用</a:t>
            </a:r>
            <a:r>
              <a:rPr lang="en-US" altLang="zh-CN" sz="1400" dirty="0">
                <a:solidFill>
                  <a:schemeClr val="tx1"/>
                </a:solidFill>
              </a:rPr>
              <a:t>70</a:t>
            </a:r>
            <a:r>
              <a:rPr lang="zh-CN" altLang="en-US" sz="1400" dirty="0">
                <a:solidFill>
                  <a:schemeClr val="tx1"/>
                </a:solidFill>
              </a:rPr>
              <a:t>颗以上的</a:t>
            </a:r>
            <a:r>
              <a:rPr lang="en-US" altLang="zh-CN" sz="1400" dirty="0">
                <a:solidFill>
                  <a:schemeClr val="tx1"/>
                </a:solidFill>
              </a:rPr>
              <a:t>MCU</a:t>
            </a:r>
            <a:r>
              <a:rPr lang="zh-CN" altLang="en-US" sz="1400" dirty="0">
                <a:solidFill>
                  <a:schemeClr val="tx1"/>
                </a:solidFill>
              </a:rPr>
              <a:t>芯片。</a:t>
            </a:r>
          </a:p>
        </p:txBody>
      </p:sp>
      <p:sp>
        <p:nvSpPr>
          <p:cNvPr id="16" name="矩形 15">
            <a:extLst>
              <a:ext uri="{FF2B5EF4-FFF2-40B4-BE49-F238E27FC236}">
                <a16:creationId xmlns:a16="http://schemas.microsoft.com/office/drawing/2014/main" id="{242EE047-915E-B380-1589-13EADF806D1A}"/>
              </a:ext>
            </a:extLst>
          </p:cNvPr>
          <p:cNvSpPr/>
          <p:nvPr/>
        </p:nvSpPr>
        <p:spPr>
          <a:xfrm>
            <a:off x="5487886" y="3969573"/>
            <a:ext cx="6426133" cy="9695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2000"/>
              </a:lnSpc>
            </a:pPr>
            <a:r>
              <a:rPr lang="zh-CN" altLang="en-US" sz="1400" b="1" dirty="0">
                <a:solidFill>
                  <a:schemeClr val="tx1"/>
                </a:solidFill>
              </a:rPr>
              <a:t>三电系统的电控需求增加，车规级</a:t>
            </a:r>
            <a:r>
              <a:rPr lang="en-US" altLang="zh-CN" sz="1400" b="1" dirty="0">
                <a:solidFill>
                  <a:schemeClr val="tx1"/>
                </a:solidFill>
              </a:rPr>
              <a:t>MCU</a:t>
            </a:r>
            <a:r>
              <a:rPr lang="zh-CN" altLang="en-US" sz="1400" b="1" dirty="0">
                <a:solidFill>
                  <a:schemeClr val="tx1"/>
                </a:solidFill>
              </a:rPr>
              <a:t>需求将预计大幅增长：</a:t>
            </a:r>
            <a:r>
              <a:rPr lang="en-US" altLang="zh-CN" sz="1400" dirty="0">
                <a:solidFill>
                  <a:schemeClr val="tx1"/>
                </a:solidFill>
              </a:rPr>
              <a:t>2021</a:t>
            </a:r>
            <a:r>
              <a:rPr lang="zh-CN" altLang="en-US" sz="1400" dirty="0">
                <a:solidFill>
                  <a:schemeClr val="tx1"/>
                </a:solidFill>
              </a:rPr>
              <a:t>年全球电动化电动汽车销量达到</a:t>
            </a:r>
            <a:r>
              <a:rPr lang="en-US" altLang="zh-CN" sz="1400" dirty="0">
                <a:solidFill>
                  <a:schemeClr val="tx1"/>
                </a:solidFill>
              </a:rPr>
              <a:t>67.5</a:t>
            </a:r>
            <a:r>
              <a:rPr lang="zh-CN" altLang="en-US" sz="1400" dirty="0">
                <a:solidFill>
                  <a:schemeClr val="tx1"/>
                </a:solidFill>
              </a:rPr>
              <a:t>万辆，比</a:t>
            </a:r>
            <a:r>
              <a:rPr lang="en-US" altLang="zh-CN" sz="1400" dirty="0">
                <a:solidFill>
                  <a:schemeClr val="tx1"/>
                </a:solidFill>
              </a:rPr>
              <a:t>2020</a:t>
            </a:r>
            <a:r>
              <a:rPr lang="zh-CN" altLang="en-US" sz="1400" dirty="0">
                <a:solidFill>
                  <a:schemeClr val="tx1"/>
                </a:solidFill>
              </a:rPr>
              <a:t>年增长</a:t>
            </a:r>
            <a:r>
              <a:rPr lang="en-US" altLang="zh-CN" sz="1400" dirty="0">
                <a:solidFill>
                  <a:schemeClr val="tx1"/>
                </a:solidFill>
              </a:rPr>
              <a:t>108%</a:t>
            </a:r>
            <a:r>
              <a:rPr lang="zh-CN" altLang="en-US" sz="1400" dirty="0">
                <a:solidFill>
                  <a:schemeClr val="tx1"/>
                </a:solidFill>
              </a:rPr>
              <a:t>，由于</a:t>
            </a:r>
            <a:r>
              <a:rPr lang="en-US" altLang="zh-CN" sz="1400" dirty="0">
                <a:solidFill>
                  <a:schemeClr val="tx1"/>
                </a:solidFill>
              </a:rPr>
              <a:t>2020</a:t>
            </a:r>
            <a:r>
              <a:rPr lang="zh-CN" altLang="en-US" sz="1400" dirty="0">
                <a:solidFill>
                  <a:schemeClr val="tx1"/>
                </a:solidFill>
              </a:rPr>
              <a:t>年的低基数，尽管</a:t>
            </a:r>
            <a:r>
              <a:rPr lang="en-US" altLang="zh-CN" sz="1400" dirty="0">
                <a:solidFill>
                  <a:schemeClr val="tx1"/>
                </a:solidFill>
              </a:rPr>
              <a:t>2021</a:t>
            </a:r>
            <a:r>
              <a:rPr lang="zh-CN" altLang="en-US" sz="1400" dirty="0">
                <a:solidFill>
                  <a:schemeClr val="tx1"/>
                </a:solidFill>
              </a:rPr>
              <a:t>年同比增长率极端，但</a:t>
            </a:r>
            <a:r>
              <a:rPr lang="en-US" altLang="zh-CN" sz="1400" dirty="0">
                <a:solidFill>
                  <a:schemeClr val="tx1"/>
                </a:solidFill>
              </a:rPr>
              <a:t>2021</a:t>
            </a:r>
            <a:r>
              <a:rPr lang="zh-CN" altLang="en-US" sz="1400" dirty="0">
                <a:solidFill>
                  <a:schemeClr val="tx1"/>
                </a:solidFill>
              </a:rPr>
              <a:t>年的销量仍然是可观的。</a:t>
            </a:r>
          </a:p>
        </p:txBody>
      </p:sp>
      <p:sp>
        <p:nvSpPr>
          <p:cNvPr id="17" name="矩形 16">
            <a:extLst>
              <a:ext uri="{FF2B5EF4-FFF2-40B4-BE49-F238E27FC236}">
                <a16:creationId xmlns:a16="http://schemas.microsoft.com/office/drawing/2014/main" id="{6F878434-A232-B74C-3E2F-57BAFC2197ED}"/>
              </a:ext>
            </a:extLst>
          </p:cNvPr>
          <p:cNvSpPr/>
          <p:nvPr/>
        </p:nvSpPr>
        <p:spPr>
          <a:xfrm>
            <a:off x="5479541" y="5555534"/>
            <a:ext cx="6448991" cy="81723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2000"/>
              </a:lnSpc>
            </a:pPr>
            <a:r>
              <a:rPr lang="zh-CN" altLang="en-US" sz="1400" b="1" dirty="0">
                <a:solidFill>
                  <a:schemeClr val="tx1"/>
                </a:solidFill>
              </a:rPr>
              <a:t>物联网设备的增多提升了对联网能力需求，</a:t>
            </a:r>
            <a:r>
              <a:rPr lang="en-US" altLang="zh-CN" sz="1400" b="1" dirty="0">
                <a:solidFill>
                  <a:schemeClr val="tx1"/>
                </a:solidFill>
              </a:rPr>
              <a:t>MCU</a:t>
            </a:r>
            <a:r>
              <a:rPr lang="zh-CN" altLang="en-US" sz="1400" b="1" dirty="0">
                <a:solidFill>
                  <a:schemeClr val="tx1"/>
                </a:solidFill>
              </a:rPr>
              <a:t>作为联网设备的关键元件同时也需要兼顾成本和功耗，促使无线</a:t>
            </a:r>
            <a:r>
              <a:rPr lang="en-US" altLang="zh-CN" sz="1400" b="1" dirty="0">
                <a:solidFill>
                  <a:schemeClr val="tx1"/>
                </a:solidFill>
              </a:rPr>
              <a:t>MCU</a:t>
            </a:r>
            <a:r>
              <a:rPr lang="zh-CN" altLang="en-US" sz="1400" b="1" dirty="0">
                <a:solidFill>
                  <a:schemeClr val="tx1"/>
                </a:solidFill>
              </a:rPr>
              <a:t>解决方案快速进入行业视野。</a:t>
            </a:r>
          </a:p>
        </p:txBody>
      </p:sp>
      <p:sp>
        <p:nvSpPr>
          <p:cNvPr id="18" name="矩形 17">
            <a:extLst>
              <a:ext uri="{FF2B5EF4-FFF2-40B4-BE49-F238E27FC236}">
                <a16:creationId xmlns:a16="http://schemas.microsoft.com/office/drawing/2014/main" id="{60B08BD2-188E-CEDA-2B4C-43E69B9E0D68}"/>
              </a:ext>
            </a:extLst>
          </p:cNvPr>
          <p:cNvSpPr/>
          <p:nvPr/>
        </p:nvSpPr>
        <p:spPr>
          <a:xfrm>
            <a:off x="5472645" y="1673034"/>
            <a:ext cx="966252" cy="485830"/>
          </a:xfrm>
          <a:prstGeom prst="rect">
            <a:avLst/>
          </a:prstGeom>
          <a:solidFill>
            <a:srgbClr val="0B76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t>智能化</a:t>
            </a:r>
          </a:p>
        </p:txBody>
      </p:sp>
      <p:sp>
        <p:nvSpPr>
          <p:cNvPr id="21" name="矩形 20">
            <a:extLst>
              <a:ext uri="{FF2B5EF4-FFF2-40B4-BE49-F238E27FC236}">
                <a16:creationId xmlns:a16="http://schemas.microsoft.com/office/drawing/2014/main" id="{6F0AE2E1-859B-A0C1-3EC0-33EA2C0C0DC6}"/>
              </a:ext>
            </a:extLst>
          </p:cNvPr>
          <p:cNvSpPr/>
          <p:nvPr/>
        </p:nvSpPr>
        <p:spPr>
          <a:xfrm>
            <a:off x="5487886" y="3483106"/>
            <a:ext cx="966252" cy="485830"/>
          </a:xfrm>
          <a:prstGeom prst="rect">
            <a:avLst/>
          </a:prstGeom>
          <a:solidFill>
            <a:srgbClr val="0B76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t>电动化</a:t>
            </a:r>
          </a:p>
        </p:txBody>
      </p:sp>
      <p:sp>
        <p:nvSpPr>
          <p:cNvPr id="22" name="矩形 21">
            <a:extLst>
              <a:ext uri="{FF2B5EF4-FFF2-40B4-BE49-F238E27FC236}">
                <a16:creationId xmlns:a16="http://schemas.microsoft.com/office/drawing/2014/main" id="{BC9C846B-C564-9999-2B97-434A0064D957}"/>
              </a:ext>
            </a:extLst>
          </p:cNvPr>
          <p:cNvSpPr/>
          <p:nvPr/>
        </p:nvSpPr>
        <p:spPr>
          <a:xfrm>
            <a:off x="5487886" y="5073388"/>
            <a:ext cx="966252" cy="485830"/>
          </a:xfrm>
          <a:prstGeom prst="rect">
            <a:avLst/>
          </a:prstGeom>
          <a:solidFill>
            <a:srgbClr val="0B76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t>网联化</a:t>
            </a:r>
          </a:p>
        </p:txBody>
      </p:sp>
    </p:spTree>
    <p:extLst>
      <p:ext uri="{BB962C8B-B14F-4D97-AF65-F5344CB8AC3E}">
        <p14:creationId xmlns:p14="http://schemas.microsoft.com/office/powerpoint/2010/main" val="24946656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平行四边形 13"/>
          <p:cNvSpPr/>
          <p:nvPr/>
        </p:nvSpPr>
        <p:spPr>
          <a:xfrm>
            <a:off x="293222" y="197092"/>
            <a:ext cx="6479869" cy="611841"/>
          </a:xfrm>
          <a:custGeom>
            <a:avLst/>
            <a:gdLst>
              <a:gd name="connsiteX0" fmla="*/ 0 w 6828204"/>
              <a:gd name="connsiteY0" fmla="*/ 612000 h 612000"/>
              <a:gd name="connsiteX1" fmla="*/ 0 w 6828204"/>
              <a:gd name="connsiteY1" fmla="*/ 0 h 612000"/>
              <a:gd name="connsiteX2" fmla="*/ 6828204 w 6828204"/>
              <a:gd name="connsiteY2" fmla="*/ 0 h 612000"/>
              <a:gd name="connsiteX3" fmla="*/ 6828204 w 6828204"/>
              <a:gd name="connsiteY3" fmla="*/ 612000 h 612000"/>
              <a:gd name="connsiteX4" fmla="*/ 0 w 6828204"/>
              <a:gd name="connsiteY4" fmla="*/ 612000 h 612000"/>
              <a:gd name="connsiteX0-1" fmla="*/ 0 w 6828204"/>
              <a:gd name="connsiteY0-2" fmla="*/ 612000 h 612000"/>
              <a:gd name="connsiteX1-3" fmla="*/ 0 w 6828204"/>
              <a:gd name="connsiteY1-4" fmla="*/ 0 h 612000"/>
              <a:gd name="connsiteX2-5" fmla="*/ 6828204 w 6828204"/>
              <a:gd name="connsiteY2-6" fmla="*/ 0 h 612000"/>
              <a:gd name="connsiteX3-7" fmla="*/ 6241607 w 6828204"/>
              <a:gd name="connsiteY3-8" fmla="*/ 612000 h 612000"/>
              <a:gd name="connsiteX4-9" fmla="*/ 0 w 6828204"/>
              <a:gd name="connsiteY4-10" fmla="*/ 612000 h 612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828204" h="612000">
                <a:moveTo>
                  <a:pt x="0" y="612000"/>
                </a:moveTo>
                <a:lnTo>
                  <a:pt x="0" y="0"/>
                </a:lnTo>
                <a:lnTo>
                  <a:pt x="6828204" y="0"/>
                </a:lnTo>
                <a:lnTo>
                  <a:pt x="6241607" y="612000"/>
                </a:lnTo>
                <a:lnTo>
                  <a:pt x="0" y="612000"/>
                </a:lnTo>
                <a:close/>
              </a:path>
            </a:pathLst>
          </a:custGeom>
          <a:solidFill>
            <a:srgbClr val="0B76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20000"/>
              </a:lnSpc>
              <a:spcBef>
                <a:spcPts val="0"/>
              </a:spcBef>
              <a:spcAft>
                <a:spcPts val="0"/>
              </a:spcAft>
              <a:buClrTx/>
              <a:buSzTx/>
              <a:buFontTx/>
              <a:buNone/>
              <a:tabLst/>
              <a:defRPr/>
            </a:pPr>
            <a:endParaRPr kumimoji="0" lang="zh-CN" altLang="en-US" sz="1799" b="0" i="0" u="none" strike="noStrike" kern="1200" cap="none" spc="0" normalizeH="0" baseline="0" noProof="0" dirty="0">
              <a:ln>
                <a:noFill/>
              </a:ln>
              <a:solidFill>
                <a:prstClr val="white"/>
              </a:solidFill>
              <a:effectLst/>
              <a:uLnTx/>
              <a:uFillTx/>
              <a:latin typeface="Open Sans Light"/>
              <a:cs typeface="+mn-cs"/>
            </a:endParaRPr>
          </a:p>
        </p:txBody>
      </p:sp>
      <p:sp>
        <p:nvSpPr>
          <p:cNvPr id="67" name="矩形 66"/>
          <p:cNvSpPr/>
          <p:nvPr/>
        </p:nvSpPr>
        <p:spPr>
          <a:xfrm>
            <a:off x="0" y="197092"/>
            <a:ext cx="123060" cy="611841"/>
          </a:xfrm>
          <a:prstGeom prst="rect">
            <a:avLst/>
          </a:prstGeom>
          <a:solidFill>
            <a:srgbClr val="0B76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zh-CN" altLang="en-US" sz="1799" b="0" i="0" u="none" strike="noStrike" kern="1200" cap="none" spc="0" normalizeH="0" baseline="0" noProof="0">
              <a:ln>
                <a:noFill/>
              </a:ln>
              <a:solidFill>
                <a:prstClr val="white"/>
              </a:solidFill>
              <a:effectLst/>
              <a:uLnTx/>
              <a:uFillTx/>
              <a:latin typeface="Open Sans Light"/>
              <a:cs typeface="+mn-cs"/>
            </a:endParaRPr>
          </a:p>
        </p:txBody>
      </p:sp>
      <p:sp>
        <p:nvSpPr>
          <p:cNvPr id="68" name="文本框 18"/>
          <p:cNvSpPr txBox="1"/>
          <p:nvPr/>
        </p:nvSpPr>
        <p:spPr>
          <a:xfrm>
            <a:off x="293223" y="272884"/>
            <a:ext cx="5376057" cy="461537"/>
          </a:xfrm>
          <a:prstGeom prst="rect">
            <a:avLst/>
          </a:prstGeom>
          <a:noFill/>
        </p:spPr>
        <p:txBody>
          <a:bodyPr wrap="square" rtlCol="0">
            <a:spAutoFit/>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lang="zh-CN" altLang="en-US" sz="2399" b="1" dirty="0">
                <a:solidFill>
                  <a:prstClr val="white"/>
                </a:solidFill>
                <a:latin typeface="微软雅黑" panose="020B0503020204020204" pitchFamily="34" charset="-122"/>
                <a:ea typeface="微软雅黑" panose="020B0503020204020204" pitchFamily="34" charset="-122"/>
              </a:rPr>
              <a:t>中国及全球汽车</a:t>
            </a:r>
            <a:r>
              <a:rPr lang="en-US" altLang="zh-CN" sz="2399" b="1" dirty="0">
                <a:solidFill>
                  <a:prstClr val="white"/>
                </a:solidFill>
                <a:latin typeface="微软雅黑" panose="020B0503020204020204" pitchFamily="34" charset="-122"/>
                <a:ea typeface="微软雅黑" panose="020B0503020204020204" pitchFamily="34" charset="-122"/>
              </a:rPr>
              <a:t>MCU</a:t>
            </a:r>
            <a:r>
              <a:rPr lang="zh-CN" altLang="en-US" sz="2399" b="1" dirty="0">
                <a:solidFill>
                  <a:prstClr val="white"/>
                </a:solidFill>
                <a:latin typeface="微软雅黑" panose="020B0503020204020204" pitchFamily="34" charset="-122"/>
                <a:ea typeface="微软雅黑" panose="020B0503020204020204" pitchFamily="34" charset="-122"/>
              </a:rPr>
              <a:t>市场规模预测</a:t>
            </a:r>
          </a:p>
        </p:txBody>
      </p:sp>
      <p:graphicFrame>
        <p:nvGraphicFramePr>
          <p:cNvPr id="8" name="表格 3">
            <a:extLst>
              <a:ext uri="{FF2B5EF4-FFF2-40B4-BE49-F238E27FC236}">
                <a16:creationId xmlns:a16="http://schemas.microsoft.com/office/drawing/2014/main" id="{62D456C9-B485-BD70-520D-3A9298A3A1D2}"/>
              </a:ext>
            </a:extLst>
          </p:cNvPr>
          <p:cNvGraphicFramePr>
            <a:graphicFrameLocks noGrp="1"/>
          </p:cNvGraphicFramePr>
          <p:nvPr>
            <p:extLst>
              <p:ext uri="{D42A27DB-BD31-4B8C-83A1-F6EECF244321}">
                <p14:modId xmlns:p14="http://schemas.microsoft.com/office/powerpoint/2010/main" val="2558327317"/>
              </p:ext>
            </p:extLst>
          </p:nvPr>
        </p:nvGraphicFramePr>
        <p:xfrm>
          <a:off x="293222" y="3206932"/>
          <a:ext cx="11605557" cy="3297224"/>
        </p:xfrm>
        <a:graphic>
          <a:graphicData uri="http://schemas.openxmlformats.org/drawingml/2006/table">
            <a:tbl>
              <a:tblPr firstRow="1" bandRow="1">
                <a:tableStyleId>{5C22544A-7EE6-4342-B048-85BDC9FD1C3A}</a:tableStyleId>
              </a:tblPr>
              <a:tblGrid>
                <a:gridCol w="3493774">
                  <a:extLst>
                    <a:ext uri="{9D8B030D-6E8A-4147-A177-3AD203B41FA5}">
                      <a16:colId xmlns:a16="http://schemas.microsoft.com/office/drawing/2014/main" val="904982841"/>
                    </a:ext>
                  </a:extLst>
                </a:gridCol>
                <a:gridCol w="1147263">
                  <a:extLst>
                    <a:ext uri="{9D8B030D-6E8A-4147-A177-3AD203B41FA5}">
                      <a16:colId xmlns:a16="http://schemas.microsoft.com/office/drawing/2014/main" val="1746108868"/>
                    </a:ext>
                  </a:extLst>
                </a:gridCol>
                <a:gridCol w="1048277">
                  <a:extLst>
                    <a:ext uri="{9D8B030D-6E8A-4147-A177-3AD203B41FA5}">
                      <a16:colId xmlns:a16="http://schemas.microsoft.com/office/drawing/2014/main" val="3885025706"/>
                    </a:ext>
                  </a:extLst>
                </a:gridCol>
                <a:gridCol w="1153302">
                  <a:extLst>
                    <a:ext uri="{9D8B030D-6E8A-4147-A177-3AD203B41FA5}">
                      <a16:colId xmlns:a16="http://schemas.microsoft.com/office/drawing/2014/main" val="2430069492"/>
                    </a:ext>
                  </a:extLst>
                </a:gridCol>
                <a:gridCol w="1198161">
                  <a:extLst>
                    <a:ext uri="{9D8B030D-6E8A-4147-A177-3AD203B41FA5}">
                      <a16:colId xmlns:a16="http://schemas.microsoft.com/office/drawing/2014/main" val="1747369977"/>
                    </a:ext>
                  </a:extLst>
                </a:gridCol>
                <a:gridCol w="1188260">
                  <a:extLst>
                    <a:ext uri="{9D8B030D-6E8A-4147-A177-3AD203B41FA5}">
                      <a16:colId xmlns:a16="http://schemas.microsoft.com/office/drawing/2014/main" val="303383999"/>
                    </a:ext>
                  </a:extLst>
                </a:gridCol>
                <a:gridCol w="1188260">
                  <a:extLst>
                    <a:ext uri="{9D8B030D-6E8A-4147-A177-3AD203B41FA5}">
                      <a16:colId xmlns:a16="http://schemas.microsoft.com/office/drawing/2014/main" val="1033454640"/>
                    </a:ext>
                  </a:extLst>
                </a:gridCol>
                <a:gridCol w="1188260">
                  <a:extLst>
                    <a:ext uri="{9D8B030D-6E8A-4147-A177-3AD203B41FA5}">
                      <a16:colId xmlns:a16="http://schemas.microsoft.com/office/drawing/2014/main" val="3723968578"/>
                    </a:ext>
                  </a:extLst>
                </a:gridCol>
              </a:tblGrid>
              <a:tr h="367073">
                <a:tc>
                  <a:txBody>
                    <a:bodyPr/>
                    <a:lstStyle/>
                    <a:p>
                      <a:pPr algn="ctr"/>
                      <a:r>
                        <a:rPr lang="zh-CN" altLang="en-US" sz="1400" dirty="0"/>
                        <a:t>年份</a:t>
                      </a:r>
                    </a:p>
                  </a:txBody>
                  <a:tcPr anchor="ctr">
                    <a:solidFill>
                      <a:srgbClr val="0B76D7"/>
                    </a:solidFill>
                  </a:tcPr>
                </a:tc>
                <a:tc>
                  <a:txBody>
                    <a:bodyPr/>
                    <a:lstStyle/>
                    <a:p>
                      <a:pPr algn="ctr"/>
                      <a:r>
                        <a:rPr lang="en-US" altLang="zh-CN" sz="1400" dirty="0"/>
                        <a:t>2019</a:t>
                      </a:r>
                      <a:endParaRPr lang="zh-CN" altLang="en-US" sz="1400" dirty="0"/>
                    </a:p>
                  </a:txBody>
                  <a:tcPr anchor="ctr">
                    <a:solidFill>
                      <a:srgbClr val="0B76D7"/>
                    </a:solidFill>
                  </a:tcPr>
                </a:tc>
                <a:tc>
                  <a:txBody>
                    <a:bodyPr/>
                    <a:lstStyle/>
                    <a:p>
                      <a:pPr algn="ctr"/>
                      <a:r>
                        <a:rPr lang="en-US" altLang="zh-CN" sz="1400" dirty="0"/>
                        <a:t>2020</a:t>
                      </a:r>
                      <a:endParaRPr lang="zh-CN" altLang="en-US" sz="1400" dirty="0"/>
                    </a:p>
                  </a:txBody>
                  <a:tcPr anchor="ctr">
                    <a:solidFill>
                      <a:srgbClr val="0B76D7"/>
                    </a:solidFill>
                  </a:tcPr>
                </a:tc>
                <a:tc>
                  <a:txBody>
                    <a:bodyPr/>
                    <a:lstStyle/>
                    <a:p>
                      <a:pPr algn="ctr"/>
                      <a:r>
                        <a:rPr lang="en-US" altLang="zh-CN" sz="1400" dirty="0"/>
                        <a:t>2021</a:t>
                      </a:r>
                      <a:endParaRPr lang="zh-CN" altLang="en-US" sz="1400" dirty="0"/>
                    </a:p>
                  </a:txBody>
                  <a:tcPr anchor="ctr">
                    <a:solidFill>
                      <a:srgbClr val="0B76D7"/>
                    </a:solidFill>
                  </a:tcPr>
                </a:tc>
                <a:tc>
                  <a:txBody>
                    <a:bodyPr/>
                    <a:lstStyle/>
                    <a:p>
                      <a:pPr algn="ctr"/>
                      <a:r>
                        <a:rPr lang="en-US" altLang="zh-CN" sz="1400" dirty="0"/>
                        <a:t>2022E</a:t>
                      </a:r>
                      <a:endParaRPr lang="zh-CN" altLang="en-US" sz="1400" dirty="0"/>
                    </a:p>
                  </a:txBody>
                  <a:tcPr anchor="ctr">
                    <a:solidFill>
                      <a:srgbClr val="0B76D7"/>
                    </a:solidFill>
                  </a:tcPr>
                </a:tc>
                <a:tc>
                  <a:txBody>
                    <a:bodyPr/>
                    <a:lstStyle/>
                    <a:p>
                      <a:pPr algn="ctr"/>
                      <a:r>
                        <a:rPr lang="en-US" altLang="zh-CN" sz="1400" dirty="0"/>
                        <a:t>2023E</a:t>
                      </a:r>
                      <a:endParaRPr lang="zh-CN" altLang="en-US" sz="1400" dirty="0"/>
                    </a:p>
                  </a:txBody>
                  <a:tcPr anchor="ctr">
                    <a:solidFill>
                      <a:srgbClr val="0B76D7"/>
                    </a:solidFill>
                  </a:tcPr>
                </a:tc>
                <a:tc>
                  <a:txBody>
                    <a:bodyPr/>
                    <a:lstStyle/>
                    <a:p>
                      <a:pPr algn="ctr"/>
                      <a:r>
                        <a:rPr lang="en-US" altLang="zh-CN" sz="1400" dirty="0"/>
                        <a:t>2024E</a:t>
                      </a:r>
                      <a:endParaRPr lang="zh-CN" altLang="en-US" sz="1400" dirty="0"/>
                    </a:p>
                  </a:txBody>
                  <a:tcPr anchor="ctr">
                    <a:solidFill>
                      <a:srgbClr val="0B76D7"/>
                    </a:solidFill>
                  </a:tcPr>
                </a:tc>
                <a:tc>
                  <a:txBody>
                    <a:bodyPr/>
                    <a:lstStyle/>
                    <a:p>
                      <a:pPr algn="ctr"/>
                      <a:r>
                        <a:rPr lang="en-US" altLang="zh-CN" sz="1400" dirty="0"/>
                        <a:t>2025E</a:t>
                      </a:r>
                      <a:endParaRPr lang="zh-CN" altLang="en-US" sz="1400" dirty="0"/>
                    </a:p>
                  </a:txBody>
                  <a:tcPr anchor="ctr">
                    <a:solidFill>
                      <a:srgbClr val="0B76D7"/>
                    </a:solidFill>
                  </a:tcPr>
                </a:tc>
                <a:extLst>
                  <a:ext uri="{0D108BD9-81ED-4DB2-BD59-A6C34878D82A}">
                    <a16:rowId xmlns:a16="http://schemas.microsoft.com/office/drawing/2014/main" val="457923530"/>
                  </a:ext>
                </a:extLst>
              </a:tr>
              <a:tr h="367073">
                <a:tc>
                  <a:txBody>
                    <a:bodyPr/>
                    <a:lstStyle/>
                    <a:p>
                      <a:pPr algn="ctr"/>
                      <a:r>
                        <a:rPr lang="zh-CN" altLang="en-US" sz="1200" dirty="0"/>
                        <a:t>中国汽车销量</a:t>
                      </a:r>
                      <a:r>
                        <a:rPr lang="en-US" altLang="zh-CN" sz="1200" dirty="0"/>
                        <a:t>(</a:t>
                      </a:r>
                      <a:r>
                        <a:rPr lang="zh-CN" altLang="en-US" sz="1200" dirty="0"/>
                        <a:t>万辆</a:t>
                      </a:r>
                      <a:r>
                        <a:rPr lang="en-US" altLang="zh-CN" sz="1200" dirty="0"/>
                        <a:t>)</a:t>
                      </a:r>
                      <a:endParaRPr lang="zh-CN" altLang="en-US" sz="1200" dirty="0"/>
                    </a:p>
                  </a:txBody>
                  <a:tcPr anchor="ctr">
                    <a:solidFill>
                      <a:schemeClr val="bg1">
                        <a:lumMod val="85000"/>
                      </a:schemeClr>
                    </a:solidFill>
                  </a:tcPr>
                </a:tc>
                <a:tc>
                  <a:txBody>
                    <a:bodyPr/>
                    <a:lstStyle/>
                    <a:p>
                      <a:pPr algn="ctr"/>
                      <a:r>
                        <a:rPr lang="en-US" altLang="zh-CN" sz="1200" dirty="0"/>
                        <a:t>2576.9</a:t>
                      </a:r>
                      <a:endParaRPr lang="zh-CN" altLang="en-US" sz="1200" dirty="0"/>
                    </a:p>
                  </a:txBody>
                  <a:tcPr anchor="ctr">
                    <a:solidFill>
                      <a:schemeClr val="bg1">
                        <a:lumMod val="85000"/>
                      </a:schemeClr>
                    </a:solidFill>
                  </a:tcPr>
                </a:tc>
                <a:tc>
                  <a:txBody>
                    <a:bodyPr/>
                    <a:lstStyle/>
                    <a:p>
                      <a:pPr algn="ctr"/>
                      <a:r>
                        <a:rPr lang="en-US" altLang="zh-CN" sz="1200" dirty="0"/>
                        <a:t>2531.10</a:t>
                      </a:r>
                      <a:endParaRPr lang="zh-CN" altLang="en-US" sz="1200" dirty="0"/>
                    </a:p>
                  </a:txBody>
                  <a:tcPr anchor="ctr">
                    <a:solidFill>
                      <a:schemeClr val="bg1">
                        <a:lumMod val="85000"/>
                      </a:schemeClr>
                    </a:solidFill>
                  </a:tcPr>
                </a:tc>
                <a:tc>
                  <a:txBody>
                    <a:bodyPr/>
                    <a:lstStyle/>
                    <a:p>
                      <a:pPr algn="ctr"/>
                      <a:r>
                        <a:rPr lang="en-US" altLang="zh-CN" sz="1200" dirty="0"/>
                        <a:t>2627.50</a:t>
                      </a:r>
                      <a:endParaRPr lang="zh-CN" altLang="en-US" sz="1200" dirty="0"/>
                    </a:p>
                  </a:txBody>
                  <a:tcPr anchor="ctr">
                    <a:solidFill>
                      <a:schemeClr val="bg1">
                        <a:lumMod val="85000"/>
                      </a:schemeClr>
                    </a:solidFill>
                  </a:tcPr>
                </a:tc>
                <a:tc>
                  <a:txBody>
                    <a:bodyPr/>
                    <a:lstStyle/>
                    <a:p>
                      <a:pPr algn="ctr"/>
                      <a:r>
                        <a:rPr lang="en-US" altLang="zh-CN" sz="1200" dirty="0"/>
                        <a:t>2716.05</a:t>
                      </a:r>
                      <a:endParaRPr lang="zh-CN" altLang="en-US" sz="1200" dirty="0"/>
                    </a:p>
                  </a:txBody>
                  <a:tcPr anchor="ctr">
                    <a:solidFill>
                      <a:schemeClr val="bg1">
                        <a:lumMod val="85000"/>
                      </a:schemeClr>
                    </a:solidFill>
                  </a:tcPr>
                </a:tc>
                <a:tc>
                  <a:txBody>
                    <a:bodyPr/>
                    <a:lstStyle/>
                    <a:p>
                      <a:pPr algn="ctr"/>
                      <a:r>
                        <a:rPr lang="en-US" altLang="zh-CN" sz="1200" dirty="0"/>
                        <a:t>2807.58</a:t>
                      </a:r>
                      <a:endParaRPr lang="zh-CN" altLang="en-US" sz="1200" dirty="0"/>
                    </a:p>
                  </a:txBody>
                  <a:tcPr anchor="ctr">
                    <a:solidFill>
                      <a:schemeClr val="bg1">
                        <a:lumMod val="85000"/>
                      </a:schemeClr>
                    </a:solidFill>
                  </a:tcPr>
                </a:tc>
                <a:tc>
                  <a:txBody>
                    <a:bodyPr/>
                    <a:lstStyle/>
                    <a:p>
                      <a:pPr algn="ctr"/>
                      <a:r>
                        <a:rPr lang="en-US" altLang="zh-CN" sz="1200" dirty="0"/>
                        <a:t>2902.20</a:t>
                      </a:r>
                      <a:endParaRPr lang="zh-CN" altLang="en-US" sz="1200" dirty="0"/>
                    </a:p>
                  </a:txBody>
                  <a:tcPr anchor="ctr">
                    <a:solidFill>
                      <a:schemeClr val="bg1">
                        <a:lumMod val="85000"/>
                      </a:schemeClr>
                    </a:solidFill>
                  </a:tcPr>
                </a:tc>
                <a:tc>
                  <a:txBody>
                    <a:bodyPr/>
                    <a:lstStyle/>
                    <a:p>
                      <a:pPr algn="ctr"/>
                      <a:r>
                        <a:rPr lang="en-US" altLang="zh-CN" sz="1200" dirty="0"/>
                        <a:t>3000</a:t>
                      </a:r>
                      <a:endParaRPr lang="zh-CN" altLang="en-US" sz="1200" dirty="0"/>
                    </a:p>
                  </a:txBody>
                  <a:tcPr anchor="ctr">
                    <a:solidFill>
                      <a:schemeClr val="bg1">
                        <a:lumMod val="85000"/>
                      </a:schemeClr>
                    </a:solidFill>
                  </a:tcPr>
                </a:tc>
                <a:extLst>
                  <a:ext uri="{0D108BD9-81ED-4DB2-BD59-A6C34878D82A}">
                    <a16:rowId xmlns:a16="http://schemas.microsoft.com/office/drawing/2014/main" val="780756718"/>
                  </a:ext>
                </a:extLst>
              </a:tr>
              <a:tr h="367073">
                <a:tc>
                  <a:txBody>
                    <a:bodyPr/>
                    <a:lstStyle/>
                    <a:p>
                      <a:pPr algn="ctr"/>
                      <a:r>
                        <a:rPr lang="zh-CN" altLang="en-US" sz="1200" dirty="0"/>
                        <a:t>中国新能源汽车渗透率</a:t>
                      </a:r>
                    </a:p>
                  </a:txBody>
                  <a:tcPr anchor="ctr">
                    <a:solidFill>
                      <a:schemeClr val="bg1">
                        <a:lumMod val="85000"/>
                      </a:schemeClr>
                    </a:solidFill>
                  </a:tcPr>
                </a:tc>
                <a:tc>
                  <a:txBody>
                    <a:bodyPr/>
                    <a:lstStyle/>
                    <a:p>
                      <a:pPr algn="ctr"/>
                      <a:r>
                        <a:rPr lang="en-US" altLang="zh-CN" sz="1200" dirty="0"/>
                        <a:t>4.68%</a:t>
                      </a:r>
                      <a:endParaRPr lang="zh-CN" altLang="en-US" sz="1200" dirty="0"/>
                    </a:p>
                  </a:txBody>
                  <a:tcPr anchor="ctr">
                    <a:solidFill>
                      <a:schemeClr val="bg1">
                        <a:lumMod val="85000"/>
                      </a:schemeClr>
                    </a:solidFill>
                  </a:tcPr>
                </a:tc>
                <a:tc>
                  <a:txBody>
                    <a:bodyPr/>
                    <a:lstStyle/>
                    <a:p>
                      <a:pPr algn="ctr"/>
                      <a:r>
                        <a:rPr lang="en-US" altLang="zh-CN" sz="1200" dirty="0"/>
                        <a:t>5.40%</a:t>
                      </a:r>
                      <a:endParaRPr lang="zh-CN" altLang="en-US" sz="1200" dirty="0"/>
                    </a:p>
                  </a:txBody>
                  <a:tcPr anchor="ctr">
                    <a:solidFill>
                      <a:schemeClr val="bg1">
                        <a:lumMod val="85000"/>
                      </a:schemeClr>
                    </a:solidFill>
                  </a:tcPr>
                </a:tc>
                <a:tc>
                  <a:txBody>
                    <a:bodyPr/>
                    <a:lstStyle/>
                    <a:p>
                      <a:pPr algn="ctr"/>
                      <a:r>
                        <a:rPr lang="en-US" altLang="zh-CN" sz="1200" dirty="0"/>
                        <a:t>13.40%</a:t>
                      </a:r>
                      <a:endParaRPr lang="zh-CN" altLang="en-US" sz="1200" dirty="0"/>
                    </a:p>
                  </a:txBody>
                  <a:tcPr anchor="ctr">
                    <a:solidFill>
                      <a:schemeClr val="bg1">
                        <a:lumMod val="85000"/>
                      </a:schemeClr>
                    </a:solidFill>
                  </a:tcPr>
                </a:tc>
                <a:tc>
                  <a:txBody>
                    <a:bodyPr/>
                    <a:lstStyle/>
                    <a:p>
                      <a:pPr algn="ctr"/>
                      <a:r>
                        <a:rPr lang="en-US" altLang="zh-CN" sz="1200" dirty="0"/>
                        <a:t>15.66%</a:t>
                      </a:r>
                      <a:endParaRPr lang="zh-CN" altLang="en-US" sz="1200" dirty="0"/>
                    </a:p>
                  </a:txBody>
                  <a:tcPr anchor="ctr">
                    <a:solidFill>
                      <a:schemeClr val="bg1">
                        <a:lumMod val="85000"/>
                      </a:schemeClr>
                    </a:solidFill>
                  </a:tcPr>
                </a:tc>
                <a:tc>
                  <a:txBody>
                    <a:bodyPr/>
                    <a:lstStyle/>
                    <a:p>
                      <a:pPr algn="ctr"/>
                      <a:r>
                        <a:rPr lang="en-US" altLang="zh-CN" sz="1200" dirty="0"/>
                        <a:t>18.30%</a:t>
                      </a:r>
                      <a:endParaRPr lang="zh-CN" altLang="en-US" sz="1200" dirty="0"/>
                    </a:p>
                  </a:txBody>
                  <a:tcPr anchor="ctr">
                    <a:solidFill>
                      <a:schemeClr val="bg1">
                        <a:lumMod val="85000"/>
                      </a:schemeClr>
                    </a:solidFill>
                  </a:tcPr>
                </a:tc>
                <a:tc>
                  <a:txBody>
                    <a:bodyPr/>
                    <a:lstStyle/>
                    <a:p>
                      <a:pPr algn="ctr"/>
                      <a:r>
                        <a:rPr lang="en-US" altLang="zh-CN" sz="1200" dirty="0"/>
                        <a:t>21.39%</a:t>
                      </a:r>
                      <a:endParaRPr lang="zh-CN" altLang="en-US" sz="1200" dirty="0"/>
                    </a:p>
                  </a:txBody>
                  <a:tcPr anchor="ctr">
                    <a:solidFill>
                      <a:schemeClr val="bg1">
                        <a:lumMod val="85000"/>
                      </a:schemeClr>
                    </a:solidFill>
                  </a:tcPr>
                </a:tc>
                <a:tc>
                  <a:txBody>
                    <a:bodyPr/>
                    <a:lstStyle/>
                    <a:p>
                      <a:pPr algn="ctr"/>
                      <a:r>
                        <a:rPr lang="en-US" altLang="zh-CN" sz="1200" dirty="0"/>
                        <a:t>25.00%</a:t>
                      </a:r>
                      <a:endParaRPr lang="zh-CN" altLang="en-US" sz="1200" dirty="0"/>
                    </a:p>
                  </a:txBody>
                  <a:tcPr anchor="ctr">
                    <a:solidFill>
                      <a:schemeClr val="bg1">
                        <a:lumMod val="85000"/>
                      </a:schemeClr>
                    </a:solidFill>
                  </a:tcPr>
                </a:tc>
                <a:extLst>
                  <a:ext uri="{0D108BD9-81ED-4DB2-BD59-A6C34878D82A}">
                    <a16:rowId xmlns:a16="http://schemas.microsoft.com/office/drawing/2014/main" val="263556599"/>
                  </a:ext>
                </a:extLst>
              </a:tr>
              <a:tr h="367073">
                <a:tc>
                  <a:txBody>
                    <a:bodyPr/>
                    <a:lstStyle/>
                    <a:p>
                      <a:pPr algn="ctr"/>
                      <a:r>
                        <a:rPr lang="zh-CN" altLang="en-US" sz="1200" dirty="0"/>
                        <a:t>中国单车搭载芯片金额</a:t>
                      </a:r>
                      <a:r>
                        <a:rPr lang="en-US" altLang="zh-CN" sz="1200" dirty="0"/>
                        <a:t>(</a:t>
                      </a:r>
                      <a:r>
                        <a:rPr lang="zh-CN" altLang="en-US" sz="1200" dirty="0"/>
                        <a:t>美元</a:t>
                      </a:r>
                      <a:r>
                        <a:rPr lang="en-US" altLang="zh-CN" sz="1200" dirty="0"/>
                        <a:t>)</a:t>
                      </a:r>
                      <a:endParaRPr lang="zh-CN" altLang="en-US" sz="1200" dirty="0"/>
                    </a:p>
                  </a:txBody>
                  <a:tcPr anchor="ctr">
                    <a:solidFill>
                      <a:schemeClr val="bg1">
                        <a:lumMod val="85000"/>
                      </a:schemeClr>
                    </a:solidFill>
                  </a:tcPr>
                </a:tc>
                <a:tc>
                  <a:txBody>
                    <a:bodyPr/>
                    <a:lstStyle/>
                    <a:p>
                      <a:pPr algn="ctr"/>
                      <a:r>
                        <a:rPr lang="en-US" altLang="zh-CN" sz="1200" dirty="0"/>
                        <a:t>400</a:t>
                      </a:r>
                      <a:endParaRPr lang="zh-CN" altLang="en-US" sz="1200" dirty="0"/>
                    </a:p>
                  </a:txBody>
                  <a:tcPr anchor="ctr">
                    <a:solidFill>
                      <a:schemeClr val="bg1">
                        <a:lumMod val="85000"/>
                      </a:schemeClr>
                    </a:solidFill>
                  </a:tcPr>
                </a:tc>
                <a:tc>
                  <a:txBody>
                    <a:bodyPr/>
                    <a:lstStyle/>
                    <a:p>
                      <a:pPr algn="ctr"/>
                      <a:r>
                        <a:rPr lang="en-US" altLang="zh-CN" sz="1200" dirty="0"/>
                        <a:t>467</a:t>
                      </a:r>
                      <a:endParaRPr lang="zh-CN" altLang="en-US" sz="1200" dirty="0"/>
                    </a:p>
                  </a:txBody>
                  <a:tcPr anchor="ctr">
                    <a:solidFill>
                      <a:schemeClr val="bg1">
                        <a:lumMod val="85000"/>
                      </a:schemeClr>
                    </a:solidFill>
                  </a:tcPr>
                </a:tc>
                <a:tc>
                  <a:txBody>
                    <a:bodyPr/>
                    <a:lstStyle/>
                    <a:p>
                      <a:pPr algn="ctr"/>
                      <a:r>
                        <a:rPr lang="en-US" altLang="zh-CN" sz="1200" dirty="0"/>
                        <a:t>534</a:t>
                      </a:r>
                      <a:endParaRPr lang="zh-CN" altLang="en-US" sz="1200" dirty="0"/>
                    </a:p>
                  </a:txBody>
                  <a:tcPr anchor="ctr">
                    <a:solidFill>
                      <a:schemeClr val="bg1">
                        <a:lumMod val="85000"/>
                      </a:schemeClr>
                    </a:solidFill>
                  </a:tcPr>
                </a:tc>
                <a:tc>
                  <a:txBody>
                    <a:bodyPr/>
                    <a:lstStyle/>
                    <a:p>
                      <a:pPr algn="ctr"/>
                      <a:r>
                        <a:rPr lang="en-US" altLang="zh-CN" sz="1200" dirty="0"/>
                        <a:t>573.88</a:t>
                      </a:r>
                      <a:endParaRPr lang="zh-CN" altLang="en-US" sz="1200" dirty="0"/>
                    </a:p>
                  </a:txBody>
                  <a:tcPr anchor="ctr">
                    <a:solidFill>
                      <a:schemeClr val="bg1">
                        <a:lumMod val="85000"/>
                      </a:schemeClr>
                    </a:solidFill>
                  </a:tcPr>
                </a:tc>
                <a:tc>
                  <a:txBody>
                    <a:bodyPr/>
                    <a:lstStyle/>
                    <a:p>
                      <a:pPr algn="ctr"/>
                      <a:r>
                        <a:rPr lang="en-US" altLang="zh-CN" sz="1200" dirty="0"/>
                        <a:t>616.74</a:t>
                      </a:r>
                      <a:endParaRPr lang="zh-CN" altLang="en-US" sz="1200" dirty="0"/>
                    </a:p>
                  </a:txBody>
                  <a:tcPr anchor="ctr">
                    <a:solidFill>
                      <a:schemeClr val="bg1">
                        <a:lumMod val="85000"/>
                      </a:schemeClr>
                    </a:solidFill>
                  </a:tcPr>
                </a:tc>
                <a:tc>
                  <a:txBody>
                    <a:bodyPr/>
                    <a:lstStyle/>
                    <a:p>
                      <a:pPr algn="ctr"/>
                      <a:r>
                        <a:rPr lang="en-US" altLang="zh-CN" sz="1200" dirty="0"/>
                        <a:t>662.80</a:t>
                      </a:r>
                      <a:endParaRPr lang="zh-CN" altLang="en-US" sz="1200" dirty="0"/>
                    </a:p>
                  </a:txBody>
                  <a:tcPr anchor="ctr">
                    <a:solidFill>
                      <a:schemeClr val="bg1">
                        <a:lumMod val="85000"/>
                      </a:schemeClr>
                    </a:solidFill>
                  </a:tcPr>
                </a:tc>
                <a:tc>
                  <a:txBody>
                    <a:bodyPr/>
                    <a:lstStyle/>
                    <a:p>
                      <a:pPr algn="ctr"/>
                      <a:r>
                        <a:rPr lang="en-US" altLang="zh-CN" sz="1200" dirty="0"/>
                        <a:t>712.30</a:t>
                      </a:r>
                      <a:endParaRPr lang="zh-CN" altLang="en-US" sz="1200" dirty="0"/>
                    </a:p>
                  </a:txBody>
                  <a:tcPr anchor="ctr">
                    <a:solidFill>
                      <a:schemeClr val="bg1">
                        <a:lumMod val="85000"/>
                      </a:schemeClr>
                    </a:solidFill>
                  </a:tcPr>
                </a:tc>
                <a:extLst>
                  <a:ext uri="{0D108BD9-81ED-4DB2-BD59-A6C34878D82A}">
                    <a16:rowId xmlns:a16="http://schemas.microsoft.com/office/drawing/2014/main" val="3437866477"/>
                  </a:ext>
                </a:extLst>
              </a:tr>
              <a:tr h="367073">
                <a:tc>
                  <a:txBody>
                    <a:bodyPr/>
                    <a:lstStyle/>
                    <a:p>
                      <a:pPr algn="ctr"/>
                      <a:r>
                        <a:rPr lang="zh-CN" altLang="en-US" sz="1200" dirty="0"/>
                        <a:t>中国单车</a:t>
                      </a:r>
                      <a:r>
                        <a:rPr lang="en-US" altLang="zh-CN" sz="1200" dirty="0"/>
                        <a:t>MCU</a:t>
                      </a:r>
                      <a:r>
                        <a:rPr lang="zh-CN" altLang="en-US" sz="1200" dirty="0"/>
                        <a:t>芯片价值量占比</a:t>
                      </a:r>
                    </a:p>
                  </a:txBody>
                  <a:tcPr anchor="ctr">
                    <a:solidFill>
                      <a:schemeClr val="bg1">
                        <a:lumMod val="85000"/>
                      </a:schemeClr>
                    </a:solidFill>
                  </a:tcPr>
                </a:tc>
                <a:tc>
                  <a:txBody>
                    <a:bodyPr/>
                    <a:lstStyle/>
                    <a:p>
                      <a:pPr algn="ctr"/>
                      <a:r>
                        <a:rPr lang="en-US" altLang="zh-CN" sz="1200" dirty="0"/>
                        <a:t>22%</a:t>
                      </a:r>
                      <a:endParaRPr lang="zh-CN" altLang="en-US" sz="1200" dirty="0"/>
                    </a:p>
                  </a:txBody>
                  <a:tcPr anchor="ctr">
                    <a:solidFill>
                      <a:schemeClr val="bg1">
                        <a:lumMod val="85000"/>
                      </a:schemeClr>
                    </a:solidFill>
                  </a:tcPr>
                </a:tc>
                <a:tc>
                  <a:txBody>
                    <a:bodyPr/>
                    <a:lstStyle/>
                    <a:p>
                      <a:pPr algn="ctr"/>
                      <a:r>
                        <a:rPr lang="en-US" altLang="zh-CN" sz="1200" dirty="0"/>
                        <a:t>22%</a:t>
                      </a:r>
                      <a:endParaRPr lang="zh-CN" altLang="en-US" sz="1200" dirty="0"/>
                    </a:p>
                  </a:txBody>
                  <a:tcPr anchor="ctr">
                    <a:solidFill>
                      <a:schemeClr val="bg1">
                        <a:lumMod val="85000"/>
                      </a:schemeClr>
                    </a:solidFill>
                  </a:tcPr>
                </a:tc>
                <a:tc>
                  <a:txBody>
                    <a:bodyPr/>
                    <a:lstStyle/>
                    <a:p>
                      <a:pPr algn="ctr"/>
                      <a:r>
                        <a:rPr lang="en-US" altLang="zh-CN" sz="1200" dirty="0"/>
                        <a:t>21%</a:t>
                      </a:r>
                      <a:endParaRPr lang="zh-CN" altLang="en-US" sz="1200" dirty="0"/>
                    </a:p>
                  </a:txBody>
                  <a:tcPr anchor="ctr">
                    <a:solidFill>
                      <a:schemeClr val="bg1">
                        <a:lumMod val="85000"/>
                      </a:schemeClr>
                    </a:solidFill>
                  </a:tcPr>
                </a:tc>
                <a:tc>
                  <a:txBody>
                    <a:bodyPr/>
                    <a:lstStyle/>
                    <a:p>
                      <a:pPr algn="ctr"/>
                      <a:r>
                        <a:rPr lang="en-US" altLang="zh-CN" sz="1200" dirty="0"/>
                        <a:t>21%</a:t>
                      </a:r>
                      <a:endParaRPr lang="zh-CN" altLang="en-US" sz="1200" dirty="0"/>
                    </a:p>
                  </a:txBody>
                  <a:tcPr anchor="ctr">
                    <a:solidFill>
                      <a:schemeClr val="bg1">
                        <a:lumMod val="85000"/>
                      </a:schemeClr>
                    </a:solidFill>
                  </a:tcPr>
                </a:tc>
                <a:tc>
                  <a:txBody>
                    <a:bodyPr/>
                    <a:lstStyle/>
                    <a:p>
                      <a:pPr algn="ctr"/>
                      <a:r>
                        <a:rPr lang="en-US" altLang="zh-CN" sz="1200" dirty="0"/>
                        <a:t>21%</a:t>
                      </a:r>
                      <a:endParaRPr lang="zh-CN" altLang="en-US" sz="1200" dirty="0"/>
                    </a:p>
                  </a:txBody>
                  <a:tcPr anchor="ctr">
                    <a:solidFill>
                      <a:schemeClr val="bg1">
                        <a:lumMod val="85000"/>
                      </a:schemeClr>
                    </a:solidFill>
                  </a:tcPr>
                </a:tc>
                <a:tc>
                  <a:txBody>
                    <a:bodyPr/>
                    <a:lstStyle/>
                    <a:p>
                      <a:pPr algn="ctr"/>
                      <a:r>
                        <a:rPr lang="en-US" altLang="zh-CN" sz="1200" dirty="0"/>
                        <a:t>20%</a:t>
                      </a:r>
                      <a:endParaRPr lang="zh-CN" altLang="en-US" sz="1200" dirty="0"/>
                    </a:p>
                  </a:txBody>
                  <a:tcPr anchor="ctr">
                    <a:solidFill>
                      <a:schemeClr val="bg1">
                        <a:lumMod val="85000"/>
                      </a:schemeClr>
                    </a:solidFill>
                  </a:tcPr>
                </a:tc>
                <a:tc>
                  <a:txBody>
                    <a:bodyPr/>
                    <a:lstStyle/>
                    <a:p>
                      <a:pPr algn="ctr"/>
                      <a:r>
                        <a:rPr lang="en-US" altLang="zh-CN" sz="1200" dirty="0"/>
                        <a:t>20%</a:t>
                      </a:r>
                      <a:endParaRPr lang="zh-CN" altLang="en-US" sz="1200" dirty="0"/>
                    </a:p>
                  </a:txBody>
                  <a:tcPr anchor="ctr">
                    <a:solidFill>
                      <a:schemeClr val="bg1">
                        <a:lumMod val="85000"/>
                      </a:schemeClr>
                    </a:solidFill>
                  </a:tcPr>
                </a:tc>
                <a:extLst>
                  <a:ext uri="{0D108BD9-81ED-4DB2-BD59-A6C34878D82A}">
                    <a16:rowId xmlns:a16="http://schemas.microsoft.com/office/drawing/2014/main" val="2402319574"/>
                  </a:ext>
                </a:extLst>
              </a:tr>
              <a:tr h="367073">
                <a:tc>
                  <a:txBody>
                    <a:bodyPr/>
                    <a:lstStyle/>
                    <a:p>
                      <a:pPr algn="ctr"/>
                      <a:r>
                        <a:rPr lang="zh-CN" altLang="en-US" sz="1200" dirty="0"/>
                        <a:t>中国单车搭载</a:t>
                      </a:r>
                      <a:r>
                        <a:rPr lang="en-US" altLang="zh-CN" sz="1200" dirty="0"/>
                        <a:t>MCU</a:t>
                      </a:r>
                      <a:r>
                        <a:rPr lang="zh-CN" altLang="en-US" sz="1200" dirty="0"/>
                        <a:t>芯片金额</a:t>
                      </a:r>
                      <a:r>
                        <a:rPr lang="en-US" altLang="zh-CN" sz="1200" dirty="0"/>
                        <a:t>(</a:t>
                      </a:r>
                      <a:r>
                        <a:rPr lang="zh-CN" altLang="en-US" sz="1200" dirty="0"/>
                        <a:t>美元</a:t>
                      </a:r>
                      <a:r>
                        <a:rPr lang="en-US" altLang="zh-CN" sz="1200" dirty="0"/>
                        <a:t>)</a:t>
                      </a:r>
                      <a:endParaRPr lang="zh-CN" altLang="en-US" sz="1200" dirty="0"/>
                    </a:p>
                  </a:txBody>
                  <a:tcPr anchor="ctr">
                    <a:solidFill>
                      <a:schemeClr val="bg1">
                        <a:lumMod val="85000"/>
                      </a:schemeClr>
                    </a:solidFill>
                  </a:tcPr>
                </a:tc>
                <a:tc>
                  <a:txBody>
                    <a:bodyPr/>
                    <a:lstStyle/>
                    <a:p>
                      <a:pPr algn="ctr"/>
                      <a:r>
                        <a:rPr lang="en-US" altLang="zh-CN" sz="1200" dirty="0"/>
                        <a:t>89.75</a:t>
                      </a:r>
                      <a:endParaRPr lang="zh-CN" altLang="en-US" sz="1200" dirty="0"/>
                    </a:p>
                  </a:txBody>
                  <a:tcPr anchor="ctr">
                    <a:solidFill>
                      <a:schemeClr val="bg1">
                        <a:lumMod val="85000"/>
                      </a:schemeClr>
                    </a:solidFill>
                  </a:tcPr>
                </a:tc>
                <a:tc>
                  <a:txBody>
                    <a:bodyPr/>
                    <a:lstStyle/>
                    <a:p>
                      <a:pPr algn="ctr"/>
                      <a:r>
                        <a:rPr lang="en-US" altLang="zh-CN" sz="1200" dirty="0"/>
                        <a:t>104.38</a:t>
                      </a:r>
                      <a:endParaRPr lang="zh-CN" altLang="en-US" sz="1200" dirty="0"/>
                    </a:p>
                  </a:txBody>
                  <a:tcPr anchor="ctr">
                    <a:solidFill>
                      <a:schemeClr val="bg1">
                        <a:lumMod val="85000"/>
                      </a:schemeClr>
                    </a:solidFill>
                  </a:tcPr>
                </a:tc>
                <a:tc>
                  <a:txBody>
                    <a:bodyPr/>
                    <a:lstStyle/>
                    <a:p>
                      <a:pPr algn="ctr"/>
                      <a:r>
                        <a:rPr lang="en-US" altLang="zh-CN" sz="1200" dirty="0"/>
                        <a:t>114.23</a:t>
                      </a:r>
                      <a:endParaRPr lang="zh-CN" altLang="en-US" sz="1200" dirty="0"/>
                    </a:p>
                  </a:txBody>
                  <a:tcPr anchor="ctr">
                    <a:solidFill>
                      <a:schemeClr val="bg1">
                        <a:lumMod val="85000"/>
                      </a:schemeClr>
                    </a:solidFill>
                  </a:tcPr>
                </a:tc>
                <a:tc>
                  <a:txBody>
                    <a:bodyPr/>
                    <a:lstStyle/>
                    <a:p>
                      <a:pPr algn="ctr"/>
                      <a:r>
                        <a:rPr lang="en-US" altLang="zh-CN" sz="1200" dirty="0"/>
                        <a:t>121.21</a:t>
                      </a:r>
                      <a:endParaRPr lang="zh-CN" altLang="en-US" sz="1200" dirty="0"/>
                    </a:p>
                  </a:txBody>
                  <a:tcPr anchor="ctr">
                    <a:solidFill>
                      <a:schemeClr val="bg1">
                        <a:lumMod val="85000"/>
                      </a:schemeClr>
                    </a:solidFill>
                  </a:tcPr>
                </a:tc>
                <a:tc>
                  <a:txBody>
                    <a:bodyPr/>
                    <a:lstStyle/>
                    <a:p>
                      <a:pPr algn="ctr"/>
                      <a:r>
                        <a:rPr lang="en-US" altLang="zh-CN" sz="1200" dirty="0"/>
                        <a:t>128.30</a:t>
                      </a:r>
                      <a:endParaRPr lang="zh-CN" altLang="en-US" sz="1200" dirty="0"/>
                    </a:p>
                  </a:txBody>
                  <a:tcPr anchor="ctr">
                    <a:solidFill>
                      <a:schemeClr val="bg1">
                        <a:lumMod val="85000"/>
                      </a:schemeClr>
                    </a:solidFill>
                  </a:tcPr>
                </a:tc>
                <a:tc>
                  <a:txBody>
                    <a:bodyPr/>
                    <a:lstStyle/>
                    <a:p>
                      <a:pPr algn="ctr"/>
                      <a:r>
                        <a:rPr lang="en-US" altLang="zh-CN" sz="1200" dirty="0"/>
                        <a:t>135.43</a:t>
                      </a:r>
                      <a:endParaRPr lang="zh-CN" altLang="en-US" sz="1200" dirty="0"/>
                    </a:p>
                  </a:txBody>
                  <a:tcPr anchor="ctr">
                    <a:solidFill>
                      <a:schemeClr val="bg1">
                        <a:lumMod val="85000"/>
                      </a:schemeClr>
                    </a:solidFill>
                  </a:tcPr>
                </a:tc>
                <a:tc>
                  <a:txBody>
                    <a:bodyPr/>
                    <a:lstStyle/>
                    <a:p>
                      <a:pPr algn="ctr"/>
                      <a:r>
                        <a:rPr lang="en-US" altLang="zh-CN" sz="1200" dirty="0"/>
                        <a:t>142.46</a:t>
                      </a:r>
                      <a:endParaRPr lang="zh-CN" altLang="en-US" sz="1200" dirty="0"/>
                    </a:p>
                  </a:txBody>
                  <a:tcPr anchor="ctr">
                    <a:solidFill>
                      <a:schemeClr val="bg1">
                        <a:lumMod val="85000"/>
                      </a:schemeClr>
                    </a:solidFill>
                  </a:tcPr>
                </a:tc>
                <a:extLst>
                  <a:ext uri="{0D108BD9-81ED-4DB2-BD59-A6C34878D82A}">
                    <a16:rowId xmlns:a16="http://schemas.microsoft.com/office/drawing/2014/main" val="118807804"/>
                  </a:ext>
                </a:extLst>
              </a:tr>
              <a:tr h="547393">
                <a:tc>
                  <a:txBody>
                    <a:bodyPr/>
                    <a:lstStyle/>
                    <a:p>
                      <a:pPr algn="ctr"/>
                      <a:r>
                        <a:rPr lang="zh-CN" altLang="en-US" sz="1200" dirty="0"/>
                        <a:t>中国汽车</a:t>
                      </a:r>
                      <a:r>
                        <a:rPr lang="en-US" altLang="zh-CN" sz="1200" dirty="0"/>
                        <a:t>MCU</a:t>
                      </a:r>
                      <a:r>
                        <a:rPr lang="zh-CN" altLang="en-US" sz="1200" dirty="0"/>
                        <a:t>芯片</a:t>
                      </a:r>
                      <a:endParaRPr lang="en-US" altLang="zh-CN" sz="1200" dirty="0"/>
                    </a:p>
                    <a:p>
                      <a:pPr algn="ctr"/>
                      <a:r>
                        <a:rPr lang="zh-CN" altLang="en-US" sz="1200" dirty="0"/>
                        <a:t>市场总规模</a:t>
                      </a:r>
                      <a:r>
                        <a:rPr lang="en-US" altLang="zh-CN" sz="1200" dirty="0"/>
                        <a:t>(</a:t>
                      </a:r>
                      <a:r>
                        <a:rPr lang="zh-CN" altLang="en-US" sz="1200" dirty="0"/>
                        <a:t>亿美元</a:t>
                      </a:r>
                      <a:r>
                        <a:rPr lang="en-US" altLang="zh-CN" sz="1200" dirty="0"/>
                        <a:t>)</a:t>
                      </a:r>
                      <a:endParaRPr lang="zh-CN" altLang="en-US" sz="1200" dirty="0"/>
                    </a:p>
                  </a:txBody>
                  <a:tcPr anchor="ctr">
                    <a:solidFill>
                      <a:schemeClr val="bg1">
                        <a:lumMod val="85000"/>
                      </a:schemeClr>
                    </a:solidFill>
                  </a:tcPr>
                </a:tc>
                <a:tc>
                  <a:txBody>
                    <a:bodyPr/>
                    <a:lstStyle/>
                    <a:p>
                      <a:pPr algn="ctr"/>
                      <a:r>
                        <a:rPr lang="en-US" altLang="zh-CN" sz="1200" dirty="0"/>
                        <a:t>23.13</a:t>
                      </a:r>
                      <a:endParaRPr lang="zh-CN" altLang="en-US" sz="1200" dirty="0"/>
                    </a:p>
                  </a:txBody>
                  <a:tcPr anchor="ctr">
                    <a:solidFill>
                      <a:schemeClr val="bg1">
                        <a:lumMod val="85000"/>
                      </a:schemeClr>
                    </a:solidFill>
                  </a:tcPr>
                </a:tc>
                <a:tc>
                  <a:txBody>
                    <a:bodyPr/>
                    <a:lstStyle/>
                    <a:p>
                      <a:pPr algn="ctr"/>
                      <a:r>
                        <a:rPr lang="en-US" altLang="zh-CN" sz="1200" dirty="0"/>
                        <a:t>26.42</a:t>
                      </a:r>
                      <a:endParaRPr lang="zh-CN" altLang="en-US" sz="1200" dirty="0"/>
                    </a:p>
                  </a:txBody>
                  <a:tcPr anchor="ctr">
                    <a:solidFill>
                      <a:schemeClr val="bg1">
                        <a:lumMod val="85000"/>
                      </a:schemeClr>
                    </a:solidFill>
                  </a:tcPr>
                </a:tc>
                <a:tc>
                  <a:txBody>
                    <a:bodyPr/>
                    <a:lstStyle/>
                    <a:p>
                      <a:pPr algn="ctr"/>
                      <a:r>
                        <a:rPr lang="en-US" altLang="zh-CN" sz="1200" dirty="0"/>
                        <a:t>30.01</a:t>
                      </a:r>
                      <a:endParaRPr lang="zh-CN" altLang="en-US" sz="1200" dirty="0"/>
                    </a:p>
                  </a:txBody>
                  <a:tcPr anchor="ctr">
                    <a:solidFill>
                      <a:schemeClr val="bg1">
                        <a:lumMod val="85000"/>
                      </a:schemeClr>
                    </a:solidFill>
                  </a:tcPr>
                </a:tc>
                <a:tc>
                  <a:txBody>
                    <a:bodyPr/>
                    <a:lstStyle/>
                    <a:p>
                      <a:pPr algn="ctr"/>
                      <a:r>
                        <a:rPr lang="en-US" altLang="zh-CN" sz="1200" dirty="0"/>
                        <a:t>32.92</a:t>
                      </a:r>
                      <a:endParaRPr lang="zh-CN" altLang="en-US" sz="1200" dirty="0"/>
                    </a:p>
                  </a:txBody>
                  <a:tcPr anchor="ctr">
                    <a:solidFill>
                      <a:schemeClr val="bg1">
                        <a:lumMod val="85000"/>
                      </a:schemeClr>
                    </a:solidFill>
                  </a:tcPr>
                </a:tc>
                <a:tc>
                  <a:txBody>
                    <a:bodyPr/>
                    <a:lstStyle/>
                    <a:p>
                      <a:pPr algn="ctr"/>
                      <a:r>
                        <a:rPr lang="en-US" altLang="zh-CN" sz="1200" dirty="0"/>
                        <a:t>36.02</a:t>
                      </a:r>
                      <a:endParaRPr lang="zh-CN" altLang="en-US" sz="1200" dirty="0"/>
                    </a:p>
                  </a:txBody>
                  <a:tcPr anchor="ctr">
                    <a:solidFill>
                      <a:schemeClr val="bg1">
                        <a:lumMod val="85000"/>
                      </a:schemeClr>
                    </a:solidFill>
                  </a:tcPr>
                </a:tc>
                <a:tc>
                  <a:txBody>
                    <a:bodyPr/>
                    <a:lstStyle/>
                    <a:p>
                      <a:pPr algn="ctr"/>
                      <a:r>
                        <a:rPr lang="en-US" altLang="zh-CN" sz="1200" dirty="0"/>
                        <a:t>39.30</a:t>
                      </a:r>
                      <a:endParaRPr lang="zh-CN" altLang="en-US" sz="1200" dirty="0"/>
                    </a:p>
                  </a:txBody>
                  <a:tcPr anchor="ctr">
                    <a:solidFill>
                      <a:schemeClr val="bg1">
                        <a:lumMod val="85000"/>
                      </a:schemeClr>
                    </a:solidFill>
                  </a:tcPr>
                </a:tc>
                <a:tc>
                  <a:txBody>
                    <a:bodyPr/>
                    <a:lstStyle/>
                    <a:p>
                      <a:pPr algn="ctr"/>
                      <a:r>
                        <a:rPr lang="en-US" altLang="zh-CN" sz="1200" dirty="0"/>
                        <a:t>42.74</a:t>
                      </a:r>
                      <a:endParaRPr lang="zh-CN" altLang="en-US" sz="1200" dirty="0"/>
                    </a:p>
                  </a:txBody>
                  <a:tcPr anchor="ctr">
                    <a:solidFill>
                      <a:schemeClr val="bg1">
                        <a:lumMod val="85000"/>
                      </a:schemeClr>
                    </a:solidFill>
                  </a:tcPr>
                </a:tc>
                <a:extLst>
                  <a:ext uri="{0D108BD9-81ED-4DB2-BD59-A6C34878D82A}">
                    <a16:rowId xmlns:a16="http://schemas.microsoft.com/office/drawing/2014/main" val="980936264"/>
                  </a:ext>
                </a:extLst>
              </a:tr>
              <a:tr h="547393">
                <a:tc>
                  <a:txBody>
                    <a:bodyPr/>
                    <a:lstStyle/>
                    <a:p>
                      <a:pPr algn="ctr"/>
                      <a:r>
                        <a:rPr lang="zh-CN" altLang="en-US" sz="1200" dirty="0"/>
                        <a:t>全球汽车</a:t>
                      </a:r>
                      <a:r>
                        <a:rPr lang="en-US" altLang="zh-CN" sz="1200" dirty="0"/>
                        <a:t>MCU</a:t>
                      </a:r>
                      <a:r>
                        <a:rPr lang="zh-CN" altLang="en-US" sz="1200" dirty="0"/>
                        <a:t>芯片</a:t>
                      </a:r>
                      <a:endParaRPr lang="en-US" altLang="zh-CN" sz="1200" dirty="0"/>
                    </a:p>
                    <a:p>
                      <a:pPr algn="ctr"/>
                      <a:r>
                        <a:rPr lang="zh-CN" altLang="en-US" sz="1200" dirty="0"/>
                        <a:t>市场总规模</a:t>
                      </a:r>
                      <a:r>
                        <a:rPr lang="en-US" altLang="zh-CN" sz="1200" dirty="0"/>
                        <a:t>(</a:t>
                      </a:r>
                      <a:r>
                        <a:rPr lang="zh-CN" altLang="en-US" sz="1200" dirty="0"/>
                        <a:t>亿美元</a:t>
                      </a:r>
                      <a:r>
                        <a:rPr lang="en-US" altLang="zh-CN" sz="1200" dirty="0"/>
                        <a:t>)</a:t>
                      </a:r>
                      <a:endParaRPr lang="zh-CN" altLang="en-US" sz="1200" dirty="0"/>
                    </a:p>
                  </a:txBody>
                  <a:tcPr anchor="ctr">
                    <a:solidFill>
                      <a:schemeClr val="bg1">
                        <a:lumMod val="85000"/>
                      </a:schemeClr>
                    </a:solidFill>
                  </a:tcPr>
                </a:tc>
                <a:tc>
                  <a:txBody>
                    <a:bodyPr/>
                    <a:lstStyle/>
                    <a:p>
                      <a:pPr algn="ctr"/>
                      <a:r>
                        <a:rPr lang="en-US" altLang="zh-CN" sz="1200" dirty="0"/>
                        <a:t>65</a:t>
                      </a:r>
                      <a:endParaRPr lang="zh-CN" altLang="en-US" sz="1200" dirty="0"/>
                    </a:p>
                  </a:txBody>
                  <a:tcPr anchor="ctr">
                    <a:solidFill>
                      <a:schemeClr val="bg1">
                        <a:lumMod val="85000"/>
                      </a:schemeClr>
                    </a:solidFill>
                  </a:tcPr>
                </a:tc>
                <a:tc>
                  <a:txBody>
                    <a:bodyPr/>
                    <a:lstStyle/>
                    <a:p>
                      <a:pPr algn="ctr"/>
                      <a:r>
                        <a:rPr lang="en-US" altLang="zh-CN" sz="1200" dirty="0"/>
                        <a:t>62</a:t>
                      </a:r>
                      <a:endParaRPr lang="zh-CN" altLang="en-US" sz="1200" dirty="0"/>
                    </a:p>
                  </a:txBody>
                  <a:tcPr anchor="ctr">
                    <a:solidFill>
                      <a:schemeClr val="bg1">
                        <a:lumMod val="85000"/>
                      </a:schemeClr>
                    </a:solidFill>
                  </a:tcPr>
                </a:tc>
                <a:tc>
                  <a:txBody>
                    <a:bodyPr/>
                    <a:lstStyle/>
                    <a:p>
                      <a:pPr algn="ctr"/>
                      <a:r>
                        <a:rPr lang="en-US" altLang="zh-CN" sz="1200" dirty="0"/>
                        <a:t>76</a:t>
                      </a:r>
                      <a:endParaRPr lang="zh-CN" altLang="en-US" sz="1200" dirty="0"/>
                    </a:p>
                  </a:txBody>
                  <a:tcPr anchor="ctr">
                    <a:solidFill>
                      <a:schemeClr val="bg1">
                        <a:lumMod val="85000"/>
                      </a:schemeClr>
                    </a:solidFill>
                  </a:tcPr>
                </a:tc>
                <a:tc>
                  <a:txBody>
                    <a:bodyPr/>
                    <a:lstStyle/>
                    <a:p>
                      <a:pPr algn="ctr"/>
                      <a:r>
                        <a:rPr lang="en-US" altLang="zh-CN" sz="1200" dirty="0"/>
                        <a:t>85.59</a:t>
                      </a:r>
                      <a:endParaRPr lang="zh-CN" altLang="en-US" sz="1200" dirty="0"/>
                    </a:p>
                  </a:txBody>
                  <a:tcPr anchor="ctr">
                    <a:solidFill>
                      <a:schemeClr val="bg1">
                        <a:lumMod val="85000"/>
                      </a:schemeClr>
                    </a:solidFill>
                  </a:tcPr>
                </a:tc>
                <a:tc>
                  <a:txBody>
                    <a:bodyPr/>
                    <a:lstStyle/>
                    <a:p>
                      <a:pPr algn="ctr"/>
                      <a:r>
                        <a:rPr lang="en-US" altLang="zh-CN" sz="1200" dirty="0"/>
                        <a:t>93.66</a:t>
                      </a:r>
                      <a:endParaRPr lang="zh-CN" altLang="en-US" sz="1200" dirty="0"/>
                    </a:p>
                  </a:txBody>
                  <a:tcPr anchor="ctr">
                    <a:solidFill>
                      <a:schemeClr val="bg1">
                        <a:lumMod val="85000"/>
                      </a:schemeClr>
                    </a:solidFill>
                  </a:tcPr>
                </a:tc>
                <a:tc>
                  <a:txBody>
                    <a:bodyPr/>
                    <a:lstStyle/>
                    <a:p>
                      <a:pPr algn="ctr"/>
                      <a:r>
                        <a:rPr lang="en-US" altLang="zh-CN" sz="1200" dirty="0"/>
                        <a:t>102.19</a:t>
                      </a:r>
                      <a:endParaRPr lang="zh-CN" altLang="en-US" sz="1200" dirty="0"/>
                    </a:p>
                  </a:txBody>
                  <a:tcPr anchor="ctr">
                    <a:solidFill>
                      <a:schemeClr val="bg1">
                        <a:lumMod val="85000"/>
                      </a:schemeClr>
                    </a:solidFill>
                  </a:tcPr>
                </a:tc>
                <a:tc>
                  <a:txBody>
                    <a:bodyPr/>
                    <a:lstStyle/>
                    <a:p>
                      <a:pPr algn="ctr"/>
                      <a:r>
                        <a:rPr lang="en-US" altLang="zh-CN" sz="1200" dirty="0"/>
                        <a:t>111.12</a:t>
                      </a:r>
                      <a:endParaRPr lang="zh-CN" altLang="en-US" sz="1200" dirty="0"/>
                    </a:p>
                  </a:txBody>
                  <a:tcPr anchor="ctr">
                    <a:solidFill>
                      <a:schemeClr val="bg1">
                        <a:lumMod val="85000"/>
                      </a:schemeClr>
                    </a:solidFill>
                  </a:tcPr>
                </a:tc>
                <a:extLst>
                  <a:ext uri="{0D108BD9-81ED-4DB2-BD59-A6C34878D82A}">
                    <a16:rowId xmlns:a16="http://schemas.microsoft.com/office/drawing/2014/main" val="2987246117"/>
                  </a:ext>
                </a:extLst>
              </a:tr>
            </a:tbl>
          </a:graphicData>
        </a:graphic>
      </p:graphicFrame>
      <p:sp>
        <p:nvSpPr>
          <p:cNvPr id="9" name="文本框 8">
            <a:extLst>
              <a:ext uri="{FF2B5EF4-FFF2-40B4-BE49-F238E27FC236}">
                <a16:creationId xmlns:a16="http://schemas.microsoft.com/office/drawing/2014/main" id="{32FA64F5-E3A9-7E00-C6BE-58021007478E}"/>
              </a:ext>
            </a:extLst>
          </p:cNvPr>
          <p:cNvSpPr txBox="1"/>
          <p:nvPr/>
        </p:nvSpPr>
        <p:spPr>
          <a:xfrm>
            <a:off x="293223" y="1052991"/>
            <a:ext cx="11605556" cy="1909882"/>
          </a:xfrm>
          <a:prstGeom prst="rect">
            <a:avLst/>
          </a:prstGeom>
          <a:noFill/>
        </p:spPr>
        <p:txBody>
          <a:bodyPr wrap="square" rtlCol="0">
            <a:spAutoFit/>
          </a:bodyPr>
          <a:lstStyle/>
          <a:p>
            <a:pPr indent="457200">
              <a:lnSpc>
                <a:spcPts val="2400"/>
              </a:lnSpc>
            </a:pPr>
            <a:r>
              <a:rPr lang="en-US" altLang="zh-CN" sz="1400" dirty="0"/>
              <a:t>2021</a:t>
            </a:r>
            <a:r>
              <a:rPr lang="zh-CN" altLang="en-US" sz="1400" dirty="0"/>
              <a:t>年国内</a:t>
            </a:r>
            <a:r>
              <a:rPr lang="en-US" altLang="zh-CN" sz="1400" dirty="0"/>
              <a:t>MCU</a:t>
            </a:r>
            <a:r>
              <a:rPr lang="zh-CN" altLang="en-US" sz="1400" dirty="0"/>
              <a:t>销售额为</a:t>
            </a:r>
            <a:r>
              <a:rPr lang="en-US" altLang="zh-CN" sz="1400" dirty="0"/>
              <a:t>46</a:t>
            </a:r>
            <a:r>
              <a:rPr lang="zh-CN" altLang="en-US" sz="1400" dirty="0"/>
              <a:t>亿美元，同比增长</a:t>
            </a:r>
            <a:r>
              <a:rPr lang="en-US" altLang="zh-CN" sz="1400" dirty="0"/>
              <a:t>8.3%</a:t>
            </a:r>
            <a:r>
              <a:rPr lang="zh-CN" altLang="en-US" sz="1400" dirty="0"/>
              <a:t>，全球占比</a:t>
            </a:r>
            <a:r>
              <a:rPr lang="en-US" altLang="zh-CN" sz="1400" dirty="0"/>
              <a:t>23.3%</a:t>
            </a:r>
            <a:r>
              <a:rPr lang="zh-CN" altLang="en-US" sz="1400" dirty="0"/>
              <a:t>，前瞻产业研究院预计未来五年</a:t>
            </a:r>
            <a:r>
              <a:rPr lang="en-US" altLang="zh-CN" sz="1400" dirty="0"/>
              <a:t>CAGR(</a:t>
            </a:r>
            <a:r>
              <a:rPr lang="zh-CN" altLang="en-US" sz="1400" dirty="0"/>
              <a:t>复合年均增长率</a:t>
            </a:r>
            <a:r>
              <a:rPr lang="en-US" altLang="zh-CN" sz="1400" dirty="0"/>
              <a:t>)</a:t>
            </a:r>
            <a:r>
              <a:rPr lang="zh-CN" altLang="en-US" sz="1400" dirty="0"/>
              <a:t>为</a:t>
            </a:r>
            <a:r>
              <a:rPr lang="en-US" altLang="zh-CN" sz="1400" dirty="0"/>
              <a:t>8.5%</a:t>
            </a:r>
            <a:r>
              <a:rPr lang="zh-CN" altLang="en-US" sz="1400" dirty="0"/>
              <a:t>，</a:t>
            </a:r>
            <a:r>
              <a:rPr lang="en-US" altLang="zh-CN" sz="1400" dirty="0"/>
              <a:t>2026</a:t>
            </a:r>
            <a:r>
              <a:rPr lang="zh-CN" altLang="en-US" sz="1400" dirty="0"/>
              <a:t>年销售额将达到</a:t>
            </a:r>
            <a:r>
              <a:rPr lang="en-US" altLang="zh-CN" sz="1400" dirty="0"/>
              <a:t>69</a:t>
            </a:r>
            <a:r>
              <a:rPr lang="zh-CN" altLang="en-US" sz="1400" dirty="0"/>
              <a:t>亿美元，全球占比提升将至</a:t>
            </a:r>
            <a:r>
              <a:rPr lang="en-US" altLang="zh-CN" sz="1400" dirty="0"/>
              <a:t>24.8%</a:t>
            </a:r>
            <a:r>
              <a:rPr lang="zh-CN" altLang="en-US" sz="1400" dirty="0"/>
              <a:t>。其中，汽车</a:t>
            </a:r>
            <a:r>
              <a:rPr lang="en-US" altLang="zh-CN" sz="1400" dirty="0"/>
              <a:t>MCU</a:t>
            </a:r>
            <a:r>
              <a:rPr lang="zh-CN" altLang="en-US" sz="1400" dirty="0"/>
              <a:t>销售额预计将以</a:t>
            </a:r>
            <a:r>
              <a:rPr lang="en-US" altLang="zh-CN" sz="1400" dirty="0"/>
              <a:t>5.3%</a:t>
            </a:r>
            <a:r>
              <a:rPr lang="zh-CN" altLang="en-US" sz="1400" dirty="0"/>
              <a:t>的年均符合增速增长，</a:t>
            </a:r>
            <a:r>
              <a:rPr lang="en-US" altLang="zh-CN" sz="1400" dirty="0"/>
              <a:t>2026</a:t>
            </a:r>
            <a:r>
              <a:rPr lang="zh-CN" altLang="en-US" sz="1400" dirty="0"/>
              <a:t>年销售额将增至</a:t>
            </a:r>
            <a:r>
              <a:rPr lang="en-US" altLang="zh-CN" sz="1400" dirty="0"/>
              <a:t>8.8</a:t>
            </a:r>
            <a:r>
              <a:rPr lang="zh-CN" altLang="en-US" sz="1400" dirty="0"/>
              <a:t>亿美元</a:t>
            </a:r>
            <a:endParaRPr lang="en-US" altLang="zh-CN" sz="1400" dirty="0"/>
          </a:p>
          <a:p>
            <a:pPr indent="457200">
              <a:lnSpc>
                <a:spcPts val="2400"/>
              </a:lnSpc>
            </a:pPr>
            <a:r>
              <a:rPr lang="en-US" altLang="zh-CN" sz="1400" b="0" i="0" dirty="0">
                <a:solidFill>
                  <a:srgbClr val="000000"/>
                </a:solidFill>
                <a:effectLst/>
                <a:latin typeface="-apple-system"/>
              </a:rPr>
              <a:t>IC Insights</a:t>
            </a:r>
            <a:r>
              <a:rPr lang="zh-CN" altLang="en-US" sz="1400" b="0" i="0" dirty="0">
                <a:solidFill>
                  <a:srgbClr val="000000"/>
                </a:solidFill>
                <a:effectLst/>
                <a:latin typeface="-apple-system"/>
              </a:rPr>
              <a:t>数据显示，</a:t>
            </a:r>
            <a:r>
              <a:rPr lang="en-US" altLang="zh-CN" sz="1400" b="0" i="0" dirty="0">
                <a:solidFill>
                  <a:srgbClr val="000000"/>
                </a:solidFill>
                <a:effectLst/>
                <a:latin typeface="-apple-system"/>
              </a:rPr>
              <a:t>2021</a:t>
            </a:r>
            <a:r>
              <a:rPr lang="zh-CN" altLang="en-US" sz="1400" b="0" i="0" dirty="0">
                <a:solidFill>
                  <a:srgbClr val="000000"/>
                </a:solidFill>
                <a:effectLst/>
                <a:latin typeface="-apple-system"/>
              </a:rPr>
              <a:t>年全球</a:t>
            </a:r>
            <a:r>
              <a:rPr lang="en-US" altLang="zh-CN" sz="1400" b="0" i="0" dirty="0">
                <a:solidFill>
                  <a:srgbClr val="000000"/>
                </a:solidFill>
                <a:effectLst/>
                <a:latin typeface="-apple-system"/>
              </a:rPr>
              <a:t>MCU</a:t>
            </a:r>
            <a:r>
              <a:rPr lang="zh-CN" altLang="en-US" sz="1400" b="0" i="0" dirty="0">
                <a:solidFill>
                  <a:srgbClr val="000000"/>
                </a:solidFill>
                <a:effectLst/>
                <a:latin typeface="-apple-system"/>
              </a:rPr>
              <a:t>销售额达</a:t>
            </a:r>
            <a:r>
              <a:rPr lang="en-US" altLang="zh-CN" sz="1400" b="0" i="0" dirty="0">
                <a:solidFill>
                  <a:srgbClr val="000000"/>
                </a:solidFill>
                <a:effectLst/>
                <a:latin typeface="-apple-system"/>
              </a:rPr>
              <a:t>196</a:t>
            </a:r>
            <a:r>
              <a:rPr lang="zh-CN" altLang="en-US" sz="1400" b="0" i="0" dirty="0">
                <a:solidFill>
                  <a:srgbClr val="000000"/>
                </a:solidFill>
                <a:effectLst/>
                <a:latin typeface="-apple-system"/>
              </a:rPr>
              <a:t>亿美元，同比增长</a:t>
            </a:r>
            <a:r>
              <a:rPr lang="en-US" altLang="zh-CN" sz="1400" b="0" i="0" dirty="0">
                <a:solidFill>
                  <a:srgbClr val="000000"/>
                </a:solidFill>
                <a:effectLst/>
                <a:latin typeface="-apple-system"/>
              </a:rPr>
              <a:t>23%</a:t>
            </a:r>
            <a:r>
              <a:rPr lang="zh-CN" altLang="en-US" sz="1400" b="0" i="0" dirty="0">
                <a:solidFill>
                  <a:srgbClr val="000000"/>
                </a:solidFill>
                <a:effectLst/>
                <a:latin typeface="-apple-system"/>
              </a:rPr>
              <a:t>，</a:t>
            </a:r>
            <a:r>
              <a:rPr lang="en-US" altLang="zh-CN" sz="1400" b="0" i="0" dirty="0">
                <a:solidFill>
                  <a:srgbClr val="000000"/>
                </a:solidFill>
                <a:effectLst/>
                <a:latin typeface="-apple-system"/>
              </a:rPr>
              <a:t>2022</a:t>
            </a:r>
            <a:r>
              <a:rPr lang="zh-CN" altLang="en-US" sz="1400" b="0" i="0" dirty="0">
                <a:solidFill>
                  <a:srgbClr val="000000"/>
                </a:solidFill>
                <a:effectLst/>
                <a:latin typeface="-apple-system"/>
              </a:rPr>
              <a:t>年全球</a:t>
            </a:r>
            <a:r>
              <a:rPr lang="en-US" altLang="zh-CN" sz="1400" b="0" i="0" dirty="0">
                <a:solidFill>
                  <a:srgbClr val="000000"/>
                </a:solidFill>
                <a:effectLst/>
                <a:latin typeface="-apple-system"/>
              </a:rPr>
              <a:t>MCU</a:t>
            </a:r>
            <a:r>
              <a:rPr lang="zh-CN" altLang="en-US" sz="1400" b="0" i="0" dirty="0">
                <a:solidFill>
                  <a:srgbClr val="000000"/>
                </a:solidFill>
                <a:effectLst/>
                <a:latin typeface="-apple-system"/>
              </a:rPr>
              <a:t>销售额将增长</a:t>
            </a:r>
            <a:r>
              <a:rPr lang="en-US" altLang="zh-CN" sz="1400" b="0" i="0" dirty="0">
                <a:solidFill>
                  <a:srgbClr val="000000"/>
                </a:solidFill>
                <a:effectLst/>
                <a:latin typeface="-apple-system"/>
              </a:rPr>
              <a:t>10%</a:t>
            </a:r>
            <a:r>
              <a:rPr lang="zh-CN" altLang="en-US" sz="1400" b="0" i="0" dirty="0">
                <a:solidFill>
                  <a:srgbClr val="000000"/>
                </a:solidFill>
                <a:effectLst/>
                <a:latin typeface="-apple-system"/>
              </a:rPr>
              <a:t>，达到</a:t>
            </a:r>
            <a:r>
              <a:rPr lang="en-US" altLang="zh-CN" sz="1400" b="0" i="0" dirty="0">
                <a:solidFill>
                  <a:srgbClr val="000000"/>
                </a:solidFill>
                <a:effectLst/>
                <a:latin typeface="-apple-system"/>
              </a:rPr>
              <a:t>215</a:t>
            </a:r>
            <a:r>
              <a:rPr lang="zh-CN" altLang="en-US" sz="1400" b="0" i="0" dirty="0">
                <a:solidFill>
                  <a:srgbClr val="000000"/>
                </a:solidFill>
                <a:effectLst/>
                <a:latin typeface="-apple-system"/>
              </a:rPr>
              <a:t>亿美元的历史新高，预计未来五年</a:t>
            </a:r>
            <a:r>
              <a:rPr lang="en-US" altLang="zh-CN" sz="1400" b="0" i="0" dirty="0">
                <a:solidFill>
                  <a:srgbClr val="000000"/>
                </a:solidFill>
                <a:effectLst/>
                <a:latin typeface="-apple-system"/>
              </a:rPr>
              <a:t>CAGR</a:t>
            </a:r>
            <a:r>
              <a:rPr lang="zh-CN" altLang="en-US" sz="1400" b="0" i="0" dirty="0">
                <a:solidFill>
                  <a:srgbClr val="000000"/>
                </a:solidFill>
                <a:effectLst/>
                <a:latin typeface="-apple-system"/>
              </a:rPr>
              <a:t>（年复合增长率）为</a:t>
            </a:r>
            <a:r>
              <a:rPr lang="en-US" altLang="zh-CN" sz="1400" b="0" i="0" dirty="0">
                <a:solidFill>
                  <a:srgbClr val="000000"/>
                </a:solidFill>
                <a:effectLst/>
                <a:latin typeface="-apple-system"/>
              </a:rPr>
              <a:t>6.7%</a:t>
            </a:r>
            <a:r>
              <a:rPr lang="zh-CN" altLang="en-US" sz="1400" b="0" i="0" dirty="0">
                <a:solidFill>
                  <a:srgbClr val="000000"/>
                </a:solidFill>
                <a:effectLst/>
                <a:latin typeface="-apple-system"/>
              </a:rPr>
              <a:t>，</a:t>
            </a:r>
            <a:r>
              <a:rPr lang="en-US" altLang="zh-CN" sz="1400" b="0" i="0" dirty="0">
                <a:solidFill>
                  <a:srgbClr val="000000"/>
                </a:solidFill>
                <a:effectLst/>
                <a:latin typeface="-apple-system"/>
              </a:rPr>
              <a:t>2026</a:t>
            </a:r>
            <a:r>
              <a:rPr lang="zh-CN" altLang="en-US" sz="1400" b="0" i="0" dirty="0">
                <a:solidFill>
                  <a:srgbClr val="000000"/>
                </a:solidFill>
                <a:effectLst/>
                <a:latin typeface="-apple-system"/>
              </a:rPr>
              <a:t>年销售额将达到</a:t>
            </a:r>
            <a:r>
              <a:rPr lang="en-US" altLang="zh-CN" sz="1400" b="0" i="0" dirty="0">
                <a:solidFill>
                  <a:srgbClr val="000000"/>
                </a:solidFill>
                <a:effectLst/>
                <a:latin typeface="-apple-system"/>
              </a:rPr>
              <a:t>272</a:t>
            </a:r>
            <a:r>
              <a:rPr lang="zh-CN" altLang="en-US" sz="1400" b="0" i="0" dirty="0">
                <a:solidFill>
                  <a:srgbClr val="000000"/>
                </a:solidFill>
                <a:effectLst/>
                <a:latin typeface="-apple-system"/>
              </a:rPr>
              <a:t>亿美元。其中车载</a:t>
            </a:r>
            <a:r>
              <a:rPr lang="en-US" altLang="zh-CN" sz="1400" b="0" i="0" dirty="0">
                <a:solidFill>
                  <a:srgbClr val="000000"/>
                </a:solidFill>
                <a:effectLst/>
                <a:latin typeface="-apple-system"/>
              </a:rPr>
              <a:t>MCU</a:t>
            </a:r>
            <a:r>
              <a:rPr lang="zh-CN" altLang="en-US" sz="1400" b="0" i="0" dirty="0">
                <a:solidFill>
                  <a:srgbClr val="000000"/>
                </a:solidFill>
                <a:effectLst/>
                <a:latin typeface="-apple-system"/>
              </a:rPr>
              <a:t>销售额约占总销量的</a:t>
            </a:r>
            <a:r>
              <a:rPr lang="en-US" altLang="zh-CN" sz="1400" b="0" i="0" dirty="0">
                <a:solidFill>
                  <a:srgbClr val="000000"/>
                </a:solidFill>
                <a:effectLst/>
                <a:latin typeface="-apple-system"/>
              </a:rPr>
              <a:t>40%</a:t>
            </a:r>
            <a:r>
              <a:rPr lang="zh-CN" altLang="en-US" sz="1400" b="0" i="0" dirty="0">
                <a:solidFill>
                  <a:srgbClr val="000000"/>
                </a:solidFill>
                <a:effectLst/>
                <a:latin typeface="-apple-system"/>
              </a:rPr>
              <a:t>，未来五年</a:t>
            </a:r>
            <a:r>
              <a:rPr lang="en-US" altLang="zh-CN" sz="1400" b="0" i="0" dirty="0">
                <a:solidFill>
                  <a:srgbClr val="000000"/>
                </a:solidFill>
                <a:effectLst/>
                <a:latin typeface="-apple-system"/>
              </a:rPr>
              <a:t>CAGR</a:t>
            </a:r>
            <a:r>
              <a:rPr lang="zh-CN" altLang="en-US" sz="1400" b="0" i="0" dirty="0">
                <a:solidFill>
                  <a:srgbClr val="000000"/>
                </a:solidFill>
                <a:effectLst/>
                <a:latin typeface="-apple-system"/>
              </a:rPr>
              <a:t>预计为</a:t>
            </a:r>
            <a:r>
              <a:rPr lang="en-US" altLang="zh-CN" sz="1400" b="0" i="0" dirty="0">
                <a:solidFill>
                  <a:srgbClr val="000000"/>
                </a:solidFill>
                <a:effectLst/>
                <a:latin typeface="-apple-system"/>
              </a:rPr>
              <a:t>7.7%</a:t>
            </a:r>
          </a:p>
          <a:p>
            <a:pPr indent="457200">
              <a:lnSpc>
                <a:spcPts val="2400"/>
              </a:lnSpc>
            </a:pPr>
            <a:r>
              <a:rPr lang="zh-CN" altLang="en-US" sz="1400" b="0" i="0" dirty="0">
                <a:solidFill>
                  <a:srgbClr val="000000"/>
                </a:solidFill>
                <a:effectLst/>
                <a:latin typeface="-apple-system"/>
              </a:rPr>
              <a:t>预计中国</a:t>
            </a:r>
            <a:r>
              <a:rPr lang="en-US" altLang="zh-CN" sz="1400" b="0" i="0" dirty="0">
                <a:solidFill>
                  <a:srgbClr val="000000"/>
                </a:solidFill>
                <a:effectLst/>
                <a:latin typeface="-apple-system"/>
              </a:rPr>
              <a:t>2022</a:t>
            </a:r>
            <a:r>
              <a:rPr lang="zh-CN" altLang="en-US" sz="1400" b="0" i="0" dirty="0">
                <a:solidFill>
                  <a:srgbClr val="000000"/>
                </a:solidFill>
                <a:effectLst/>
                <a:latin typeface="-apple-system"/>
              </a:rPr>
              <a:t>年</a:t>
            </a:r>
            <a:r>
              <a:rPr lang="en-US" altLang="zh-CN" sz="1400" b="0" i="0" dirty="0">
                <a:solidFill>
                  <a:srgbClr val="000000"/>
                </a:solidFill>
                <a:effectLst/>
                <a:latin typeface="-apple-system"/>
              </a:rPr>
              <a:t>-2025</a:t>
            </a:r>
            <a:r>
              <a:rPr lang="zh-CN" altLang="en-US" sz="1400" b="0" i="0" dirty="0">
                <a:solidFill>
                  <a:srgbClr val="000000"/>
                </a:solidFill>
                <a:effectLst/>
                <a:latin typeface="-apple-system"/>
              </a:rPr>
              <a:t>年汽车</a:t>
            </a:r>
            <a:r>
              <a:rPr lang="en-US" altLang="zh-CN" sz="1400" b="0" i="0" dirty="0">
                <a:solidFill>
                  <a:srgbClr val="000000"/>
                </a:solidFill>
                <a:effectLst/>
                <a:latin typeface="-apple-system"/>
              </a:rPr>
              <a:t>MCU</a:t>
            </a:r>
            <a:r>
              <a:rPr lang="zh-CN" altLang="en-US" sz="1400" b="0" i="0" dirty="0">
                <a:solidFill>
                  <a:srgbClr val="000000"/>
                </a:solidFill>
                <a:effectLst/>
                <a:latin typeface="-apple-system"/>
              </a:rPr>
              <a:t>市场规模分别为</a:t>
            </a:r>
            <a:r>
              <a:rPr lang="en-US" altLang="zh-CN" sz="1400" b="0" i="0" dirty="0">
                <a:solidFill>
                  <a:srgbClr val="000000"/>
                </a:solidFill>
                <a:effectLst/>
                <a:latin typeface="-apple-system"/>
              </a:rPr>
              <a:t>32.92</a:t>
            </a:r>
            <a:r>
              <a:rPr lang="zh-CN" altLang="en-US" sz="1400" b="0" i="0" dirty="0">
                <a:solidFill>
                  <a:srgbClr val="000000"/>
                </a:solidFill>
                <a:effectLst/>
                <a:latin typeface="-apple-system"/>
              </a:rPr>
              <a:t>，</a:t>
            </a:r>
            <a:r>
              <a:rPr lang="en-US" altLang="zh-CN" sz="1400" b="0" i="0" dirty="0">
                <a:solidFill>
                  <a:srgbClr val="000000"/>
                </a:solidFill>
                <a:effectLst/>
                <a:latin typeface="-apple-system"/>
              </a:rPr>
              <a:t>36.02</a:t>
            </a:r>
            <a:r>
              <a:rPr lang="zh-CN" altLang="en-US" sz="1400" b="0" i="0" dirty="0">
                <a:solidFill>
                  <a:srgbClr val="000000"/>
                </a:solidFill>
                <a:effectLst/>
                <a:latin typeface="-apple-system"/>
              </a:rPr>
              <a:t>，</a:t>
            </a:r>
            <a:r>
              <a:rPr lang="en-US" altLang="zh-CN" sz="1400" b="0" i="0" dirty="0">
                <a:solidFill>
                  <a:srgbClr val="000000"/>
                </a:solidFill>
                <a:effectLst/>
                <a:latin typeface="-apple-system"/>
              </a:rPr>
              <a:t>39.30</a:t>
            </a:r>
            <a:r>
              <a:rPr lang="zh-CN" altLang="en-US" sz="1400" b="0" i="0" dirty="0">
                <a:solidFill>
                  <a:srgbClr val="000000"/>
                </a:solidFill>
                <a:effectLst/>
                <a:latin typeface="-apple-system"/>
              </a:rPr>
              <a:t>，</a:t>
            </a:r>
            <a:r>
              <a:rPr lang="en-US" altLang="zh-CN" sz="1400" b="0" i="0" dirty="0">
                <a:solidFill>
                  <a:srgbClr val="000000"/>
                </a:solidFill>
                <a:effectLst/>
                <a:latin typeface="-apple-system"/>
              </a:rPr>
              <a:t>42.74</a:t>
            </a:r>
            <a:r>
              <a:rPr lang="zh-CN" altLang="en-US" sz="1400" b="0" i="0" dirty="0">
                <a:solidFill>
                  <a:srgbClr val="000000"/>
                </a:solidFill>
                <a:effectLst/>
                <a:latin typeface="-apple-system"/>
              </a:rPr>
              <a:t>亿美元</a:t>
            </a:r>
            <a:r>
              <a:rPr lang="zh-CN" altLang="en-US" sz="1400" dirty="0">
                <a:solidFill>
                  <a:srgbClr val="000000"/>
                </a:solidFill>
                <a:latin typeface="-apple-system"/>
              </a:rPr>
              <a:t>，</a:t>
            </a:r>
            <a:r>
              <a:rPr lang="en-US" altLang="zh-CN" sz="1400" b="0" i="0" dirty="0">
                <a:solidFill>
                  <a:srgbClr val="000000"/>
                </a:solidFill>
                <a:effectLst/>
                <a:latin typeface="-apple-system"/>
              </a:rPr>
              <a:t>2022-2025</a:t>
            </a:r>
            <a:r>
              <a:rPr lang="zh-CN" altLang="en-US" sz="1400" b="0" i="0" dirty="0">
                <a:solidFill>
                  <a:srgbClr val="000000"/>
                </a:solidFill>
                <a:effectLst/>
                <a:latin typeface="-apple-system"/>
              </a:rPr>
              <a:t>年全球汽车</a:t>
            </a:r>
            <a:r>
              <a:rPr lang="en-US" altLang="zh-CN" sz="1400" b="0" i="0" dirty="0">
                <a:solidFill>
                  <a:srgbClr val="000000"/>
                </a:solidFill>
                <a:effectLst/>
                <a:latin typeface="-apple-system"/>
              </a:rPr>
              <a:t>MCU</a:t>
            </a:r>
            <a:r>
              <a:rPr lang="zh-CN" altLang="en-US" sz="1400" b="0" i="0" dirty="0">
                <a:solidFill>
                  <a:srgbClr val="000000"/>
                </a:solidFill>
                <a:effectLst/>
                <a:latin typeface="-apple-system"/>
              </a:rPr>
              <a:t>市场规模为</a:t>
            </a:r>
            <a:r>
              <a:rPr lang="en-US" altLang="zh-CN" sz="1400" b="0" i="0" dirty="0">
                <a:solidFill>
                  <a:srgbClr val="000000"/>
                </a:solidFill>
                <a:effectLst/>
                <a:latin typeface="-apple-system"/>
              </a:rPr>
              <a:t>85.59</a:t>
            </a:r>
            <a:r>
              <a:rPr lang="zh-CN" altLang="en-US" sz="1400" b="0" i="0" dirty="0">
                <a:solidFill>
                  <a:srgbClr val="000000"/>
                </a:solidFill>
                <a:effectLst/>
                <a:latin typeface="-apple-system"/>
              </a:rPr>
              <a:t>，</a:t>
            </a:r>
            <a:r>
              <a:rPr lang="en-US" altLang="zh-CN" sz="1400" b="0" i="0" dirty="0">
                <a:solidFill>
                  <a:srgbClr val="000000"/>
                </a:solidFill>
                <a:effectLst/>
                <a:latin typeface="-apple-system"/>
              </a:rPr>
              <a:t>93.66</a:t>
            </a:r>
            <a:r>
              <a:rPr lang="zh-CN" altLang="en-US" sz="1400" b="0" i="0" dirty="0">
                <a:solidFill>
                  <a:srgbClr val="000000"/>
                </a:solidFill>
                <a:effectLst/>
                <a:latin typeface="-apple-system"/>
              </a:rPr>
              <a:t>，</a:t>
            </a:r>
            <a:r>
              <a:rPr lang="en-US" altLang="zh-CN" sz="1400" b="0" i="0" dirty="0">
                <a:solidFill>
                  <a:srgbClr val="000000"/>
                </a:solidFill>
                <a:effectLst/>
                <a:latin typeface="-apple-system"/>
              </a:rPr>
              <a:t>102.19</a:t>
            </a:r>
            <a:r>
              <a:rPr lang="zh-CN" altLang="en-US" sz="1400" b="0" i="0" dirty="0">
                <a:solidFill>
                  <a:srgbClr val="000000"/>
                </a:solidFill>
                <a:effectLst/>
                <a:latin typeface="-apple-system"/>
              </a:rPr>
              <a:t>，</a:t>
            </a:r>
            <a:r>
              <a:rPr lang="en-US" altLang="zh-CN" sz="1400" b="0" i="0" dirty="0">
                <a:solidFill>
                  <a:srgbClr val="000000"/>
                </a:solidFill>
                <a:effectLst/>
                <a:latin typeface="-apple-system"/>
              </a:rPr>
              <a:t>111.12</a:t>
            </a:r>
            <a:r>
              <a:rPr lang="zh-CN" altLang="en-US" sz="1400" b="0" i="0" dirty="0">
                <a:solidFill>
                  <a:srgbClr val="000000"/>
                </a:solidFill>
                <a:effectLst/>
                <a:latin typeface="-apple-system"/>
              </a:rPr>
              <a:t>亿美元</a:t>
            </a:r>
          </a:p>
        </p:txBody>
      </p:sp>
    </p:spTree>
    <p:extLst>
      <p:ext uri="{BB962C8B-B14F-4D97-AF65-F5344CB8AC3E}">
        <p14:creationId xmlns:p14="http://schemas.microsoft.com/office/powerpoint/2010/main" val="417804224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平行四边形 13"/>
          <p:cNvSpPr/>
          <p:nvPr/>
        </p:nvSpPr>
        <p:spPr>
          <a:xfrm>
            <a:off x="293222" y="197092"/>
            <a:ext cx="7381207" cy="611841"/>
          </a:xfrm>
          <a:custGeom>
            <a:avLst/>
            <a:gdLst>
              <a:gd name="connsiteX0" fmla="*/ 0 w 6828204"/>
              <a:gd name="connsiteY0" fmla="*/ 612000 h 612000"/>
              <a:gd name="connsiteX1" fmla="*/ 0 w 6828204"/>
              <a:gd name="connsiteY1" fmla="*/ 0 h 612000"/>
              <a:gd name="connsiteX2" fmla="*/ 6828204 w 6828204"/>
              <a:gd name="connsiteY2" fmla="*/ 0 h 612000"/>
              <a:gd name="connsiteX3" fmla="*/ 6828204 w 6828204"/>
              <a:gd name="connsiteY3" fmla="*/ 612000 h 612000"/>
              <a:gd name="connsiteX4" fmla="*/ 0 w 6828204"/>
              <a:gd name="connsiteY4" fmla="*/ 612000 h 612000"/>
              <a:gd name="connsiteX0-1" fmla="*/ 0 w 6828204"/>
              <a:gd name="connsiteY0-2" fmla="*/ 612000 h 612000"/>
              <a:gd name="connsiteX1-3" fmla="*/ 0 w 6828204"/>
              <a:gd name="connsiteY1-4" fmla="*/ 0 h 612000"/>
              <a:gd name="connsiteX2-5" fmla="*/ 6828204 w 6828204"/>
              <a:gd name="connsiteY2-6" fmla="*/ 0 h 612000"/>
              <a:gd name="connsiteX3-7" fmla="*/ 6241607 w 6828204"/>
              <a:gd name="connsiteY3-8" fmla="*/ 612000 h 612000"/>
              <a:gd name="connsiteX4-9" fmla="*/ 0 w 6828204"/>
              <a:gd name="connsiteY4-10" fmla="*/ 612000 h 612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828204" h="612000">
                <a:moveTo>
                  <a:pt x="0" y="612000"/>
                </a:moveTo>
                <a:lnTo>
                  <a:pt x="0" y="0"/>
                </a:lnTo>
                <a:lnTo>
                  <a:pt x="6828204" y="0"/>
                </a:lnTo>
                <a:lnTo>
                  <a:pt x="6241607" y="612000"/>
                </a:lnTo>
                <a:lnTo>
                  <a:pt x="0" y="612000"/>
                </a:lnTo>
                <a:close/>
              </a:path>
            </a:pathLst>
          </a:custGeom>
          <a:solidFill>
            <a:srgbClr val="0B76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20000"/>
              </a:lnSpc>
              <a:spcBef>
                <a:spcPts val="0"/>
              </a:spcBef>
              <a:spcAft>
                <a:spcPts val="0"/>
              </a:spcAft>
              <a:buClrTx/>
              <a:buSzTx/>
              <a:buFontTx/>
              <a:buNone/>
              <a:tabLst/>
              <a:defRPr/>
            </a:pPr>
            <a:endParaRPr kumimoji="0" lang="zh-CN" altLang="en-US" sz="1799" b="0" i="0" u="none" strike="noStrike" kern="1200" cap="none" spc="0" normalizeH="0" baseline="0" noProof="0" dirty="0">
              <a:ln>
                <a:noFill/>
              </a:ln>
              <a:solidFill>
                <a:prstClr val="white"/>
              </a:solidFill>
              <a:effectLst/>
              <a:uLnTx/>
              <a:uFillTx/>
              <a:latin typeface="Open Sans Light"/>
              <a:cs typeface="+mn-cs"/>
            </a:endParaRPr>
          </a:p>
        </p:txBody>
      </p:sp>
      <p:sp>
        <p:nvSpPr>
          <p:cNvPr id="67" name="矩形 66"/>
          <p:cNvSpPr/>
          <p:nvPr/>
        </p:nvSpPr>
        <p:spPr>
          <a:xfrm>
            <a:off x="0" y="197092"/>
            <a:ext cx="123060" cy="611841"/>
          </a:xfrm>
          <a:prstGeom prst="rect">
            <a:avLst/>
          </a:prstGeom>
          <a:solidFill>
            <a:srgbClr val="0B76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zh-CN" altLang="en-US" sz="1799" b="0" i="0" u="none" strike="noStrike" kern="1200" cap="none" spc="0" normalizeH="0" baseline="0" noProof="0">
              <a:ln>
                <a:noFill/>
              </a:ln>
              <a:solidFill>
                <a:prstClr val="white"/>
              </a:solidFill>
              <a:effectLst/>
              <a:uLnTx/>
              <a:uFillTx/>
              <a:latin typeface="Open Sans Light"/>
              <a:cs typeface="+mn-cs"/>
            </a:endParaRPr>
          </a:p>
        </p:txBody>
      </p:sp>
      <p:sp>
        <p:nvSpPr>
          <p:cNvPr id="68" name="文本框 18"/>
          <p:cNvSpPr txBox="1"/>
          <p:nvPr/>
        </p:nvSpPr>
        <p:spPr>
          <a:xfrm>
            <a:off x="293222" y="272884"/>
            <a:ext cx="5972589" cy="461537"/>
          </a:xfrm>
          <a:prstGeom prst="rect">
            <a:avLst/>
          </a:prstGeom>
          <a:noFill/>
        </p:spPr>
        <p:txBody>
          <a:bodyPr wrap="square" rtlCol="0">
            <a:spAutoFit/>
          </a:bodyPr>
          <a:lstStyle/>
          <a:p>
            <a:pPr lvl="0" defTabSz="914126">
              <a:defRPr/>
            </a:pPr>
            <a:r>
              <a:rPr lang="zh-CN" altLang="en-US" sz="2399" b="1" dirty="0">
                <a:solidFill>
                  <a:prstClr val="white"/>
                </a:solidFill>
                <a:latin typeface="微软雅黑" panose="020B0503020204020204" pitchFamily="34" charset="-122"/>
                <a:ea typeface="微软雅黑" panose="020B0503020204020204" pitchFamily="34" charset="-122"/>
              </a:rPr>
              <a:t>“中期”</a:t>
            </a:r>
            <a:r>
              <a:rPr lang="en-US" altLang="zh-CN" sz="2399" b="1" dirty="0">
                <a:solidFill>
                  <a:prstClr val="white"/>
                </a:solidFill>
                <a:latin typeface="微软雅黑" panose="020B0503020204020204" pitchFamily="34" charset="-122"/>
                <a:ea typeface="微软雅黑" panose="020B0503020204020204" pitchFamily="34" charset="-122"/>
              </a:rPr>
              <a:t>MCU</a:t>
            </a:r>
            <a:r>
              <a:rPr lang="zh-CN" altLang="en-US" sz="2399" b="1" dirty="0">
                <a:solidFill>
                  <a:prstClr val="white"/>
                </a:solidFill>
                <a:latin typeface="微软雅黑" panose="020B0503020204020204" pitchFamily="34" charset="-122"/>
                <a:ea typeface="微软雅黑" panose="020B0503020204020204" pitchFamily="34" charset="-122"/>
              </a:rPr>
              <a:t>变化和“长期” 趋势分析</a:t>
            </a:r>
          </a:p>
        </p:txBody>
      </p:sp>
      <p:sp>
        <p:nvSpPr>
          <p:cNvPr id="2" name="文本框 1">
            <a:extLst>
              <a:ext uri="{FF2B5EF4-FFF2-40B4-BE49-F238E27FC236}">
                <a16:creationId xmlns:a16="http://schemas.microsoft.com/office/drawing/2014/main" id="{D53C249C-4EBD-CC98-BDAF-044087E58455}"/>
              </a:ext>
            </a:extLst>
          </p:cNvPr>
          <p:cNvSpPr txBox="1"/>
          <p:nvPr/>
        </p:nvSpPr>
        <p:spPr>
          <a:xfrm>
            <a:off x="1330692" y="1577045"/>
            <a:ext cx="4674497" cy="307777"/>
          </a:xfrm>
          <a:prstGeom prst="rect">
            <a:avLst/>
          </a:prstGeom>
          <a:noFill/>
        </p:spPr>
        <p:txBody>
          <a:bodyPr wrap="square" rtlCol="0">
            <a:spAutoFit/>
          </a:bodyPr>
          <a:lstStyle/>
          <a:p>
            <a:r>
              <a:rPr lang="zh-CN" altLang="en-US" sz="1400" dirty="0"/>
              <a:t>汽车电动化带来动力系统革新，引致</a:t>
            </a:r>
            <a:r>
              <a:rPr lang="en-US" altLang="zh-CN" sz="1400" dirty="0"/>
              <a:t>MCU</a:t>
            </a:r>
            <a:r>
              <a:rPr lang="zh-CN" altLang="en-US" sz="1400" dirty="0"/>
              <a:t>用量增加</a:t>
            </a:r>
            <a:endParaRPr lang="en-US" altLang="zh-CN" sz="1400" dirty="0"/>
          </a:p>
        </p:txBody>
      </p:sp>
      <p:cxnSp>
        <p:nvCxnSpPr>
          <p:cNvPr id="5" name="直接箭头连接符 4">
            <a:extLst>
              <a:ext uri="{FF2B5EF4-FFF2-40B4-BE49-F238E27FC236}">
                <a16:creationId xmlns:a16="http://schemas.microsoft.com/office/drawing/2014/main" id="{EA7FF083-1E4B-EB7F-1BC3-B21852B9834B}"/>
              </a:ext>
            </a:extLst>
          </p:cNvPr>
          <p:cNvCxnSpPr>
            <a:cxnSpLocks/>
          </p:cNvCxnSpPr>
          <p:nvPr/>
        </p:nvCxnSpPr>
        <p:spPr>
          <a:xfrm>
            <a:off x="6265816" y="1190963"/>
            <a:ext cx="0" cy="5053875"/>
          </a:xfrm>
          <a:prstGeom prst="straightConnector1">
            <a:avLst/>
          </a:prstGeom>
          <a:ln w="12700" cap="flat" cmpd="sng" algn="ctr">
            <a:solidFill>
              <a:srgbClr val="0B76D7"/>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6" name="文本框 5">
            <a:extLst>
              <a:ext uri="{FF2B5EF4-FFF2-40B4-BE49-F238E27FC236}">
                <a16:creationId xmlns:a16="http://schemas.microsoft.com/office/drawing/2014/main" id="{CBBF8F6F-A7FA-83E5-EE7D-E7022447A451}"/>
              </a:ext>
            </a:extLst>
          </p:cNvPr>
          <p:cNvSpPr txBox="1"/>
          <p:nvPr/>
        </p:nvSpPr>
        <p:spPr>
          <a:xfrm>
            <a:off x="6524899" y="1183821"/>
            <a:ext cx="5048794" cy="678904"/>
          </a:xfrm>
          <a:prstGeom prst="rect">
            <a:avLst/>
          </a:prstGeom>
          <a:noFill/>
        </p:spPr>
        <p:txBody>
          <a:bodyPr wrap="square" rtlCol="0">
            <a:spAutoFit/>
          </a:bodyPr>
          <a:lstStyle/>
          <a:p>
            <a:pPr>
              <a:lnSpc>
                <a:spcPts val="2400"/>
              </a:lnSpc>
            </a:pPr>
            <a:r>
              <a:rPr lang="zh-CN" altLang="en-US" sz="1400" dirty="0"/>
              <a:t>定义</a:t>
            </a:r>
            <a:r>
              <a:rPr lang="en-US" altLang="zh-CN" sz="1400" dirty="0"/>
              <a:t>L3</a:t>
            </a:r>
            <a:r>
              <a:rPr lang="zh-CN" altLang="en-US" sz="1400" dirty="0"/>
              <a:t>以及更高的自动驾驶普及的时期为长期。</a:t>
            </a:r>
            <a:endParaRPr lang="en-US" altLang="zh-CN" sz="1400" dirty="0"/>
          </a:p>
          <a:p>
            <a:pPr>
              <a:lnSpc>
                <a:spcPts val="2400"/>
              </a:lnSpc>
            </a:pPr>
            <a:r>
              <a:rPr lang="zh-CN" altLang="en-US" sz="1400" dirty="0"/>
              <a:t>这个阶段的假设前提和主要特征有</a:t>
            </a:r>
            <a:r>
              <a:rPr lang="en-US" altLang="zh-CN" sz="1400" dirty="0"/>
              <a:t>:</a:t>
            </a:r>
          </a:p>
        </p:txBody>
      </p:sp>
      <p:sp>
        <p:nvSpPr>
          <p:cNvPr id="9" name="矩形 8">
            <a:extLst>
              <a:ext uri="{FF2B5EF4-FFF2-40B4-BE49-F238E27FC236}">
                <a16:creationId xmlns:a16="http://schemas.microsoft.com/office/drawing/2014/main" id="{066ADA1D-AD58-96FC-13E1-61208B2EFF05}"/>
              </a:ext>
            </a:extLst>
          </p:cNvPr>
          <p:cNvSpPr/>
          <p:nvPr/>
        </p:nvSpPr>
        <p:spPr>
          <a:xfrm>
            <a:off x="305148" y="1523273"/>
            <a:ext cx="966252" cy="409895"/>
          </a:xfrm>
          <a:prstGeom prst="rect">
            <a:avLst/>
          </a:prstGeom>
          <a:solidFill>
            <a:srgbClr val="0B76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t>动力域</a:t>
            </a:r>
          </a:p>
        </p:txBody>
      </p:sp>
      <p:sp>
        <p:nvSpPr>
          <p:cNvPr id="10" name="矩形 9">
            <a:extLst>
              <a:ext uri="{FF2B5EF4-FFF2-40B4-BE49-F238E27FC236}">
                <a16:creationId xmlns:a16="http://schemas.microsoft.com/office/drawing/2014/main" id="{DEB3A63A-24B3-0DA3-BAB0-56E65028381A}"/>
              </a:ext>
            </a:extLst>
          </p:cNvPr>
          <p:cNvSpPr/>
          <p:nvPr/>
        </p:nvSpPr>
        <p:spPr>
          <a:xfrm>
            <a:off x="293222" y="2189204"/>
            <a:ext cx="966252" cy="409895"/>
          </a:xfrm>
          <a:prstGeom prst="rect">
            <a:avLst/>
          </a:prstGeom>
          <a:solidFill>
            <a:srgbClr val="0B76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t>车身域</a:t>
            </a:r>
          </a:p>
        </p:txBody>
      </p:sp>
      <p:sp>
        <p:nvSpPr>
          <p:cNvPr id="11" name="矩形 10">
            <a:extLst>
              <a:ext uri="{FF2B5EF4-FFF2-40B4-BE49-F238E27FC236}">
                <a16:creationId xmlns:a16="http://schemas.microsoft.com/office/drawing/2014/main" id="{91F811D1-EFA8-6544-10E2-5FC6E7371509}"/>
              </a:ext>
            </a:extLst>
          </p:cNvPr>
          <p:cNvSpPr/>
          <p:nvPr/>
        </p:nvSpPr>
        <p:spPr>
          <a:xfrm>
            <a:off x="305148" y="2852283"/>
            <a:ext cx="966252" cy="409895"/>
          </a:xfrm>
          <a:prstGeom prst="rect">
            <a:avLst/>
          </a:prstGeom>
          <a:solidFill>
            <a:srgbClr val="0B76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t>底盘域</a:t>
            </a:r>
          </a:p>
        </p:txBody>
      </p:sp>
      <p:sp>
        <p:nvSpPr>
          <p:cNvPr id="13" name="文本框 12">
            <a:extLst>
              <a:ext uri="{FF2B5EF4-FFF2-40B4-BE49-F238E27FC236}">
                <a16:creationId xmlns:a16="http://schemas.microsoft.com/office/drawing/2014/main" id="{195BD3EF-CDEF-F6A6-96AA-9B1D00CDF675}"/>
              </a:ext>
            </a:extLst>
          </p:cNvPr>
          <p:cNvSpPr txBox="1"/>
          <p:nvPr/>
        </p:nvSpPr>
        <p:spPr>
          <a:xfrm>
            <a:off x="1330691" y="2240262"/>
            <a:ext cx="5011324" cy="307777"/>
          </a:xfrm>
          <a:prstGeom prst="rect">
            <a:avLst/>
          </a:prstGeom>
          <a:noFill/>
        </p:spPr>
        <p:txBody>
          <a:bodyPr wrap="square" rtlCol="0">
            <a:spAutoFit/>
          </a:bodyPr>
          <a:lstStyle/>
          <a:p>
            <a:r>
              <a:rPr lang="zh-CN" altLang="en-US" sz="1400" dirty="0"/>
              <a:t>车身传统功能使用</a:t>
            </a:r>
            <a:r>
              <a:rPr lang="en-US" altLang="zh-CN" sz="1400" dirty="0"/>
              <a:t>MCU</a:t>
            </a:r>
            <a:r>
              <a:rPr lang="zh-CN" altLang="en-US" sz="1400" dirty="0"/>
              <a:t>主控成本较低，</a:t>
            </a:r>
            <a:r>
              <a:rPr lang="en-US" altLang="zh-CN" sz="1400" dirty="0"/>
              <a:t>MCU</a:t>
            </a:r>
            <a:r>
              <a:rPr lang="zh-CN" altLang="en-US" sz="1400" dirty="0"/>
              <a:t>数量无明显变化</a:t>
            </a:r>
            <a:endParaRPr lang="en-US" altLang="zh-CN" sz="1400" dirty="0"/>
          </a:p>
        </p:txBody>
      </p:sp>
      <p:sp>
        <p:nvSpPr>
          <p:cNvPr id="14" name="文本框 13">
            <a:extLst>
              <a:ext uri="{FF2B5EF4-FFF2-40B4-BE49-F238E27FC236}">
                <a16:creationId xmlns:a16="http://schemas.microsoft.com/office/drawing/2014/main" id="{C4BD455B-0D5C-D4E0-C451-B1E2D2AC3457}"/>
              </a:ext>
            </a:extLst>
          </p:cNvPr>
          <p:cNvSpPr txBox="1"/>
          <p:nvPr/>
        </p:nvSpPr>
        <p:spPr>
          <a:xfrm>
            <a:off x="1330691" y="2903341"/>
            <a:ext cx="5011324" cy="307777"/>
          </a:xfrm>
          <a:prstGeom prst="rect">
            <a:avLst/>
          </a:prstGeom>
          <a:noFill/>
        </p:spPr>
        <p:txBody>
          <a:bodyPr wrap="square" rtlCol="0">
            <a:spAutoFit/>
          </a:bodyPr>
          <a:lstStyle/>
          <a:p>
            <a:r>
              <a:rPr lang="zh-CN" altLang="en-US" sz="1400" dirty="0"/>
              <a:t>线控技术需要设置控制对应功能的</a:t>
            </a:r>
            <a:r>
              <a:rPr lang="en-US" altLang="zh-CN" sz="1400" dirty="0"/>
              <a:t>ECU</a:t>
            </a:r>
            <a:r>
              <a:rPr lang="zh-CN" altLang="en-US" sz="1400" dirty="0"/>
              <a:t>，</a:t>
            </a:r>
            <a:r>
              <a:rPr lang="en-US" altLang="zh-CN" sz="1400" dirty="0"/>
              <a:t>MCU</a:t>
            </a:r>
            <a:r>
              <a:rPr lang="zh-CN" altLang="en-US" sz="1400" dirty="0"/>
              <a:t>数量随之变动</a:t>
            </a:r>
            <a:endParaRPr lang="en-US" altLang="zh-CN" sz="1400" dirty="0"/>
          </a:p>
        </p:txBody>
      </p:sp>
      <p:sp>
        <p:nvSpPr>
          <p:cNvPr id="15" name="矩形 14">
            <a:extLst>
              <a:ext uri="{FF2B5EF4-FFF2-40B4-BE49-F238E27FC236}">
                <a16:creationId xmlns:a16="http://schemas.microsoft.com/office/drawing/2014/main" id="{CE38C94D-59C0-A3FD-3EC9-EA815A67001B}"/>
              </a:ext>
            </a:extLst>
          </p:cNvPr>
          <p:cNvSpPr/>
          <p:nvPr/>
        </p:nvSpPr>
        <p:spPr>
          <a:xfrm>
            <a:off x="293222" y="3515362"/>
            <a:ext cx="966252" cy="409895"/>
          </a:xfrm>
          <a:prstGeom prst="rect">
            <a:avLst/>
          </a:prstGeom>
          <a:solidFill>
            <a:srgbClr val="0B76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t>座舱域</a:t>
            </a:r>
          </a:p>
        </p:txBody>
      </p:sp>
      <p:sp>
        <p:nvSpPr>
          <p:cNvPr id="16" name="文本框 15">
            <a:extLst>
              <a:ext uri="{FF2B5EF4-FFF2-40B4-BE49-F238E27FC236}">
                <a16:creationId xmlns:a16="http://schemas.microsoft.com/office/drawing/2014/main" id="{AC90CC8C-5BDD-8144-A55D-84C3A0479804}"/>
              </a:ext>
            </a:extLst>
          </p:cNvPr>
          <p:cNvSpPr txBox="1"/>
          <p:nvPr/>
        </p:nvSpPr>
        <p:spPr>
          <a:xfrm>
            <a:off x="1330691" y="3451948"/>
            <a:ext cx="4861103" cy="523220"/>
          </a:xfrm>
          <a:prstGeom prst="rect">
            <a:avLst/>
          </a:prstGeom>
          <a:noFill/>
        </p:spPr>
        <p:txBody>
          <a:bodyPr wrap="square" rtlCol="0">
            <a:spAutoFit/>
          </a:bodyPr>
          <a:lstStyle/>
          <a:p>
            <a:r>
              <a:rPr lang="zh-CN" altLang="en-US" sz="1400" dirty="0"/>
              <a:t>随着座舱相关功能的提升和创新，算力要求提升，</a:t>
            </a:r>
            <a:r>
              <a:rPr lang="en-US" altLang="zh-CN" sz="1400" dirty="0"/>
              <a:t>MCU</a:t>
            </a:r>
            <a:r>
              <a:rPr lang="zh-CN" altLang="en-US" sz="1400" dirty="0"/>
              <a:t>地位逐渐下降，角色逐渐边缘</a:t>
            </a:r>
            <a:endParaRPr lang="en-US" altLang="zh-CN" sz="1400" dirty="0"/>
          </a:p>
        </p:txBody>
      </p:sp>
      <p:sp>
        <p:nvSpPr>
          <p:cNvPr id="17" name="矩形 16">
            <a:extLst>
              <a:ext uri="{FF2B5EF4-FFF2-40B4-BE49-F238E27FC236}">
                <a16:creationId xmlns:a16="http://schemas.microsoft.com/office/drawing/2014/main" id="{E9218131-4A0C-868C-BA99-DF95C22544C9}"/>
              </a:ext>
            </a:extLst>
          </p:cNvPr>
          <p:cNvSpPr/>
          <p:nvPr/>
        </p:nvSpPr>
        <p:spPr>
          <a:xfrm>
            <a:off x="270462" y="4178441"/>
            <a:ext cx="966252" cy="409895"/>
          </a:xfrm>
          <a:prstGeom prst="rect">
            <a:avLst/>
          </a:prstGeom>
          <a:solidFill>
            <a:srgbClr val="0B76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t>座舱域</a:t>
            </a:r>
          </a:p>
        </p:txBody>
      </p:sp>
      <p:sp>
        <p:nvSpPr>
          <p:cNvPr id="18" name="文本框 17">
            <a:extLst>
              <a:ext uri="{FF2B5EF4-FFF2-40B4-BE49-F238E27FC236}">
                <a16:creationId xmlns:a16="http://schemas.microsoft.com/office/drawing/2014/main" id="{30DF52A9-A8DA-758E-1174-21F49943B60C}"/>
              </a:ext>
            </a:extLst>
          </p:cNvPr>
          <p:cNvSpPr txBox="1"/>
          <p:nvPr/>
        </p:nvSpPr>
        <p:spPr>
          <a:xfrm>
            <a:off x="1330691" y="4121778"/>
            <a:ext cx="5011323" cy="523220"/>
          </a:xfrm>
          <a:prstGeom prst="rect">
            <a:avLst/>
          </a:prstGeom>
          <a:noFill/>
        </p:spPr>
        <p:txBody>
          <a:bodyPr wrap="square" rtlCol="0">
            <a:spAutoFit/>
          </a:bodyPr>
          <a:lstStyle/>
          <a:p>
            <a:r>
              <a:rPr lang="zh-CN" altLang="en-US" sz="1400" dirty="0"/>
              <a:t>中期，分布式架构的车身</a:t>
            </a:r>
            <a:r>
              <a:rPr lang="en-US" altLang="zh-CN" sz="1400" dirty="0"/>
              <a:t>ADAS</a:t>
            </a:r>
            <a:r>
              <a:rPr lang="zh-CN" altLang="en-US" sz="1400" dirty="0"/>
              <a:t>功能的增加，带来</a:t>
            </a:r>
            <a:r>
              <a:rPr lang="en-US" altLang="zh-CN" sz="1400" dirty="0"/>
              <a:t>MCU</a:t>
            </a:r>
            <a:r>
              <a:rPr lang="zh-CN" altLang="en-US" sz="1400" dirty="0"/>
              <a:t>数量的增加</a:t>
            </a:r>
            <a:endParaRPr lang="en-US" altLang="zh-CN" sz="1400" dirty="0"/>
          </a:p>
        </p:txBody>
      </p:sp>
      <p:pic>
        <p:nvPicPr>
          <p:cNvPr id="20" name="图片 19">
            <a:extLst>
              <a:ext uri="{FF2B5EF4-FFF2-40B4-BE49-F238E27FC236}">
                <a16:creationId xmlns:a16="http://schemas.microsoft.com/office/drawing/2014/main" id="{00C3A97E-35F5-CE21-2139-80FC9E9EA869}"/>
              </a:ext>
            </a:extLst>
          </p:cNvPr>
          <p:cNvPicPr>
            <a:picLocks noChangeAspect="1"/>
          </p:cNvPicPr>
          <p:nvPr/>
        </p:nvPicPr>
        <p:blipFill rotWithShape="1">
          <a:blip r:embed="rId3">
            <a:extLst>
              <a:ext uri="{28A0092B-C50C-407E-A947-70E740481C1C}">
                <a14:useLocalDpi xmlns:a14="http://schemas.microsoft.com/office/drawing/2010/main" val="0"/>
              </a:ext>
            </a:extLst>
          </a:blip>
          <a:srcRect l="17599"/>
          <a:stretch/>
        </p:blipFill>
        <p:spPr>
          <a:xfrm>
            <a:off x="6524899" y="1984113"/>
            <a:ext cx="2097492" cy="1431820"/>
          </a:xfrm>
          <a:prstGeom prst="rect">
            <a:avLst/>
          </a:prstGeom>
        </p:spPr>
      </p:pic>
      <p:sp>
        <p:nvSpPr>
          <p:cNvPr id="22" name="文本框 21">
            <a:extLst>
              <a:ext uri="{FF2B5EF4-FFF2-40B4-BE49-F238E27FC236}">
                <a16:creationId xmlns:a16="http://schemas.microsoft.com/office/drawing/2014/main" id="{1719C175-B315-B5D2-5D3E-9F9E31FE7B93}"/>
              </a:ext>
            </a:extLst>
          </p:cNvPr>
          <p:cNvSpPr txBox="1"/>
          <p:nvPr/>
        </p:nvSpPr>
        <p:spPr>
          <a:xfrm>
            <a:off x="8592550" y="1993257"/>
            <a:ext cx="3475355" cy="1294457"/>
          </a:xfrm>
          <a:prstGeom prst="rect">
            <a:avLst/>
          </a:prstGeom>
          <a:noFill/>
        </p:spPr>
        <p:txBody>
          <a:bodyPr wrap="square" rtlCol="0">
            <a:spAutoFit/>
          </a:bodyPr>
          <a:lstStyle/>
          <a:p>
            <a:pPr>
              <a:lnSpc>
                <a:spcPts val="2400"/>
              </a:lnSpc>
            </a:pPr>
            <a:r>
              <a:rPr lang="zh-CN" altLang="en-US" sz="1200" b="1" dirty="0"/>
              <a:t>√ 电车代替油车的进程接近平台期</a:t>
            </a:r>
            <a:endParaRPr lang="en-US" altLang="zh-CN" sz="1200" b="1" dirty="0"/>
          </a:p>
          <a:p>
            <a:pPr>
              <a:lnSpc>
                <a:spcPts val="2400"/>
              </a:lnSpc>
            </a:pPr>
            <a:r>
              <a:rPr lang="zh-CN" altLang="en-US" sz="1200" b="1" dirty="0"/>
              <a:t>√ 汽车外观和基本结构不变，车身传统功能不变</a:t>
            </a:r>
            <a:endParaRPr lang="en-US" altLang="zh-CN" sz="1200" b="1" dirty="0"/>
          </a:p>
          <a:p>
            <a:pPr>
              <a:lnSpc>
                <a:spcPts val="2400"/>
              </a:lnSpc>
            </a:pPr>
            <a:r>
              <a:rPr lang="zh-CN" altLang="en-US" sz="1200" b="1" dirty="0"/>
              <a:t>√ </a:t>
            </a:r>
            <a:r>
              <a:rPr lang="en-US" altLang="zh-CN" sz="1200" b="1" dirty="0"/>
              <a:t>ADAS</a:t>
            </a:r>
            <a:r>
              <a:rPr lang="zh-CN" altLang="en-US" sz="1200" b="1" dirty="0"/>
              <a:t>功能全部域集中控制，所有传感器均统一协调控制，信息均由主控</a:t>
            </a:r>
            <a:r>
              <a:rPr lang="en-US" altLang="zh-CN" sz="1200" b="1" dirty="0"/>
              <a:t>SoC</a:t>
            </a:r>
            <a:r>
              <a:rPr lang="zh-CN" altLang="en-US" sz="1200" b="1" dirty="0"/>
              <a:t>处理</a:t>
            </a:r>
            <a:endParaRPr lang="en-US" altLang="zh-CN" sz="1200" b="1" dirty="0"/>
          </a:p>
        </p:txBody>
      </p:sp>
      <p:sp>
        <p:nvSpPr>
          <p:cNvPr id="23" name="文本框 22">
            <a:extLst>
              <a:ext uri="{FF2B5EF4-FFF2-40B4-BE49-F238E27FC236}">
                <a16:creationId xmlns:a16="http://schemas.microsoft.com/office/drawing/2014/main" id="{5D8D0794-40F8-C17D-DA76-D86BAF9B5602}"/>
              </a:ext>
            </a:extLst>
          </p:cNvPr>
          <p:cNvSpPr txBox="1"/>
          <p:nvPr/>
        </p:nvSpPr>
        <p:spPr>
          <a:xfrm>
            <a:off x="6524899" y="3539323"/>
            <a:ext cx="5048794" cy="2525563"/>
          </a:xfrm>
          <a:prstGeom prst="rect">
            <a:avLst/>
          </a:prstGeom>
          <a:noFill/>
        </p:spPr>
        <p:txBody>
          <a:bodyPr wrap="square" rtlCol="0">
            <a:spAutoFit/>
          </a:bodyPr>
          <a:lstStyle/>
          <a:p>
            <a:pPr>
              <a:lnSpc>
                <a:spcPts val="2400"/>
              </a:lnSpc>
            </a:pPr>
            <a:r>
              <a:rPr lang="zh-CN" altLang="en-US" sz="1400" dirty="0"/>
              <a:t>基于以上趋势，我们认为</a:t>
            </a:r>
            <a:r>
              <a:rPr lang="en-US" altLang="zh-CN" sz="1400" dirty="0"/>
              <a:t>MCU</a:t>
            </a:r>
            <a:r>
              <a:rPr lang="zh-CN" altLang="en-US" sz="1400" dirty="0"/>
              <a:t>在传统功能的控制上应当就仍有一席之地，而在座舱和自动驾驶方面用途甚微。伴随</a:t>
            </a:r>
            <a:r>
              <a:rPr lang="en-US" altLang="zh-CN" sz="1400" dirty="0"/>
              <a:t>E/E</a:t>
            </a:r>
            <a:r>
              <a:rPr lang="zh-CN" altLang="en-US" sz="1400" dirty="0"/>
              <a:t>架构进一步发展，座舱域和自动驾驶域也有融合趋势，直至实现全车中央计算机控制架构，未来可能还有云端中央电脑对汽车进行控制。</a:t>
            </a:r>
            <a:endParaRPr lang="en-US" altLang="zh-CN" sz="1400" dirty="0"/>
          </a:p>
          <a:p>
            <a:pPr>
              <a:lnSpc>
                <a:spcPts val="2400"/>
              </a:lnSpc>
            </a:pPr>
            <a:endParaRPr lang="en-US" altLang="zh-CN" sz="1400" dirty="0"/>
          </a:p>
          <a:p>
            <a:pPr>
              <a:lnSpc>
                <a:spcPts val="2400"/>
              </a:lnSpc>
            </a:pPr>
            <a:r>
              <a:rPr lang="zh-CN" altLang="en-US" sz="1400" dirty="0"/>
              <a:t>未来汽车高度智能化，自动化后，</a:t>
            </a:r>
            <a:r>
              <a:rPr lang="zh-CN" altLang="en-US" sz="1400" b="1" dirty="0"/>
              <a:t>车用</a:t>
            </a:r>
            <a:r>
              <a:rPr lang="en-US" altLang="zh-CN" sz="1400" b="1" dirty="0"/>
              <a:t>MCU</a:t>
            </a:r>
            <a:r>
              <a:rPr lang="zh-CN" altLang="en-US" sz="1400" b="1" dirty="0"/>
              <a:t>的长期需求量或将呈现下降趋势。</a:t>
            </a:r>
            <a:endParaRPr lang="en-US" altLang="zh-CN" sz="1400" b="1" dirty="0"/>
          </a:p>
        </p:txBody>
      </p:sp>
      <p:sp>
        <p:nvSpPr>
          <p:cNvPr id="24" name="文本框 23">
            <a:extLst>
              <a:ext uri="{FF2B5EF4-FFF2-40B4-BE49-F238E27FC236}">
                <a16:creationId xmlns:a16="http://schemas.microsoft.com/office/drawing/2014/main" id="{596F9D4A-EFAA-D24A-E44C-9D8ACDCDA0DC}"/>
              </a:ext>
            </a:extLst>
          </p:cNvPr>
          <p:cNvSpPr txBox="1"/>
          <p:nvPr/>
        </p:nvSpPr>
        <p:spPr>
          <a:xfrm>
            <a:off x="270462" y="4998051"/>
            <a:ext cx="5590902" cy="371127"/>
          </a:xfrm>
          <a:prstGeom prst="rect">
            <a:avLst/>
          </a:prstGeom>
          <a:noFill/>
        </p:spPr>
        <p:txBody>
          <a:bodyPr wrap="square" rtlCol="0">
            <a:spAutoFit/>
          </a:bodyPr>
          <a:lstStyle/>
          <a:p>
            <a:pPr>
              <a:lnSpc>
                <a:spcPts val="2400"/>
              </a:lnSpc>
            </a:pPr>
            <a:r>
              <a:rPr lang="zh-CN" altLang="en-US" sz="1400" b="1" dirty="0"/>
              <a:t>总结</a:t>
            </a:r>
            <a:r>
              <a:rPr lang="en-US" altLang="zh-CN" sz="1400" b="1" dirty="0"/>
              <a:t>:</a:t>
            </a:r>
            <a:r>
              <a:rPr lang="zh-CN" altLang="en-US" sz="1400" b="1" dirty="0"/>
              <a:t>中期汽车电动化和智能化的进程，促使车用</a:t>
            </a:r>
            <a:r>
              <a:rPr lang="en-US" altLang="zh-CN" sz="1400" b="1" dirty="0"/>
              <a:t>MCU</a:t>
            </a:r>
            <a:r>
              <a:rPr lang="zh-CN" altLang="en-US" sz="1400" b="1" dirty="0"/>
              <a:t>需求量增加</a:t>
            </a:r>
            <a:endParaRPr lang="en-US" altLang="zh-CN" sz="1400" b="1" dirty="0"/>
          </a:p>
        </p:txBody>
      </p:sp>
    </p:spTree>
    <p:extLst>
      <p:ext uri="{BB962C8B-B14F-4D97-AF65-F5344CB8AC3E}">
        <p14:creationId xmlns:p14="http://schemas.microsoft.com/office/powerpoint/2010/main" val="243837478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EEEEE"/>
        </a:solidFill>
        <a:ln>
          <a:noFill/>
        </a:ln>
        <a:effectLst/>
      </a:spPr>
      <a:bodyPr tIns="180000" rtlCol="0" anchor="t" anchorCtr="0">
        <a:noAutofit/>
      </a:bodyPr>
      <a:lstStyle>
        <a:defPPr algn="ctr">
          <a:lnSpc>
            <a:spcPct val="150000"/>
          </a:lnSpc>
          <a:defRPr sz="2400" b="1" dirty="0" smtClean="0">
            <a:solidFill>
              <a:schemeClr val="tx1"/>
            </a:solidFill>
            <a:latin typeface="思源黑体 CN Heavy" panose="020B0A00000000000000" pitchFamily="34" charset="-122"/>
            <a:ea typeface="思源黑体 CN Heavy" panose="020B0A00000000000000" pitchFamily="34" charset="-122"/>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1645</TotalTime>
  <Words>3022</Words>
  <Application>Microsoft Office PowerPoint</Application>
  <PresentationFormat>宽屏</PresentationFormat>
  <Paragraphs>348</Paragraphs>
  <Slides>13</Slides>
  <Notes>12</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13</vt:i4>
      </vt:variant>
    </vt:vector>
  </HeadingPairs>
  <TitlesOfParts>
    <vt:vector size="21" baseType="lpstr">
      <vt:lpstr>-apple-system</vt:lpstr>
      <vt:lpstr>等线</vt:lpstr>
      <vt:lpstr>等线 Light</vt:lpstr>
      <vt:lpstr>思源黑体 CN Heavy</vt:lpstr>
      <vt:lpstr>微软雅黑</vt:lpstr>
      <vt:lpstr>Arial</vt:lpstr>
      <vt:lpstr>Open Sans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刘 加贺</dc:creator>
  <cp:lastModifiedBy>刘 加贺</cp:lastModifiedBy>
  <cp:revision>8</cp:revision>
  <dcterms:created xsi:type="dcterms:W3CDTF">2022-08-16T08:19:53Z</dcterms:created>
  <dcterms:modified xsi:type="dcterms:W3CDTF">2022-08-25T07:45:59Z</dcterms:modified>
</cp:coreProperties>
</file>