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6" r:id="rId2"/>
    <p:sldId id="291" r:id="rId3"/>
    <p:sldId id="298" r:id="rId4"/>
    <p:sldId id="292" r:id="rId5"/>
    <p:sldId id="296" r:id="rId6"/>
    <p:sldId id="294" r:id="rId7"/>
    <p:sldId id="295" r:id="rId8"/>
    <p:sldId id="300" r:id="rId9"/>
    <p:sldId id="299" r:id="rId10"/>
    <p:sldId id="297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3BDFF"/>
    <a:srgbClr val="348ACA"/>
    <a:srgbClr val="61A5D6"/>
    <a:srgbClr val="0DA3FF"/>
    <a:srgbClr val="0D264B"/>
    <a:srgbClr val="050F1D"/>
    <a:srgbClr val="13396C"/>
    <a:srgbClr val="C00000"/>
    <a:srgbClr val="416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6FEEB-E1DF-4A27-84CE-FEAB69D6522A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65E-D6A0-433A-9769-180C0D5DD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0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1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7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5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0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0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8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4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0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279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2023/2/6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5400000">
            <a:off x="9862353" y="1615232"/>
            <a:ext cx="1162050" cy="1162050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8534301" y="2930421"/>
            <a:ext cx="1162050" cy="11620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9862353" y="4245610"/>
            <a:ext cx="1162050" cy="11620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7206249" y="4245610"/>
            <a:ext cx="1162050" cy="1162050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30882"/>
            <a:ext cx="3393440" cy="584775"/>
            <a:chOff x="0" y="330882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050" y="330882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数字能源简介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39716" y="2513596"/>
            <a:ext cx="5578678" cy="24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通过数字技术（如互联网、物联网、人工智能等）改造传统能源产业，实现能源系统智能化、高效化、环保化和清洁化的新型能源形态。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数字能源可以提高能源使用效率，降低能源消耗和排放，通过数字化管理和优化，提高能源系统的可靠性和安全性。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数字能源的发展将对能源产业产生深远的影响，同时也为推动全球能源转型和应对气候变化提供了重要的机会。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39716" y="1853471"/>
            <a:ext cx="5578678" cy="476147"/>
            <a:chOff x="1265601" y="1767878"/>
            <a:chExt cx="5578678" cy="476147"/>
          </a:xfrm>
        </p:grpSpPr>
        <p:sp>
          <p:nvSpPr>
            <p:cNvPr id="25" name="矩形 24"/>
            <p:cNvSpPr/>
            <p:nvPr/>
          </p:nvSpPr>
          <p:spPr>
            <a:xfrm>
              <a:off x="1265601" y="1767878"/>
              <a:ext cx="5578678" cy="476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2329" y="1805896"/>
              <a:ext cx="546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提高能源使用效率   数字化管理   全球能源转型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030990" y="1876813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82544" y="187288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DAF849-8DA2-B7F5-FF4E-AE953B175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5" r="12145"/>
          <a:stretch/>
        </p:blipFill>
        <p:spPr bwMode="auto">
          <a:xfrm>
            <a:off x="9862353" y="2930421"/>
            <a:ext cx="1162050" cy="1162050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3BCCF1-230D-35DB-8DF6-0B9ED1600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2" r="11820"/>
          <a:stretch/>
        </p:blipFill>
        <p:spPr bwMode="auto">
          <a:xfrm>
            <a:off x="8534301" y="1615232"/>
            <a:ext cx="1162051" cy="1160067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0A5EE7-78B3-0C21-BB63-2525FFD7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/>
          <a:stretch/>
        </p:blipFill>
        <p:spPr bwMode="auto">
          <a:xfrm>
            <a:off x="8534301" y="4245610"/>
            <a:ext cx="1162051" cy="1162050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27FA53-5BFC-FC81-3400-2F2EC840E614}"/>
              </a:ext>
            </a:extLst>
          </p:cNvPr>
          <p:cNvGrpSpPr/>
          <p:nvPr/>
        </p:nvGrpSpPr>
        <p:grpSpPr>
          <a:xfrm>
            <a:off x="0" y="338425"/>
            <a:ext cx="4496586" cy="584775"/>
            <a:chOff x="0" y="338425"/>
            <a:chExt cx="2705565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0E30C4-528E-B6EA-357F-02BB1E578C1D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E056472-3F45-5BC5-A20B-CE88E5C4F386}"/>
                </a:ext>
              </a:extLst>
            </p:cNvPr>
            <p:cNvSpPr txBox="1"/>
            <p:nvPr/>
          </p:nvSpPr>
          <p:spPr>
            <a:xfrm>
              <a:off x="19050" y="338425"/>
              <a:ext cx="2686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数字货币 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+ 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</a:t>
              </a: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56654556-ADCB-B16B-BF05-3FDB3843E967}"/>
              </a:ext>
            </a:extLst>
          </p:cNvPr>
          <p:cNvSpPr/>
          <p:nvPr/>
        </p:nvSpPr>
        <p:spPr>
          <a:xfrm>
            <a:off x="1434231" y="3342058"/>
            <a:ext cx="2744774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区块链可用于数字能源领域，如能源交易、供需平衡等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CD97D6E-EF01-766E-81BD-75E3D78FE22B}"/>
              </a:ext>
            </a:extLst>
          </p:cNvPr>
          <p:cNvSpPr/>
          <p:nvPr/>
        </p:nvSpPr>
        <p:spPr>
          <a:xfrm>
            <a:off x="7446890" y="3236439"/>
            <a:ext cx="3005701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数字货币可以作为能源结算的货币，简化能源交易的环节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47AD8E2-F873-18C7-B1CA-5FC821445CFD}"/>
              </a:ext>
            </a:extLst>
          </p:cNvPr>
          <p:cNvSpPr/>
          <p:nvPr/>
        </p:nvSpPr>
        <p:spPr>
          <a:xfrm>
            <a:off x="7446890" y="4842266"/>
            <a:ext cx="410685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数字货币作为环保资金，推动数字能源的发展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53A46D-4EB2-583E-E015-694A46C242A9}"/>
              </a:ext>
            </a:extLst>
          </p:cNvPr>
          <p:cNvSpPr/>
          <p:nvPr/>
        </p:nvSpPr>
        <p:spPr>
          <a:xfrm>
            <a:off x="800223" y="5099520"/>
            <a:ext cx="3504038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数字货币与数字能源结合，推进能源行业数字化，实现更高的效率和智能化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22D5B46-F86A-1DAD-538E-4DCC36E72563}"/>
              </a:ext>
            </a:extLst>
          </p:cNvPr>
          <p:cNvGrpSpPr/>
          <p:nvPr/>
        </p:nvGrpSpPr>
        <p:grpSpPr>
          <a:xfrm>
            <a:off x="4410748" y="2872482"/>
            <a:ext cx="2738745" cy="2738746"/>
            <a:chOff x="7294915" y="1677953"/>
            <a:chExt cx="2738745" cy="2738746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41A3273-56BA-D0BA-88BB-E72A0AAE00E0}"/>
                </a:ext>
              </a:extLst>
            </p:cNvPr>
            <p:cNvGrpSpPr/>
            <p:nvPr/>
          </p:nvGrpSpPr>
          <p:grpSpPr>
            <a:xfrm>
              <a:off x="7294915" y="1677953"/>
              <a:ext cx="2738745" cy="2738746"/>
              <a:chOff x="6877050" y="1752599"/>
              <a:chExt cx="3219354" cy="3219355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79B75496-4F44-C5B8-19C8-A6D71D6C53B4}"/>
                  </a:ext>
                </a:extLst>
              </p:cNvPr>
              <p:cNvGrpSpPr/>
              <p:nvPr/>
            </p:nvGrpSpPr>
            <p:grpSpPr>
              <a:xfrm>
                <a:off x="6877050" y="1752599"/>
                <a:ext cx="3219354" cy="3219355"/>
                <a:chOff x="4248150" y="1885949"/>
                <a:chExt cx="3219354" cy="3219355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74F2683-8B14-26B4-F045-E1B969AF2DB8}"/>
                    </a:ext>
                  </a:extLst>
                </p:cNvPr>
                <p:cNvSpPr/>
                <p:nvPr/>
              </p:nvSpPr>
              <p:spPr>
                <a:xfrm rot="2700000">
                  <a:off x="4248150" y="1885949"/>
                  <a:ext cx="1333500" cy="1333500"/>
                </a:xfrm>
                <a:prstGeom prst="rect">
                  <a:avLst/>
                </a:prstGeom>
                <a:solidFill>
                  <a:srgbClr val="0DA3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994F4F-F101-A0AB-F2D7-EC4188D06A68}"/>
                    </a:ext>
                  </a:extLst>
                </p:cNvPr>
                <p:cNvSpPr/>
                <p:nvPr/>
              </p:nvSpPr>
              <p:spPr>
                <a:xfrm rot="2700000">
                  <a:off x="6134004" y="1885951"/>
                  <a:ext cx="1333500" cy="13335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090E7A0-FF25-D8C3-D5D0-D1473F0908EF}"/>
                    </a:ext>
                  </a:extLst>
                </p:cNvPr>
                <p:cNvSpPr/>
                <p:nvPr/>
              </p:nvSpPr>
              <p:spPr>
                <a:xfrm rot="2700000">
                  <a:off x="6134004" y="3771804"/>
                  <a:ext cx="1333500" cy="1333500"/>
                </a:xfrm>
                <a:prstGeom prst="rect">
                  <a:avLst/>
                </a:prstGeom>
                <a:solidFill>
                  <a:srgbClr val="0DA3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CF654D8-B34E-3369-9823-F48494263B96}"/>
                  </a:ext>
                </a:extLst>
              </p:cNvPr>
              <p:cNvSpPr txBox="1"/>
              <p:nvPr/>
            </p:nvSpPr>
            <p:spPr>
              <a:xfrm>
                <a:off x="7889950" y="3142220"/>
                <a:ext cx="1193557" cy="47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结合点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E61F8AE-8E9C-FB0B-88B8-0A42E6AE19F3}"/>
                  </a:ext>
                </a:extLst>
              </p:cNvPr>
              <p:cNvSpPr txBox="1"/>
              <p:nvPr/>
            </p:nvSpPr>
            <p:spPr>
              <a:xfrm>
                <a:off x="6979489" y="2182145"/>
                <a:ext cx="1135497" cy="43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区块链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0D5E0E02-333E-3C16-FB48-7A28700C010D}"/>
                  </a:ext>
                </a:extLst>
              </p:cNvPr>
              <p:cNvSpPr txBox="1"/>
              <p:nvPr/>
            </p:nvSpPr>
            <p:spPr>
              <a:xfrm>
                <a:off x="9060943" y="2051226"/>
                <a:ext cx="922033" cy="75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能源结算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46401C4-619E-D785-F257-7801BF0BCC7E}"/>
                  </a:ext>
                </a:extLst>
              </p:cNvPr>
              <p:cNvSpPr txBox="1"/>
              <p:nvPr/>
            </p:nvSpPr>
            <p:spPr>
              <a:xfrm>
                <a:off x="9040565" y="3946064"/>
                <a:ext cx="922033" cy="75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环保资金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F6BB54F-DE94-20B9-E217-4BA9219F90B9}"/>
                  </a:ext>
                </a:extLst>
              </p:cNvPr>
              <p:cNvSpPr/>
              <p:nvPr/>
            </p:nvSpPr>
            <p:spPr>
              <a:xfrm rot="2700000">
                <a:off x="8003695" y="2862584"/>
                <a:ext cx="998642" cy="99864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864DA47-1EF2-BFCA-2AD9-372050AF1021}"/>
                </a:ext>
              </a:extLst>
            </p:cNvPr>
            <p:cNvSpPr/>
            <p:nvPr/>
          </p:nvSpPr>
          <p:spPr>
            <a:xfrm rot="2700000">
              <a:off x="7298120" y="3278919"/>
              <a:ext cx="1134425" cy="1134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95BF31E-7DB3-C2FF-DF59-766339AA5995}"/>
                </a:ext>
              </a:extLst>
            </p:cNvPr>
            <p:cNvSpPr txBox="1"/>
            <p:nvPr/>
          </p:nvSpPr>
          <p:spPr>
            <a:xfrm>
              <a:off x="7391392" y="3525651"/>
              <a:ext cx="916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数字化</a:t>
              </a:r>
            </a:p>
          </p:txBody>
        </p:sp>
      </p:grp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D862367-845D-8CB3-85B3-6EAE414F5CAF}"/>
              </a:ext>
            </a:extLst>
          </p:cNvPr>
          <p:cNvCxnSpPr>
            <a:cxnSpLocks/>
          </p:cNvCxnSpPr>
          <p:nvPr/>
        </p:nvCxnSpPr>
        <p:spPr>
          <a:xfrm flipV="1">
            <a:off x="7028747" y="3940671"/>
            <a:ext cx="3423844" cy="51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DD546E56-0730-DA6B-A074-385C2BD2FEDC}"/>
              </a:ext>
            </a:extLst>
          </p:cNvPr>
          <p:cNvCxnSpPr>
            <a:cxnSpLocks/>
          </p:cNvCxnSpPr>
          <p:nvPr/>
        </p:nvCxnSpPr>
        <p:spPr>
          <a:xfrm flipV="1">
            <a:off x="1434231" y="4049645"/>
            <a:ext cx="3234425" cy="500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2B6C67C-1FE5-5C7F-488C-3C4BE66995FD}"/>
              </a:ext>
            </a:extLst>
          </p:cNvPr>
          <p:cNvCxnSpPr>
            <a:cxnSpLocks/>
          </p:cNvCxnSpPr>
          <p:nvPr/>
        </p:nvCxnSpPr>
        <p:spPr>
          <a:xfrm>
            <a:off x="673984" y="5803752"/>
            <a:ext cx="40539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55A776D-EBF5-772B-0A6F-BCC11539D659}"/>
              </a:ext>
            </a:extLst>
          </p:cNvPr>
          <p:cNvCxnSpPr>
            <a:cxnSpLocks/>
          </p:cNvCxnSpPr>
          <p:nvPr/>
        </p:nvCxnSpPr>
        <p:spPr>
          <a:xfrm>
            <a:off x="7304282" y="5225009"/>
            <a:ext cx="40539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FC28555-3B2D-D39B-DAF7-DAE2F62529AD}"/>
              </a:ext>
            </a:extLst>
          </p:cNvPr>
          <p:cNvSpPr txBox="1"/>
          <p:nvPr/>
        </p:nvSpPr>
        <p:spPr>
          <a:xfrm>
            <a:off x="638260" y="1228921"/>
            <a:ext cx="1091548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数字货币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就是将区块链与能源行业相结合，以实现能源交易、能源管理和能源共享等应用。通过数字货币的特性，可实现能源从生产到消费的安全透明，同时，区块链的不可篡改性，能保证能源数据的安全性。在数字能源领域，有助于推动太阳能、风能等可再生能源的普及，以及能源市场的现代化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01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338426"/>
            <a:ext cx="1453661" cy="584775"/>
            <a:chOff x="0" y="338426"/>
            <a:chExt cx="1453661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38426"/>
              <a:ext cx="1434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22216" y="5005876"/>
            <a:ext cx="10347567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不仅仅是用数字技术为能源系统赋能，而是将一种数字时代特有的新发展理念、新要素组织方式、新市场规则引入现有能源体系，即通过以数据为核心生产要素、以数字技术为驱动力对能源领域进行扬弃，让能源革命和数字革命深度融合，惠及社会民生，从而构建更为清洁、高效、安全和可持续的现代能源体系，最终为“双碳”目标下的可持续发展做出贡献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096000" y="1482366"/>
            <a:ext cx="5032262" cy="2738747"/>
            <a:chOff x="5609002" y="1752599"/>
            <a:chExt cx="5915350" cy="321935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6877050" y="1752599"/>
              <a:ext cx="3219354" cy="3219355"/>
              <a:chOff x="4248150" y="1885949"/>
              <a:chExt cx="3219354" cy="3219355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248150" y="1885949"/>
                <a:ext cx="1333500" cy="1333500"/>
              </a:xfrm>
              <a:prstGeom prst="rect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134004" y="1885951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134004" y="3771804"/>
                <a:ext cx="1333500" cy="1333500"/>
              </a:xfrm>
              <a:prstGeom prst="rect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1AD881-E80B-3B2A-C137-0E78219B6A0E}"/>
                  </a:ext>
                </a:extLst>
              </p:cNvPr>
              <p:cNvSpPr/>
              <p:nvPr/>
            </p:nvSpPr>
            <p:spPr>
              <a:xfrm rot="2700000">
                <a:off x="4249192" y="3770200"/>
                <a:ext cx="1333500" cy="133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 rot="2700000">
              <a:off x="5609002" y="2951428"/>
              <a:ext cx="821693" cy="8216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10542758" y="2951428"/>
              <a:ext cx="821693" cy="821693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00435" y="2969726"/>
              <a:ext cx="922033" cy="83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 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61626" y="2073363"/>
              <a:ext cx="1135497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技术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60943" y="2051226"/>
              <a:ext cx="922033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能源革命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40565" y="3946064"/>
              <a:ext cx="922033" cy="7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数字革命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65437" y="3170876"/>
              <a:ext cx="922033" cy="39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高效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02319" y="3170876"/>
              <a:ext cx="922033" cy="39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清洁</a:t>
              </a:r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8003695" y="2862584"/>
              <a:ext cx="998642" cy="9986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AC4608-6D07-9B18-2689-CA9A77D1DEA3}"/>
                </a:ext>
              </a:extLst>
            </p:cNvPr>
            <p:cNvSpPr txBox="1"/>
            <p:nvPr/>
          </p:nvSpPr>
          <p:spPr>
            <a:xfrm>
              <a:off x="7068356" y="4108867"/>
              <a:ext cx="922033" cy="43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“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双碳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87872" y="1527927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49748" y="1895073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0800000">
            <a:off x="872882" y="3537292"/>
            <a:ext cx="734291" cy="734291"/>
            <a:chOff x="4558146" y="1947144"/>
            <a:chExt cx="734291" cy="73429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558146" y="1947144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4920022" y="2314290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CD81DD-4C26-EE43-B01F-D3411E5A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95" y="1632867"/>
            <a:ext cx="4504491" cy="2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6738" y="0"/>
            <a:ext cx="6635262" cy="6858000"/>
          </a:xfrm>
          <a:prstGeom prst="rect">
            <a:avLst/>
          </a:prstGeom>
          <a:effectLst>
            <a:outerShdw blurRad="254000" dist="63500" dir="8100000" algn="tr" rotWithShape="0">
              <a:prstClr val="black">
                <a:alpha val="30000"/>
              </a:prst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1543263" y="1562572"/>
            <a:ext cx="9603297" cy="725719"/>
            <a:chOff x="2470143" y="1609296"/>
            <a:chExt cx="9603297" cy="72571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2470143" y="1746861"/>
              <a:ext cx="4966977" cy="466639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50166" y="1609296"/>
              <a:ext cx="4123274" cy="725719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 rot="16200000">
              <a:off x="7327866" y="1712714"/>
              <a:ext cx="722086" cy="522515"/>
            </a:xfrm>
            <a:prstGeom prst="trapezoid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07242" y="1795544"/>
              <a:ext cx="4799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新能源汽车产业发展规划（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2021-2035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年）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9423" y="2751699"/>
            <a:ext cx="9627415" cy="726049"/>
            <a:chOff x="-929932" y="2568598"/>
            <a:chExt cx="9627415" cy="72604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4571346" y="2568928"/>
              <a:ext cx="4126137" cy="725719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-929932" y="2705020"/>
              <a:ext cx="4978863" cy="466639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梯形 24"/>
            <p:cNvSpPr/>
            <p:nvPr/>
          </p:nvSpPr>
          <p:spPr>
            <a:xfrm rot="16200000">
              <a:off x="3951909" y="2668383"/>
              <a:ext cx="722086" cy="522515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795890" y="2754045"/>
              <a:ext cx="4653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中国电力产业发展规划（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2021-2035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年）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5423" y="3935289"/>
            <a:ext cx="9621625" cy="725719"/>
            <a:chOff x="1838007" y="3301091"/>
            <a:chExt cx="9621625" cy="72571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7336358" y="3301091"/>
              <a:ext cx="4123274" cy="72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38007" y="3439606"/>
              <a:ext cx="4975835" cy="4666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 rot="16200000">
              <a:off x="6714058" y="3404189"/>
              <a:ext cx="722086" cy="522515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45599" y="3488259"/>
              <a:ext cx="2954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智能电网建设行动计划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7235" y="5128059"/>
            <a:ext cx="9611463" cy="728805"/>
            <a:chOff x="1561168" y="4429890"/>
            <a:chExt cx="9611463" cy="72880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矩形 17"/>
            <p:cNvSpPr/>
            <p:nvPr/>
          </p:nvSpPr>
          <p:spPr>
            <a:xfrm>
              <a:off x="7049358" y="4429890"/>
              <a:ext cx="4123273" cy="725719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61168" y="4568478"/>
              <a:ext cx="4975836" cy="466639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梯形 28"/>
            <p:cNvSpPr/>
            <p:nvPr/>
          </p:nvSpPr>
          <p:spPr>
            <a:xfrm rot="16200000">
              <a:off x="6429921" y="4536394"/>
              <a:ext cx="722086" cy="522515"/>
            </a:xfrm>
            <a:prstGeom prst="trapezoid">
              <a:avLst/>
            </a:prstGeom>
            <a:solidFill>
              <a:srgbClr val="0B2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578358" y="4628136"/>
              <a:ext cx="2954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《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中国数字经济发展规划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》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8395811" y="-540451"/>
            <a:ext cx="4677138" cy="8641363"/>
          </a:xfrm>
          <a:custGeom>
            <a:avLst/>
            <a:gdLst/>
            <a:ahLst/>
            <a:cxnLst/>
            <a:rect l="l" t="t" r="r" b="b"/>
            <a:pathLst>
              <a:path w="3834333" h="7084218">
                <a:moveTo>
                  <a:pt x="1496541" y="5605388"/>
                </a:moveTo>
                <a:cubicBezTo>
                  <a:pt x="1720875" y="5605388"/>
                  <a:pt x="1912739" y="5677706"/>
                  <a:pt x="2072133" y="5822342"/>
                </a:cubicBezTo>
                <a:cubicBezTo>
                  <a:pt x="2231528" y="5966978"/>
                  <a:pt x="2311225" y="6142607"/>
                  <a:pt x="2311225" y="6349231"/>
                </a:cubicBezTo>
                <a:cubicBezTo>
                  <a:pt x="2311225" y="6549950"/>
                  <a:pt x="2231528" y="6722628"/>
                  <a:pt x="2072133" y="6867264"/>
                </a:cubicBezTo>
                <a:cubicBezTo>
                  <a:pt x="1912739" y="7011900"/>
                  <a:pt x="1720875" y="7084218"/>
                  <a:pt x="1496541" y="7084218"/>
                </a:cubicBezTo>
                <a:cubicBezTo>
                  <a:pt x="1269255" y="7084218"/>
                  <a:pt x="1077391" y="7011162"/>
                  <a:pt x="920948" y="6865050"/>
                </a:cubicBezTo>
                <a:cubicBezTo>
                  <a:pt x="764505" y="6718938"/>
                  <a:pt x="686283" y="6546999"/>
                  <a:pt x="686283" y="6349231"/>
                </a:cubicBezTo>
                <a:cubicBezTo>
                  <a:pt x="686283" y="6145559"/>
                  <a:pt x="764505" y="5970667"/>
                  <a:pt x="920948" y="5824556"/>
                </a:cubicBezTo>
                <a:cubicBezTo>
                  <a:pt x="1077391" y="5678444"/>
                  <a:pt x="1269255" y="5605388"/>
                  <a:pt x="1496541" y="5605388"/>
                </a:cubicBezTo>
                <a:close/>
                <a:moveTo>
                  <a:pt x="1695785" y="0"/>
                </a:moveTo>
                <a:cubicBezTo>
                  <a:pt x="2371737" y="0"/>
                  <a:pt x="2897150" y="154967"/>
                  <a:pt x="3272023" y="464902"/>
                </a:cubicBezTo>
                <a:cubicBezTo>
                  <a:pt x="3646896" y="774836"/>
                  <a:pt x="3834333" y="1193985"/>
                  <a:pt x="3834333" y="1722350"/>
                </a:cubicBezTo>
                <a:cubicBezTo>
                  <a:pt x="3834333" y="2061802"/>
                  <a:pt x="3757587" y="2374689"/>
                  <a:pt x="3604095" y="2661009"/>
                </a:cubicBezTo>
                <a:cubicBezTo>
                  <a:pt x="3450605" y="2947330"/>
                  <a:pt x="3186421" y="3242506"/>
                  <a:pt x="2811549" y="3546537"/>
                </a:cubicBezTo>
                <a:cubicBezTo>
                  <a:pt x="2495711" y="3797436"/>
                  <a:pt x="2294253" y="3994466"/>
                  <a:pt x="2207176" y="4137626"/>
                </a:cubicBezTo>
                <a:cubicBezTo>
                  <a:pt x="2120099" y="4280787"/>
                  <a:pt x="2076561" y="4452727"/>
                  <a:pt x="2076561" y="4653446"/>
                </a:cubicBezTo>
                <a:lnTo>
                  <a:pt x="2076561" y="4958953"/>
                </a:lnTo>
                <a:lnTo>
                  <a:pt x="907665" y="4958953"/>
                </a:lnTo>
                <a:lnTo>
                  <a:pt x="907665" y="4542755"/>
                </a:lnTo>
                <a:cubicBezTo>
                  <a:pt x="907665" y="4226917"/>
                  <a:pt x="965224" y="3957569"/>
                  <a:pt x="1080343" y="3734711"/>
                </a:cubicBezTo>
                <a:cubicBezTo>
                  <a:pt x="1195461" y="3511854"/>
                  <a:pt x="1388801" y="3288258"/>
                  <a:pt x="1660363" y="3063924"/>
                </a:cubicBezTo>
                <a:cubicBezTo>
                  <a:pt x="1973249" y="2807121"/>
                  <a:pt x="2181348" y="2596809"/>
                  <a:pt x="2284660" y="2432986"/>
                </a:cubicBezTo>
                <a:cubicBezTo>
                  <a:pt x="2387971" y="2269164"/>
                  <a:pt x="2439627" y="2092796"/>
                  <a:pt x="2439627" y="1903883"/>
                </a:cubicBezTo>
                <a:cubicBezTo>
                  <a:pt x="2439627" y="1685453"/>
                  <a:pt x="2362881" y="1511300"/>
                  <a:pt x="2209390" y="1381422"/>
                </a:cubicBezTo>
                <a:cubicBezTo>
                  <a:pt x="2055899" y="1251545"/>
                  <a:pt x="1835993" y="1186606"/>
                  <a:pt x="1549673" y="1186606"/>
                </a:cubicBezTo>
                <a:cubicBezTo>
                  <a:pt x="994742" y="1186606"/>
                  <a:pt x="478184" y="1393229"/>
                  <a:pt x="0" y="1806475"/>
                </a:cubicBezTo>
                <a:lnTo>
                  <a:pt x="0" y="442764"/>
                </a:lnTo>
                <a:cubicBezTo>
                  <a:pt x="528364" y="147588"/>
                  <a:pt x="1093626" y="0"/>
                  <a:pt x="1695785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AF2F4B-6AA0-8094-098E-0BC89C0288D7}"/>
              </a:ext>
            </a:extLst>
          </p:cNvPr>
          <p:cNvSpPr/>
          <p:nvPr/>
        </p:nvSpPr>
        <p:spPr>
          <a:xfrm>
            <a:off x="7377039" y="1771542"/>
            <a:ext cx="3416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推动电动化与网联化智能化技术深度融合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38020E-871B-3551-49FD-E4E15C9ADC71}"/>
              </a:ext>
            </a:extLst>
          </p:cNvPr>
          <p:cNvSpPr/>
          <p:nvPr/>
        </p:nvSpPr>
        <p:spPr>
          <a:xfrm>
            <a:off x="6896904" y="2958852"/>
            <a:ext cx="3954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加强电网数字化转型，提升能源互联网发展水平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D738A6-868C-3518-C07E-60F792148FC1}"/>
              </a:ext>
            </a:extLst>
          </p:cNvPr>
          <p:cNvSpPr/>
          <p:nvPr/>
        </p:nvSpPr>
        <p:spPr>
          <a:xfrm>
            <a:off x="7794932" y="414708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加速智能电网建设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4AFC04-FB50-C184-1068-F0EF5B8FB8EC}"/>
              </a:ext>
            </a:extLst>
          </p:cNvPr>
          <p:cNvSpPr/>
          <p:nvPr/>
        </p:nvSpPr>
        <p:spPr>
          <a:xfrm>
            <a:off x="7556555" y="53570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推动数字经济发展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8D38900-4588-D2D0-68B1-2BEB41F5CA22}"/>
              </a:ext>
            </a:extLst>
          </p:cNvPr>
          <p:cNvGrpSpPr/>
          <p:nvPr/>
        </p:nvGrpSpPr>
        <p:grpSpPr>
          <a:xfrm>
            <a:off x="0" y="338833"/>
            <a:ext cx="2266950" cy="584775"/>
            <a:chOff x="0" y="338833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769035D-13D2-5A7E-85F9-9DA545A80682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965D10D-81A8-ED56-D93E-3488EA746449}"/>
                </a:ext>
              </a:extLst>
            </p:cNvPr>
            <p:cNvSpPr txBox="1"/>
            <p:nvPr/>
          </p:nvSpPr>
          <p:spPr>
            <a:xfrm>
              <a:off x="19050" y="338833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政策背景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7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60B5028-6759-4B02-65A7-45640B6FCE19}"/>
              </a:ext>
            </a:extLst>
          </p:cNvPr>
          <p:cNvSpPr txBox="1"/>
          <p:nvPr/>
        </p:nvSpPr>
        <p:spPr>
          <a:xfrm>
            <a:off x="792325" y="1355191"/>
            <a:ext cx="6715422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新年伊始，地方“两会时间”正式开启。全国各省（自治区、直辖市）陆续召开两会，谋发展、布棋局。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广东省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人民政府工作报告中提到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2023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年对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能源电力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的目标任务。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工作报告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中提到促进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数字经济和实体经济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深度融合，培育壮大关键软件、工业互联网、区块链等产业，深化国家数字经济创新发展试验区、国家工业互联网示范区建设，新推动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5000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家规模以上工业企业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数字化转型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山西省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政府工作报告中提到深入推进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能源革命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加快能源绿色低碳转型发展。贯彻能源安全新战略，坚决扛起保障国家能源安全政治责任，全力推动能源消费革命、供给革命、技术革命、体制革命和对外合作，加快煤炭和煤电、煤电和新能源、煤炭和煤化工、煤炭产业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、煤炭产业和降碳技术一体化发展，积极创建全国能源革命综合改革试点先行区。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西藏自治区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政府工作报告中提到挖掘“双潜能”。牢牢把握国家清洁能源基地的战略定位、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蓬勃发展的潮流趋势，将发展潜能转换为发展动能。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内蒙古自治区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政府工作报告中提到加快推进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能源经济多元化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、低碳化、高端化。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662083-134C-1519-746C-492FCA860B92}"/>
              </a:ext>
            </a:extLst>
          </p:cNvPr>
          <p:cNvSpPr/>
          <p:nvPr/>
        </p:nvSpPr>
        <p:spPr>
          <a:xfrm rot="2718682">
            <a:off x="8629368" y="3163439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656523-501B-36B1-B73D-F8EB0449EE9C}"/>
              </a:ext>
            </a:extLst>
          </p:cNvPr>
          <p:cNvSpPr/>
          <p:nvPr/>
        </p:nvSpPr>
        <p:spPr>
          <a:xfrm rot="2718682">
            <a:off x="9411777" y="2430592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3F2CEF-7191-C4EC-591A-E29C363A7AA7}"/>
              </a:ext>
            </a:extLst>
          </p:cNvPr>
          <p:cNvSpPr/>
          <p:nvPr/>
        </p:nvSpPr>
        <p:spPr>
          <a:xfrm rot="2718682">
            <a:off x="8617768" y="1689844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1CB1FA-7CCA-28E1-7AA7-2809ADF125C0}"/>
              </a:ext>
            </a:extLst>
          </p:cNvPr>
          <p:cNvSpPr txBox="1"/>
          <p:nvPr/>
        </p:nvSpPr>
        <p:spPr>
          <a:xfrm>
            <a:off x="8348757" y="3469841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碳达峰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64B5DC-D608-F8F0-3242-F97D8AD5E230}"/>
              </a:ext>
            </a:extLst>
          </p:cNvPr>
          <p:cNvSpPr txBox="1"/>
          <p:nvPr/>
        </p:nvSpPr>
        <p:spPr>
          <a:xfrm>
            <a:off x="8336963" y="2025217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23EAC7-8EE9-FED4-88E9-0316DFAC7B3D}"/>
              </a:ext>
            </a:extLst>
          </p:cNvPr>
          <p:cNvSpPr txBox="1"/>
          <p:nvPr/>
        </p:nvSpPr>
        <p:spPr>
          <a:xfrm>
            <a:off x="9125271" y="2733826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能源安全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0C7C69-3A4D-0DF0-18B6-AE92D4A488CF}"/>
              </a:ext>
            </a:extLst>
          </p:cNvPr>
          <p:cNvSpPr/>
          <p:nvPr/>
        </p:nvSpPr>
        <p:spPr>
          <a:xfrm rot="2718682">
            <a:off x="8629368" y="4646069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0CCC5F-62E8-BFD8-4D25-986974BD9735}"/>
              </a:ext>
            </a:extLst>
          </p:cNvPr>
          <p:cNvSpPr txBox="1"/>
          <p:nvPr/>
        </p:nvSpPr>
        <p:spPr>
          <a:xfrm>
            <a:off x="8323847" y="4960461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能源革命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ADD5A0-90B5-15EE-C2B7-C5321D3AA65D}"/>
              </a:ext>
            </a:extLst>
          </p:cNvPr>
          <p:cNvSpPr/>
          <p:nvPr/>
        </p:nvSpPr>
        <p:spPr>
          <a:xfrm rot="2718682">
            <a:off x="10176058" y="4646069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B3D8F6-2602-E046-E9D3-47B502603465}"/>
              </a:ext>
            </a:extLst>
          </p:cNvPr>
          <p:cNvSpPr txBox="1"/>
          <p:nvPr/>
        </p:nvSpPr>
        <p:spPr>
          <a:xfrm>
            <a:off x="9874927" y="4949936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能源经济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92BD25A-4708-3BD1-D93F-A34444CDB51F}"/>
              </a:ext>
            </a:extLst>
          </p:cNvPr>
          <p:cNvSpPr/>
          <p:nvPr/>
        </p:nvSpPr>
        <p:spPr>
          <a:xfrm rot="2718682">
            <a:off x="9405882" y="3922960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8865BE-4265-4E1F-BBEF-E2CE12B57661}"/>
              </a:ext>
            </a:extLst>
          </p:cNvPr>
          <p:cNvSpPr txBox="1"/>
          <p:nvPr/>
        </p:nvSpPr>
        <p:spPr>
          <a:xfrm>
            <a:off x="9119376" y="4226194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绿色发展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E08F6D1-5911-8901-1FCA-A36C21E59357}"/>
              </a:ext>
            </a:extLst>
          </p:cNvPr>
          <p:cNvGrpSpPr/>
          <p:nvPr/>
        </p:nvGrpSpPr>
        <p:grpSpPr>
          <a:xfrm>
            <a:off x="0" y="338833"/>
            <a:ext cx="2266950" cy="584775"/>
            <a:chOff x="0" y="338833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2423AA-C0A4-3621-347A-9DF80511496B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2756695-191B-19D2-E04D-EE2A76CCE452}"/>
                </a:ext>
              </a:extLst>
            </p:cNvPr>
            <p:cNvSpPr txBox="1"/>
            <p:nvPr/>
          </p:nvSpPr>
          <p:spPr>
            <a:xfrm>
              <a:off x="19050" y="338833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政策背景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9A5185-134F-2FC8-414F-4BAF22AF6425}"/>
              </a:ext>
            </a:extLst>
          </p:cNvPr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A6FF5C6-4352-ED26-24CA-030AF3BCB020}"/>
              </a:ext>
            </a:extLst>
          </p:cNvPr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8425"/>
            <a:ext cx="2266950" cy="584775"/>
            <a:chOff x="0" y="338425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38425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相关会议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04289" y="2219186"/>
            <a:ext cx="6339331" cy="1170833"/>
            <a:chOff x="4422555" y="1736606"/>
            <a:chExt cx="6339331" cy="1170833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5854933" y="2083704"/>
              <a:ext cx="652848" cy="532172"/>
              <a:chOff x="3986648" y="3439280"/>
              <a:chExt cx="674387" cy="549730"/>
            </a:xfrm>
          </p:grpSpPr>
          <p:sp>
            <p:nvSpPr>
              <p:cNvPr id="9" name="Freeform 70"/>
              <p:cNvSpPr>
                <a:spLocks noChangeAspect="1"/>
              </p:cNvSpPr>
              <p:nvPr/>
            </p:nvSpPr>
            <p:spPr bwMode="auto">
              <a:xfrm>
                <a:off x="3986648" y="3439280"/>
                <a:ext cx="674387" cy="549730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70611" y="3512187"/>
                <a:ext cx="361939" cy="36193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422555" y="2335911"/>
              <a:ext cx="1419734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647688" y="1736606"/>
              <a:ext cx="4114198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庞阳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表示，未来的经济形态是数字经济，数字经济需要新的能源形态，也就是数字能源。</a:t>
              </a:r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数字储能可以将光伏和风能从辅助能源变成未来的主流能源，未来数字储能将进入各行各业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1983B0-ADDF-313D-ED49-7D04DBF20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"/>
          <a:stretch/>
        </p:blipFill>
        <p:spPr bwMode="auto">
          <a:xfrm>
            <a:off x="1195600" y="2004081"/>
            <a:ext cx="2334188" cy="165657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DC13F7-6A35-6A8C-D373-73342CFBF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11790"/>
          <a:stretch/>
        </p:blipFill>
        <p:spPr bwMode="auto">
          <a:xfrm>
            <a:off x="2047632" y="4443900"/>
            <a:ext cx="2334188" cy="165657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5DD1A7-A147-364E-D811-F29C1805376D}"/>
              </a:ext>
            </a:extLst>
          </p:cNvPr>
          <p:cNvSpPr/>
          <p:nvPr/>
        </p:nvSpPr>
        <p:spPr>
          <a:xfrm>
            <a:off x="667083" y="3659690"/>
            <a:ext cx="3391222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庞阳在第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届中美绿色能源高峰论坛之电化学储能技术论坛上分享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数字经济与数字能源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演讲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FA2720-868D-F9D0-8A46-31FBEE9B5394}"/>
              </a:ext>
            </a:extLst>
          </p:cNvPr>
          <p:cNvSpPr/>
          <p:nvPr/>
        </p:nvSpPr>
        <p:spPr>
          <a:xfrm>
            <a:off x="1356635" y="6095883"/>
            <a:ext cx="3716181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严晓在第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届中美绿色能源高峰论坛之电化学储能技术论坛上分享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电化学储能数字化生态建设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演讲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0FB72A-E77D-C8F2-AB9D-22626233CD3C}"/>
              </a:ext>
            </a:extLst>
          </p:cNvPr>
          <p:cNvGrpSpPr/>
          <p:nvPr/>
        </p:nvGrpSpPr>
        <p:grpSpPr>
          <a:xfrm>
            <a:off x="4456321" y="4733934"/>
            <a:ext cx="6680602" cy="1447832"/>
            <a:chOff x="3667749" y="4456871"/>
            <a:chExt cx="6680602" cy="1447832"/>
          </a:xfrm>
        </p:grpSpPr>
        <p:grpSp>
          <p:nvGrpSpPr>
            <p:cNvPr id="12" name="组合 11"/>
            <p:cNvGrpSpPr/>
            <p:nvPr/>
          </p:nvGrpSpPr>
          <p:grpSpPr>
            <a:xfrm>
              <a:off x="3667749" y="4456871"/>
              <a:ext cx="6680602" cy="1447832"/>
              <a:chOff x="3970769" y="3392334"/>
              <a:chExt cx="6680602" cy="144783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970769" y="3983281"/>
                <a:ext cx="2300955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7053961" y="3392334"/>
                <a:ext cx="3597410" cy="144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60000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CUSPEA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学者、美克生能源创始人兼首席科学家、上海伏达储能数字化研究院院长</a:t>
                </a: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严晓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表示，数字化打通储能系统全产业链，同时打通价值链，“</a:t>
                </a:r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有了数据以后，在能源使用过程中发现问题，可以反馈到源头，改进生产制造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。”</a:t>
                </a:r>
              </a:p>
            </p:txBody>
          </p:sp>
        </p:grp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8550C55E-0C03-096F-7525-FCF74F275723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5985384" y="4775044"/>
              <a:ext cx="652848" cy="532172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7F4002-2A1D-2819-084F-C44205E9E378}"/>
                </a:ext>
              </a:extLst>
            </p:cNvPr>
            <p:cNvSpPr/>
            <p:nvPr/>
          </p:nvSpPr>
          <p:spPr>
            <a:xfrm rot="10800000">
              <a:off x="6206573" y="4872627"/>
              <a:ext cx="350381" cy="350381"/>
            </a:xfrm>
            <a:prstGeom prst="ellipse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705FFD3-3F8A-20E3-E1CC-F68DA269C431}"/>
              </a:ext>
            </a:extLst>
          </p:cNvPr>
          <p:cNvSpPr txBox="1"/>
          <p:nvPr/>
        </p:nvSpPr>
        <p:spPr>
          <a:xfrm>
            <a:off x="718144" y="1031690"/>
            <a:ext cx="1075571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CUSPEA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（中美联合培养物理类研究生计划）学者协会副会长、中国首席经济学家论坛碳中和研究所所长、联科熙和能源科技董事长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分析了碳中和市场潜在规模，并以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数字经济、数字能源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的方式寻找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发展的突破口。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9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869555" y="2367862"/>
            <a:ext cx="5127633" cy="232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庞阳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表示，要实现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碳中和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，不纯粹是个技术问题，它还需要非常强的金融环境，因为金额非常大。未来要实现碳中和，做到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每年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万亿元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规模的市场，就必须要形成一个大类金融资产。“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能够打造这样大类金融资产的企业，未来就有可能会加入到新能源头部企业的行列里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”。经济转型和能源分不开，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数字经济和数字能源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是非常重要的方向。未来的经济形态是数字经济，数字经济需要新的能源形态，也就是数字能源。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546539" y="1895792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908415" y="2262938"/>
            <a:ext cx="734291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0800000">
            <a:off x="1016104" y="4471366"/>
            <a:ext cx="734291" cy="734291"/>
            <a:chOff x="4558146" y="1947144"/>
            <a:chExt cx="734291" cy="73429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558146" y="1947144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4920022" y="2314290"/>
              <a:ext cx="73429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A2EAFD-17AD-3ECF-52BE-1815CC75BEAC}"/>
              </a:ext>
            </a:extLst>
          </p:cNvPr>
          <p:cNvGrpSpPr/>
          <p:nvPr/>
        </p:nvGrpSpPr>
        <p:grpSpPr>
          <a:xfrm>
            <a:off x="0" y="338425"/>
            <a:ext cx="6697784" cy="584775"/>
            <a:chOff x="0" y="338425"/>
            <a:chExt cx="353143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B92B6C-A371-CB52-F52F-8D0D94BB849C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F4690FC-074E-8B52-A777-5DB65F1B9EF4}"/>
                </a:ext>
              </a:extLst>
            </p:cNvPr>
            <p:cNvSpPr txBox="1"/>
            <p:nvPr/>
          </p:nvSpPr>
          <p:spPr>
            <a:xfrm>
              <a:off x="19050" y="338425"/>
              <a:ext cx="351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数字经济与数字能源助力碳中和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C6D7E-4ADE-3C23-230B-BE2452BB7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r="6174"/>
          <a:stretch/>
        </p:blipFill>
        <p:spPr bwMode="auto">
          <a:xfrm>
            <a:off x="1194812" y="2031774"/>
            <a:ext cx="3906359" cy="2992236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18682">
            <a:off x="7407276" y="3421455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2718682">
            <a:off x="8936246" y="4971532"/>
            <a:ext cx="967341" cy="96734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2718682">
            <a:off x="6628722" y="4190665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2718682">
            <a:off x="9722938" y="4196494"/>
            <a:ext cx="967341" cy="967341"/>
          </a:xfrm>
          <a:prstGeom prst="rect">
            <a:avLst/>
          </a:prstGeom>
          <a:solidFill>
            <a:srgbClr val="53BD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2718682">
            <a:off x="10509632" y="3433110"/>
            <a:ext cx="967341" cy="967341"/>
          </a:xfrm>
          <a:prstGeom prst="rect">
            <a:avLst/>
          </a:prstGeom>
          <a:solidFill>
            <a:srgbClr val="0DA3FF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21106" y="4508028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能源可靠性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126665" y="3727857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能源效率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427846" y="4501882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能源改革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649740" y="5274766"/>
            <a:ext cx="1553029" cy="338554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加速创新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53175" y="3743844"/>
            <a:ext cx="155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能源转型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80316" y="2178433"/>
            <a:ext cx="7677337" cy="3807930"/>
            <a:chOff x="813750" y="1797147"/>
            <a:chExt cx="7677337" cy="3807930"/>
          </a:xfrm>
        </p:grpSpPr>
        <p:grpSp>
          <p:nvGrpSpPr>
            <p:cNvPr id="2" name="组合 1"/>
            <p:cNvGrpSpPr/>
            <p:nvPr/>
          </p:nvGrpSpPr>
          <p:grpSpPr>
            <a:xfrm>
              <a:off x="813750" y="1797147"/>
              <a:ext cx="7677337" cy="709169"/>
              <a:chOff x="813750" y="1797147"/>
              <a:chExt cx="7677337" cy="70916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813750" y="1880213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47783" y="1797147"/>
                <a:ext cx="1760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提高能源效率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051006" y="2166479"/>
                <a:ext cx="7440081" cy="339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通过数字化管理，能源生产、传输、分配和使用的效率都会得到提高，从而降低能源消耗和排放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13750" y="2560450"/>
              <a:ext cx="7427889" cy="733016"/>
              <a:chOff x="813750" y="2560450"/>
              <a:chExt cx="7427889" cy="73301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13750" y="2693688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47783" y="256045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增加能源可靠性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51007" y="2947217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通过实时监控和管理来提高能源系统的可靠性和安全性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13750" y="3341188"/>
              <a:ext cx="7427889" cy="727829"/>
              <a:chOff x="813750" y="3341188"/>
              <a:chExt cx="7427889" cy="727829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13750" y="3474426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47783" y="3341188"/>
                <a:ext cx="199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推动能源转型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51007" y="3722768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推动能源系统向更加清洁和可持续的方向发展，从而实现能源转型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13750" y="4116739"/>
              <a:ext cx="7427889" cy="723479"/>
              <a:chOff x="813750" y="4116739"/>
              <a:chExt cx="7427889" cy="72347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813750" y="4249977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047783" y="4116739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促进能源市场改革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051007" y="4493969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帮助实现能源市场的数字化改革，提高市场效率和透明度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13750" y="4887941"/>
              <a:ext cx="7427889" cy="717136"/>
              <a:chOff x="813750" y="4887941"/>
              <a:chExt cx="7427889" cy="71713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813750" y="5021179"/>
                <a:ext cx="134257" cy="13425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047783" y="4887941"/>
                <a:ext cx="155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加速创新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051007" y="5258828"/>
                <a:ext cx="719063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促进能源领域的技术创新，为全球能源持续发展创造新的机会</a:t>
                </a:r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7043E6-75A3-66F3-462C-84276AE58ABF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1" r="8812"/>
          <a:stretch/>
        </p:blipFill>
        <p:spPr bwMode="auto">
          <a:xfrm rot="2700000">
            <a:off x="8172188" y="2667903"/>
            <a:ext cx="967342" cy="967187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C7B02D-3E77-EB5F-5CF1-DDA4C5CB8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2" r="21753" b="4093"/>
          <a:stretch/>
        </p:blipFill>
        <p:spPr bwMode="auto">
          <a:xfrm rot="2700000">
            <a:off x="8949805" y="3432532"/>
            <a:ext cx="967342" cy="966554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6976AE-2F31-AD1D-5CA3-46FF2BD3C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r="20386"/>
          <a:stretch/>
        </p:blipFill>
        <p:spPr bwMode="auto">
          <a:xfrm rot="2700000">
            <a:off x="8192333" y="4194035"/>
            <a:ext cx="967342" cy="966539"/>
          </a:xfrm>
          <a:prstGeom prst="rect">
            <a:avLst/>
          </a:prstGeom>
          <a:noFill/>
          <a:effectLst>
            <a:outerShdw blurRad="254000" dist="63500" dir="27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9FB481B-18CA-F8F5-CE12-1B5ADD8CFFBC}"/>
              </a:ext>
            </a:extLst>
          </p:cNvPr>
          <p:cNvSpPr txBox="1"/>
          <p:nvPr/>
        </p:nvSpPr>
        <p:spPr>
          <a:xfrm>
            <a:off x="600042" y="1243456"/>
            <a:ext cx="10991916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作为一个全新的领域，具有巨大的潜力，将对全球能源产业产生重要的影响，并为能源可持续发展提供重要机会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5BDEF7-BC33-3CE3-812B-D51FE1ABB3F6}"/>
              </a:ext>
            </a:extLst>
          </p:cNvPr>
          <p:cNvGrpSpPr/>
          <p:nvPr/>
        </p:nvGrpSpPr>
        <p:grpSpPr>
          <a:xfrm>
            <a:off x="0" y="338425"/>
            <a:ext cx="4043680" cy="584775"/>
            <a:chOff x="0" y="338425"/>
            <a:chExt cx="2266950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39B685-CF7A-4FB5-509E-3F419C43EEAF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0CFAB5-9F53-37B5-48BD-97B5FA524122}"/>
                </a:ext>
              </a:extLst>
            </p:cNvPr>
            <p:cNvSpPr txBox="1"/>
            <p:nvPr/>
          </p:nvSpPr>
          <p:spPr>
            <a:xfrm>
              <a:off x="19050" y="338425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数字能源的优势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6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768002"/>
            <a:ext cx="12192000" cy="20193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03325" y="2406052"/>
            <a:ext cx="9785350" cy="3994150"/>
            <a:chOff x="1206500" y="1708150"/>
            <a:chExt cx="9785350" cy="39941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1206500" y="1708150"/>
              <a:ext cx="2109309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1317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6134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70950" y="1708150"/>
              <a:ext cx="2120900" cy="3994150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0155" y="4836098"/>
            <a:ext cx="2052639" cy="1402042"/>
            <a:chOff x="1250155" y="4138196"/>
            <a:chExt cx="2052639" cy="1402042"/>
          </a:xfrm>
        </p:grpSpPr>
        <p:sp>
          <p:nvSpPr>
            <p:cNvPr id="24" name="文本框 23"/>
            <p:cNvSpPr txBox="1"/>
            <p:nvPr/>
          </p:nvSpPr>
          <p:spPr>
            <a:xfrm>
              <a:off x="1623347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中国石化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428750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250155" y="4616908"/>
              <a:ext cx="2052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开展了数字能源相关领域的研究，例如对数字油田的开发和数字化运营管理等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89624" y="4836098"/>
            <a:ext cx="2052639" cy="1095548"/>
            <a:chOff x="3789624" y="4138196"/>
            <a:chExt cx="2052639" cy="1095548"/>
          </a:xfrm>
        </p:grpSpPr>
        <p:sp>
          <p:nvSpPr>
            <p:cNvPr id="29" name="文本框 28"/>
            <p:cNvSpPr txBox="1"/>
            <p:nvPr/>
          </p:nvSpPr>
          <p:spPr>
            <a:xfrm>
              <a:off x="4162816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中国石油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8219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789624" y="4616908"/>
              <a:ext cx="205263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加快数字能源技术的应用，以提高生产效率和经济效益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68520" y="4836098"/>
            <a:ext cx="2052639" cy="1095548"/>
            <a:chOff x="6368520" y="4138196"/>
            <a:chExt cx="2052639" cy="1095548"/>
          </a:xfrm>
        </p:grpSpPr>
        <p:sp>
          <p:nvSpPr>
            <p:cNvPr id="32" name="文本框 31"/>
            <p:cNvSpPr txBox="1"/>
            <p:nvPr/>
          </p:nvSpPr>
          <p:spPr>
            <a:xfrm>
              <a:off x="6741712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壳牌石油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547115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368520" y="4616908"/>
              <a:ext cx="205263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加速数字化转型，以实现智能化管理和生产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0712" y="4836098"/>
            <a:ext cx="2052639" cy="1402042"/>
            <a:chOff x="8900712" y="4138196"/>
            <a:chExt cx="2052639" cy="140204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9079307" y="4538306"/>
              <a:ext cx="16764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8900712" y="4616908"/>
              <a:ext cx="2052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在数字能源领域有着丰富的经验，例如智能化电力网络管理等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273904" y="4138196"/>
              <a:ext cx="133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京能集团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F52E33-0286-2C7A-58E5-D4B80A7C43D2}"/>
              </a:ext>
            </a:extLst>
          </p:cNvPr>
          <p:cNvGrpSpPr/>
          <p:nvPr/>
        </p:nvGrpSpPr>
        <p:grpSpPr>
          <a:xfrm>
            <a:off x="0" y="338425"/>
            <a:ext cx="4653279" cy="584775"/>
            <a:chOff x="0" y="338425"/>
            <a:chExt cx="2608701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9EE07C-A772-DF86-92C5-A5CE4D99960F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8A6EC8-CACF-2031-518F-CA456308E26C}"/>
                </a:ext>
              </a:extLst>
            </p:cNvPr>
            <p:cNvSpPr txBox="1"/>
            <p:nvPr/>
          </p:nvSpPr>
          <p:spPr>
            <a:xfrm>
              <a:off x="19050" y="338425"/>
              <a:ext cx="2589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数字能源的发展现状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3928A296-101A-DE4F-EFE1-C50D5DE07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4" r="22288"/>
          <a:stretch/>
        </p:blipFill>
        <p:spPr>
          <a:xfrm>
            <a:off x="1211415" y="3031731"/>
            <a:ext cx="2101219" cy="157145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1A7E0F8-D2FD-C839-35E7-18DEF6E1CA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8" t="-936" r="9473" b="936"/>
          <a:stretch/>
        </p:blipFill>
        <p:spPr>
          <a:xfrm>
            <a:off x="3763063" y="3031731"/>
            <a:ext cx="2120900" cy="156525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E26751-FEFC-35E9-9A98-B316C4CFD2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0" r="13166"/>
          <a:stretch/>
        </p:blipFill>
        <p:spPr>
          <a:xfrm>
            <a:off x="6313278" y="3031731"/>
            <a:ext cx="2120900" cy="156525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4208C00-C52C-9F9E-638C-83ADB96155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" r="26115"/>
          <a:stretch/>
        </p:blipFill>
        <p:spPr>
          <a:xfrm>
            <a:off x="8876568" y="3031731"/>
            <a:ext cx="2120900" cy="156525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60B5028-6759-4B02-65A7-45640B6FCE19}"/>
              </a:ext>
            </a:extLst>
          </p:cNvPr>
          <p:cNvSpPr txBox="1"/>
          <p:nvPr/>
        </p:nvSpPr>
        <p:spPr>
          <a:xfrm>
            <a:off x="211044" y="1138444"/>
            <a:ext cx="11769911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“促进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数字技术和实体经济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深度融合，赋能传统产业转型升级，催生新产业新业态新模式，不断做强做优做大我国数字经济。”党的十八大以来，以习近平同志为核心的党中央高度重视发展数字经济，将其上升为国家战略，为做强做优做大我国数字经济擘画了雄伟蓝图。中国石化、中国石油、壳牌石油、京能集团作为国内四大石油公司，正在加大对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数字能源领域的投入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，提高生产效率和经济效益，为未来能源行业的发展做出贡献。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1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59244" y="1618318"/>
            <a:ext cx="4344449" cy="4459592"/>
            <a:chOff x="6280728" y="1994691"/>
            <a:chExt cx="3721812" cy="382045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7629226" y="2713707"/>
              <a:ext cx="2373314" cy="2372286"/>
            </a:xfrm>
            <a:custGeom>
              <a:avLst/>
              <a:gdLst>
                <a:gd name="T0" fmla="*/ 2311 w 4619"/>
                <a:gd name="T1" fmla="*/ 0 h 4617"/>
                <a:gd name="T2" fmla="*/ 4619 w 4619"/>
                <a:gd name="T3" fmla="*/ 2308 h 4617"/>
                <a:gd name="T4" fmla="*/ 2311 w 4619"/>
                <a:gd name="T5" fmla="*/ 4617 h 4617"/>
                <a:gd name="T6" fmla="*/ 2041 w 4619"/>
                <a:gd name="T7" fmla="*/ 4347 h 4617"/>
                <a:gd name="T8" fmla="*/ 2394 w 4619"/>
                <a:gd name="T9" fmla="*/ 3995 h 4617"/>
                <a:gd name="T10" fmla="*/ 2394 w 4619"/>
                <a:gd name="T11" fmla="*/ 4288 h 4617"/>
                <a:gd name="T12" fmla="*/ 2606 w 4619"/>
                <a:gd name="T13" fmla="*/ 4288 h 4617"/>
                <a:gd name="T14" fmla="*/ 2606 w 4619"/>
                <a:gd name="T15" fmla="*/ 3633 h 4617"/>
                <a:gd name="T16" fmla="*/ 1951 w 4619"/>
                <a:gd name="T17" fmla="*/ 3633 h 4617"/>
                <a:gd name="T18" fmla="*/ 1951 w 4619"/>
                <a:gd name="T19" fmla="*/ 3846 h 4617"/>
                <a:gd name="T20" fmla="*/ 2245 w 4619"/>
                <a:gd name="T21" fmla="*/ 3846 h 4617"/>
                <a:gd name="T22" fmla="*/ 1892 w 4619"/>
                <a:gd name="T23" fmla="*/ 4196 h 4617"/>
                <a:gd name="T24" fmla="*/ 1623 w 4619"/>
                <a:gd name="T25" fmla="*/ 3926 h 4617"/>
                <a:gd name="T26" fmla="*/ 2753 w 4619"/>
                <a:gd name="T27" fmla="*/ 2796 h 4617"/>
                <a:gd name="T28" fmla="*/ 0 w 4619"/>
                <a:gd name="T29" fmla="*/ 2796 h 4617"/>
                <a:gd name="T30" fmla="*/ 0 w 4619"/>
                <a:gd name="T31" fmla="*/ 2415 h 4617"/>
                <a:gd name="T32" fmla="*/ 499 w 4619"/>
                <a:gd name="T33" fmla="*/ 2415 h 4617"/>
                <a:gd name="T34" fmla="*/ 291 w 4619"/>
                <a:gd name="T35" fmla="*/ 2621 h 4617"/>
                <a:gd name="T36" fmla="*/ 440 w 4619"/>
                <a:gd name="T37" fmla="*/ 2772 h 4617"/>
                <a:gd name="T38" fmla="*/ 903 w 4619"/>
                <a:gd name="T39" fmla="*/ 2308 h 4617"/>
                <a:gd name="T40" fmla="*/ 440 w 4619"/>
                <a:gd name="T41" fmla="*/ 1845 h 4617"/>
                <a:gd name="T42" fmla="*/ 291 w 4619"/>
                <a:gd name="T43" fmla="*/ 1996 h 4617"/>
                <a:gd name="T44" fmla="*/ 499 w 4619"/>
                <a:gd name="T45" fmla="*/ 2202 h 4617"/>
                <a:gd name="T46" fmla="*/ 0 w 4619"/>
                <a:gd name="T47" fmla="*/ 2202 h 4617"/>
                <a:gd name="T48" fmla="*/ 0 w 4619"/>
                <a:gd name="T49" fmla="*/ 1821 h 4617"/>
                <a:gd name="T50" fmla="*/ 2753 w 4619"/>
                <a:gd name="T51" fmla="*/ 1821 h 4617"/>
                <a:gd name="T52" fmla="*/ 1623 w 4619"/>
                <a:gd name="T53" fmla="*/ 691 h 4617"/>
                <a:gd name="T54" fmla="*/ 1892 w 4619"/>
                <a:gd name="T55" fmla="*/ 421 h 4617"/>
                <a:gd name="T56" fmla="*/ 2245 w 4619"/>
                <a:gd name="T57" fmla="*/ 771 h 4617"/>
                <a:gd name="T58" fmla="*/ 1951 w 4619"/>
                <a:gd name="T59" fmla="*/ 771 h 4617"/>
                <a:gd name="T60" fmla="*/ 1951 w 4619"/>
                <a:gd name="T61" fmla="*/ 984 h 4617"/>
                <a:gd name="T62" fmla="*/ 2606 w 4619"/>
                <a:gd name="T63" fmla="*/ 984 h 4617"/>
                <a:gd name="T64" fmla="*/ 2606 w 4619"/>
                <a:gd name="T65" fmla="*/ 329 h 4617"/>
                <a:gd name="T66" fmla="*/ 2394 w 4619"/>
                <a:gd name="T67" fmla="*/ 329 h 4617"/>
                <a:gd name="T68" fmla="*/ 2394 w 4619"/>
                <a:gd name="T69" fmla="*/ 622 h 4617"/>
                <a:gd name="T70" fmla="*/ 2041 w 4619"/>
                <a:gd name="T71" fmla="*/ 270 h 4617"/>
                <a:gd name="T72" fmla="*/ 2311 w 4619"/>
                <a:gd name="T73" fmla="*/ 0 h 4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9" h="4617">
                  <a:moveTo>
                    <a:pt x="2311" y="0"/>
                  </a:moveTo>
                  <a:lnTo>
                    <a:pt x="4619" y="2308"/>
                  </a:lnTo>
                  <a:lnTo>
                    <a:pt x="2311" y="4617"/>
                  </a:lnTo>
                  <a:lnTo>
                    <a:pt x="2041" y="4347"/>
                  </a:lnTo>
                  <a:lnTo>
                    <a:pt x="2394" y="3995"/>
                  </a:lnTo>
                  <a:lnTo>
                    <a:pt x="2394" y="4288"/>
                  </a:lnTo>
                  <a:lnTo>
                    <a:pt x="2606" y="4288"/>
                  </a:lnTo>
                  <a:lnTo>
                    <a:pt x="2606" y="3633"/>
                  </a:lnTo>
                  <a:lnTo>
                    <a:pt x="1951" y="3633"/>
                  </a:lnTo>
                  <a:lnTo>
                    <a:pt x="1951" y="3846"/>
                  </a:lnTo>
                  <a:lnTo>
                    <a:pt x="2245" y="3846"/>
                  </a:lnTo>
                  <a:lnTo>
                    <a:pt x="1892" y="4196"/>
                  </a:lnTo>
                  <a:lnTo>
                    <a:pt x="1623" y="3926"/>
                  </a:lnTo>
                  <a:lnTo>
                    <a:pt x="2753" y="2796"/>
                  </a:lnTo>
                  <a:lnTo>
                    <a:pt x="0" y="2796"/>
                  </a:lnTo>
                  <a:lnTo>
                    <a:pt x="0" y="2415"/>
                  </a:lnTo>
                  <a:lnTo>
                    <a:pt x="499" y="2415"/>
                  </a:lnTo>
                  <a:lnTo>
                    <a:pt x="291" y="2621"/>
                  </a:lnTo>
                  <a:lnTo>
                    <a:pt x="440" y="2772"/>
                  </a:lnTo>
                  <a:lnTo>
                    <a:pt x="903" y="2308"/>
                  </a:lnTo>
                  <a:lnTo>
                    <a:pt x="440" y="1845"/>
                  </a:lnTo>
                  <a:lnTo>
                    <a:pt x="291" y="1996"/>
                  </a:lnTo>
                  <a:lnTo>
                    <a:pt x="499" y="2202"/>
                  </a:lnTo>
                  <a:lnTo>
                    <a:pt x="0" y="2202"/>
                  </a:lnTo>
                  <a:lnTo>
                    <a:pt x="0" y="1821"/>
                  </a:lnTo>
                  <a:lnTo>
                    <a:pt x="2753" y="1821"/>
                  </a:lnTo>
                  <a:lnTo>
                    <a:pt x="1623" y="691"/>
                  </a:lnTo>
                  <a:lnTo>
                    <a:pt x="1892" y="421"/>
                  </a:lnTo>
                  <a:lnTo>
                    <a:pt x="2245" y="771"/>
                  </a:lnTo>
                  <a:lnTo>
                    <a:pt x="1951" y="771"/>
                  </a:lnTo>
                  <a:lnTo>
                    <a:pt x="1951" y="984"/>
                  </a:lnTo>
                  <a:lnTo>
                    <a:pt x="2606" y="984"/>
                  </a:lnTo>
                  <a:lnTo>
                    <a:pt x="2606" y="329"/>
                  </a:lnTo>
                  <a:lnTo>
                    <a:pt x="2394" y="329"/>
                  </a:lnTo>
                  <a:lnTo>
                    <a:pt x="2394" y="622"/>
                  </a:lnTo>
                  <a:lnTo>
                    <a:pt x="2041" y="270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53BD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055" name="组合 1054"/>
            <p:cNvGrpSpPr/>
            <p:nvPr/>
          </p:nvGrpSpPr>
          <p:grpSpPr>
            <a:xfrm>
              <a:off x="7445743" y="1994691"/>
              <a:ext cx="1153297" cy="1004887"/>
              <a:chOff x="4787815" y="1963976"/>
              <a:chExt cx="1153297" cy="1004887"/>
            </a:xfrm>
          </p:grpSpPr>
          <p:sp>
            <p:nvSpPr>
              <p:cNvPr id="1053" name="Freeform 62"/>
              <p:cNvSpPr>
                <a:spLocks/>
              </p:cNvSpPr>
              <p:nvPr/>
            </p:nvSpPr>
            <p:spPr bwMode="auto">
              <a:xfrm>
                <a:off x="4787815" y="1963976"/>
                <a:ext cx="1153297" cy="1004887"/>
              </a:xfrm>
              <a:custGeom>
                <a:avLst/>
                <a:gdLst>
                  <a:gd name="T0" fmla="*/ 1133 w 1133"/>
                  <a:gd name="T1" fmla="*/ 835 h 987"/>
                  <a:gd name="T2" fmla="*/ 937 w 1133"/>
                  <a:gd name="T3" fmla="*/ 710 h 987"/>
                  <a:gd name="T4" fmla="*/ 987 w 1133"/>
                  <a:gd name="T5" fmla="*/ 494 h 987"/>
                  <a:gd name="T6" fmla="*/ 493 w 1133"/>
                  <a:gd name="T7" fmla="*/ 0 h 987"/>
                  <a:gd name="T8" fmla="*/ 0 w 1133"/>
                  <a:gd name="T9" fmla="*/ 494 h 987"/>
                  <a:gd name="T10" fmla="*/ 493 w 1133"/>
                  <a:gd name="T11" fmla="*/ 987 h 987"/>
                  <a:gd name="T12" fmla="*/ 849 w 1133"/>
                  <a:gd name="T13" fmla="*/ 835 h 987"/>
                  <a:gd name="T14" fmla="*/ 1133 w 1133"/>
                  <a:gd name="T15" fmla="*/ 835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7">
                    <a:moveTo>
                      <a:pt x="1133" y="835"/>
                    </a:moveTo>
                    <a:cubicBezTo>
                      <a:pt x="937" y="710"/>
                      <a:pt x="937" y="710"/>
                      <a:pt x="937" y="710"/>
                    </a:cubicBezTo>
                    <a:cubicBezTo>
                      <a:pt x="969" y="645"/>
                      <a:pt x="987" y="571"/>
                      <a:pt x="987" y="494"/>
                    </a:cubicBezTo>
                    <a:cubicBezTo>
                      <a:pt x="987" y="221"/>
                      <a:pt x="766" y="0"/>
                      <a:pt x="493" y="0"/>
                    </a:cubicBezTo>
                    <a:cubicBezTo>
                      <a:pt x="221" y="0"/>
                      <a:pt x="0" y="221"/>
                      <a:pt x="0" y="494"/>
                    </a:cubicBezTo>
                    <a:cubicBezTo>
                      <a:pt x="0" y="766"/>
                      <a:pt x="221" y="987"/>
                      <a:pt x="493" y="987"/>
                    </a:cubicBezTo>
                    <a:cubicBezTo>
                      <a:pt x="633" y="987"/>
                      <a:pt x="759" y="929"/>
                      <a:pt x="849" y="835"/>
                    </a:cubicBezTo>
                    <a:lnTo>
                      <a:pt x="1133" y="83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54" name="椭圆 1053"/>
              <p:cNvSpPr/>
              <p:nvPr/>
            </p:nvSpPr>
            <p:spPr>
              <a:xfrm>
                <a:off x="4896510" y="2066369"/>
                <a:ext cx="800100" cy="800100"/>
              </a:xfrm>
              <a:prstGeom prst="ellipse">
                <a:avLst/>
              </a:prstGeom>
              <a:solidFill>
                <a:srgbClr val="0DA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280728" y="3402947"/>
              <a:ext cx="1232193" cy="1004428"/>
              <a:chOff x="3660900" y="3372232"/>
              <a:chExt cx="1232193" cy="1004428"/>
            </a:xfrm>
          </p:grpSpPr>
          <p:sp>
            <p:nvSpPr>
              <p:cNvPr id="67" name="Freeform 70"/>
              <p:cNvSpPr>
                <a:spLocks noChangeAspect="1"/>
              </p:cNvSpPr>
              <p:nvPr/>
            </p:nvSpPr>
            <p:spPr bwMode="auto">
              <a:xfrm>
                <a:off x="3660900" y="3372232"/>
                <a:ext cx="1232193" cy="1004428"/>
              </a:xfrm>
              <a:custGeom>
                <a:avLst/>
                <a:gdLst>
                  <a:gd name="T0" fmla="*/ 1210 w 1210"/>
                  <a:gd name="T1" fmla="*/ 491 h 986"/>
                  <a:gd name="T2" fmla="*/ 982 w 1210"/>
                  <a:gd name="T3" fmla="*/ 424 h 986"/>
                  <a:gd name="T4" fmla="*/ 494 w 1210"/>
                  <a:gd name="T5" fmla="*/ 0 h 986"/>
                  <a:gd name="T6" fmla="*/ 0 w 1210"/>
                  <a:gd name="T7" fmla="*/ 493 h 986"/>
                  <a:gd name="T8" fmla="*/ 494 w 1210"/>
                  <a:gd name="T9" fmla="*/ 986 h 986"/>
                  <a:gd name="T10" fmla="*/ 983 w 1210"/>
                  <a:gd name="T11" fmla="*/ 557 h 986"/>
                  <a:gd name="T12" fmla="*/ 1210 w 1210"/>
                  <a:gd name="T13" fmla="*/ 49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0" h="986">
                    <a:moveTo>
                      <a:pt x="1210" y="491"/>
                    </a:moveTo>
                    <a:cubicBezTo>
                      <a:pt x="982" y="424"/>
                      <a:pt x="982" y="424"/>
                      <a:pt x="982" y="424"/>
                    </a:cubicBezTo>
                    <a:cubicBezTo>
                      <a:pt x="949" y="184"/>
                      <a:pt x="743" y="0"/>
                      <a:pt x="494" y="0"/>
                    </a:cubicBez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6"/>
                      <a:pt x="221" y="986"/>
                      <a:pt x="494" y="986"/>
                    </a:cubicBezTo>
                    <a:cubicBezTo>
                      <a:pt x="745" y="986"/>
                      <a:pt x="952" y="799"/>
                      <a:pt x="983" y="557"/>
                    </a:cubicBezTo>
                    <a:lnTo>
                      <a:pt x="1210" y="49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751095" y="3474395"/>
                <a:ext cx="800100" cy="8001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396618" y="4810745"/>
              <a:ext cx="1153726" cy="1004400"/>
              <a:chOff x="4776790" y="4780030"/>
              <a:chExt cx="1153726" cy="1004400"/>
            </a:xfrm>
          </p:grpSpPr>
          <p:sp>
            <p:nvSpPr>
              <p:cNvPr id="74" name="Freeform 78"/>
              <p:cNvSpPr>
                <a:spLocks noChangeAspect="1"/>
              </p:cNvSpPr>
              <p:nvPr/>
            </p:nvSpPr>
            <p:spPr bwMode="auto">
              <a:xfrm>
                <a:off x="4776790" y="4780030"/>
                <a:ext cx="1153726" cy="1004400"/>
              </a:xfrm>
              <a:custGeom>
                <a:avLst/>
                <a:gdLst>
                  <a:gd name="T0" fmla="*/ 1133 w 1133"/>
                  <a:gd name="T1" fmla="*/ 151 h 986"/>
                  <a:gd name="T2" fmla="*/ 849 w 1133"/>
                  <a:gd name="T3" fmla="*/ 151 h 986"/>
                  <a:gd name="T4" fmla="*/ 493 w 1133"/>
                  <a:gd name="T5" fmla="*/ 0 h 986"/>
                  <a:gd name="T6" fmla="*/ 0 w 1133"/>
                  <a:gd name="T7" fmla="*/ 493 h 986"/>
                  <a:gd name="T8" fmla="*/ 493 w 1133"/>
                  <a:gd name="T9" fmla="*/ 986 h 986"/>
                  <a:gd name="T10" fmla="*/ 987 w 1133"/>
                  <a:gd name="T11" fmla="*/ 493 h 986"/>
                  <a:gd name="T12" fmla="*/ 937 w 1133"/>
                  <a:gd name="T13" fmla="*/ 277 h 986"/>
                  <a:gd name="T14" fmla="*/ 1133 w 1133"/>
                  <a:gd name="T15" fmla="*/ 151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3" h="986">
                    <a:moveTo>
                      <a:pt x="1133" y="151"/>
                    </a:moveTo>
                    <a:cubicBezTo>
                      <a:pt x="849" y="151"/>
                      <a:pt x="849" y="151"/>
                      <a:pt x="849" y="151"/>
                    </a:cubicBezTo>
                    <a:cubicBezTo>
                      <a:pt x="759" y="58"/>
                      <a:pt x="633" y="0"/>
                      <a:pt x="493" y="0"/>
                    </a:cubicBezTo>
                    <a:cubicBezTo>
                      <a:pt x="221" y="0"/>
                      <a:pt x="0" y="220"/>
                      <a:pt x="0" y="493"/>
                    </a:cubicBezTo>
                    <a:cubicBezTo>
                      <a:pt x="0" y="765"/>
                      <a:pt x="221" y="986"/>
                      <a:pt x="493" y="986"/>
                    </a:cubicBezTo>
                    <a:cubicBezTo>
                      <a:pt x="766" y="986"/>
                      <a:pt x="987" y="765"/>
                      <a:pt x="987" y="493"/>
                    </a:cubicBezTo>
                    <a:cubicBezTo>
                      <a:pt x="987" y="415"/>
                      <a:pt x="969" y="342"/>
                      <a:pt x="937" y="277"/>
                    </a:cubicBezTo>
                    <a:lnTo>
                      <a:pt x="1133" y="1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878388" y="4875168"/>
                <a:ext cx="800100" cy="800100"/>
              </a:xfrm>
              <a:prstGeom prst="ellipse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89231" y="2160528"/>
              <a:ext cx="265257" cy="26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7766690" y="5304482"/>
              <a:ext cx="255702" cy="29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33249" y="2068307"/>
            <a:ext cx="75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供给侧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51739" y="3688309"/>
            <a:ext cx="75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需求侧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20128" y="5362215"/>
            <a:ext cx="104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交易环节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851" y="1636778"/>
            <a:ext cx="6054046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数据爬虫、数字孪生技术重构了现代能源管理系统。物联网、云计算等数字技术支持了平台经济、共享经济在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能源数字行业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的推广应用。促进了能源利用方式的重构、能源商业模式的演化、能源资源配置的优化，提高了能源供给侧管理的精细化水平和能源利用的整体效率。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156620" y="3295028"/>
            <a:ext cx="954249" cy="954247"/>
            <a:chOff x="10299288" y="3228902"/>
            <a:chExt cx="954249" cy="95424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5" name="椭圆 44"/>
            <p:cNvSpPr/>
            <p:nvPr/>
          </p:nvSpPr>
          <p:spPr>
            <a:xfrm>
              <a:off x="10299288" y="3228902"/>
              <a:ext cx="954249" cy="95424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99288" y="3506893"/>
              <a:ext cx="95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“双碳”</a:t>
              </a:r>
              <a:endPara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603842C-261E-3B8C-499A-405997562EAE}"/>
              </a:ext>
            </a:extLst>
          </p:cNvPr>
          <p:cNvGrpSpPr/>
          <p:nvPr/>
        </p:nvGrpSpPr>
        <p:grpSpPr>
          <a:xfrm>
            <a:off x="0" y="338425"/>
            <a:ext cx="5753311" cy="584775"/>
            <a:chOff x="0" y="338425"/>
            <a:chExt cx="3461728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1870A28-696E-4654-BCB6-C207B78BFEB8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2997DD-4F22-1DBA-908F-D431F3668F27}"/>
                </a:ext>
              </a:extLst>
            </p:cNvPr>
            <p:cNvSpPr txBox="1"/>
            <p:nvPr/>
          </p:nvSpPr>
          <p:spPr>
            <a:xfrm>
              <a:off x="19050" y="338425"/>
              <a:ext cx="3442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数字技术赋能，助力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双碳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”</a:t>
              </a:r>
              <a:endPara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8C98BE7-72CB-6EFF-13AE-8C7042300C23}"/>
              </a:ext>
            </a:extLst>
          </p:cNvPr>
          <p:cNvSpPr/>
          <p:nvPr/>
        </p:nvSpPr>
        <p:spPr>
          <a:xfrm>
            <a:off x="647804" y="3236069"/>
            <a:ext cx="4875678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经济给现有的能源需求体系注入了新的活力，大数据、数字孪生有助于政府作出科学规划和宏观调控，以最低的经济成本实现二氧化碳的需求侧管理，加速了企业技术进步从而降低能源利用强度。此外，数字经济还有力地推动了经济结构向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绿色低碳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转型。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64B309-2263-3D7C-45A3-CC1694F00CC8}"/>
              </a:ext>
            </a:extLst>
          </p:cNvPr>
          <p:cNvSpPr/>
          <p:nvPr/>
        </p:nvSpPr>
        <p:spPr>
          <a:xfrm>
            <a:off x="645851" y="5069186"/>
            <a:ext cx="6213591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数字技术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缓解了信息不对称性与时间不确定性，深度学习的算法算力优化了能源产消、能源供需两侧的信号传递过程，降低了能源交易过程中的无效损耗。能源市场主体通过多边平台实现点对点精准交易，极大地提高了能源交易效率和资源配置效率。</a:t>
            </a:r>
          </a:p>
        </p:txBody>
      </p:sp>
    </p:spTree>
    <p:extLst>
      <p:ext uri="{BB962C8B-B14F-4D97-AF65-F5344CB8AC3E}">
        <p14:creationId xmlns:p14="http://schemas.microsoft.com/office/powerpoint/2010/main" val="37619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27FA53-5BFC-FC81-3400-2F2EC840E614}"/>
              </a:ext>
            </a:extLst>
          </p:cNvPr>
          <p:cNvGrpSpPr/>
          <p:nvPr/>
        </p:nvGrpSpPr>
        <p:grpSpPr>
          <a:xfrm>
            <a:off x="0" y="338425"/>
            <a:ext cx="5416061" cy="584775"/>
            <a:chOff x="0" y="338425"/>
            <a:chExt cx="3258807" cy="58477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0E30C4-528E-B6EA-357F-02BB1E578C1D}"/>
                </a:ext>
              </a:extLst>
            </p:cNvPr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E056472-3F45-5BC5-A20B-CE88E5C4F386}"/>
                </a:ext>
              </a:extLst>
            </p:cNvPr>
            <p:cNvSpPr txBox="1"/>
            <p:nvPr/>
          </p:nvSpPr>
          <p:spPr>
            <a:xfrm>
              <a:off x="19050" y="338425"/>
              <a:ext cx="3239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能源产业数字化应用场景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B1CACD0-13B9-F5A9-D350-B8F0A2393322}"/>
              </a:ext>
            </a:extLst>
          </p:cNvPr>
          <p:cNvSpPr txBox="1"/>
          <p:nvPr/>
        </p:nvSpPr>
        <p:spPr>
          <a:xfrm>
            <a:off x="392295" y="1072591"/>
            <a:ext cx="11397110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在“双碳”目标推动下，作为碳减排主力的能源产业积极开展数字化转型。区块链作为当前数字技术自主创新的突破口，因其具有分布式数据存储、点对点传输、共识机制和加密算法等特点，为能源产业数字化转型提供了新契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0ACC94-7F02-5BBD-8C26-A013519161B3}"/>
              </a:ext>
            </a:extLst>
          </p:cNvPr>
          <p:cNvGrpSpPr/>
          <p:nvPr/>
        </p:nvGrpSpPr>
        <p:grpSpPr>
          <a:xfrm>
            <a:off x="3868726" y="2816185"/>
            <a:ext cx="3954359" cy="3703390"/>
            <a:chOff x="4118821" y="1833937"/>
            <a:chExt cx="3954359" cy="370339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2587EED-8515-1A16-31D0-48782F7ED70D}"/>
                </a:ext>
              </a:extLst>
            </p:cNvPr>
            <p:cNvGrpSpPr/>
            <p:nvPr/>
          </p:nvGrpSpPr>
          <p:grpSpPr>
            <a:xfrm>
              <a:off x="4118821" y="1833937"/>
              <a:ext cx="3954359" cy="3703390"/>
              <a:chOff x="2343047" y="1309778"/>
              <a:chExt cx="3954359" cy="370339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9A8CBC8-918E-2E99-9B2D-75806634299B}"/>
                  </a:ext>
                </a:extLst>
              </p:cNvPr>
              <p:cNvSpPr/>
              <p:nvPr/>
            </p:nvSpPr>
            <p:spPr>
              <a:xfrm>
                <a:off x="2343047" y="253722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1905892-7311-C20C-6801-05E8DC143116}"/>
                  </a:ext>
                </a:extLst>
              </p:cNvPr>
              <p:cNvSpPr/>
              <p:nvPr/>
            </p:nvSpPr>
            <p:spPr>
              <a:xfrm>
                <a:off x="3004850" y="3763513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46AE0E4-9193-B856-5BA9-82972AB0C830}"/>
                  </a:ext>
                </a:extLst>
              </p:cNvPr>
              <p:cNvSpPr/>
              <p:nvPr/>
            </p:nvSpPr>
            <p:spPr>
              <a:xfrm>
                <a:off x="4378610" y="3733750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04DBB7D-BC3F-A1A7-8959-36C5F9A6137E}"/>
                  </a:ext>
                </a:extLst>
              </p:cNvPr>
              <p:cNvSpPr/>
              <p:nvPr/>
            </p:nvSpPr>
            <p:spPr>
              <a:xfrm>
                <a:off x="5055575" y="2564105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05241-DC9B-C966-9392-F531D329E055}"/>
                  </a:ext>
                </a:extLst>
              </p:cNvPr>
              <p:cNvSpPr/>
              <p:nvPr/>
            </p:nvSpPr>
            <p:spPr>
              <a:xfrm>
                <a:off x="4388135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D47213B-E4ED-50EE-A32C-D029447E37A7}"/>
                  </a:ext>
                </a:extLst>
              </p:cNvPr>
              <p:cNvSpPr/>
              <p:nvPr/>
            </p:nvSpPr>
            <p:spPr>
              <a:xfrm>
                <a:off x="3047707" y="1327601"/>
                <a:ext cx="1241831" cy="12418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Freeform 71922">
                <a:extLst>
                  <a:ext uri="{FF2B5EF4-FFF2-40B4-BE49-F238E27FC236}">
                    <a16:creationId xmlns:a16="http://schemas.microsoft.com/office/drawing/2014/main" id="{0BEB7640-53A1-8A10-9AB1-CFE8F88A1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614" y="3809164"/>
                <a:ext cx="2406146" cy="1091836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 71929">
                <a:extLst>
                  <a:ext uri="{FF2B5EF4-FFF2-40B4-BE49-F238E27FC236}">
                    <a16:creationId xmlns:a16="http://schemas.microsoft.com/office/drawing/2014/main" id="{945244A6-48DE-E444-B33A-186B49865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876" y="2524091"/>
                <a:ext cx="1896662" cy="2489077"/>
              </a:xfrm>
              <a:custGeom>
                <a:avLst/>
                <a:gdLst>
                  <a:gd name="T0" fmla="*/ 1283 w 2251"/>
                  <a:gd name="T1" fmla="*/ 448 h 3095"/>
                  <a:gd name="T2" fmla="*/ 1339 w 2251"/>
                  <a:gd name="T3" fmla="*/ 1007 h 3095"/>
                  <a:gd name="T4" fmla="*/ 1407 w 2251"/>
                  <a:gd name="T5" fmla="*/ 1366 h 3095"/>
                  <a:gd name="T6" fmla="*/ 1660 w 2251"/>
                  <a:gd name="T7" fmla="*/ 1616 h 3095"/>
                  <a:gd name="T8" fmla="*/ 1896 w 2251"/>
                  <a:gd name="T9" fmla="*/ 1731 h 3095"/>
                  <a:gd name="T10" fmla="*/ 2075 w 2251"/>
                  <a:gd name="T11" fmla="*/ 1948 h 3095"/>
                  <a:gd name="T12" fmla="*/ 1841 w 2251"/>
                  <a:gd name="T13" fmla="*/ 2903 h 3095"/>
                  <a:gd name="T14" fmla="*/ 968 w 2251"/>
                  <a:gd name="T15" fmla="*/ 2647 h 3095"/>
                  <a:gd name="T16" fmla="*/ 912 w 2251"/>
                  <a:gd name="T17" fmla="*/ 2088 h 3095"/>
                  <a:gd name="T18" fmla="*/ 912 w 2251"/>
                  <a:gd name="T19" fmla="*/ 2088 h 3095"/>
                  <a:gd name="T20" fmla="*/ 837 w 2251"/>
                  <a:gd name="T21" fmla="*/ 1720 h 3095"/>
                  <a:gd name="T22" fmla="*/ 590 w 2251"/>
                  <a:gd name="T23" fmla="*/ 1479 h 3095"/>
                  <a:gd name="T24" fmla="*/ 176 w 2251"/>
                  <a:gd name="T25" fmla="*/ 1147 h 3095"/>
                  <a:gd name="T26" fmla="*/ 410 w 2251"/>
                  <a:gd name="T27" fmla="*/ 192 h 3095"/>
                  <a:gd name="T28" fmla="*/ 1283 w 2251"/>
                  <a:gd name="T29" fmla="*/ 448 h 3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5">
                    <a:moveTo>
                      <a:pt x="1283" y="448"/>
                    </a:moveTo>
                    <a:cubicBezTo>
                      <a:pt x="1370" y="613"/>
                      <a:pt x="1390" y="811"/>
                      <a:pt x="1339" y="1007"/>
                    </a:cubicBezTo>
                    <a:cubicBezTo>
                      <a:pt x="1314" y="1104"/>
                      <a:pt x="1339" y="1238"/>
                      <a:pt x="1407" y="1366"/>
                    </a:cubicBezTo>
                    <a:cubicBezTo>
                      <a:pt x="1477" y="1498"/>
                      <a:pt x="1574" y="1594"/>
                      <a:pt x="1660" y="1616"/>
                    </a:cubicBezTo>
                    <a:cubicBezTo>
                      <a:pt x="1746" y="1637"/>
                      <a:pt x="1825" y="1676"/>
                      <a:pt x="1896" y="1731"/>
                    </a:cubicBezTo>
                    <a:cubicBezTo>
                      <a:pt x="1969" y="1789"/>
                      <a:pt x="2029" y="1862"/>
                      <a:pt x="2075" y="1948"/>
                    </a:cubicBezTo>
                    <a:cubicBezTo>
                      <a:pt x="2251" y="2282"/>
                      <a:pt x="2146" y="2710"/>
                      <a:pt x="1841" y="2903"/>
                    </a:cubicBezTo>
                    <a:cubicBezTo>
                      <a:pt x="1536" y="3095"/>
                      <a:pt x="1144" y="2980"/>
                      <a:pt x="968" y="2647"/>
                    </a:cubicBezTo>
                    <a:cubicBezTo>
                      <a:pt x="879" y="2478"/>
                      <a:pt x="858" y="2274"/>
                      <a:pt x="912" y="2088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4" y="1989"/>
                      <a:pt x="907" y="1851"/>
                      <a:pt x="837" y="1720"/>
                    </a:cubicBezTo>
                    <a:cubicBezTo>
                      <a:pt x="768" y="1589"/>
                      <a:pt x="674" y="1497"/>
                      <a:pt x="590" y="1479"/>
                    </a:cubicBezTo>
                    <a:cubicBezTo>
                      <a:pt x="416" y="1437"/>
                      <a:pt x="265" y="1316"/>
                      <a:pt x="176" y="1147"/>
                    </a:cubicBezTo>
                    <a:cubicBezTo>
                      <a:pt x="0" y="813"/>
                      <a:pt x="105" y="385"/>
                      <a:pt x="410" y="192"/>
                    </a:cubicBezTo>
                    <a:cubicBezTo>
                      <a:pt x="715" y="0"/>
                      <a:pt x="1107" y="114"/>
                      <a:pt x="1283" y="4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Freeform 71928">
                <a:extLst>
                  <a:ext uri="{FF2B5EF4-FFF2-40B4-BE49-F238E27FC236}">
                    <a16:creationId xmlns:a16="http://schemas.microsoft.com/office/drawing/2014/main" id="{14BB7577-1325-C1C0-1A44-6113BBFB7941}"/>
                  </a:ext>
                </a:extLst>
              </p:cNvPr>
              <p:cNvSpPr>
                <a:spLocks/>
              </p:cNvSpPr>
              <p:nvPr/>
            </p:nvSpPr>
            <p:spPr bwMode="auto">
              <a:xfrm rot="7240418">
                <a:off x="2066002" y="2005067"/>
                <a:ext cx="2483084" cy="1092506"/>
              </a:xfrm>
              <a:custGeom>
                <a:avLst/>
                <a:gdLst>
                  <a:gd name="T0" fmla="*/ 2222 w 2861"/>
                  <a:gd name="T1" fmla="*/ 1398 h 1398"/>
                  <a:gd name="T2" fmla="*/ 1752 w 2861"/>
                  <a:gd name="T3" fmla="*/ 1172 h 1398"/>
                  <a:gd name="T4" fmla="*/ 1433 w 2861"/>
                  <a:gd name="T5" fmla="*/ 1056 h 1398"/>
                  <a:gd name="T6" fmla="*/ 1109 w 2861"/>
                  <a:gd name="T7" fmla="*/ 1172 h 1398"/>
                  <a:gd name="T8" fmla="*/ 900 w 2861"/>
                  <a:gd name="T9" fmla="*/ 1337 h 1398"/>
                  <a:gd name="T10" fmla="*/ 639 w 2861"/>
                  <a:gd name="T11" fmla="*/ 1398 h 1398"/>
                  <a:gd name="T12" fmla="*/ 0 w 2861"/>
                  <a:gd name="T13" fmla="*/ 699 h 1398"/>
                  <a:gd name="T14" fmla="*/ 639 w 2861"/>
                  <a:gd name="T15" fmla="*/ 0 h 1398"/>
                  <a:gd name="T16" fmla="*/ 1109 w 2861"/>
                  <a:gd name="T17" fmla="*/ 226 h 1398"/>
                  <a:gd name="T18" fmla="*/ 1109 w 2861"/>
                  <a:gd name="T19" fmla="*/ 227 h 1398"/>
                  <a:gd name="T20" fmla="*/ 1438 w 2861"/>
                  <a:gd name="T21" fmla="*/ 340 h 1398"/>
                  <a:gd name="T22" fmla="*/ 1752 w 2861"/>
                  <a:gd name="T23" fmla="*/ 226 h 1398"/>
                  <a:gd name="T24" fmla="*/ 2222 w 2861"/>
                  <a:gd name="T25" fmla="*/ 0 h 1398"/>
                  <a:gd name="T26" fmla="*/ 2861 w 2861"/>
                  <a:gd name="T27" fmla="*/ 699 h 1398"/>
                  <a:gd name="T28" fmla="*/ 2222 w 2861"/>
                  <a:gd name="T29" fmla="*/ 1398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8">
                    <a:moveTo>
                      <a:pt x="2222" y="1398"/>
                    </a:moveTo>
                    <a:cubicBezTo>
                      <a:pt x="2048" y="1398"/>
                      <a:pt x="1881" y="1317"/>
                      <a:pt x="1752" y="1172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2"/>
                    </a:cubicBezTo>
                    <a:cubicBezTo>
                      <a:pt x="1049" y="1242"/>
                      <a:pt x="979" y="1298"/>
                      <a:pt x="900" y="1337"/>
                    </a:cubicBezTo>
                    <a:cubicBezTo>
                      <a:pt x="817" y="1377"/>
                      <a:pt x="729" y="1398"/>
                      <a:pt x="639" y="1398"/>
                    </a:cubicBezTo>
                    <a:cubicBezTo>
                      <a:pt x="286" y="1398"/>
                      <a:pt x="0" y="1084"/>
                      <a:pt x="0" y="699"/>
                    </a:cubicBezTo>
                    <a:cubicBezTo>
                      <a:pt x="0" y="314"/>
                      <a:pt x="286" y="0"/>
                      <a:pt x="639" y="0"/>
                    </a:cubicBezTo>
                    <a:cubicBezTo>
                      <a:pt x="817" y="0"/>
                      <a:pt x="988" y="83"/>
                      <a:pt x="1109" y="226"/>
                    </a:cubicBezTo>
                    <a:cubicBezTo>
                      <a:pt x="1109" y="227"/>
                      <a:pt x="1109" y="227"/>
                      <a:pt x="1109" y="227"/>
                    </a:cubicBezTo>
                    <a:cubicBezTo>
                      <a:pt x="1177" y="297"/>
                      <a:pt x="1299" y="340"/>
                      <a:pt x="1438" y="340"/>
                    </a:cubicBezTo>
                    <a:cubicBezTo>
                      <a:pt x="1576" y="340"/>
                      <a:pt x="1696" y="296"/>
                      <a:pt x="1752" y="226"/>
                    </a:cubicBezTo>
                    <a:cubicBezTo>
                      <a:pt x="1873" y="83"/>
                      <a:pt x="2044" y="0"/>
                      <a:pt x="2222" y="0"/>
                    </a:cubicBezTo>
                    <a:cubicBezTo>
                      <a:pt x="2575" y="0"/>
                      <a:pt x="2861" y="314"/>
                      <a:pt x="2861" y="699"/>
                    </a:cubicBezTo>
                    <a:cubicBezTo>
                      <a:pt x="2861" y="1084"/>
                      <a:pt x="2575" y="1398"/>
                      <a:pt x="2222" y="1398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71922">
                <a:extLst>
                  <a:ext uri="{FF2B5EF4-FFF2-40B4-BE49-F238E27FC236}">
                    <a16:creationId xmlns:a16="http://schemas.microsoft.com/office/drawing/2014/main" id="{5A333C0E-8D7E-8476-9924-F775B898E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179" y="1402680"/>
                <a:ext cx="2405790" cy="1091675"/>
              </a:xfrm>
              <a:custGeom>
                <a:avLst/>
                <a:gdLst>
                  <a:gd name="T0" fmla="*/ 2222 w 2861"/>
                  <a:gd name="T1" fmla="*/ 1397 h 1397"/>
                  <a:gd name="T2" fmla="*/ 1752 w 2861"/>
                  <a:gd name="T3" fmla="*/ 1171 h 1397"/>
                  <a:gd name="T4" fmla="*/ 1433 w 2861"/>
                  <a:gd name="T5" fmla="*/ 1056 h 1397"/>
                  <a:gd name="T6" fmla="*/ 1109 w 2861"/>
                  <a:gd name="T7" fmla="*/ 1171 h 1397"/>
                  <a:gd name="T8" fmla="*/ 900 w 2861"/>
                  <a:gd name="T9" fmla="*/ 1336 h 1397"/>
                  <a:gd name="T10" fmla="*/ 639 w 2861"/>
                  <a:gd name="T11" fmla="*/ 1397 h 1397"/>
                  <a:gd name="T12" fmla="*/ 0 w 2861"/>
                  <a:gd name="T13" fmla="*/ 699 h 1397"/>
                  <a:gd name="T14" fmla="*/ 639 w 2861"/>
                  <a:gd name="T15" fmla="*/ 0 h 1397"/>
                  <a:gd name="T16" fmla="*/ 1109 w 2861"/>
                  <a:gd name="T17" fmla="*/ 226 h 1397"/>
                  <a:gd name="T18" fmla="*/ 1109 w 2861"/>
                  <a:gd name="T19" fmla="*/ 226 h 1397"/>
                  <a:gd name="T20" fmla="*/ 1438 w 2861"/>
                  <a:gd name="T21" fmla="*/ 339 h 1397"/>
                  <a:gd name="T22" fmla="*/ 1752 w 2861"/>
                  <a:gd name="T23" fmla="*/ 226 h 1397"/>
                  <a:gd name="T24" fmla="*/ 2222 w 2861"/>
                  <a:gd name="T25" fmla="*/ 0 h 1397"/>
                  <a:gd name="T26" fmla="*/ 2861 w 2861"/>
                  <a:gd name="T27" fmla="*/ 699 h 1397"/>
                  <a:gd name="T28" fmla="*/ 2222 w 2861"/>
                  <a:gd name="T29" fmla="*/ 1397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61" h="1397">
                    <a:moveTo>
                      <a:pt x="2222" y="1397"/>
                    </a:moveTo>
                    <a:cubicBezTo>
                      <a:pt x="2048" y="1397"/>
                      <a:pt x="1881" y="1317"/>
                      <a:pt x="1752" y="1171"/>
                    </a:cubicBezTo>
                    <a:cubicBezTo>
                      <a:pt x="1688" y="1099"/>
                      <a:pt x="1569" y="1056"/>
                      <a:pt x="1433" y="1056"/>
                    </a:cubicBezTo>
                    <a:cubicBezTo>
                      <a:pt x="1294" y="1056"/>
                      <a:pt x="1170" y="1100"/>
                      <a:pt x="1109" y="1171"/>
                    </a:cubicBezTo>
                    <a:cubicBezTo>
                      <a:pt x="1049" y="1242"/>
                      <a:pt x="979" y="1297"/>
                      <a:pt x="900" y="1336"/>
                    </a:cubicBezTo>
                    <a:cubicBezTo>
                      <a:pt x="817" y="1377"/>
                      <a:pt x="729" y="1397"/>
                      <a:pt x="639" y="1397"/>
                    </a:cubicBezTo>
                    <a:cubicBezTo>
                      <a:pt x="286" y="1397"/>
                      <a:pt x="0" y="1084"/>
                      <a:pt x="0" y="699"/>
                    </a:cubicBezTo>
                    <a:cubicBezTo>
                      <a:pt x="0" y="313"/>
                      <a:pt x="286" y="0"/>
                      <a:pt x="639" y="0"/>
                    </a:cubicBezTo>
                    <a:cubicBezTo>
                      <a:pt x="817" y="0"/>
                      <a:pt x="988" y="82"/>
                      <a:pt x="1109" y="226"/>
                    </a:cubicBezTo>
                    <a:cubicBezTo>
                      <a:pt x="1109" y="226"/>
                      <a:pt x="1109" y="226"/>
                      <a:pt x="1109" y="226"/>
                    </a:cubicBezTo>
                    <a:cubicBezTo>
                      <a:pt x="1177" y="297"/>
                      <a:pt x="1299" y="339"/>
                      <a:pt x="1438" y="339"/>
                    </a:cubicBezTo>
                    <a:cubicBezTo>
                      <a:pt x="1576" y="339"/>
                      <a:pt x="1696" y="296"/>
                      <a:pt x="1752" y="226"/>
                    </a:cubicBezTo>
                    <a:cubicBezTo>
                      <a:pt x="1873" y="82"/>
                      <a:pt x="2044" y="0"/>
                      <a:pt x="2222" y="0"/>
                    </a:cubicBezTo>
                    <a:cubicBezTo>
                      <a:pt x="2575" y="0"/>
                      <a:pt x="2861" y="313"/>
                      <a:pt x="2861" y="699"/>
                    </a:cubicBezTo>
                    <a:cubicBezTo>
                      <a:pt x="2861" y="1084"/>
                      <a:pt x="2575" y="1397"/>
                      <a:pt x="2222" y="139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1924">
                <a:extLst>
                  <a:ext uri="{FF2B5EF4-FFF2-40B4-BE49-F238E27FC236}">
                    <a16:creationId xmlns:a16="http://schemas.microsoft.com/office/drawing/2014/main" id="{12027C37-9699-632E-EB5E-BC18CD554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384" y="1324710"/>
                <a:ext cx="1870765" cy="2489077"/>
              </a:xfrm>
              <a:custGeom>
                <a:avLst/>
                <a:gdLst>
                  <a:gd name="T0" fmla="*/ 1283 w 2251"/>
                  <a:gd name="T1" fmla="*/ 449 h 3096"/>
                  <a:gd name="T2" fmla="*/ 1339 w 2251"/>
                  <a:gd name="T3" fmla="*/ 1007 h 3096"/>
                  <a:gd name="T4" fmla="*/ 1407 w 2251"/>
                  <a:gd name="T5" fmla="*/ 1367 h 3096"/>
                  <a:gd name="T6" fmla="*/ 1661 w 2251"/>
                  <a:gd name="T7" fmla="*/ 1616 h 3096"/>
                  <a:gd name="T8" fmla="*/ 1896 w 2251"/>
                  <a:gd name="T9" fmla="*/ 1732 h 3096"/>
                  <a:gd name="T10" fmla="*/ 2075 w 2251"/>
                  <a:gd name="T11" fmla="*/ 1949 h 3096"/>
                  <a:gd name="T12" fmla="*/ 1841 w 2251"/>
                  <a:gd name="T13" fmla="*/ 2903 h 3096"/>
                  <a:gd name="T14" fmla="*/ 968 w 2251"/>
                  <a:gd name="T15" fmla="*/ 2647 h 3096"/>
                  <a:gd name="T16" fmla="*/ 912 w 2251"/>
                  <a:gd name="T17" fmla="*/ 2089 h 3096"/>
                  <a:gd name="T18" fmla="*/ 912 w 2251"/>
                  <a:gd name="T19" fmla="*/ 2088 h 3096"/>
                  <a:gd name="T20" fmla="*/ 838 w 2251"/>
                  <a:gd name="T21" fmla="*/ 1721 h 3096"/>
                  <a:gd name="T22" fmla="*/ 590 w 2251"/>
                  <a:gd name="T23" fmla="*/ 1480 h 3096"/>
                  <a:gd name="T24" fmla="*/ 177 w 2251"/>
                  <a:gd name="T25" fmla="*/ 1147 h 3096"/>
                  <a:gd name="T26" fmla="*/ 410 w 2251"/>
                  <a:gd name="T27" fmla="*/ 193 h 3096"/>
                  <a:gd name="T28" fmla="*/ 1283 w 2251"/>
                  <a:gd name="T29" fmla="*/ 449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1" h="3096">
                    <a:moveTo>
                      <a:pt x="1283" y="449"/>
                    </a:moveTo>
                    <a:cubicBezTo>
                      <a:pt x="1370" y="613"/>
                      <a:pt x="1390" y="812"/>
                      <a:pt x="1339" y="1007"/>
                    </a:cubicBezTo>
                    <a:cubicBezTo>
                      <a:pt x="1314" y="1104"/>
                      <a:pt x="1340" y="1239"/>
                      <a:pt x="1407" y="1367"/>
                    </a:cubicBezTo>
                    <a:cubicBezTo>
                      <a:pt x="1477" y="1499"/>
                      <a:pt x="1574" y="1594"/>
                      <a:pt x="1661" y="1616"/>
                    </a:cubicBezTo>
                    <a:cubicBezTo>
                      <a:pt x="1746" y="1638"/>
                      <a:pt x="1826" y="1677"/>
                      <a:pt x="1896" y="1732"/>
                    </a:cubicBezTo>
                    <a:cubicBezTo>
                      <a:pt x="1969" y="1790"/>
                      <a:pt x="2029" y="1863"/>
                      <a:pt x="2075" y="1949"/>
                    </a:cubicBezTo>
                    <a:cubicBezTo>
                      <a:pt x="2251" y="2282"/>
                      <a:pt x="2146" y="2711"/>
                      <a:pt x="1841" y="2903"/>
                    </a:cubicBezTo>
                    <a:cubicBezTo>
                      <a:pt x="1536" y="3096"/>
                      <a:pt x="1145" y="2981"/>
                      <a:pt x="968" y="2647"/>
                    </a:cubicBezTo>
                    <a:cubicBezTo>
                      <a:pt x="879" y="2479"/>
                      <a:pt x="859" y="2275"/>
                      <a:pt x="912" y="2089"/>
                    </a:cubicBezTo>
                    <a:cubicBezTo>
                      <a:pt x="912" y="2088"/>
                      <a:pt x="912" y="2088"/>
                      <a:pt x="912" y="2088"/>
                    </a:cubicBezTo>
                    <a:cubicBezTo>
                      <a:pt x="935" y="1989"/>
                      <a:pt x="907" y="1852"/>
                      <a:pt x="838" y="1721"/>
                    </a:cubicBezTo>
                    <a:cubicBezTo>
                      <a:pt x="769" y="1590"/>
                      <a:pt x="674" y="1498"/>
                      <a:pt x="590" y="1480"/>
                    </a:cubicBezTo>
                    <a:cubicBezTo>
                      <a:pt x="417" y="1437"/>
                      <a:pt x="266" y="1316"/>
                      <a:pt x="177" y="1147"/>
                    </a:cubicBezTo>
                    <a:cubicBezTo>
                      <a:pt x="0" y="814"/>
                      <a:pt x="105" y="386"/>
                      <a:pt x="410" y="193"/>
                    </a:cubicBezTo>
                    <a:cubicBezTo>
                      <a:pt x="715" y="0"/>
                      <a:pt x="1107" y="115"/>
                      <a:pt x="1283" y="449"/>
                    </a:cubicBezTo>
                    <a:close/>
                  </a:path>
                </a:pathLst>
              </a:custGeom>
              <a:solidFill>
                <a:srgbClr val="0DA3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>
                <a:bevelB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71926">
                <a:extLst>
                  <a:ext uri="{FF2B5EF4-FFF2-40B4-BE49-F238E27FC236}">
                    <a16:creationId xmlns:a16="http://schemas.microsoft.com/office/drawing/2014/main" id="{91D4F3B8-213E-9D82-B54F-96D8A31A2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160" y="2557960"/>
                <a:ext cx="1865014" cy="2411107"/>
              </a:xfrm>
              <a:custGeom>
                <a:avLst/>
                <a:gdLst>
                  <a:gd name="T0" fmla="*/ 968 w 2250"/>
                  <a:gd name="T1" fmla="*/ 448 h 3096"/>
                  <a:gd name="T2" fmla="*/ 912 w 2250"/>
                  <a:gd name="T3" fmla="*/ 1007 h 3096"/>
                  <a:gd name="T4" fmla="*/ 844 w 2250"/>
                  <a:gd name="T5" fmla="*/ 1366 h 3096"/>
                  <a:gd name="T6" fmla="*/ 590 w 2250"/>
                  <a:gd name="T7" fmla="*/ 1616 h 3096"/>
                  <a:gd name="T8" fmla="*/ 355 w 2250"/>
                  <a:gd name="T9" fmla="*/ 1732 h 3096"/>
                  <a:gd name="T10" fmla="*/ 176 w 2250"/>
                  <a:gd name="T11" fmla="*/ 1948 h 3096"/>
                  <a:gd name="T12" fmla="*/ 410 w 2250"/>
                  <a:gd name="T13" fmla="*/ 2903 h 3096"/>
                  <a:gd name="T14" fmla="*/ 1282 w 2250"/>
                  <a:gd name="T15" fmla="*/ 2647 h 3096"/>
                  <a:gd name="T16" fmla="*/ 1339 w 2250"/>
                  <a:gd name="T17" fmla="*/ 2089 h 3096"/>
                  <a:gd name="T18" fmla="*/ 1338 w 2250"/>
                  <a:gd name="T19" fmla="*/ 2088 h 3096"/>
                  <a:gd name="T20" fmla="*/ 1413 w 2250"/>
                  <a:gd name="T21" fmla="*/ 1721 h 3096"/>
                  <a:gd name="T22" fmla="*/ 1660 w 2250"/>
                  <a:gd name="T23" fmla="*/ 1480 h 3096"/>
                  <a:gd name="T24" fmla="*/ 2074 w 2250"/>
                  <a:gd name="T25" fmla="*/ 1147 h 3096"/>
                  <a:gd name="T26" fmla="*/ 1840 w 2250"/>
                  <a:gd name="T27" fmla="*/ 193 h 3096"/>
                  <a:gd name="T28" fmla="*/ 968 w 2250"/>
                  <a:gd name="T29" fmla="*/ 448 h 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50" h="3096">
                    <a:moveTo>
                      <a:pt x="968" y="448"/>
                    </a:moveTo>
                    <a:cubicBezTo>
                      <a:pt x="881" y="613"/>
                      <a:pt x="861" y="812"/>
                      <a:pt x="912" y="1007"/>
                    </a:cubicBezTo>
                    <a:cubicBezTo>
                      <a:pt x="937" y="1104"/>
                      <a:pt x="911" y="1238"/>
                      <a:pt x="844" y="1366"/>
                    </a:cubicBezTo>
                    <a:cubicBezTo>
                      <a:pt x="774" y="1499"/>
                      <a:pt x="677" y="1594"/>
                      <a:pt x="590" y="1616"/>
                    </a:cubicBezTo>
                    <a:cubicBezTo>
                      <a:pt x="504" y="1637"/>
                      <a:pt x="425" y="1677"/>
                      <a:pt x="355" y="1732"/>
                    </a:cubicBezTo>
                    <a:cubicBezTo>
                      <a:pt x="281" y="1790"/>
                      <a:pt x="221" y="1863"/>
                      <a:pt x="176" y="1948"/>
                    </a:cubicBezTo>
                    <a:cubicBezTo>
                      <a:pt x="0" y="2282"/>
                      <a:pt x="105" y="2710"/>
                      <a:pt x="410" y="2903"/>
                    </a:cubicBezTo>
                    <a:cubicBezTo>
                      <a:pt x="715" y="3096"/>
                      <a:pt x="1106" y="2981"/>
                      <a:pt x="1282" y="2647"/>
                    </a:cubicBezTo>
                    <a:cubicBezTo>
                      <a:pt x="1371" y="2478"/>
                      <a:pt x="1392" y="2275"/>
                      <a:pt x="1339" y="2089"/>
                    </a:cubicBezTo>
                    <a:cubicBezTo>
                      <a:pt x="1338" y="2088"/>
                      <a:pt x="1338" y="2088"/>
                      <a:pt x="1338" y="2088"/>
                    </a:cubicBezTo>
                    <a:cubicBezTo>
                      <a:pt x="1316" y="1989"/>
                      <a:pt x="1344" y="1852"/>
                      <a:pt x="1413" y="1721"/>
                    </a:cubicBezTo>
                    <a:cubicBezTo>
                      <a:pt x="1482" y="1590"/>
                      <a:pt x="1577" y="1498"/>
                      <a:pt x="1660" y="1480"/>
                    </a:cubicBezTo>
                    <a:cubicBezTo>
                      <a:pt x="1834" y="1437"/>
                      <a:pt x="1985" y="1316"/>
                      <a:pt x="2074" y="1147"/>
                    </a:cubicBezTo>
                    <a:cubicBezTo>
                      <a:pt x="2250" y="813"/>
                      <a:pt x="2145" y="385"/>
                      <a:pt x="1840" y="193"/>
                    </a:cubicBezTo>
                    <a:cubicBezTo>
                      <a:pt x="1535" y="0"/>
                      <a:pt x="1144" y="115"/>
                      <a:pt x="968" y="4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任意多边形 79">
                <a:extLst>
                  <a:ext uri="{FF2B5EF4-FFF2-40B4-BE49-F238E27FC236}">
                    <a16:creationId xmlns:a16="http://schemas.microsoft.com/office/drawing/2014/main" id="{9C19F3BD-9B67-5B09-7738-228D64DFD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312" y="3809164"/>
                <a:ext cx="1202895" cy="1091675"/>
              </a:xfrm>
              <a:custGeom>
                <a:avLst/>
                <a:gdLst>
                  <a:gd name="connsiteX0" fmla="*/ 665566 w 1202895"/>
                  <a:gd name="connsiteY0" fmla="*/ 0 h 1091675"/>
                  <a:gd name="connsiteX1" fmla="*/ 1202895 w 1202895"/>
                  <a:gd name="connsiteY1" fmla="*/ 546228 h 1091675"/>
                  <a:gd name="connsiteX2" fmla="*/ 665566 w 1202895"/>
                  <a:gd name="connsiteY2" fmla="*/ 1091675 h 1091675"/>
                  <a:gd name="connsiteX3" fmla="*/ 270346 w 1202895"/>
                  <a:gd name="connsiteY3" fmla="*/ 915069 h 1091675"/>
                  <a:gd name="connsiteX4" fmla="*/ 2102 w 1202895"/>
                  <a:gd name="connsiteY4" fmla="*/ 825203 h 1091675"/>
                  <a:gd name="connsiteX5" fmla="*/ 0 w 1202895"/>
                  <a:gd name="connsiteY5" fmla="*/ 825358 h 1091675"/>
                  <a:gd name="connsiteX6" fmla="*/ 0 w 1202895"/>
                  <a:gd name="connsiteY6" fmla="*/ 264462 h 1091675"/>
                  <a:gd name="connsiteX7" fmla="*/ 6307 w 1202895"/>
                  <a:gd name="connsiteY7" fmla="*/ 264909 h 1091675"/>
                  <a:gd name="connsiteX8" fmla="*/ 270346 w 1202895"/>
                  <a:gd name="connsiteY8" fmla="*/ 176606 h 1091675"/>
                  <a:gd name="connsiteX9" fmla="*/ 665566 w 1202895"/>
                  <a:gd name="connsiteY9" fmla="*/ 0 h 109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895" h="1091675">
                    <a:moveTo>
                      <a:pt x="665566" y="0"/>
                    </a:moveTo>
                    <a:cubicBezTo>
                      <a:pt x="962400" y="0"/>
                      <a:pt x="1202895" y="244592"/>
                      <a:pt x="1202895" y="546228"/>
                    </a:cubicBezTo>
                    <a:cubicBezTo>
                      <a:pt x="1202895" y="847084"/>
                      <a:pt x="962400" y="1091675"/>
                      <a:pt x="665566" y="1091675"/>
                    </a:cubicBezTo>
                    <a:cubicBezTo>
                      <a:pt x="519250" y="1091675"/>
                      <a:pt x="378822" y="1029160"/>
                      <a:pt x="270346" y="915069"/>
                    </a:cubicBezTo>
                    <a:cubicBezTo>
                      <a:pt x="216530" y="858805"/>
                      <a:pt x="116464" y="825203"/>
                      <a:pt x="2102" y="825203"/>
                    </a:cubicBezTo>
                    <a:lnTo>
                      <a:pt x="0" y="825358"/>
                    </a:lnTo>
                    <a:lnTo>
                      <a:pt x="0" y="264462"/>
                    </a:lnTo>
                    <a:lnTo>
                      <a:pt x="6307" y="264909"/>
                    </a:lnTo>
                    <a:cubicBezTo>
                      <a:pt x="122350" y="264909"/>
                      <a:pt x="223257" y="231307"/>
                      <a:pt x="270346" y="176606"/>
                    </a:cubicBezTo>
                    <a:cubicBezTo>
                      <a:pt x="372094" y="64078"/>
                      <a:pt x="515887" y="0"/>
                      <a:pt x="665566" y="0"/>
                    </a:cubicBezTo>
                    <a:close/>
                  </a:path>
                </a:pathLst>
              </a:custGeom>
              <a:solidFill>
                <a:srgbClr val="53BDFF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CEC0F7B-41C7-4CCD-B35D-AD6FCEC781E7}"/>
                  </a:ext>
                </a:extLst>
              </p:cNvPr>
              <p:cNvSpPr/>
              <p:nvPr/>
            </p:nvSpPr>
            <p:spPr>
              <a:xfrm>
                <a:off x="3205655" y="148554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C7994B-43BA-FF14-AF14-1D0AC35E6EF1}"/>
                  </a:ext>
                </a:extLst>
              </p:cNvPr>
              <p:cNvSpPr/>
              <p:nvPr/>
            </p:nvSpPr>
            <p:spPr>
              <a:xfrm>
                <a:off x="4565171" y="1491581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CF5CE1A-C235-A594-493E-ECBF1D4F97A1}"/>
                  </a:ext>
                </a:extLst>
              </p:cNvPr>
              <p:cNvSpPr/>
              <p:nvPr/>
            </p:nvSpPr>
            <p:spPr>
              <a:xfrm>
                <a:off x="5213523" y="270613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8F0A873-09DE-0F6D-25A7-CC46E6C5F600}"/>
                  </a:ext>
                </a:extLst>
              </p:cNvPr>
              <p:cNvSpPr/>
              <p:nvPr/>
            </p:nvSpPr>
            <p:spPr>
              <a:xfrm>
                <a:off x="4529968" y="390078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0A4C6CD-CA89-B0C3-91AF-FFEC2549F4D7}"/>
                  </a:ext>
                </a:extLst>
              </p:cNvPr>
              <p:cNvSpPr/>
              <p:nvPr/>
            </p:nvSpPr>
            <p:spPr>
              <a:xfrm>
                <a:off x="3162798" y="3927560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499B13B-7A10-F003-FF8C-6AB26E187650}"/>
                  </a:ext>
                </a:extLst>
              </p:cNvPr>
              <p:cNvSpPr/>
              <p:nvPr/>
            </p:nvSpPr>
            <p:spPr>
              <a:xfrm>
                <a:off x="2490109" y="2680659"/>
                <a:ext cx="925933" cy="9259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7795434-6E99-B940-441A-C55A9F7E46C3}"/>
                </a:ext>
              </a:extLst>
            </p:cNvPr>
            <p:cNvSpPr txBox="1"/>
            <p:nvPr/>
          </p:nvSpPr>
          <p:spPr>
            <a:xfrm>
              <a:off x="4940445" y="2208038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资源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共享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01E271-0B4F-05F6-19CE-7E53D4904E8F}"/>
                </a:ext>
              </a:extLst>
            </p:cNvPr>
            <p:cNvSpPr txBox="1"/>
            <p:nvPr/>
          </p:nvSpPr>
          <p:spPr>
            <a:xfrm>
              <a:off x="6297773" y="2183283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溯源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及监管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5FE9E0B-C92F-7773-AE84-881017C3BBE3}"/>
                </a:ext>
              </a:extLst>
            </p:cNvPr>
            <p:cNvSpPr txBox="1"/>
            <p:nvPr/>
          </p:nvSpPr>
          <p:spPr>
            <a:xfrm>
              <a:off x="6963763" y="3422678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回收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62E557-36A8-81A2-554F-3362AECE4CAA}"/>
                </a:ext>
              </a:extLst>
            </p:cNvPr>
            <p:cNvSpPr txBox="1"/>
            <p:nvPr/>
          </p:nvSpPr>
          <p:spPr>
            <a:xfrm>
              <a:off x="6271203" y="4612610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消纳量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交易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6A683B-C049-5128-BECB-577B40D851A4}"/>
                </a:ext>
              </a:extLst>
            </p:cNvPr>
            <p:cNvSpPr txBox="1"/>
            <p:nvPr/>
          </p:nvSpPr>
          <p:spPr>
            <a:xfrm>
              <a:off x="4901633" y="4650656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电力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交易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726A5A-D5C0-E6F7-8157-F1BD6DD82268}"/>
                </a:ext>
              </a:extLst>
            </p:cNvPr>
            <p:cNvSpPr txBox="1"/>
            <p:nvPr/>
          </p:nvSpPr>
          <p:spPr>
            <a:xfrm>
              <a:off x="4242187" y="3409970"/>
              <a:ext cx="965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污染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治理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486534-BB08-BDDD-F285-2D83B4587BB1}"/>
              </a:ext>
            </a:extLst>
          </p:cNvPr>
          <p:cNvGrpSpPr/>
          <p:nvPr/>
        </p:nvGrpSpPr>
        <p:grpSpPr>
          <a:xfrm>
            <a:off x="5006716" y="4073231"/>
            <a:ext cx="1743245" cy="1119258"/>
            <a:chOff x="5256625" y="3224478"/>
            <a:chExt cx="1743245" cy="111925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FF5BF78-8DA2-CE7F-3E5A-AE682485E5B2}"/>
                </a:ext>
              </a:extLst>
            </p:cNvPr>
            <p:cNvSpPr txBox="1"/>
            <p:nvPr/>
          </p:nvSpPr>
          <p:spPr>
            <a:xfrm>
              <a:off x="5256625" y="3758961"/>
              <a:ext cx="1743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能源产业</a:t>
              </a:r>
              <a:endParaRPr lang="en-US" altLang="zh-CN" sz="1600" b="1" dirty="0">
                <a:solidFill>
                  <a:srgbClr val="0070C0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6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数字化应用场景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34E1837-71EA-638E-E3CA-C3DA1658CAFB}"/>
                </a:ext>
              </a:extLst>
            </p:cNvPr>
            <p:cNvGrpSpPr/>
            <p:nvPr/>
          </p:nvGrpSpPr>
          <p:grpSpPr>
            <a:xfrm>
              <a:off x="5848321" y="3224478"/>
              <a:ext cx="473410" cy="474493"/>
              <a:chOff x="5848321" y="3224478"/>
              <a:chExt cx="473410" cy="474493"/>
            </a:xfrm>
          </p:grpSpPr>
          <p:sp>
            <p:nvSpPr>
              <p:cNvPr id="36" name="Freeform 83">
                <a:extLst>
                  <a:ext uri="{FF2B5EF4-FFF2-40B4-BE49-F238E27FC236}">
                    <a16:creationId xmlns:a16="http://schemas.microsoft.com/office/drawing/2014/main" id="{BC937A5C-BDF2-AA60-7681-7C35C6D5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651" y="3224478"/>
                <a:ext cx="248080" cy="249163"/>
              </a:xfrm>
              <a:custGeom>
                <a:avLst/>
                <a:gdLst>
                  <a:gd name="T0" fmla="*/ 96 w 97"/>
                  <a:gd name="T1" fmla="*/ 48 h 97"/>
                  <a:gd name="T2" fmla="*/ 49 w 97"/>
                  <a:gd name="T3" fmla="*/ 97 h 97"/>
                  <a:gd name="T4" fmla="*/ 0 w 97"/>
                  <a:gd name="T5" fmla="*/ 50 h 97"/>
                  <a:gd name="T6" fmla="*/ 47 w 97"/>
                  <a:gd name="T7" fmla="*/ 1 h 97"/>
                  <a:gd name="T8" fmla="*/ 96 w 97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96" y="48"/>
                    </a:moveTo>
                    <a:cubicBezTo>
                      <a:pt x="97" y="74"/>
                      <a:pt x="76" y="96"/>
                      <a:pt x="49" y="97"/>
                    </a:cubicBezTo>
                    <a:cubicBezTo>
                      <a:pt x="23" y="97"/>
                      <a:pt x="1" y="76"/>
                      <a:pt x="0" y="50"/>
                    </a:cubicBezTo>
                    <a:cubicBezTo>
                      <a:pt x="0" y="23"/>
                      <a:pt x="21" y="1"/>
                      <a:pt x="47" y="1"/>
                    </a:cubicBezTo>
                    <a:cubicBezTo>
                      <a:pt x="74" y="0"/>
                      <a:pt x="96" y="21"/>
                      <a:pt x="96" y="48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Line 84">
                <a:extLst>
                  <a:ext uri="{FF2B5EF4-FFF2-40B4-BE49-F238E27FC236}">
                    <a16:creationId xmlns:a16="http://schemas.microsoft.com/office/drawing/2014/main" id="{E3A35418-3C98-A9E0-5BB6-8D8E677E6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4817" y="3350143"/>
                <a:ext cx="82332" cy="0"/>
              </a:xfrm>
              <a:prstGeom prst="line">
                <a:avLst/>
              </a:pr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Line 85">
                <a:extLst>
                  <a:ext uri="{FF2B5EF4-FFF2-40B4-BE49-F238E27FC236}">
                    <a16:creationId xmlns:a16="http://schemas.microsoft.com/office/drawing/2014/main" id="{AAD8AB01-404E-A031-3EB0-5A4B40D5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7149" y="3268894"/>
                <a:ext cx="0" cy="81249"/>
              </a:xfrm>
              <a:prstGeom prst="line">
                <a:avLst/>
              </a:pr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86">
                <a:extLst>
                  <a:ext uri="{FF2B5EF4-FFF2-40B4-BE49-F238E27FC236}">
                    <a16:creationId xmlns:a16="http://schemas.microsoft.com/office/drawing/2014/main" id="{54C52737-1369-59B1-40CF-713E0DCF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8321" y="3227728"/>
                <a:ext cx="471243" cy="471243"/>
              </a:xfrm>
              <a:custGeom>
                <a:avLst/>
                <a:gdLst>
                  <a:gd name="T0" fmla="*/ 118 w 184"/>
                  <a:gd name="T1" fmla="*/ 3 h 184"/>
                  <a:gd name="T2" fmla="*/ 92 w 184"/>
                  <a:gd name="T3" fmla="*/ 0 h 184"/>
                  <a:gd name="T4" fmla="*/ 0 w 184"/>
                  <a:gd name="T5" fmla="*/ 92 h 184"/>
                  <a:gd name="T6" fmla="*/ 92 w 184"/>
                  <a:gd name="T7" fmla="*/ 184 h 184"/>
                  <a:gd name="T8" fmla="*/ 184 w 184"/>
                  <a:gd name="T9" fmla="*/ 92 h 184"/>
                  <a:gd name="T10" fmla="*/ 181 w 184"/>
                  <a:gd name="T11" fmla="*/ 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4" h="184">
                    <a:moveTo>
                      <a:pt x="118" y="3"/>
                    </a:moveTo>
                    <a:cubicBezTo>
                      <a:pt x="110" y="1"/>
                      <a:pt x="101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83"/>
                      <a:pt x="183" y="74"/>
                      <a:pt x="181" y="66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87">
                <a:extLst>
                  <a:ext uri="{FF2B5EF4-FFF2-40B4-BE49-F238E27FC236}">
                    <a16:creationId xmlns:a16="http://schemas.microsoft.com/office/drawing/2014/main" id="{8A7293EA-A6EF-9506-9DDC-88582A9DB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820" y="3289477"/>
                <a:ext cx="163581" cy="222080"/>
              </a:xfrm>
              <a:custGeom>
                <a:avLst/>
                <a:gdLst>
                  <a:gd name="T0" fmla="*/ 63 w 64"/>
                  <a:gd name="T1" fmla="*/ 8 h 87"/>
                  <a:gd name="T2" fmla="*/ 43 w 64"/>
                  <a:gd name="T3" fmla="*/ 3 h 87"/>
                  <a:gd name="T4" fmla="*/ 6 w 64"/>
                  <a:gd name="T5" fmla="*/ 14 h 87"/>
                  <a:gd name="T6" fmla="*/ 8 w 64"/>
                  <a:gd name="T7" fmla="*/ 33 h 87"/>
                  <a:gd name="T8" fmla="*/ 29 w 64"/>
                  <a:gd name="T9" fmla="*/ 74 h 87"/>
                  <a:gd name="T10" fmla="*/ 57 w 64"/>
                  <a:gd name="T11" fmla="*/ 85 h 87"/>
                  <a:gd name="T12" fmla="*/ 54 w 64"/>
                  <a:gd name="T13" fmla="*/ 81 h 87"/>
                  <a:gd name="T14" fmla="*/ 48 w 64"/>
                  <a:gd name="T15" fmla="*/ 76 h 87"/>
                  <a:gd name="T16" fmla="*/ 45 w 64"/>
                  <a:gd name="T17" fmla="*/ 67 h 87"/>
                  <a:gd name="T18" fmla="*/ 36 w 64"/>
                  <a:gd name="T19" fmla="*/ 64 h 87"/>
                  <a:gd name="T20" fmla="*/ 45 w 64"/>
                  <a:gd name="T21" fmla="*/ 52 h 87"/>
                  <a:gd name="T22" fmla="*/ 64 w 64"/>
                  <a:gd name="T23" fmla="*/ 4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87">
                    <a:moveTo>
                      <a:pt x="63" y="8"/>
                    </a:moveTo>
                    <a:cubicBezTo>
                      <a:pt x="56" y="5"/>
                      <a:pt x="48" y="4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57" y="56"/>
                      <a:pt x="59" y="49"/>
                      <a:pt x="64" y="42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88">
                <a:extLst>
                  <a:ext uri="{FF2B5EF4-FFF2-40B4-BE49-F238E27FC236}">
                    <a16:creationId xmlns:a16="http://schemas.microsoft.com/office/drawing/2014/main" id="{1894535D-88EF-45CB-BC73-F9700C55D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902" y="3460641"/>
                <a:ext cx="186331" cy="217747"/>
              </a:xfrm>
              <a:custGeom>
                <a:avLst/>
                <a:gdLst>
                  <a:gd name="T0" fmla="*/ 12 w 73"/>
                  <a:gd name="T1" fmla="*/ 32 h 85"/>
                  <a:gd name="T2" fmla="*/ 12 w 73"/>
                  <a:gd name="T3" fmla="*/ 45 h 85"/>
                  <a:gd name="T4" fmla="*/ 25 w 73"/>
                  <a:gd name="T5" fmla="*/ 58 h 85"/>
                  <a:gd name="T6" fmla="*/ 19 w 73"/>
                  <a:gd name="T7" fmla="*/ 80 h 85"/>
                  <a:gd name="T8" fmla="*/ 45 w 73"/>
                  <a:gd name="T9" fmla="*/ 66 h 85"/>
                  <a:gd name="T10" fmla="*/ 66 w 73"/>
                  <a:gd name="T11" fmla="*/ 37 h 85"/>
                  <a:gd name="T12" fmla="*/ 54 w 73"/>
                  <a:gd name="T13" fmla="*/ 24 h 85"/>
                  <a:gd name="T14" fmla="*/ 24 w 73"/>
                  <a:gd name="T15" fmla="*/ 11 h 85"/>
                  <a:gd name="T16" fmla="*/ 12 w 73"/>
                  <a:gd name="T17" fmla="*/ 3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89">
                <a:extLst>
                  <a:ext uri="{FF2B5EF4-FFF2-40B4-BE49-F238E27FC236}">
                    <a16:creationId xmlns:a16="http://schemas.microsoft.com/office/drawing/2014/main" id="{934C1D45-93E9-D537-2B3D-9BBF9C55C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7815" y="3432475"/>
                <a:ext cx="54166" cy="110498"/>
              </a:xfrm>
              <a:custGeom>
                <a:avLst/>
                <a:gdLst>
                  <a:gd name="T0" fmla="*/ 13 w 21"/>
                  <a:gd name="T1" fmla="*/ 0 h 43"/>
                  <a:gd name="T2" fmla="*/ 12 w 21"/>
                  <a:gd name="T3" fmla="*/ 5 h 43"/>
                  <a:gd name="T4" fmla="*/ 10 w 21"/>
                  <a:gd name="T5" fmla="*/ 35 h 43"/>
                  <a:gd name="T6" fmla="*/ 21 w 21"/>
                  <a:gd name="T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13" y="0"/>
                    </a:moveTo>
                    <a:cubicBezTo>
                      <a:pt x="14" y="2"/>
                      <a:pt x="13" y="2"/>
                      <a:pt x="12" y="5"/>
                    </a:cubicBezTo>
                    <a:cubicBezTo>
                      <a:pt x="8" y="14"/>
                      <a:pt x="0" y="27"/>
                      <a:pt x="10" y="35"/>
                    </a:cubicBezTo>
                    <a:cubicBezTo>
                      <a:pt x="19" y="43"/>
                      <a:pt x="21" y="37"/>
                      <a:pt x="21" y="37"/>
                    </a:cubicBezTo>
                  </a:path>
                </a:pathLst>
              </a:custGeom>
              <a:noFill/>
              <a:ln w="30163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983ED17-4EC7-BF4E-1FAA-E02F6DDB8774}"/>
              </a:ext>
            </a:extLst>
          </p:cNvPr>
          <p:cNvGrpSpPr/>
          <p:nvPr/>
        </p:nvGrpSpPr>
        <p:grpSpPr>
          <a:xfrm>
            <a:off x="838146" y="2065552"/>
            <a:ext cx="3995077" cy="897991"/>
            <a:chOff x="495738" y="1474369"/>
            <a:chExt cx="3995077" cy="78336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F60A18-B6D1-E0FD-0846-66E4B7F72F36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3" y="2257729"/>
              <a:ext cx="393651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F482F23-0D88-EE6D-EDD7-C68DA440F232}"/>
                </a:ext>
              </a:extLst>
            </p:cNvPr>
            <p:cNvSpPr/>
            <p:nvPr/>
          </p:nvSpPr>
          <p:spPr>
            <a:xfrm>
              <a:off x="495738" y="1474369"/>
              <a:ext cx="3995077" cy="77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能源数据资源共享。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通过将电力、化工等领域的数据进行综合采集、处理、分析与应用，使分散、孤立的数据互通互联和共享应用。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EADA391-A2E9-E860-F8E0-D3A0D6ED8B71}"/>
              </a:ext>
            </a:extLst>
          </p:cNvPr>
          <p:cNvGrpSpPr/>
          <p:nvPr/>
        </p:nvGrpSpPr>
        <p:grpSpPr>
          <a:xfrm>
            <a:off x="7097610" y="1847958"/>
            <a:ext cx="4938465" cy="1176981"/>
            <a:chOff x="465456" y="1230993"/>
            <a:chExt cx="4938465" cy="102673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23FD40F-2B95-C474-66B9-2D8D654BD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63" y="2257729"/>
              <a:ext cx="47958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8261B2-BC7D-FB3A-0144-22D31AEDB7AB}"/>
                </a:ext>
              </a:extLst>
            </p:cNvPr>
            <p:cNvSpPr/>
            <p:nvPr/>
          </p:nvSpPr>
          <p:spPr>
            <a:xfrm>
              <a:off x="465456" y="1230993"/>
              <a:ext cx="4938465" cy="102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碳排放溯源及碳交易监管。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技术通过与智能感知设备融合应用，能准确采集产品生产、销售及运输、废弃回收再利用等全流程的能源碳排放信息，支撑碳足迹全生命周期的可信记录、碳排放全要素的可信流转，实现碳排放数据的可信溯源管理。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4106790-0935-F74E-580F-C92D37757AFA}"/>
              </a:ext>
            </a:extLst>
          </p:cNvPr>
          <p:cNvGrpSpPr/>
          <p:nvPr/>
        </p:nvGrpSpPr>
        <p:grpSpPr>
          <a:xfrm>
            <a:off x="137591" y="3120876"/>
            <a:ext cx="4014116" cy="1447832"/>
            <a:chOff x="521163" y="994717"/>
            <a:chExt cx="4014116" cy="1263012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5B771E3-C757-7CF7-E413-D2BAB6838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63" y="2239424"/>
              <a:ext cx="3676314" cy="183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8A94D0E-0835-DAFA-BF0F-78EEADD83976}"/>
                </a:ext>
              </a:extLst>
            </p:cNvPr>
            <p:cNvSpPr/>
            <p:nvPr/>
          </p:nvSpPr>
          <p:spPr>
            <a:xfrm>
              <a:off x="540202" y="994717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能源企业环境污染治理。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区块链的防篡改、可追溯特性，将用能监控数据、污染排放数据在线实现监测监控、违法证据实时上链，形成完整的污染源执法证据链条，并链接法院、公安、鉴定等司法链节点，实现监管机构、司法机关与能源企业、供应链厂商等主体的共治共享。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4F90DC7-B6E1-EB7B-EB2B-83E40B9931DE}"/>
              </a:ext>
            </a:extLst>
          </p:cNvPr>
          <p:cNvGrpSpPr/>
          <p:nvPr/>
        </p:nvGrpSpPr>
        <p:grpSpPr>
          <a:xfrm>
            <a:off x="7888080" y="3319716"/>
            <a:ext cx="4014116" cy="1447832"/>
            <a:chOff x="521163" y="994718"/>
            <a:chExt cx="4014116" cy="1263012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52F9263-E9F6-9590-B8A4-9F971ED22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63" y="2239424"/>
              <a:ext cx="3676314" cy="183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543369-0EB3-5A7D-234B-F5AF71653DF6}"/>
                </a:ext>
              </a:extLst>
            </p:cNvPr>
            <p:cNvSpPr/>
            <p:nvPr/>
          </p:nvSpPr>
          <p:spPr>
            <a:xfrm>
              <a:off x="540202" y="994718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废弃物回收和循环利用。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利用区块链的防篡改、可追溯特性，将用能监控数据、污染排放数据在线实现监测监控、违法证据实时上链，形成完整的污染源执法证据链条，并链接法院、公安、鉴定等司法链节点，实现监管机构、司法机关与能源企业、供应链厂商等主体的共治共享。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21B1A64-6AC1-251E-74F3-73215BE45C11}"/>
              </a:ext>
            </a:extLst>
          </p:cNvPr>
          <p:cNvGrpSpPr/>
          <p:nvPr/>
        </p:nvGrpSpPr>
        <p:grpSpPr>
          <a:xfrm>
            <a:off x="120697" y="4948524"/>
            <a:ext cx="4259259" cy="1447832"/>
            <a:chOff x="437562" y="776829"/>
            <a:chExt cx="4259259" cy="1263012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8ECC8C6-8A8B-58AB-D67B-2B2CF27C8693}"/>
                </a:ext>
              </a:extLst>
            </p:cNvPr>
            <p:cNvCxnSpPr>
              <a:cxnSpLocks/>
            </p:cNvCxnSpPr>
            <p:nvPr/>
          </p:nvCxnSpPr>
          <p:spPr>
            <a:xfrm>
              <a:off x="473849" y="2039693"/>
              <a:ext cx="4222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FB6E3D4-2BF6-B0DD-3EE8-34959DB1547D}"/>
                </a:ext>
              </a:extLst>
            </p:cNvPr>
            <p:cNvSpPr/>
            <p:nvPr/>
          </p:nvSpPr>
          <p:spPr>
            <a:xfrm>
              <a:off x="437562" y="776829"/>
              <a:ext cx="3995077" cy="126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分布式电力交易。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提供了一种分布式的可信交易环境，可实现监管部门、发电企业、售电企业、用电企业等市场主体多方参与，明确费用计算规则、违约责任等，实现线上电量确认、发票开具匹配、电费业务结算等全环节链上协同，提高购电结算效率、支付安全性和审计便利性。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2C78634-575B-9785-F636-F80CEB36267B}"/>
              </a:ext>
            </a:extLst>
          </p:cNvPr>
          <p:cNvGrpSpPr/>
          <p:nvPr/>
        </p:nvGrpSpPr>
        <p:grpSpPr>
          <a:xfrm>
            <a:off x="7153317" y="5293259"/>
            <a:ext cx="4795809" cy="901134"/>
            <a:chOff x="-40442" y="1410904"/>
            <a:chExt cx="4795809" cy="786102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6355942-E99B-71DB-3C87-F473F48F6E6F}"/>
                </a:ext>
              </a:extLst>
            </p:cNvPr>
            <p:cNvCxnSpPr>
              <a:cxnSpLocks/>
            </p:cNvCxnSpPr>
            <p:nvPr/>
          </p:nvCxnSpPr>
          <p:spPr>
            <a:xfrm>
              <a:off x="-40442" y="2197006"/>
              <a:ext cx="47958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3BB4A3-2218-F9EA-A8BC-254159DFE7D3}"/>
                </a:ext>
              </a:extLst>
            </p:cNvPr>
            <p:cNvSpPr/>
            <p:nvPr/>
          </p:nvSpPr>
          <p:spPr>
            <a:xfrm>
              <a:off x="495413" y="1410904"/>
              <a:ext cx="4174282" cy="77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0070C0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可再生能源超额消纳量交易。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区块链将重要全生命周期电量数据上链确权存证，基于智能合约和分布式身份认证实现数字化消纳凭证的线上签发、验证与凭证交易、电子签约等。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9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.pptx"/>
  <p:tag name="ISPRING_ULTRA_SCORM_COURSE_ID" val="AAB4D8F0-CFC2-4B2F-9460-E6CA4AF83FE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xntgnaw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Microsoft Office PowerPoint</Application>
  <PresentationFormat>宽屏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FZZhengHeiS-R-GB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/>
  <cp:keywords>www.1ppt.com</cp:keywords>
  <dc:description>www.1ppt.com</dc:description>
  <cp:lastModifiedBy/>
  <cp:revision>1</cp:revision>
  <dcterms:created xsi:type="dcterms:W3CDTF">2016-11-25T05:04:40Z</dcterms:created>
  <dcterms:modified xsi:type="dcterms:W3CDTF">2023-02-06T10:29:41Z</dcterms:modified>
</cp:coreProperties>
</file>