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78" r:id="rId5"/>
    <p:sldId id="279" r:id="rId6"/>
    <p:sldId id="280" r:id="rId7"/>
    <p:sldId id="264" r:id="rId8"/>
    <p:sldId id="265" r:id="rId9"/>
    <p:sldId id="266" r:id="rId10"/>
    <p:sldId id="261" r:id="rId11"/>
    <p:sldId id="262" r:id="rId12"/>
    <p:sldId id="263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DBE28-02AD-458A-A8AD-B60D397B5F05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491B-F31A-43E2-8BC8-152B5BC571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10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5FF50-7DB1-4CCA-A222-BDD49EC413DD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36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4107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49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633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65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121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14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02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02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97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3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53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EA61-1638-42B6-B1FE-C6FDC49534CE}" type="datetimeFigureOut">
              <a:rPr lang="lt-LT" smtClean="0"/>
              <a:t>2015-10-20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7B06-2EFA-4B87-86E0-E253DFFE9FA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6337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aistudentams.mifsa.lt/files/Benas.pdf" TargetMode="External"/><Relationship Id="rId2" Type="http://schemas.openxmlformats.org/officeDocument/2006/relationships/hyperlink" Target="http://studentaistudentams.mifsa.lt/files/Mita%C5%A1i%C5%ABna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osis.mif.vu.lt/~julius/Tools/asm/KomKodaiViso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Adresavimas – antra dalis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551" y="5095860"/>
            <a:ext cx="5754985" cy="1655762"/>
          </a:xfrm>
        </p:spPr>
        <p:txBody>
          <a:bodyPr/>
          <a:lstStyle/>
          <a:p>
            <a:r>
              <a:rPr lang="lt-LT" dirty="0" smtClean="0"/>
              <a:t>SS 3-ia paskaita</a:t>
            </a:r>
          </a:p>
          <a:p>
            <a:r>
              <a:rPr lang="lt-LT" dirty="0" smtClean="0"/>
              <a:t>Parengė Jurgis Kargaudas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416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Valdymo perdavimo komandos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Valdymo perdavimas – toliau vykdomas ne kodas, einantis atmintyje po einamosios komandos, o iš bet kurios nurodytos atminties vietos. Valdymo perdavimo komandos:</a:t>
            </a:r>
          </a:p>
          <a:p>
            <a:pPr marL="514350" indent="-514350">
              <a:buFont typeface="+mj-lt"/>
              <a:buAutoNum type="arabicPeriod"/>
            </a:pPr>
            <a:r>
              <a:rPr lang="lt-LT" b="1" dirty="0" smtClean="0"/>
              <a:t>Sąlyginės</a:t>
            </a:r>
            <a:r>
              <a:rPr lang="lt-LT" dirty="0" smtClean="0"/>
              <a:t>. Valdymas bus perduotas tik tuomet, jei bus patenkinta tam tikra sąlyga (</a:t>
            </a:r>
            <a:r>
              <a:rPr lang="lt-LT" i="1" dirty="0" smtClean="0"/>
              <a:t>pvz.: JE narnia, LOOP hogwarts</a:t>
            </a:r>
            <a:r>
              <a:rPr lang="lt-LT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lt-LT" b="1" dirty="0" smtClean="0"/>
              <a:t>Besąlyginės</a:t>
            </a:r>
            <a:r>
              <a:rPr lang="lt-LT" dirty="0" smtClean="0"/>
              <a:t>. Valdymas bus perduotas į nurodytą vietą netikrindamas jokių sąlygų (</a:t>
            </a:r>
            <a:r>
              <a:rPr lang="lt-LT" i="1" dirty="0" smtClean="0"/>
              <a:t>pvz.: JMP hell</a:t>
            </a:r>
            <a:r>
              <a:rPr lang="lt-LT" dirty="0" smtClean="0"/>
              <a:t>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021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Besąlyginis valdymo perdavimas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Komandos: JMP, CALL, RET, INT, IRET</a:t>
            </a:r>
          </a:p>
          <a:p>
            <a:pPr marL="0" indent="0">
              <a:buNone/>
            </a:pPr>
            <a:r>
              <a:rPr lang="lt-LT" dirty="0" smtClean="0"/>
              <a:t>Besąlyginis valdymo perdavimas gali būti: vidinis/išorinis + tiesioginis/netiesioginis/artimas.</a:t>
            </a:r>
          </a:p>
          <a:p>
            <a:r>
              <a:rPr lang="lt-LT" b="1" dirty="0" smtClean="0"/>
              <a:t>Vidinis: </a:t>
            </a:r>
            <a:r>
              <a:rPr lang="lt-LT" dirty="0" smtClean="0"/>
              <a:t>valdymas yra perduodamas segmento viduje (</a:t>
            </a:r>
            <a:r>
              <a:rPr lang="lt-LT" i="1" dirty="0" smtClean="0"/>
              <a:t>keičiasi tik IP reikšmė</a:t>
            </a:r>
            <a:r>
              <a:rPr lang="lt-LT" dirty="0" smtClean="0"/>
              <a:t>)</a:t>
            </a:r>
          </a:p>
          <a:p>
            <a:r>
              <a:rPr lang="lt-LT" b="1" dirty="0" smtClean="0"/>
              <a:t>Išorinis: </a:t>
            </a:r>
            <a:r>
              <a:rPr lang="lt-LT" dirty="0" smtClean="0"/>
              <a:t>valdymas yra perduodamas visos atminties ribose (</a:t>
            </a:r>
            <a:r>
              <a:rPr lang="lt-LT" i="1" dirty="0" smtClean="0"/>
              <a:t>keičiasi ir IP, ir CS reikšmės</a:t>
            </a:r>
            <a:r>
              <a:rPr lang="lt-LT" dirty="0" smtClean="0"/>
              <a:t>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273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Besąlyginis valdymo perdavimas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351338"/>
          </a:xfrm>
        </p:spPr>
        <p:txBody>
          <a:bodyPr>
            <a:normAutofit fontScale="92500" lnSpcReduction="20000"/>
          </a:bodyPr>
          <a:lstStyle/>
          <a:p>
            <a:r>
              <a:rPr lang="lt-LT" b="1" dirty="0" smtClean="0"/>
              <a:t>Tiesioginis</a:t>
            </a:r>
            <a:r>
              <a:rPr lang="lt-LT" dirty="0" smtClean="0"/>
              <a:t> – nauja IP reikšmė (arba nauja IP ir CS reikšmės) imama</a:t>
            </a:r>
            <a:r>
              <a:rPr lang="lt-LT" b="1" dirty="0" smtClean="0"/>
              <a:t> tiesiogiai iš vykdomo kodo</a:t>
            </a:r>
            <a:r>
              <a:rPr lang="lt-LT" dirty="0" smtClean="0"/>
              <a:t>, t.y., jos yra tam tikri baitai po komandos OPK</a:t>
            </a:r>
            <a:r>
              <a:rPr lang="en-US" dirty="0" smtClean="0"/>
              <a:t>. </a:t>
            </a:r>
            <a:r>
              <a:rPr lang="lt-LT" i="1" dirty="0" smtClean="0"/>
              <a:t>Pvz.: E9 F9 FF </a:t>
            </a:r>
            <a:r>
              <a:rPr lang="lt-LT" i="1" dirty="0" smtClean="0">
                <a:sym typeface="Wingdings" panose="05000000000000000000" pitchFamily="2" charset="2"/>
              </a:rPr>
              <a:t> IP</a:t>
            </a:r>
            <a:r>
              <a:rPr lang="en-US" i="1" dirty="0" smtClean="0">
                <a:sym typeface="Wingdings" panose="05000000000000000000" pitchFamily="2" charset="2"/>
              </a:rPr>
              <a:t>:=</a:t>
            </a:r>
            <a:r>
              <a:rPr lang="en-US" i="1" dirty="0" err="1" smtClean="0">
                <a:sym typeface="Wingdings" panose="05000000000000000000" pitchFamily="2" charset="2"/>
              </a:rPr>
              <a:t>IP_komandos_vykdymo_metu</a:t>
            </a:r>
            <a:r>
              <a:rPr lang="en-US" i="1" dirty="0" smtClean="0">
                <a:sym typeface="Wingdings" panose="05000000000000000000" pitchFamily="2" charset="2"/>
              </a:rPr>
              <a:t> + FFF9</a:t>
            </a:r>
          </a:p>
          <a:p>
            <a:r>
              <a:rPr lang="en-US" b="1" dirty="0" err="1" smtClean="0">
                <a:sym typeface="Wingdings" panose="05000000000000000000" pitchFamily="2" charset="2"/>
              </a:rPr>
              <a:t>Netiesioginis</a:t>
            </a:r>
            <a:r>
              <a:rPr lang="en-US" b="1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nauja</a:t>
            </a:r>
            <a:r>
              <a:rPr lang="en-US" dirty="0" smtClean="0">
                <a:sym typeface="Wingdings" panose="05000000000000000000" pitchFamily="2" charset="2"/>
              </a:rPr>
              <a:t> IP </a:t>
            </a:r>
            <a:r>
              <a:rPr lang="en-US" dirty="0" err="1" smtClean="0">
                <a:sym typeface="Wingdings" panose="05000000000000000000" pitchFamily="2" charset="2"/>
              </a:rPr>
              <a:t>reik</a:t>
            </a:r>
            <a:r>
              <a:rPr lang="lt-LT" dirty="0" smtClean="0">
                <a:sym typeface="Wingdings" panose="05000000000000000000" pitchFamily="2" charset="2"/>
              </a:rPr>
              <a:t>šmė (arba nauja IP ir CS reikšmės) </a:t>
            </a:r>
            <a:r>
              <a:rPr lang="lt-LT" b="1" dirty="0" smtClean="0">
                <a:sym typeface="Wingdings" panose="05000000000000000000" pitchFamily="2" charset="2"/>
              </a:rPr>
              <a:t>randama naudojant adresavimo baitą</a:t>
            </a:r>
            <a:r>
              <a:rPr lang="lt-LT" dirty="0" smtClean="0">
                <a:sym typeface="Wingdings" panose="05000000000000000000" pitchFamily="2" charset="2"/>
              </a:rPr>
              <a:t>. Operandas atmintyje parodo, iš kur reikės pasiimti naują IP (arba CS ir IP) reikšmę.</a:t>
            </a:r>
            <a:r>
              <a:rPr lang="lt-LT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Jei mod</a:t>
            </a:r>
            <a:r>
              <a:rPr lang="en-US" dirty="0" smtClean="0">
                <a:sym typeface="Wingdings" panose="05000000000000000000" pitchFamily="2" charset="2"/>
              </a:rPr>
              <a:t>=11, tai IP = </a:t>
            </a:r>
            <a:r>
              <a:rPr lang="lt-LT" dirty="0" smtClean="0">
                <a:sym typeface="Wingdings" panose="05000000000000000000" pitchFamily="2" charset="2"/>
              </a:rPr>
              <a:t>žodinio registro (kurį nurodo r/m) reikšmė. </a:t>
            </a:r>
            <a:r>
              <a:rPr lang="lt-L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Pastaba: netiesioginio valdymo perdavimo atveju adresavimo baito reg dalis yra OPK </a:t>
            </a:r>
            <a:r>
              <a:rPr lang="lt-LT" dirty="0" smtClean="0">
                <a:sym typeface="Wingdings" panose="05000000000000000000" pitchFamily="2" charset="2"/>
              </a:rPr>
              <a:t>plėtinys.  </a:t>
            </a:r>
            <a:r>
              <a:rPr lang="lt-LT" i="1" dirty="0" smtClean="0">
                <a:sym typeface="Wingdings" panose="05000000000000000000" pitchFamily="2" charset="2"/>
              </a:rPr>
              <a:t>Pvz.: FF 68 FD  analizuojam adresavimo baitą 68 ir naują IP pasiimam iš atminties vietos, kurią nurodė </a:t>
            </a:r>
            <a:r>
              <a:rPr lang="lt-LT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mod </a:t>
            </a:r>
            <a:r>
              <a:rPr lang="lt-LT" i="1" dirty="0" smtClean="0">
                <a:sym typeface="Wingdings" panose="05000000000000000000" pitchFamily="2" charset="2"/>
              </a:rPr>
              <a:t>+ </a:t>
            </a:r>
            <a:r>
              <a:rPr lang="lt-LT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r/m </a:t>
            </a:r>
            <a:r>
              <a:rPr lang="lt-LT" i="1" dirty="0" smtClean="0">
                <a:sym typeface="Wingdings" panose="05000000000000000000" pitchFamily="2" charset="2"/>
              </a:rPr>
              <a:t>kombinacija</a:t>
            </a:r>
          </a:p>
          <a:p>
            <a:r>
              <a:rPr lang="lt-LT" b="1" dirty="0" smtClean="0">
                <a:sym typeface="Wingdings" panose="05000000000000000000" pitchFamily="2" charset="2"/>
              </a:rPr>
              <a:t>Artimas – </a:t>
            </a:r>
            <a:r>
              <a:rPr lang="lt-LT" dirty="0" smtClean="0">
                <a:sym typeface="Wingdings" panose="05000000000000000000" pitchFamily="2" charset="2"/>
              </a:rPr>
              <a:t>tiesioginio tipas, kai valdymas perduodamas mažu atstumu [-128;127 baitai], todėl poslinkis užrašomas vienam baite.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Pastaba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lt-L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lt-LT" dirty="0" smtClean="0">
                <a:solidFill>
                  <a:srgbClr val="FF0000"/>
                </a:solidFill>
                <a:sym typeface="Wingdings" panose="05000000000000000000" pitchFamily="2" charset="2"/>
              </a:rPr>
              <a:t>negalimas išorinis artimas atvejis.  </a:t>
            </a:r>
            <a:r>
              <a:rPr lang="lt-LT" i="1" dirty="0" smtClean="0">
                <a:sym typeface="Wingdings" panose="05000000000000000000" pitchFamily="2" charset="2"/>
              </a:rPr>
              <a:t>Pvz.: EB EC  IP</a:t>
            </a:r>
            <a:r>
              <a:rPr lang="en-US" i="1" dirty="0" smtClean="0">
                <a:sym typeface="Wingdings" panose="05000000000000000000" pitchFamily="2" charset="2"/>
              </a:rPr>
              <a:t>:=</a:t>
            </a:r>
            <a:r>
              <a:rPr lang="en-US" i="1" dirty="0" err="1" smtClean="0">
                <a:sym typeface="Wingdings" panose="05000000000000000000" pitchFamily="2" charset="2"/>
              </a:rPr>
              <a:t>IP_komandos_vykdymo_metu+FFEC</a:t>
            </a:r>
            <a:endParaRPr lang="en-US" b="1" i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688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964" y="0"/>
            <a:ext cx="10515600" cy="872890"/>
          </a:xfrm>
        </p:spPr>
        <p:txBody>
          <a:bodyPr/>
          <a:lstStyle/>
          <a:p>
            <a:pPr algn="ctr"/>
            <a:r>
              <a:rPr lang="lt-LT" dirty="0" smtClean="0"/>
              <a:t>Besąlyginis valdymo perdavimas (3)</a:t>
            </a:r>
            <a:endParaRPr lang="lt-L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95796"/>
              </p:ext>
            </p:extLst>
          </p:nvPr>
        </p:nvGraphicFramePr>
        <p:xfrm>
          <a:off x="806512" y="786171"/>
          <a:ext cx="10846052" cy="598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958"/>
                <a:gridCol w="4377980"/>
                <a:gridCol w="4356114"/>
              </a:tblGrid>
              <a:tr h="1066936">
                <a:tc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Vidinis artimas</a:t>
                      </a:r>
                      <a:endParaRPr lang="lt-LT" sz="1700" b="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Iš mašininio kodo po OPK imamas 1 baito poslinkis.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Baitas išplečiamas pagal plėtimo pagal ženklą taisyklę.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:= </a:t>
                      </a:r>
                      <a:r>
                        <a:rPr lang="en-US" sz="1700" b="0" kern="0" baseline="0" dirty="0" err="1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gautas</a:t>
                      </a: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700" b="0" kern="0" baseline="0" dirty="0" err="1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rezultatas</a:t>
                      </a:r>
                      <a:r>
                        <a:rPr lang="en-US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 + IP</a:t>
                      </a: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_reikšmė_komandos_vykdymo_metu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1125692">
                <a:tc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Vidinis tiesioginis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Iš mašininio kodo po OPK imamas 2 baitų poslinkis.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Baitai sukeičiami vietomis.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P:= </a:t>
                      </a:r>
                      <a:r>
                        <a:rPr lang="en-US" sz="1700" b="0" kern="0" baseline="0" dirty="0" err="1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gautas</a:t>
                      </a: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700" b="0" kern="0" baseline="0" dirty="0" err="1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rezultatas</a:t>
                      </a:r>
                      <a:r>
                        <a:rPr lang="en-US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 + IP</a:t>
                      </a:r>
                      <a:r>
                        <a:rPr lang="lt-LT" sz="1700" b="0" kern="0" baseline="0" dirty="0" smtClean="0">
                          <a:ln w="9525" cmpd="sng">
                            <a:noFill/>
                          </a:ln>
                          <a:solidFill>
                            <a:schemeClr val="tx1"/>
                          </a:solidFill>
                        </a:rPr>
                        <a:t>_reikšmė_komandos_vykdymo_metu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966226">
                <a:tc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Išorinis tiesioginis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Iš mašininio kodo po OPK imami 4 baitai.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Jie priskiriami CS ir IP registrams tokiu eiliškumu: IP j.b., IP v.b, CS j.b., CS v.b.</a:t>
                      </a:r>
                    </a:p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lt-LT" sz="1700" b="0" i="1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Pvz.: EA 11 22 33 44. </a:t>
                      </a:r>
                      <a:r>
                        <a:rPr lang="en-US" sz="1700" b="0" i="1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IP=2211, CS=4433.</a:t>
                      </a:r>
                      <a:endParaRPr lang="lt-LT" sz="1700" b="0" i="1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435548">
                <a:tc rowSpan="2"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Vidinis netiesioginis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Analizuojam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adresavimo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 bait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rgbClr val="FF0000"/>
                          </a:solidFill>
                        </a:rPr>
                        <a:t>reg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dalis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yra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 OPK 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pl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ėtinys)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1125692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Mod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=11 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IP </a:t>
                      </a:r>
                      <a:r>
                        <a:rPr lang="en-US" sz="1700" b="0" kern="0" baseline="0" dirty="0" err="1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registrui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priskiriama žodinio registro reikšmė, kurią nurodo 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r/m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Mod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!=11 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einama į atminties vietą, kurią rodo operandas (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mod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ir 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r/m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ir paimami 2 baitai (IP j.b., IP v.b.), kurie tampa nauja IP reikšme.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4240">
                <a:tc rowSpan="2"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Išorinis netiesioginis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Analizuojamas adresavimo baitas (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rgbClr val="FF0000"/>
                          </a:solidFill>
                        </a:rPr>
                        <a:t>reg </a:t>
                      </a: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dalis yra OPK plėtinys)</a:t>
                      </a:r>
                      <a:endParaRPr lang="lt-LT" sz="1700" b="0" kern="0" baseline="0" dirty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865917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Mod negali būti 11</a:t>
                      </a:r>
                      <a:r>
                        <a:rPr lang="en-US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!</a:t>
                      </a:r>
                      <a:endParaRPr lang="lt-LT" sz="1700" b="0" kern="0" baseline="0" dirty="0" smtClean="0">
                        <a:ln w="9525"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700" b="0" kern="0" baseline="0" dirty="0" smtClean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</a:rPr>
                        <a:t>Einama į atminties vietą, kurią rodo operandas atmintyje (mod ir r/m) ir paimami 4 baitai eiliškumu IP j.b., IP v.b., CS j.b., CS v.b.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23" y="292759"/>
            <a:ext cx="9116838" cy="62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</a:t>
            </a:r>
            <a:r>
              <a:rPr lang="lt-LT" dirty="0" smtClean="0"/>
              <a:t>ąlyginis valdymo perdavimas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 smtClean="0">
                <a:sym typeface="Wingdings" panose="05000000000000000000" pitchFamily="2" charset="2"/>
              </a:rPr>
              <a:t>Visi atvejai (LOOP, sąlyginiai JMP)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lt-LT" dirty="0" smtClean="0">
                <a:sym typeface="Wingdings" panose="05000000000000000000" pitchFamily="2" charset="2"/>
              </a:rPr>
              <a:t>šskyrus INTO: komanda užima 2 baitus. </a:t>
            </a:r>
            <a:r>
              <a:rPr lang="en-US" dirty="0" smtClean="0">
                <a:sym typeface="Wingdings" panose="05000000000000000000" pitchFamily="2" charset="2"/>
              </a:rPr>
              <a:t>1-as </a:t>
            </a:r>
            <a:r>
              <a:rPr lang="lt-LT" dirty="0" smtClean="0">
                <a:sym typeface="Wingdings" panose="05000000000000000000" pitchFamily="2" charset="2"/>
              </a:rPr>
              <a:t>baitas – OPK, 2-as baitas </a:t>
            </a:r>
            <a:r>
              <a:rPr lang="en-US" dirty="0" smtClean="0">
                <a:sym typeface="Wingdings" panose="05000000000000000000" pitchFamily="2" charset="2"/>
              </a:rPr>
              <a:t>–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lt-LT" dirty="0" smtClean="0">
              <a:sym typeface="Wingdings" panose="05000000000000000000" pitchFamily="2" charset="2"/>
            </a:endParaRPr>
          </a:p>
          <a:p>
            <a:r>
              <a:rPr lang="lt-LT" dirty="0"/>
              <a:t>INTO – vykdo INT 4, jeigu OF</a:t>
            </a:r>
            <a:r>
              <a:rPr lang="en-US" dirty="0"/>
              <a:t> = 1</a:t>
            </a:r>
            <a:r>
              <a:rPr lang="lt-LT" dirty="0"/>
              <a:t> (OPK </a:t>
            </a:r>
            <a:r>
              <a:rPr lang="en-US" dirty="0"/>
              <a:t>= CE, visa </a:t>
            </a:r>
            <a:r>
              <a:rPr lang="en-US" dirty="0" err="1"/>
              <a:t>komanda</a:t>
            </a:r>
            <a:r>
              <a:rPr lang="en-US" dirty="0"/>
              <a:t> – 1 </a:t>
            </a:r>
            <a:r>
              <a:rPr lang="en-US" dirty="0" err="1"/>
              <a:t>baitas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Ar</a:t>
            </a:r>
            <a:r>
              <a:rPr lang="en-US" dirty="0"/>
              <a:t> OF = 1?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Taip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vykdoma</a:t>
            </a:r>
            <a:r>
              <a:rPr lang="en-US" dirty="0">
                <a:sym typeface="Wingdings" panose="05000000000000000000" pitchFamily="2" charset="2"/>
              </a:rPr>
              <a:t> INT 4.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Ne  </a:t>
            </a:r>
            <a:r>
              <a:rPr lang="en-US" dirty="0" err="1">
                <a:sym typeface="Wingdings" panose="05000000000000000000" pitchFamily="2" charset="2"/>
              </a:rPr>
              <a:t>vykdomas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sekanti komanda, kode esanti po INTO</a:t>
            </a:r>
            <a:endParaRPr lang="lt-LT" dirty="0">
              <a:sym typeface="Wingdings" panose="05000000000000000000" pitchFamily="2" charset="2"/>
            </a:endParaRPr>
          </a:p>
          <a:p>
            <a:r>
              <a:rPr lang="lt-LT" dirty="0" smtClean="0">
                <a:sym typeface="Wingdings" panose="05000000000000000000" pitchFamily="2" charset="2"/>
              </a:rPr>
              <a:t>LOOP atvejai: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u="sng" dirty="0" smtClean="0">
                <a:sym typeface="Wingdings" panose="05000000000000000000" pitchFamily="2" charset="2"/>
              </a:rPr>
              <a:t>CX:</a:t>
            </a:r>
            <a:r>
              <a:rPr lang="en-US" u="sng" dirty="0" smtClean="0">
                <a:sym typeface="Wingdings" panose="05000000000000000000" pitchFamily="2" charset="2"/>
              </a:rPr>
              <a:t>=CX-1</a:t>
            </a:r>
            <a:r>
              <a:rPr lang="lt-LT" u="sng" dirty="0" smtClean="0">
                <a:sym typeface="Wingdings" panose="05000000000000000000" pitchFamily="2" charset="2"/>
              </a:rPr>
              <a:t> (</a:t>
            </a:r>
            <a:r>
              <a:rPr lang="lt-LT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VISADA</a:t>
            </a:r>
            <a:r>
              <a:rPr lang="lt-LT" u="sng" dirty="0" smtClean="0">
                <a:sym typeface="Wingdings" panose="05000000000000000000" pitchFamily="2" charset="2"/>
              </a:rPr>
              <a:t>);</a:t>
            </a:r>
            <a:endParaRPr lang="en-US" u="sng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tenkinama</a:t>
            </a:r>
            <a:r>
              <a:rPr lang="en-US" dirty="0" smtClean="0">
                <a:sym typeface="Wingdings" panose="05000000000000000000" pitchFamily="2" charset="2"/>
              </a:rPr>
              <a:t> s</a:t>
            </a:r>
            <a:r>
              <a:rPr lang="lt-LT" dirty="0" smtClean="0">
                <a:sym typeface="Wingdings" panose="05000000000000000000" pitchFamily="2" charset="2"/>
              </a:rPr>
              <a:t>ąlyga?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>
                <a:sym typeface="Wingdings" panose="05000000000000000000" pitchFamily="2" charset="2"/>
              </a:rPr>
              <a:t>Taip  šokama su vieno baito poslinkiu (IP: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err="1" smtClean="0">
                <a:sym typeface="Wingdings" panose="05000000000000000000" pitchFamily="2" charset="2"/>
              </a:rPr>
              <a:t>IP_komandos_vykdymo_metu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+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lt-LT" dirty="0" smtClean="0">
                <a:sym typeface="Wingdings" panose="05000000000000000000" pitchFamily="2" charset="2"/>
              </a:rPr>
              <a:t>šplėstas pagal ženklą))</a:t>
            </a:r>
            <a:br>
              <a:rPr lang="lt-LT" dirty="0" smtClean="0">
                <a:sym typeface="Wingdings" panose="05000000000000000000" pitchFamily="2" charset="2"/>
              </a:rPr>
            </a:br>
            <a:r>
              <a:rPr lang="lt-LT" dirty="0" smtClean="0">
                <a:sym typeface="Wingdings" panose="05000000000000000000" pitchFamily="2" charset="2"/>
              </a:rPr>
              <a:t>Ne  vykdoma sekanti komanda, kode einanti po nagrinėto LOOP atvejo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lt-L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45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lt-LT" dirty="0"/>
              <a:t>ąlyginis valdymo perdavimas </a:t>
            </a:r>
            <a:r>
              <a:rPr lang="lt-LT" dirty="0" smtClean="0"/>
              <a:t>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Sąlyginiai JMP atvejai (JO, JNO, JAE, JZ, JBE ir t.t.):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Ar tenkinama sąlyga?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Taip </a:t>
            </a:r>
            <a:r>
              <a:rPr lang="lt-LT" dirty="0" smtClean="0">
                <a:sym typeface="Wingdings" panose="05000000000000000000" pitchFamily="2" charset="2"/>
              </a:rPr>
              <a:t> </a:t>
            </a:r>
            <a:r>
              <a:rPr lang="lt-LT" dirty="0">
                <a:sym typeface="Wingdings" panose="05000000000000000000" pitchFamily="2" charset="2"/>
              </a:rPr>
              <a:t>šokama su vieno baito poslinkiu (IP: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IP_komandos_vykdymo_metu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ym typeface="Wingdings" panose="05000000000000000000" pitchFamily="2" charset="2"/>
              </a:rPr>
              <a:t>poslinkis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lt-LT" dirty="0">
                <a:sym typeface="Wingdings" panose="05000000000000000000" pitchFamily="2" charset="2"/>
              </a:rPr>
              <a:t>šplėstas pagal ženklą</a:t>
            </a:r>
            <a:r>
              <a:rPr lang="lt-LT" dirty="0" smtClean="0">
                <a:sym typeface="Wingdings" panose="05000000000000000000" pitchFamily="2" charset="2"/>
              </a:rPr>
              <a:t>))</a:t>
            </a:r>
            <a:br>
              <a:rPr lang="lt-LT" dirty="0" smtClean="0">
                <a:sym typeface="Wingdings" panose="05000000000000000000" pitchFamily="2" charset="2"/>
              </a:rPr>
            </a:br>
            <a:r>
              <a:rPr lang="lt-LT" dirty="0">
                <a:sym typeface="Wingdings" panose="05000000000000000000" pitchFamily="2" charset="2"/>
              </a:rPr>
              <a:t>Ne  vykdoma sekanti </a:t>
            </a:r>
            <a:r>
              <a:rPr lang="lt-LT" dirty="0" smtClean="0">
                <a:sym typeface="Wingdings" panose="05000000000000000000" pitchFamily="2" charset="2"/>
              </a:rPr>
              <a:t>komanda, kode einanti po sąlyginio JMP</a:t>
            </a:r>
            <a:br>
              <a:rPr lang="lt-LT" dirty="0" smtClean="0">
                <a:sym typeface="Wingdings" panose="05000000000000000000" pitchFamily="2" charset="2"/>
              </a:rPr>
            </a:b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17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Komandų operacijų kodai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47" y="1873568"/>
            <a:ext cx="4802204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Reikia mokėti: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JMP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CALL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RET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IRET</a:t>
            </a:r>
            <a:endParaRPr lang="lt-L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13883" y="1873568"/>
            <a:ext cx="480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dirty="0" smtClean="0"/>
              <a:t>Nebūtina mokėti: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Sąlyginiai JMP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LOOP atvejai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INT atvejai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023041" y="4553892"/>
            <a:ext cx="1048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Operacijų kodus galima rasti dėstytojo </a:t>
            </a:r>
            <a:r>
              <a:rPr lang="lt-LT" sz="2800" dirty="0" smtClean="0">
                <a:hlinkClick r:id="rId2"/>
              </a:rPr>
              <a:t>konspekte</a:t>
            </a:r>
            <a:r>
              <a:rPr lang="lt-LT" sz="2800" dirty="0" smtClean="0"/>
              <a:t>, Beno </a:t>
            </a:r>
            <a:r>
              <a:rPr lang="lt-LT" sz="2800" dirty="0" smtClean="0">
                <a:hlinkClick r:id="rId3"/>
              </a:rPr>
              <a:t>konspekte</a:t>
            </a:r>
            <a:r>
              <a:rPr lang="lt-LT" sz="2800" dirty="0" smtClean="0"/>
              <a:t> bei dėstytojo Andrikonio sudarytame </a:t>
            </a:r>
            <a:r>
              <a:rPr lang="lt-LT" sz="2800" dirty="0" smtClean="0">
                <a:hlinkClick r:id="rId4"/>
              </a:rPr>
              <a:t>sąraše</a:t>
            </a:r>
            <a:r>
              <a:rPr lang="lt-LT" sz="2800" dirty="0" smtClean="0"/>
              <a:t>.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2960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35" y="132814"/>
            <a:ext cx="7842087" cy="556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296" y="6030319"/>
            <a:ext cx="6795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smtClean="0">
                <a:sym typeface="Wingdings" panose="05000000000000000000" pitchFamily="2" charset="2"/>
              </a:rPr>
              <a:t>Sprendimas, bet ne pats geriausias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772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78" y="84841"/>
            <a:ext cx="8367142" cy="5572516"/>
          </a:xfrm>
        </p:spPr>
      </p:pic>
      <p:sp>
        <p:nvSpPr>
          <p:cNvPr id="6" name="TextBox 5"/>
          <p:cNvSpPr txBox="1"/>
          <p:nvPr/>
        </p:nvSpPr>
        <p:spPr>
          <a:xfrm>
            <a:off x="3300781" y="6134014"/>
            <a:ext cx="679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ym typeface="Wingdings" panose="05000000000000000000" pitchFamily="2" charset="2"/>
              </a:rPr>
              <a:t>Galbūt geresnis sprendimas</a:t>
            </a:r>
            <a:endParaRPr lang="lt-LT" sz="3600" dirty="0"/>
          </a:p>
        </p:txBody>
      </p:sp>
    </p:spTree>
    <p:extLst>
      <p:ext uri="{BB962C8B-B14F-4D97-AF65-F5344CB8AC3E}">
        <p14:creationId xmlns:p14="http://schemas.microsoft.com/office/powerpoint/2010/main" val="7766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Šiandien paskaitoje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Pasikartojam</a:t>
            </a:r>
          </a:p>
          <a:p>
            <a:r>
              <a:rPr lang="lt-LT" dirty="0" smtClean="0"/>
              <a:t>Stekas</a:t>
            </a:r>
          </a:p>
          <a:p>
            <a:r>
              <a:rPr lang="lt-LT" dirty="0" smtClean="0"/>
              <a:t>Pavyzdinis uždavinys su steku</a:t>
            </a:r>
          </a:p>
          <a:p>
            <a:r>
              <a:rPr lang="lt-LT" dirty="0" smtClean="0"/>
              <a:t>Valdymo perdavimo komandos</a:t>
            </a:r>
          </a:p>
          <a:p>
            <a:r>
              <a:rPr lang="lt-LT" dirty="0" smtClean="0"/>
              <a:t>Besąlyginis valdymo perdavimas</a:t>
            </a:r>
          </a:p>
          <a:p>
            <a:r>
              <a:rPr lang="lt-LT" dirty="0" smtClean="0"/>
              <a:t>Sąlyginis valdymo perdavimas</a:t>
            </a:r>
          </a:p>
          <a:p>
            <a:r>
              <a:rPr lang="lt-LT" dirty="0" smtClean="0"/>
              <a:t>Pavyzdinis valdymo perdavimo uždavinys</a:t>
            </a:r>
          </a:p>
          <a:p>
            <a:endParaRPr lang="lt-LT" dirty="0" smtClean="0"/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128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Pavyzdinis uždavinys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Registrų reikšmės yra: DS</a:t>
            </a:r>
            <a:r>
              <a:rPr lang="en-US" dirty="0" smtClean="0"/>
              <a:t>=21FE, SS=5634, CS=0ADF, ES=41E3, BP=9A32, BX=7100, SI=0011, DI=22F1. </a:t>
            </a:r>
            <a:r>
              <a:rPr lang="en-US" dirty="0" err="1" smtClean="0"/>
              <a:t>Koks</a:t>
            </a:r>
            <a:r>
              <a:rPr lang="en-US" dirty="0" smtClean="0"/>
              <a:t> bus </a:t>
            </a:r>
            <a:r>
              <a:rPr lang="en-US" dirty="0" err="1" smtClean="0"/>
              <a:t>proced</a:t>
            </a:r>
            <a:r>
              <a:rPr lang="lt-LT" dirty="0" smtClean="0"/>
              <a:t>ūros išorinio iškvietimo absoliutus adresas:</a:t>
            </a:r>
          </a:p>
          <a:p>
            <a:pPr marL="0" indent="0">
              <a:buNone/>
            </a:pPr>
            <a:r>
              <a:rPr lang="lt-LT" dirty="0" smtClean="0"/>
              <a:t>9715 2E FF 9F </a:t>
            </a:r>
            <a:r>
              <a:rPr lang="en-US" dirty="0" smtClean="0"/>
              <a:t>1</a:t>
            </a:r>
            <a:r>
              <a:rPr lang="lt-LT" dirty="0" smtClean="0"/>
              <a:t>6</a:t>
            </a:r>
            <a:r>
              <a:rPr lang="en-US" dirty="0" smtClean="0"/>
              <a:t> 26</a:t>
            </a:r>
            <a:r>
              <a:rPr lang="lt-LT" dirty="0" smtClean="0"/>
              <a:t> call cs: number (9715– poslinkis kodo segmente)</a:t>
            </a:r>
          </a:p>
          <a:p>
            <a:r>
              <a:rPr lang="lt-LT" dirty="0" smtClean="0"/>
              <a:t>Tikslas – rasti procedūros iškvietimo absoliutų adresą</a:t>
            </a:r>
          </a:p>
          <a:p>
            <a:r>
              <a:rPr lang="lt-LT" dirty="0" smtClean="0"/>
              <a:t>Sąlygoj duota, kad vyksta CALL. Kadangi OPK – FF ir plėtinys yra 011, tai išorinis netiesioginis CALL.</a:t>
            </a:r>
          </a:p>
          <a:p>
            <a:r>
              <a:rPr lang="lt-LT" dirty="0" smtClean="0"/>
              <a:t>Vadinasi, vyksta besąlyginis </a:t>
            </a:r>
            <a:r>
              <a:rPr lang="lt-LT" b="1" dirty="0" smtClean="0"/>
              <a:t>išorinis netiesioginis </a:t>
            </a:r>
            <a:r>
              <a:rPr lang="lt-LT" dirty="0" smtClean="0"/>
              <a:t>valdymo perdavimas – absoliutus adresas suformuojamas paėmus 4 baitus iš atminties.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887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Pavyzdinis uždavinys </a:t>
            </a:r>
            <a:r>
              <a:rPr lang="lt-LT" dirty="0" smtClean="0"/>
              <a:t>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Analizuojam adresavimo baitą. 9F </a:t>
            </a:r>
            <a:r>
              <a:rPr lang="en-US" dirty="0" smtClean="0"/>
              <a:t>= 10 011 111.</a:t>
            </a:r>
            <a:endParaRPr lang="lt-LT" dirty="0" smtClean="0"/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Mod </a:t>
            </a:r>
            <a:r>
              <a:rPr lang="en-US" dirty="0" smtClean="0"/>
              <a:t>= 10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poslinkis</a:t>
            </a:r>
            <a:r>
              <a:rPr lang="en-US" dirty="0" smtClean="0">
                <a:sym typeface="Wingdings" panose="05000000000000000000" pitchFamily="2" charset="2"/>
              </a:rPr>
              <a:t> 2 bait</a:t>
            </a:r>
            <a:r>
              <a:rPr lang="lt-LT" dirty="0" smtClean="0">
                <a:sym typeface="Wingdings" panose="05000000000000000000" pitchFamily="2" charset="2"/>
              </a:rPr>
              <a:t>ų.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>
                <a:sym typeface="Wingdings" panose="05000000000000000000" pitchFamily="2" charset="2"/>
              </a:rPr>
              <a:t>R/m</a:t>
            </a:r>
            <a:r>
              <a:rPr lang="en-US" dirty="0" smtClean="0">
                <a:sym typeface="Wingdings" panose="05000000000000000000" pitchFamily="2" charset="2"/>
              </a:rPr>
              <a:t>=111  operando </a:t>
            </a:r>
            <a:r>
              <a:rPr lang="en-US" dirty="0" err="1" smtClean="0">
                <a:sym typeface="Wingdings" panose="05000000000000000000" pitchFamily="2" charset="2"/>
              </a:rPr>
              <a:t>efektyvus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adresas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formuojamas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taip</a:t>
            </a:r>
            <a:r>
              <a:rPr lang="en-US" dirty="0" smtClean="0">
                <a:sym typeface="Wingdings" panose="05000000000000000000" pitchFamily="2" charset="2"/>
              </a:rPr>
              <a:t>: BX + </a:t>
            </a:r>
            <a:r>
              <a:rPr lang="lt-LT" dirty="0" smtClean="0">
                <a:sym typeface="Wingdings" panose="05000000000000000000" pitchFamily="2" charset="2"/>
              </a:rPr>
              <a:t>2 baitų poslinkis.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>
                <a:sym typeface="Wingdings" panose="05000000000000000000" pitchFamily="2" charset="2"/>
              </a:rPr>
              <a:t>EA</a:t>
            </a:r>
            <a:r>
              <a:rPr lang="en-US" dirty="0" smtClean="0">
                <a:sym typeface="Wingdings" panose="05000000000000000000" pitchFamily="2" charset="2"/>
              </a:rPr>
              <a:t>= 7100 + 261</a:t>
            </a:r>
            <a:r>
              <a:rPr lang="lt-LT" dirty="0" smtClean="0"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 = 971</a:t>
            </a:r>
            <a:r>
              <a:rPr lang="lt-LT" dirty="0" smtClean="0"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h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Naudotas prefiksas 2E  vadinasi, operando atmintyje absoliutaus adreso formavimui naudojamas CS.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Gavome, kad iš atminties vietos CS:9716 reikia paimti 4 baitus ir formuoti naujus IP ir CS (nes tai </a:t>
            </a:r>
            <a:r>
              <a:rPr lang="lt-LT" b="1" dirty="0" smtClean="0">
                <a:sym typeface="Wingdings" panose="05000000000000000000" pitchFamily="2" charset="2"/>
              </a:rPr>
              <a:t>išorinis netiesioginis </a:t>
            </a:r>
            <a:r>
              <a:rPr lang="lt-LT" dirty="0" smtClean="0">
                <a:sym typeface="Wingdings" panose="05000000000000000000" pitchFamily="2" charset="2"/>
              </a:rPr>
              <a:t>atvejis)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Kokį atminties gabalą mes turim?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Pavyzdinis uždavinys 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 smtClean="0"/>
              <a:t>Prisimenam sąlygą:</a:t>
            </a:r>
            <a:br>
              <a:rPr lang="lt-LT" dirty="0" smtClean="0"/>
            </a:br>
            <a:r>
              <a:rPr lang="lt-LT" i="1" dirty="0"/>
              <a:t>9715 2E FF 9F </a:t>
            </a:r>
            <a:r>
              <a:rPr lang="en-US" i="1" dirty="0"/>
              <a:t>15 26</a:t>
            </a:r>
            <a:r>
              <a:rPr lang="lt-LT" i="1" dirty="0"/>
              <a:t> call cs: number (9715– poslinkis kodo segmente</a:t>
            </a:r>
            <a:r>
              <a:rPr lang="lt-LT" i="1" dirty="0" smtClean="0"/>
              <a:t>)</a:t>
            </a:r>
          </a:p>
          <a:p>
            <a:r>
              <a:rPr lang="lt-LT" dirty="0" smtClean="0"/>
              <a:t>Vadinasi, duotas atminties gabalas iš kodo segmento su poslinkiu 9715. Reiškia, mūsų ieškomi baitai iš atminties su adresu CS:9716 </a:t>
            </a:r>
            <a:r>
              <a:rPr lang="lt-LT" u="sng" dirty="0" smtClean="0"/>
              <a:t>yra matomi sąlygoje.</a:t>
            </a:r>
          </a:p>
          <a:p>
            <a:r>
              <a:rPr lang="lt-LT" dirty="0" smtClean="0"/>
              <a:t>Imam 4 baitus nuo CS:9716 reikiama tvarka:</a:t>
            </a:r>
            <a:br>
              <a:rPr lang="lt-LT" dirty="0" smtClean="0"/>
            </a:br>
            <a:r>
              <a:rPr lang="lt-LT" dirty="0" smtClean="0"/>
              <a:t>FF – IP j.b.</a:t>
            </a:r>
            <a:br>
              <a:rPr lang="lt-LT" dirty="0" smtClean="0"/>
            </a:br>
            <a:r>
              <a:rPr lang="lt-LT" dirty="0" smtClean="0"/>
              <a:t>9F – IP v.b.</a:t>
            </a:r>
            <a:br>
              <a:rPr lang="lt-LT" dirty="0" smtClean="0"/>
            </a:br>
            <a:r>
              <a:rPr lang="lt-LT" dirty="0" smtClean="0"/>
              <a:t>15 – CS j.b.</a:t>
            </a:r>
            <a:br>
              <a:rPr lang="lt-LT" dirty="0" smtClean="0"/>
            </a:br>
            <a:r>
              <a:rPr lang="lt-LT" dirty="0" smtClean="0"/>
              <a:t>26 – CS v.b.</a:t>
            </a:r>
          </a:p>
          <a:p>
            <a:r>
              <a:rPr lang="en-US" dirty="0" err="1" smtClean="0"/>
              <a:t>Turim</a:t>
            </a:r>
            <a:r>
              <a:rPr lang="en-US" dirty="0" smtClean="0"/>
              <a:t>, </a:t>
            </a:r>
            <a:r>
              <a:rPr lang="en-US" dirty="0" err="1" smtClean="0"/>
              <a:t>kad</a:t>
            </a:r>
            <a:r>
              <a:rPr lang="en-US" dirty="0" smtClean="0"/>
              <a:t> CS=2615, IP=9FFF. </a:t>
            </a:r>
            <a:r>
              <a:rPr lang="en-US" dirty="0" err="1" smtClean="0"/>
              <a:t>Formuojam</a:t>
            </a:r>
            <a:r>
              <a:rPr lang="en-US" dirty="0" smtClean="0"/>
              <a:t> </a:t>
            </a:r>
            <a:r>
              <a:rPr lang="en-US" dirty="0" err="1" smtClean="0"/>
              <a:t>absoliut</a:t>
            </a:r>
            <a:r>
              <a:rPr lang="lt-LT" dirty="0" smtClean="0"/>
              <a:t>ų adresą pagal formulę AA</a:t>
            </a:r>
            <a:r>
              <a:rPr lang="en-US" dirty="0" smtClean="0"/>
              <a:t>=</a:t>
            </a:r>
            <a:r>
              <a:rPr lang="en-US" dirty="0" err="1" smtClean="0"/>
              <a:t>seg_reg_reik</a:t>
            </a:r>
            <a:r>
              <a:rPr lang="lt-LT" dirty="0" smtClean="0"/>
              <a:t>šmė * 10h + EA.</a:t>
            </a:r>
          </a:p>
          <a:p>
            <a:r>
              <a:rPr lang="en-US" dirty="0" err="1" smtClean="0"/>
              <a:t>Proced</a:t>
            </a:r>
            <a:r>
              <a:rPr lang="lt-LT" dirty="0" smtClean="0"/>
              <a:t>ūros iškvietimas yra formuojamas pagal CS ir IP, vadinasi, AA</a:t>
            </a:r>
            <a:r>
              <a:rPr lang="en-US" dirty="0" smtClean="0"/>
              <a:t>=CS*10h+IP</a:t>
            </a:r>
          </a:p>
          <a:p>
            <a:r>
              <a:rPr lang="en-US" dirty="0" smtClean="0"/>
              <a:t>AA = 2615*10+9FFF = 3014F.</a:t>
            </a:r>
          </a:p>
          <a:p>
            <a:pPr marL="0" indent="0" algn="ctr">
              <a:buNone/>
            </a:pPr>
            <a:r>
              <a:rPr lang="en-US" u="sng" dirty="0" err="1" smtClean="0"/>
              <a:t>Ats</a:t>
            </a:r>
            <a:r>
              <a:rPr lang="en-US" u="sng" dirty="0" smtClean="0"/>
              <a:t>.: 3014Fh.</a:t>
            </a:r>
            <a:endParaRPr lang="lt-LT" u="sng" dirty="0"/>
          </a:p>
        </p:txBody>
      </p:sp>
    </p:spTree>
    <p:extLst>
      <p:ext uri="{BB962C8B-B14F-4D97-AF65-F5344CB8AC3E}">
        <p14:creationId xmlns:p14="http://schemas.microsoft.com/office/powerpoint/2010/main" val="40279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AL</a:t>
            </a:r>
            <a:r>
              <a:rPr lang="en-US" dirty="0" smtClean="0"/>
              <a:t>=03, BL=02, CL=00, DL=01, AH=00, BH=01, CH=02, DH=03, ES=0000, CS=ABCD, SS=1234, DS=FE21, SP=2222, SF=0000. </a:t>
            </a:r>
            <a:r>
              <a:rPr lang="lt-LT" dirty="0" smtClean="0"/>
              <a:t>Įvykdžius nurodytą komandą, apskaičiuoti registrų reikšmių sumą: AL + BL + CL + DL + 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0100 E2 90 90            </a:t>
            </a:r>
            <a:r>
              <a:rPr lang="lt-LT" i="1" dirty="0" smtClean="0"/>
              <a:t>LOOP</a:t>
            </a:r>
            <a:r>
              <a:rPr lang="en-US" i="1" dirty="0" smtClean="0"/>
              <a:t>…</a:t>
            </a:r>
            <a:r>
              <a:rPr lang="en-US" dirty="0" smtClean="0"/>
              <a:t> (0100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poslinkis</a:t>
            </a:r>
            <a:r>
              <a:rPr lang="en-US" dirty="0" smtClean="0"/>
              <a:t> </a:t>
            </a:r>
            <a:r>
              <a:rPr lang="en-US" dirty="0" err="1" smtClean="0"/>
              <a:t>kodo</a:t>
            </a:r>
            <a:r>
              <a:rPr lang="en-US" dirty="0" smtClean="0"/>
              <a:t> </a:t>
            </a:r>
            <a:r>
              <a:rPr lang="en-US" dirty="0" err="1" smtClean="0"/>
              <a:t>segmente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AX</a:t>
            </a:r>
            <a:r>
              <a:rPr lang="en-US" dirty="0" smtClean="0"/>
              <a:t>=0003, BX=0002, CX=0000, DX=0001. </a:t>
            </a:r>
            <a:r>
              <a:rPr lang="lt-LT" dirty="0" smtClean="0"/>
              <a:t>Įvykdžius nurodytą komandą, apskaičiuoti sekančios vykdomos komandos efektyvų adresą.</a:t>
            </a:r>
            <a:r>
              <a:rPr lang="lt-LT" dirty="0"/>
              <a:t/>
            </a:r>
            <a:br>
              <a:rPr lang="lt-LT" dirty="0"/>
            </a:br>
            <a:r>
              <a:rPr lang="lt-LT" i="1" dirty="0" smtClean="0"/>
              <a:t>FFFE EB FE             JMP number (FFFE yra poslinkis kodo segmente)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DS</a:t>
            </a:r>
            <a:r>
              <a:rPr lang="en-US" dirty="0" smtClean="0"/>
              <a:t>=1111, ES=2222, CS=</a:t>
            </a:r>
            <a:r>
              <a:rPr lang="lt-LT" dirty="0" smtClean="0"/>
              <a:t>FFFF</a:t>
            </a:r>
            <a:r>
              <a:rPr lang="en-US" dirty="0" smtClean="0"/>
              <a:t>, SS=4444. </a:t>
            </a:r>
            <a:r>
              <a:rPr lang="lt-LT" dirty="0" smtClean="0"/>
              <a:t>Koks bus sekančios komandos absoliutus adresas, jei ta komanda bus vykdoma kodo segmente</a:t>
            </a:r>
            <a:r>
              <a:rPr lang="en-US" dirty="0" smtClean="0"/>
              <a:t>.</a:t>
            </a:r>
            <a:r>
              <a:rPr lang="lt-LT" dirty="0"/>
              <a:t/>
            </a:r>
            <a:br>
              <a:rPr lang="lt-LT" dirty="0"/>
            </a:br>
            <a:r>
              <a:rPr lang="lt-LT" i="1" dirty="0" smtClean="0"/>
              <a:t>0F01 E8 FF 00        CALL mom (0F01 yra poslinkis kodo segmente)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AL</a:t>
            </a:r>
            <a:r>
              <a:rPr lang="en-US" dirty="0" smtClean="0"/>
              <a:t>=01, BL=02, CL=03, DL=04, AH=52, BH=63, CH=74, DH=FF. </a:t>
            </a:r>
            <a:r>
              <a:rPr lang="lt-LT" dirty="0" smtClean="0"/>
              <a:t>Koks bus sekančios komandos efektyvus adresas, jei vykdoma komanda:</a:t>
            </a:r>
            <a:br>
              <a:rPr lang="lt-LT" dirty="0" smtClean="0"/>
            </a:br>
            <a:r>
              <a:rPr lang="lt-LT" i="1" dirty="0" smtClean="0"/>
              <a:t>FAAF FF E</a:t>
            </a:r>
            <a:r>
              <a:rPr lang="en-US" i="1" dirty="0" smtClean="0"/>
              <a:t>2</a:t>
            </a:r>
            <a:r>
              <a:rPr lang="lt-LT" i="1" dirty="0" smtClean="0"/>
              <a:t> AA BB            JMP places (FAAF yra poslinkis kodo segmente)</a:t>
            </a:r>
          </a:p>
        </p:txBody>
      </p:sp>
    </p:spTree>
    <p:extLst>
      <p:ext uri="{BB962C8B-B14F-4D97-AF65-F5344CB8AC3E}">
        <p14:creationId xmlns:p14="http://schemas.microsoft.com/office/powerpoint/2010/main" val="20908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Uždavinių atsakymai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197h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FFFEh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00FF3h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FF04h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691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/>
              <a:t>Segmentai yra: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Faini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Cikliniai 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Automatizuoti</a:t>
            </a: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1 MB dydžio</a:t>
            </a:r>
          </a:p>
          <a:p>
            <a:pPr marL="514350" indent="-514350">
              <a:buFont typeface="+mj-lt"/>
              <a:buAutoNum type="alphaUcPeriod"/>
            </a:pPr>
            <a:endParaRPr lang="lt-LT" dirty="0" smtClean="0"/>
          </a:p>
          <a:p>
            <a:pPr marL="0" indent="0">
              <a:buNone/>
            </a:pPr>
            <a:endParaRPr lang="lt-L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06575" y="2797521"/>
            <a:ext cx="18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AA yra sudarytas iš X šešioliktainių skaitmenų, o EA yra sudarytas iš Y šešioliktainių skaitmenų: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X</a:t>
            </a:r>
            <a:r>
              <a:rPr lang="en-US" dirty="0" smtClean="0"/>
              <a:t>=4, Y=4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X=5, Y=5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X=4, Y=5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X=5, Y=4</a:t>
            </a:r>
            <a:endParaRPr lang="lt-L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96286" y="4246076"/>
            <a:ext cx="18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Naudojant plėtimo pagal ženklo taisyklę</a:t>
            </a:r>
            <a:r>
              <a:rPr lang="en-US" dirty="0" smtClean="0"/>
              <a:t>,</a:t>
            </a:r>
            <a:r>
              <a:rPr lang="lt-LT" dirty="0" smtClean="0"/>
              <a:t> plečiama pagal</a:t>
            </a:r>
            <a:r>
              <a:rPr lang="en-US" dirty="0" smtClean="0"/>
              <a:t>:</a:t>
            </a:r>
            <a:endParaRPr lang="lt-LT" dirty="0" smtClean="0"/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Vyriausią bitą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Kairiausią bitą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Ženklo bitą</a:t>
            </a:r>
          </a:p>
          <a:p>
            <a:pPr marL="514350" indent="-514350">
              <a:buFont typeface="+mj-lt"/>
              <a:buAutoNum type="alphaUcPeriod"/>
            </a:pPr>
            <a:endParaRPr lang="lt-LT" dirty="0"/>
          </a:p>
        </p:txBody>
      </p:sp>
      <p:grpSp>
        <p:nvGrpSpPr>
          <p:cNvPr id="7" name="Group 6"/>
          <p:cNvGrpSpPr/>
          <p:nvPr/>
        </p:nvGrpSpPr>
        <p:grpSpPr>
          <a:xfrm>
            <a:off x="3340730" y="2326741"/>
            <a:ext cx="2154724" cy="1569660"/>
            <a:chOff x="3340730" y="2326741"/>
            <a:chExt cx="2154724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3630440" y="2326741"/>
              <a:ext cx="1865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800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 </a:t>
              </a:r>
              <a:r>
                <a:rPr lang="lt-LT" sz="2800" dirty="0" smtClean="0">
                  <a:solidFill>
                    <a:srgbClr val="00B050"/>
                  </a:solidFill>
                </a:rPr>
                <a:t>True</a:t>
              </a:r>
              <a:endParaRPr lang="lt-LT" sz="2800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40730" y="3373181"/>
              <a:ext cx="1865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800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 </a:t>
              </a:r>
              <a:r>
                <a:rPr lang="lt-LT" sz="2800" dirty="0" smtClean="0">
                  <a:solidFill>
                    <a:srgbClr val="00B050"/>
                  </a:solidFill>
                </a:rPr>
                <a:t>True</a:t>
              </a:r>
              <a:endParaRPr lang="lt-LT" sz="28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0440" y="2849961"/>
              <a:ext cx="1865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800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 </a:t>
              </a:r>
              <a:r>
                <a:rPr lang="lt-LT" sz="2800" dirty="0" smtClean="0">
                  <a:solidFill>
                    <a:srgbClr val="00B050"/>
                  </a:solidFill>
                </a:rPr>
                <a:t>True</a:t>
              </a:r>
              <a:endParaRPr lang="lt-LT" sz="28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5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Adresavimo</a:t>
            </a:r>
            <a:r>
              <a:rPr lang="en-US" dirty="0" smtClean="0"/>
              <a:t> bait</a:t>
            </a:r>
            <a:r>
              <a:rPr lang="lt-LT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sandara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Mod – 3 bitai, reg – 2  bitai, r/m – 3 bitai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Mod – 2 bitai, reg – 3 bitai, r/m – 3 bitai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Mod – 2 bitai, reg – 3 bitai, r/m – 2 bitai</a:t>
            </a:r>
          </a:p>
          <a:p>
            <a:pPr marL="514350" indent="-514350">
              <a:buFont typeface="+mj-lt"/>
              <a:buAutoNum type="alphaUcPeriod"/>
            </a:pPr>
            <a:r>
              <a:rPr lang="lt-LT" dirty="0" smtClean="0"/>
              <a:t>Kažkur guli 8 bitukai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77751" y="2842789"/>
            <a:ext cx="18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Stekas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PUSH – 2 baitai (žodinis registras/nurodyta atminties vieta) yra įdedami į steką, </a:t>
            </a:r>
            <a:r>
              <a:rPr lang="lt-LT" u="sng" dirty="0" smtClean="0"/>
              <a:t>prieš tai SP sumažinus 2 vienetais.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SP</a:t>
            </a:r>
            <a:r>
              <a:rPr lang="en-US" dirty="0" smtClean="0"/>
              <a:t>:=SP-2;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MOV SS:SP, </a:t>
            </a:r>
            <a:r>
              <a:rPr lang="en-US" dirty="0" err="1" smtClean="0"/>
              <a:t>jaunesnysis</a:t>
            </a:r>
            <a:r>
              <a:rPr lang="en-US" dirty="0" smtClean="0"/>
              <a:t> </a:t>
            </a:r>
            <a:r>
              <a:rPr lang="en-US" dirty="0" err="1" smtClean="0"/>
              <a:t>baitas</a:t>
            </a:r>
            <a:r>
              <a:rPr lang="en-US" dirty="0" smtClean="0"/>
              <a:t> (</a:t>
            </a:r>
            <a:r>
              <a:rPr lang="en-US" dirty="0" err="1" smtClean="0"/>
              <a:t>arba</a:t>
            </a:r>
            <a:r>
              <a:rPr lang="en-US" dirty="0" smtClean="0"/>
              <a:t> </a:t>
            </a:r>
            <a:r>
              <a:rPr lang="en-US" dirty="0" err="1" smtClean="0"/>
              <a:t>pirmas</a:t>
            </a:r>
            <a:r>
              <a:rPr lang="en-US" dirty="0" smtClean="0"/>
              <a:t> </a:t>
            </a:r>
            <a:r>
              <a:rPr lang="en-US" dirty="0" err="1" smtClean="0"/>
              <a:t>baitas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 atminties)</a:t>
            </a:r>
            <a:r>
              <a:rPr lang="lt-LT" dirty="0"/>
              <a:t/>
            </a:r>
            <a:br>
              <a:rPr lang="lt-LT" dirty="0"/>
            </a:br>
            <a:r>
              <a:rPr lang="en-US" dirty="0" smtClean="0"/>
              <a:t>MOV SS:</a:t>
            </a:r>
            <a:r>
              <a:rPr lang="lt-LT" dirty="0" smtClean="0"/>
              <a:t>(</a:t>
            </a:r>
            <a:r>
              <a:rPr lang="en-US" dirty="0" smtClean="0"/>
              <a:t>SP+1</a:t>
            </a:r>
            <a:r>
              <a:rPr lang="lt-LT" dirty="0" smtClean="0"/>
              <a:t>), vyresnysis baitas (arba sekantis baitas iš atminties)</a:t>
            </a:r>
          </a:p>
          <a:p>
            <a:r>
              <a:rPr lang="lt-LT" dirty="0" smtClean="0"/>
              <a:t>POP – 2 baitai iš steko yra patalpinami į nurodytą žodinį registrą/atminties vietą, </a:t>
            </a:r>
            <a:r>
              <a:rPr lang="lt-LT" u="sng" dirty="0" smtClean="0"/>
              <a:t>po to SP padidinamas 2 vienetais.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MOV jaunesnysis baitas, SS:SP</a:t>
            </a:r>
            <a:br>
              <a:rPr lang="lt-LT" dirty="0" smtClean="0"/>
            </a:br>
            <a:r>
              <a:rPr lang="lt-LT" dirty="0" smtClean="0"/>
              <a:t>MOV vyresnysis baitas, SS</a:t>
            </a:r>
            <a:r>
              <a:rPr lang="lt-LT" dirty="0" smtClean="0">
                <a:sym typeface="Wingdings" panose="05000000000000000000" pitchFamily="2" charset="2"/>
              </a:rPr>
              <a:t>:(SP+1)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>
                <a:sym typeface="Wingdings" panose="05000000000000000000" pitchFamily="2" charset="2"/>
              </a:rPr>
              <a:t>SP:</a:t>
            </a:r>
            <a:r>
              <a:rPr lang="en-US" dirty="0" smtClean="0">
                <a:sym typeface="Wingdings" panose="05000000000000000000" pitchFamily="2" charset="2"/>
              </a:rPr>
              <a:t>=SP+2;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280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Pavyzdinis uždavinys su steku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0968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 smtClean="0"/>
              <a:t>AX</a:t>
            </a:r>
            <a:r>
              <a:rPr lang="en-US" dirty="0" smtClean="0"/>
              <a:t>=9876, SS=4567, SP=1973. </a:t>
            </a:r>
            <a:r>
              <a:rPr lang="en-US" dirty="0" err="1" smtClean="0"/>
              <a:t>Vykdoma</a:t>
            </a:r>
            <a:r>
              <a:rPr lang="en-US" dirty="0" smtClean="0"/>
              <a:t> </a:t>
            </a:r>
            <a:r>
              <a:rPr lang="en-US" dirty="0" err="1" smtClean="0"/>
              <a:t>komanda</a:t>
            </a:r>
            <a:r>
              <a:rPr lang="en-US" dirty="0" smtClean="0"/>
              <a:t> PUSH AX. </a:t>
            </a:r>
            <a:r>
              <a:rPr lang="en-US" dirty="0" err="1" smtClean="0"/>
              <a:t>Kokia</a:t>
            </a:r>
            <a:r>
              <a:rPr lang="en-US" dirty="0" smtClean="0"/>
              <a:t> </a:t>
            </a:r>
            <a:r>
              <a:rPr lang="en-US" dirty="0" err="1" smtClean="0"/>
              <a:t>baito</a:t>
            </a:r>
            <a:r>
              <a:rPr lang="en-US" dirty="0" smtClean="0"/>
              <a:t>, </a:t>
            </a:r>
            <a:r>
              <a:rPr lang="en-US" dirty="0" err="1" smtClean="0"/>
              <a:t>kurio</a:t>
            </a:r>
            <a:r>
              <a:rPr lang="en-US" dirty="0" smtClean="0"/>
              <a:t> </a:t>
            </a:r>
            <a:r>
              <a:rPr lang="en-US" dirty="0" err="1" smtClean="0"/>
              <a:t>absoliutus</a:t>
            </a:r>
            <a:r>
              <a:rPr lang="en-US" dirty="0" smtClean="0"/>
              <a:t> </a:t>
            </a:r>
            <a:r>
              <a:rPr lang="en-US" dirty="0" err="1" smtClean="0"/>
              <a:t>adresas</a:t>
            </a:r>
            <a:r>
              <a:rPr lang="lt-LT" dirty="0" smtClean="0"/>
              <a:t> atmintyje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lt-LT" dirty="0" smtClean="0"/>
              <a:t>46FE2h</a:t>
            </a:r>
            <a:r>
              <a:rPr lang="en-US" dirty="0" smtClean="0"/>
              <a:t>, </a:t>
            </a:r>
            <a:r>
              <a:rPr lang="en-US" dirty="0" err="1" smtClean="0"/>
              <a:t>reik</a:t>
            </a:r>
            <a:r>
              <a:rPr lang="lt-LT" dirty="0" smtClean="0"/>
              <a:t>šmė?</a:t>
            </a:r>
          </a:p>
          <a:p>
            <a:r>
              <a:rPr lang="lt-LT" dirty="0" smtClean="0"/>
              <a:t>Reikės ieškoti baito reikšmės atmintyje </a:t>
            </a:r>
            <a:r>
              <a:rPr lang="lt-LT" dirty="0" smtClean="0">
                <a:sym typeface="Wingdings" panose="05000000000000000000" pitchFamily="2" charset="2"/>
              </a:rPr>
              <a:t> pasibraižom atmintį.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Vykdom komandą PUSH AX: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>
                <a:sym typeface="Wingdings" panose="05000000000000000000" pitchFamily="2" charset="2"/>
              </a:rPr>
              <a:t>SP:</a:t>
            </a:r>
            <a:r>
              <a:rPr lang="en-US" dirty="0" smtClean="0">
                <a:sym typeface="Wingdings" panose="05000000000000000000" pitchFamily="2" charset="2"/>
              </a:rPr>
              <a:t>=1973-2=1971.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MOV SS:SP, 76h</a:t>
            </a:r>
            <a:r>
              <a:rPr lang="lt-LT" dirty="0" smtClean="0">
                <a:sym typeface="Wingdings" panose="05000000000000000000" pitchFamily="2" charset="2"/>
              </a:rPr>
              <a:t> (</a:t>
            </a:r>
            <a:r>
              <a:rPr lang="lt-LT" i="1" dirty="0" smtClean="0">
                <a:sym typeface="Wingdings" panose="05000000000000000000" pitchFamily="2" charset="2"/>
              </a:rPr>
              <a:t>į atminties vietą, kurios AA yra 4567:1971, patalpinom baitą, kurio reikšmė 76h</a:t>
            </a:r>
            <a:r>
              <a:rPr lang="lt-LT" dirty="0" smtClean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MOV SS:(SP+1), 98h</a:t>
            </a:r>
            <a:r>
              <a:rPr lang="lt-LT" dirty="0" smtClean="0">
                <a:sym typeface="Wingdings" panose="05000000000000000000" pitchFamily="2" charset="2"/>
              </a:rPr>
              <a:t> (</a:t>
            </a:r>
            <a:r>
              <a:rPr lang="lt-LT" i="1" dirty="0" smtClean="0">
                <a:sym typeface="Wingdings" panose="05000000000000000000" pitchFamily="2" charset="2"/>
              </a:rPr>
              <a:t>į atminties vietą, kurios AA yra 4567:1972 patalpinom baitą, kurio reikšmė yra 98h</a:t>
            </a:r>
            <a:r>
              <a:rPr lang="lt-LT" dirty="0" smtClean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lt-LT" dirty="0" smtClean="0">
                <a:sym typeface="Wingdings" panose="05000000000000000000" pitchFamily="2" charset="2"/>
              </a:rPr>
              <a:t>Įvykdėm PUSH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- atsinaujinam atminties lentelę.</a:t>
            </a:r>
          </a:p>
          <a:p>
            <a:pPr marL="914400" lvl="1" indent="-457200">
              <a:buFont typeface="+mj-lt"/>
              <a:buAutoNum type="arabicParenR"/>
            </a:pP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21236"/>
              </p:ext>
            </p:extLst>
          </p:nvPr>
        </p:nvGraphicFramePr>
        <p:xfrm>
          <a:off x="8793804" y="1575024"/>
          <a:ext cx="29806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61"/>
                <a:gridCol w="1946341"/>
              </a:tblGrid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SP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Baito reikšmė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1969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1970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1971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1972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1973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91081"/>
              </p:ext>
            </p:extLst>
          </p:nvPr>
        </p:nvGraphicFramePr>
        <p:xfrm>
          <a:off x="8793805" y="4270378"/>
          <a:ext cx="29806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61"/>
                <a:gridCol w="1946341"/>
              </a:tblGrid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SP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Baito reikšmė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1969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1970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1971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76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1972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98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24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1973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93805" y="3769584"/>
            <a:ext cx="30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i="1" dirty="0" smtClean="0"/>
              <a:t>Atminties dalis prieš PUSH</a:t>
            </a:r>
            <a:endParaRPr lang="lt-LT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93804" y="6475062"/>
            <a:ext cx="30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i="1" dirty="0" smtClean="0"/>
              <a:t>Atminties dalis po PUSH</a:t>
            </a:r>
            <a:endParaRPr lang="lt-LT" sz="1400" i="1" dirty="0"/>
          </a:p>
        </p:txBody>
      </p:sp>
    </p:spTree>
    <p:extLst>
      <p:ext uri="{BB962C8B-B14F-4D97-AF65-F5344CB8AC3E}">
        <p14:creationId xmlns:p14="http://schemas.microsoft.com/office/powerpoint/2010/main" val="2668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74" y="129735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Pavyzdinis uždavinys su steku (2)</a:t>
            </a:r>
            <a:endParaRPr lang="lt-L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15850"/>
              </p:ext>
            </p:extLst>
          </p:nvPr>
        </p:nvGraphicFramePr>
        <p:xfrm>
          <a:off x="7776927" y="2455157"/>
          <a:ext cx="41694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96"/>
                <a:gridCol w="1229520"/>
                <a:gridCol w="1352782"/>
              </a:tblGrid>
              <a:tr h="416485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Absoliutus</a:t>
                      </a:r>
                      <a:r>
                        <a:rPr lang="en-US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adresas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SP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Baito reikšmė</a:t>
                      </a:r>
                      <a:endParaRPr lang="lt-LT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218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46FDF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1969</a:t>
                      </a:r>
                    </a:p>
                    <a:p>
                      <a:pPr algn="ctr"/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218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46FE0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1970</a:t>
                      </a:r>
                    </a:p>
                    <a:p>
                      <a:pPr algn="ctr"/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2182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46FE1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1971</a:t>
                      </a:r>
                    </a:p>
                    <a:p>
                      <a:pPr algn="ctr"/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76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528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46FE2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1972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98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528"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46FE3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1973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ln w="9525">
                            <a:noFill/>
                          </a:ln>
                        </a:rPr>
                        <a:t>XX</a:t>
                      </a:r>
                      <a:endParaRPr lang="lt-LT" b="0" dirty="0">
                        <a:ln w="9525"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1574" y="1136932"/>
            <a:ext cx="693872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600" dirty="0" smtClean="0"/>
              <a:t>Atminties vieta, kuri yra duota uždaviny: 47642h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600" dirty="0" smtClean="0"/>
              <a:t>Reik patikrinti, galbūt mūsų turima atminties vieta yra ta pati, kurios ir reikia: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600" dirty="0" smtClean="0"/>
              <a:t>AA</a:t>
            </a:r>
            <a:r>
              <a:rPr lang="en-US" sz="2600" dirty="0" smtClean="0"/>
              <a:t>=</a:t>
            </a:r>
            <a:r>
              <a:rPr lang="en-US" sz="2600" dirty="0" err="1" smtClean="0"/>
              <a:t>seg_reg_reik</a:t>
            </a:r>
            <a:r>
              <a:rPr lang="lt-LT" sz="2600" dirty="0" smtClean="0"/>
              <a:t>šmė*10h+EA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600" dirty="0" smtClean="0"/>
              <a:t>Turim steką dalį, vadinasi, galim rasti tos dalies absoliučius adresus: SS*10h+SP</a:t>
            </a:r>
            <a:r>
              <a:rPr lang="en-US" sz="2600" dirty="0" smtClean="0"/>
              <a:t> (</a:t>
            </a:r>
            <a:r>
              <a:rPr lang="lt-LT" sz="2600" dirty="0" smtClean="0"/>
              <a:t>imam dabartinį SP, kuris yra 1971)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600" dirty="0" smtClean="0"/>
              <a:t>4567*10+1971 </a:t>
            </a:r>
            <a:r>
              <a:rPr lang="en-US" sz="2600" dirty="0" smtClean="0"/>
              <a:t>= </a:t>
            </a:r>
            <a:r>
              <a:rPr lang="en-US" sz="2600" dirty="0" smtClean="0"/>
              <a:t>4</a:t>
            </a:r>
            <a:r>
              <a:rPr lang="lt-LT" sz="2600" dirty="0" smtClean="0"/>
              <a:t>6FE1</a:t>
            </a:r>
            <a:r>
              <a:rPr lang="en-US" sz="2600" dirty="0" smtClean="0"/>
              <a:t>h</a:t>
            </a:r>
            <a:endParaRPr lang="lt-LT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600" dirty="0" smtClean="0"/>
              <a:t>Atsinaujinam lentelę (užsirašom ir absoliučius adresus)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600" dirty="0" smtClean="0"/>
              <a:t>Pastebim, kad baito, kurio absoliutus adresas atmintyje yra </a:t>
            </a:r>
            <a:r>
              <a:rPr lang="lt-LT" sz="2600" dirty="0" smtClean="0"/>
              <a:t>46FE2, </a:t>
            </a:r>
            <a:r>
              <a:rPr lang="lt-LT" sz="2600" dirty="0" smtClean="0"/>
              <a:t>reikšmė yra 98h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t-LT" sz="2600" dirty="0"/>
          </a:p>
          <a:p>
            <a:pPr algn="ctr"/>
            <a:r>
              <a:rPr lang="lt-LT" sz="3200" u="sng" dirty="0" smtClean="0"/>
              <a:t>Ats.: 98h</a:t>
            </a:r>
            <a:endParaRPr lang="lt-LT" sz="32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840301" y="5748950"/>
            <a:ext cx="40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Atmintis su absoliučiais adresais</a:t>
            </a:r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9842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1335</Words>
  <Application>Microsoft Office PowerPoint</Application>
  <PresentationFormat>Widescreen</PresentationFormat>
  <Paragraphs>203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Adresavimas – antra dalis</vt:lpstr>
      <vt:lpstr>Šiandien paskaitoje</vt:lpstr>
      <vt:lpstr>Testas</vt:lpstr>
      <vt:lpstr>Testas</vt:lpstr>
      <vt:lpstr>Testas</vt:lpstr>
      <vt:lpstr>Testas</vt:lpstr>
      <vt:lpstr>Stekas</vt:lpstr>
      <vt:lpstr>Pavyzdinis uždavinys su steku (1)</vt:lpstr>
      <vt:lpstr>Pavyzdinis uždavinys su steku (2)</vt:lpstr>
      <vt:lpstr>Valdymo perdavimo komandos</vt:lpstr>
      <vt:lpstr>Besąlyginis valdymo perdavimas (1)</vt:lpstr>
      <vt:lpstr>Besąlyginis valdymo perdavimas (2)</vt:lpstr>
      <vt:lpstr>Besąlyginis valdymo perdavimas (3)</vt:lpstr>
      <vt:lpstr>PowerPoint Presentation</vt:lpstr>
      <vt:lpstr>Sąlyginis valdymo perdavimas (1)</vt:lpstr>
      <vt:lpstr>Sąlyginis valdymo perdavimas (2)</vt:lpstr>
      <vt:lpstr>Komandų operacijų kodai</vt:lpstr>
      <vt:lpstr>PowerPoint Presentation</vt:lpstr>
      <vt:lpstr>PowerPoint Presentation</vt:lpstr>
      <vt:lpstr>Pavyzdinis uždavinys (1)</vt:lpstr>
      <vt:lpstr>Pavyzdinis uždavinys (2)</vt:lpstr>
      <vt:lpstr>Pavyzdinis uždavinys (3)</vt:lpstr>
      <vt:lpstr>Uždaviniai</vt:lpstr>
      <vt:lpstr>Uždavinių atsakymai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Adresavimas – antra dalis</dc:title>
  <dc:creator>Jurgis</dc:creator>
  <cp:lastModifiedBy>Jurgis</cp:lastModifiedBy>
  <cp:revision>38</cp:revision>
  <dcterms:created xsi:type="dcterms:W3CDTF">2015-10-18T16:16:46Z</dcterms:created>
  <dcterms:modified xsi:type="dcterms:W3CDTF">2015-10-20T19:27:19Z</dcterms:modified>
</cp:coreProperties>
</file>