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5E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6C48-7BAB-4C85-B359-20A8C1DA5A39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5FF50-7DB1-4CCA-A222-BDD49EC413D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218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5FF50-7DB1-4CCA-A222-BDD49EC413DD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7278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5FF50-7DB1-4CCA-A222-BDD49EC413DD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206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1146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6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740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611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1949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49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7168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1105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664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080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610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7604-B74B-49B2-A8E5-9FF2A533299C}" type="datetimeFigureOut">
              <a:rPr lang="lt-LT" smtClean="0"/>
              <a:t>2015-10-13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9666-5DAC-47CA-8884-24E930C8562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9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osis.mif.vu.lt/~julius/Tools/asm/KomKodaiViso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aistudentams.mifsa.lt/files/Benas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osis.mif.vu.lt/~julius/2012Rud/KompArch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Adresavimas – pirma dalis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8551" y="5095860"/>
            <a:ext cx="5754985" cy="1655762"/>
          </a:xfrm>
        </p:spPr>
        <p:txBody>
          <a:bodyPr/>
          <a:lstStyle/>
          <a:p>
            <a:r>
              <a:rPr lang="lt-LT" dirty="0" smtClean="0"/>
              <a:t>SS 3-ia paskaita</a:t>
            </a:r>
          </a:p>
          <a:p>
            <a:r>
              <a:rPr lang="lt-LT" dirty="0" smtClean="0"/>
              <a:t>Parengė Jurgis Kargaudas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788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Adresavimo baitas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0"/>
            <a:ext cx="11353800" cy="4557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dirty="0" smtClean="0"/>
              <a:t>Adresavimo (adresacijos) baitas eina po operacijos kodo (OPK). Adresavimo baito sandara: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r>
              <a:rPr lang="en-US" dirty="0" smtClean="0"/>
              <a:t>Mod </a:t>
            </a:r>
            <a:r>
              <a:rPr lang="lt-LT" dirty="0" smtClean="0"/>
              <a:t>nusako</a:t>
            </a:r>
            <a:r>
              <a:rPr lang="en-US" dirty="0" smtClean="0"/>
              <a:t>, </a:t>
            </a:r>
            <a:r>
              <a:rPr lang="en-US" dirty="0" err="1" smtClean="0"/>
              <a:t>koks</a:t>
            </a:r>
            <a:r>
              <a:rPr lang="en-US" dirty="0" smtClean="0"/>
              <a:t>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en-US" dirty="0" err="1" smtClean="0"/>
              <a:t>poslinkis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00 – 0 bait</a:t>
            </a:r>
            <a:r>
              <a:rPr lang="lt-LT" dirty="0" smtClean="0"/>
              <a:t>ų poslinkis (išimtis, kai r/m</a:t>
            </a:r>
            <a:r>
              <a:rPr lang="en-US" dirty="0"/>
              <a:t> </a:t>
            </a:r>
            <a:r>
              <a:rPr lang="en-US" dirty="0" smtClean="0"/>
              <a:t>= 110)</a:t>
            </a:r>
          </a:p>
          <a:p>
            <a:pPr lvl="1"/>
            <a:r>
              <a:rPr lang="en-US" dirty="0" smtClean="0"/>
              <a:t>01 – 1 </a:t>
            </a:r>
            <a:r>
              <a:rPr lang="en-US" dirty="0" err="1" smtClean="0"/>
              <a:t>baito</a:t>
            </a:r>
            <a:r>
              <a:rPr lang="en-US" dirty="0" smtClean="0"/>
              <a:t> </a:t>
            </a:r>
            <a:r>
              <a:rPr lang="en-US" dirty="0" err="1" smtClean="0"/>
              <a:t>poslinkis</a:t>
            </a:r>
            <a:r>
              <a:rPr lang="en-US" dirty="0" smtClean="0"/>
              <a:t> (</a:t>
            </a:r>
            <a:r>
              <a:rPr lang="en-US" dirty="0" err="1" smtClean="0"/>
              <a:t>reiks</a:t>
            </a:r>
            <a:r>
              <a:rPr lang="en-US" dirty="0" smtClean="0"/>
              <a:t> </a:t>
            </a:r>
            <a:r>
              <a:rPr lang="en-US" dirty="0" err="1" smtClean="0"/>
              <a:t>pl</a:t>
            </a:r>
            <a:r>
              <a:rPr lang="lt-LT" dirty="0" smtClean="0"/>
              <a:t>ėst</a:t>
            </a:r>
            <a:r>
              <a:rPr lang="en-US" dirty="0" smtClean="0"/>
              <a:t> </a:t>
            </a:r>
            <a:r>
              <a:rPr lang="en-US" dirty="0" err="1" smtClean="0"/>
              <a:t>pagal</a:t>
            </a:r>
            <a:r>
              <a:rPr lang="en-US" dirty="0" smtClean="0"/>
              <a:t> </a:t>
            </a:r>
            <a:r>
              <a:rPr lang="lt-LT" dirty="0" smtClean="0"/>
              <a:t>ženklą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10 – 2 bait</a:t>
            </a:r>
            <a:r>
              <a:rPr lang="lt-LT" dirty="0" smtClean="0"/>
              <a:t>ų poslinkis </a:t>
            </a:r>
          </a:p>
          <a:p>
            <a:pPr lvl="1"/>
            <a:r>
              <a:rPr lang="lt-LT" dirty="0" smtClean="0"/>
              <a:t>11 – r/m laukas imamas kaip registras (t.y., nėra operando atminty)</a:t>
            </a:r>
            <a:endParaRPr lang="en-US" dirty="0" smtClean="0"/>
          </a:p>
          <a:p>
            <a:pPr marL="0" indent="0">
              <a:buNone/>
            </a:pP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53517"/>
              </p:ext>
            </p:extLst>
          </p:nvPr>
        </p:nvGraphicFramePr>
        <p:xfrm>
          <a:off x="3529852" y="2213293"/>
          <a:ext cx="55188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698"/>
                <a:gridCol w="2314575"/>
                <a:gridCol w="1952625"/>
              </a:tblGrid>
              <a:tr h="343444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mod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r/m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958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 bitai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 bitai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 bitai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1075" y="2944813"/>
            <a:ext cx="417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Pvz.: Adresacijos baitas yra 8A.</a:t>
            </a:r>
          </a:p>
          <a:p>
            <a:r>
              <a:rPr lang="lt-LT" dirty="0" smtClean="0"/>
              <a:t>8Ah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00B050"/>
                </a:solidFill>
              </a:rPr>
              <a:t>001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0070C0"/>
                </a:solidFill>
              </a:rPr>
              <a:t>010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mod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reg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r/m</a:t>
            </a:r>
            <a:endParaRPr lang="lt-L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Smagioji lentelė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77" y="1690688"/>
            <a:ext cx="6504724" cy="4419032"/>
          </a:xfrm>
        </p:spPr>
      </p:pic>
      <p:sp>
        <p:nvSpPr>
          <p:cNvPr id="5" name="TextBox 4"/>
          <p:cNvSpPr txBox="1"/>
          <p:nvPr/>
        </p:nvSpPr>
        <p:spPr>
          <a:xfrm>
            <a:off x="361950" y="1590675"/>
            <a:ext cx="5153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/>
              <a:t>Lentelę reikia mokėti mintinai</a:t>
            </a:r>
            <a:r>
              <a:rPr lang="en-US" b="1" dirty="0" smtClean="0"/>
              <a:t>!</a:t>
            </a:r>
          </a:p>
          <a:p>
            <a:r>
              <a:rPr lang="en-US" u="sng" dirty="0" smtClean="0"/>
              <a:t>w </a:t>
            </a:r>
            <a:r>
              <a:rPr lang="lt-LT" u="sng" dirty="0" smtClean="0"/>
              <a:t> (word/width) </a:t>
            </a:r>
            <a:r>
              <a:rPr lang="lt-LT" dirty="0" smtClean="0"/>
              <a:t>– bitas, kuris nurodo, ar operuojama baitais, ar žodžiais. Šis bitas būna operacijos kodo viduje.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w=0 (word </a:t>
            </a:r>
            <a:r>
              <a:rPr lang="en-US" dirty="0" err="1" smtClean="0"/>
              <a:t>yra</a:t>
            </a:r>
            <a:r>
              <a:rPr lang="en-US" dirty="0" smtClean="0"/>
              <a:t> FALSE)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operuojama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baitais</a:t>
            </a:r>
            <a:endParaRPr lang="en-US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=1 (word </a:t>
            </a:r>
            <a:r>
              <a:rPr lang="en-US" dirty="0" err="1" smtClean="0">
                <a:sym typeface="Wingdings" panose="05000000000000000000" pitchFamily="2" charset="2"/>
              </a:rPr>
              <a:t>yra</a:t>
            </a:r>
            <a:r>
              <a:rPr lang="en-US" dirty="0" smtClean="0">
                <a:sym typeface="Wingdings" panose="05000000000000000000" pitchFamily="2" charset="2"/>
              </a:rPr>
              <a:t> TRUE)  </a:t>
            </a:r>
            <a:r>
              <a:rPr lang="en-US" dirty="0" err="1" smtClean="0">
                <a:sym typeface="Wingdings" panose="05000000000000000000" pitchFamily="2" charset="2"/>
              </a:rPr>
              <a:t>operuojama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lt-LT" dirty="0" smtClean="0">
                <a:sym typeface="Wingdings" panose="05000000000000000000" pitchFamily="2" charset="2"/>
              </a:rPr>
              <a:t>žodžiais</a:t>
            </a:r>
            <a:endParaRPr lang="lt-LT" dirty="0" smtClean="0"/>
          </a:p>
          <a:p>
            <a:r>
              <a:rPr lang="lt-LT" u="sng" dirty="0"/>
              <a:t>d</a:t>
            </a:r>
            <a:r>
              <a:rPr lang="lt-LT" u="sng" dirty="0" smtClean="0"/>
              <a:t> (destination) </a:t>
            </a:r>
            <a:r>
              <a:rPr lang="lt-LT" dirty="0" smtClean="0"/>
              <a:t>– bitas OPK viduje, kuris nurodo kryptį (kas yra operandas</a:t>
            </a:r>
            <a:r>
              <a:rPr lang="en-US" dirty="0" smtClean="0"/>
              <a:t>-</a:t>
            </a:r>
            <a:r>
              <a:rPr lang="lt-LT" dirty="0" smtClean="0"/>
              <a:t>šaltinis, o kas yra operandas</a:t>
            </a:r>
            <a:r>
              <a:rPr lang="en-US" dirty="0" smtClean="0"/>
              <a:t>-</a:t>
            </a:r>
            <a:r>
              <a:rPr lang="en-US" dirty="0" err="1" smtClean="0"/>
              <a:t>rezultatas</a:t>
            </a:r>
            <a:r>
              <a:rPr lang="lt-LT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d</a:t>
            </a:r>
            <a:r>
              <a:rPr lang="en-US" dirty="0" smtClean="0"/>
              <a:t>=0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lt-LT" dirty="0" smtClean="0"/>
              <a:t>šaltinis </a:t>
            </a:r>
            <a:r>
              <a:rPr lang="en-US" dirty="0" smtClean="0"/>
              <a:t>= </a:t>
            </a:r>
            <a:r>
              <a:rPr lang="en-US" dirty="0" err="1" smtClean="0"/>
              <a:t>reg</a:t>
            </a:r>
            <a:r>
              <a:rPr lang="en-US" dirty="0" smtClean="0"/>
              <a:t>, </a:t>
            </a:r>
            <a:r>
              <a:rPr lang="en-US" dirty="0" err="1" smtClean="0"/>
              <a:t>rezultatas</a:t>
            </a:r>
            <a:r>
              <a:rPr lang="en-US" dirty="0" smtClean="0"/>
              <a:t> = r/m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d</a:t>
            </a:r>
            <a:r>
              <a:rPr lang="en-US" dirty="0" smtClean="0"/>
              <a:t>=1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lt-LT" dirty="0" smtClean="0">
                <a:sym typeface="Wingdings" panose="05000000000000000000" pitchFamily="2" charset="2"/>
              </a:rPr>
              <a:t>šaltinis </a:t>
            </a:r>
            <a:r>
              <a:rPr lang="en-US" dirty="0" smtClean="0">
                <a:sym typeface="Wingdings" panose="05000000000000000000" pitchFamily="2" charset="2"/>
              </a:rPr>
              <a:t>= r/m, </a:t>
            </a:r>
            <a:r>
              <a:rPr lang="en-US" dirty="0" err="1" smtClean="0">
                <a:sym typeface="Wingdings" panose="05000000000000000000" pitchFamily="2" charset="2"/>
              </a:rPr>
              <a:t>rezultatas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reg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 err="1" smtClean="0"/>
              <a:t>Pvz</a:t>
            </a:r>
            <a:r>
              <a:rPr lang="en-US" i="1" dirty="0" smtClean="0"/>
              <a:t>.: </a:t>
            </a:r>
            <a:r>
              <a:rPr lang="lt-LT" dirty="0" smtClean="0">
                <a:solidFill>
                  <a:srgbClr val="FF0000"/>
                </a:solidFill>
              </a:rPr>
              <a:t>1000 </a:t>
            </a:r>
            <a:r>
              <a:rPr lang="lt-LT" dirty="0">
                <a:solidFill>
                  <a:srgbClr val="FF0000"/>
                </a:solidFill>
              </a:rPr>
              <a:t>10dw </a:t>
            </a:r>
            <a:r>
              <a:rPr lang="lt-LT" dirty="0">
                <a:solidFill>
                  <a:srgbClr val="00B050"/>
                </a:solidFill>
              </a:rPr>
              <a:t>mod reg r/m </a:t>
            </a:r>
            <a:r>
              <a:rPr lang="lt-LT" dirty="0">
                <a:solidFill>
                  <a:srgbClr val="0070C0"/>
                </a:solidFill>
              </a:rPr>
              <a:t>[poslinkis] </a:t>
            </a:r>
            <a:r>
              <a:rPr lang="lt-LT" dirty="0"/>
              <a:t>– </a:t>
            </a:r>
            <a:r>
              <a:rPr lang="lt-LT" dirty="0" smtClean="0"/>
              <a:t>MOV registras </a:t>
            </a:r>
            <a:r>
              <a:rPr lang="en-US" dirty="0" smtClean="0">
                <a:sym typeface="Wingdings" panose="05000000000000000000" pitchFamily="2" charset="2"/>
              </a:rPr>
              <a:t> </a:t>
            </a:r>
            <a:r>
              <a:rPr lang="lt-LT" dirty="0" smtClean="0"/>
              <a:t>registras/atmintis</a:t>
            </a:r>
          </a:p>
          <a:p>
            <a:endParaRPr lang="lt-LT" dirty="0"/>
          </a:p>
          <a:p>
            <a:r>
              <a:rPr lang="lt-LT" u="sng" dirty="0" smtClean="0"/>
              <a:t>EA nustatom pagal r/m</a:t>
            </a:r>
            <a:r>
              <a:rPr lang="en-US" u="sng" dirty="0" smtClean="0"/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406888"/>
            <a:ext cx="223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</a:rPr>
              <a:t>Operacijos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kodas</a:t>
            </a:r>
            <a:endParaRPr lang="lt-LT" sz="12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3539" y="4406888"/>
            <a:ext cx="223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00B050"/>
                </a:solidFill>
              </a:rPr>
              <a:t>Adresavimo</a:t>
            </a:r>
            <a:r>
              <a:rPr lang="en-US" sz="1200" i="1" dirty="0" smtClean="0">
                <a:solidFill>
                  <a:srgbClr val="00B050"/>
                </a:solidFill>
              </a:rPr>
              <a:t> </a:t>
            </a:r>
            <a:r>
              <a:rPr lang="en-US" sz="1200" i="1" dirty="0" err="1" smtClean="0">
                <a:solidFill>
                  <a:srgbClr val="00B050"/>
                </a:solidFill>
              </a:rPr>
              <a:t>baitas</a:t>
            </a:r>
            <a:endParaRPr lang="en-US" sz="1200" i="1" dirty="0" smtClean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950" y="5786554"/>
            <a:ext cx="497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Naudinga:</a:t>
            </a:r>
            <a:endParaRPr lang="en-US" dirty="0" smtClean="0"/>
          </a:p>
          <a:p>
            <a:r>
              <a:rPr lang="lt-LT" dirty="0" smtClean="0">
                <a:hlinkClick r:id="rId3"/>
              </a:rPr>
              <a:t>uosis.mif.vu.lt</a:t>
            </a:r>
            <a:r>
              <a:rPr lang="lt-LT" dirty="0">
                <a:hlinkClick r:id="rId3"/>
              </a:rPr>
              <a:t>/~julius/Tools/asm/KomKodaiViso.pdf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418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Pavyzdinė užduotis</a:t>
            </a:r>
            <a:r>
              <a:rPr lang="en-US" dirty="0" smtClean="0"/>
              <a:t>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4594" cy="47299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r>
              <a:rPr lang="lt-LT" dirty="0" smtClean="0">
                <a:sym typeface="Wingdings" panose="05000000000000000000" pitchFamily="2" charset="2"/>
              </a:rPr>
              <a:t>CS</a:t>
            </a:r>
            <a:r>
              <a:rPr lang="en-US" dirty="0" smtClean="0">
                <a:sym typeface="Wingdings" panose="05000000000000000000" pitchFamily="2" charset="2"/>
              </a:rPr>
              <a:t>=1111, ES=5342, SS=6987, </a:t>
            </a:r>
            <a:r>
              <a:rPr lang="lt-LT" dirty="0" smtClean="0">
                <a:sym typeface="Wingdings" panose="05000000000000000000" pitchFamily="2" charset="2"/>
              </a:rPr>
              <a:t>DS</a:t>
            </a:r>
            <a:r>
              <a:rPr lang="en-US" dirty="0" smtClean="0">
                <a:sym typeface="Wingdings" panose="05000000000000000000" pitchFamily="2" charset="2"/>
              </a:rPr>
              <a:t> = 2345,</a:t>
            </a:r>
            <a:r>
              <a:rPr lang="lt-LT" dirty="0" smtClean="0">
                <a:sym typeface="Wingdings" panose="05000000000000000000" pitchFamily="2" charset="2"/>
              </a:rPr>
              <a:t> BX</a:t>
            </a:r>
            <a:r>
              <a:rPr lang="en-US" dirty="0" smtClean="0">
                <a:sym typeface="Wingdings" panose="05000000000000000000" pitchFamily="2" charset="2"/>
              </a:rPr>
              <a:t>=1111. </a:t>
            </a:r>
            <a:r>
              <a:rPr lang="lt-LT" dirty="0">
                <a:sym typeface="Wingdings" panose="05000000000000000000" pitchFamily="2" charset="2"/>
              </a:rPr>
              <a:t>V</a:t>
            </a:r>
            <a:r>
              <a:rPr lang="lt-LT" dirty="0" smtClean="0">
                <a:sym typeface="Wingdings" panose="05000000000000000000" pitchFamily="2" charset="2"/>
              </a:rPr>
              <a:t>ykdoma komanda 8B. Duotas mašininis kodas: </a:t>
            </a:r>
            <a:r>
              <a:rPr lang="en-US" dirty="0">
                <a:sym typeface="Wingdings" panose="05000000000000000000" pitchFamily="2" charset="2"/>
              </a:rPr>
              <a:t>8B 8F </a:t>
            </a:r>
            <a:r>
              <a:rPr lang="lt-LT" dirty="0">
                <a:sym typeface="Wingdings" panose="05000000000000000000" pitchFamily="2" charset="2"/>
              </a:rPr>
              <a:t>12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lt-LT" dirty="0">
                <a:sym typeface="Wingdings" panose="05000000000000000000" pitchFamily="2" charset="2"/>
              </a:rPr>
              <a:t>34. Koks </a:t>
            </a:r>
            <a:r>
              <a:rPr lang="lt-LT" dirty="0" smtClean="0">
                <a:sym typeface="Wingdings" panose="05000000000000000000" pitchFamily="2" charset="2"/>
              </a:rPr>
              <a:t>operando atmintyje EA ir AA?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8B – </a:t>
            </a:r>
            <a:r>
              <a:rPr lang="en-US" b="1" dirty="0" err="1">
                <a:sym typeface="Wingdings" panose="05000000000000000000" pitchFamily="2" charset="2"/>
              </a:rPr>
              <a:t>operacijos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kodas</a:t>
            </a:r>
            <a:r>
              <a:rPr lang="en-US" dirty="0">
                <a:sym typeface="Wingdings" panose="05000000000000000000" pitchFamily="2" charset="2"/>
              </a:rPr>
              <a:t>. I</a:t>
            </a:r>
            <a:r>
              <a:rPr lang="lt-LT" dirty="0">
                <a:sym typeface="Wingdings" panose="05000000000000000000" pitchFamily="2" charset="2"/>
              </a:rPr>
              <a:t>šskleidžiam: 1000 10</a:t>
            </a:r>
            <a:r>
              <a:rPr lang="lt-LT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lt-LT" dirty="0">
                <a:solidFill>
                  <a:srgbClr val="7030A0"/>
                </a:solidFill>
                <a:sym typeface="Wingdings" panose="05000000000000000000" pitchFamily="2" charset="2"/>
              </a:rPr>
              <a:t>1</a:t>
            </a:r>
          </a:p>
          <a:p>
            <a:pPr marL="742950" lvl="1" indent="-285750"/>
            <a:r>
              <a:rPr lang="lt-LT" dirty="0">
                <a:sym typeface="Wingdings" panose="05000000000000000000" pitchFamily="2" charset="2"/>
              </a:rPr>
              <a:t>d</a:t>
            </a:r>
            <a:r>
              <a:rPr lang="en-US" dirty="0">
                <a:sym typeface="Wingdings" panose="05000000000000000000" pitchFamily="2" charset="2"/>
              </a:rPr>
              <a:t>=1</a:t>
            </a:r>
            <a:r>
              <a:rPr lang="lt-LT" dirty="0">
                <a:sym typeface="Wingdings" panose="05000000000000000000" pitchFamily="2" charset="2"/>
              </a:rPr>
              <a:t>šaltinis r/m, rezultatas reg</a:t>
            </a:r>
          </a:p>
          <a:p>
            <a:pPr marL="742950" lvl="1" indent="-285750"/>
            <a:r>
              <a:rPr lang="en-US" dirty="0">
                <a:sym typeface="Wingdings" panose="05000000000000000000" pitchFamily="2" charset="2"/>
              </a:rPr>
              <a:t>w=1operuojama </a:t>
            </a:r>
            <a:r>
              <a:rPr lang="lt-LT" dirty="0">
                <a:sym typeface="Wingdings" panose="05000000000000000000" pitchFamily="2" charset="2"/>
              </a:rPr>
              <a:t>žodžiais</a:t>
            </a:r>
          </a:p>
          <a:p>
            <a:r>
              <a:rPr lang="lt-LT" b="1" dirty="0">
                <a:sym typeface="Wingdings" panose="05000000000000000000" pitchFamily="2" charset="2"/>
              </a:rPr>
              <a:t>8F – adresavimo baitas.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lt-LT" dirty="0" smtClean="0"/>
              <a:t>Išskleidžiam: 10 001 111</a:t>
            </a:r>
          </a:p>
          <a:p>
            <a:pPr lvl="1"/>
            <a:r>
              <a:rPr lang="lt-LT" dirty="0" smtClean="0"/>
              <a:t>mod</a:t>
            </a:r>
            <a:r>
              <a:rPr lang="en-US" dirty="0" smtClean="0"/>
              <a:t>=10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poslinkis</a:t>
            </a:r>
            <a:r>
              <a:rPr lang="en-US" dirty="0" smtClean="0">
                <a:sym typeface="Wingdings" panose="05000000000000000000" pitchFamily="2" charset="2"/>
              </a:rPr>
              <a:t> 2 bait</a:t>
            </a:r>
            <a:r>
              <a:rPr lang="lt-LT" dirty="0" smtClean="0">
                <a:sym typeface="Wingdings" panose="05000000000000000000" pitchFamily="2" charset="2"/>
              </a:rPr>
              <a:t>ų</a:t>
            </a:r>
          </a:p>
          <a:p>
            <a:pPr lvl="1"/>
            <a:r>
              <a:rPr lang="lt-LT" dirty="0" smtClean="0">
                <a:sym typeface="Wingdings" panose="05000000000000000000" pitchFamily="2" charset="2"/>
              </a:rPr>
              <a:t>reg </a:t>
            </a:r>
            <a:r>
              <a:rPr lang="en-US" dirty="0" smtClean="0">
                <a:sym typeface="Wingdings" panose="05000000000000000000" pitchFamily="2" charset="2"/>
              </a:rPr>
              <a:t>= 001, </a:t>
            </a:r>
            <a:r>
              <a:rPr lang="en-US" dirty="0" err="1" smtClean="0">
                <a:sym typeface="Wingdings" panose="05000000000000000000" pitchFamily="2" charset="2"/>
              </a:rPr>
              <a:t>operuojam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lt-LT" dirty="0" smtClean="0">
                <a:sym typeface="Wingdings" panose="05000000000000000000" pitchFamily="2" charset="2"/>
              </a:rPr>
              <a:t>žodžiais (nes w</a:t>
            </a:r>
            <a:r>
              <a:rPr lang="en-US" dirty="0" smtClean="0">
                <a:sym typeface="Wingdings" panose="05000000000000000000" pitchFamily="2" charset="2"/>
              </a:rPr>
              <a:t>=1)  </a:t>
            </a:r>
            <a:r>
              <a:rPr lang="en-US" dirty="0" err="1" smtClean="0">
                <a:sym typeface="Wingdings" panose="05000000000000000000" pitchFamily="2" charset="2"/>
              </a:rPr>
              <a:t>komandoje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naudotas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registras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yra</a:t>
            </a:r>
            <a:r>
              <a:rPr lang="en-US" dirty="0" smtClean="0">
                <a:sym typeface="Wingdings" panose="05000000000000000000" pitchFamily="2" charset="2"/>
              </a:rPr>
              <a:t> CX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r/m = 111  BX + </a:t>
            </a:r>
            <a:r>
              <a:rPr lang="en-US" dirty="0" err="1" smtClean="0">
                <a:sym typeface="Wingdings" panose="05000000000000000000" pitchFamily="2" charset="2"/>
              </a:rPr>
              <a:t>poslinkis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Kadangi</a:t>
            </a:r>
            <a:r>
              <a:rPr lang="en-US" dirty="0" smtClean="0">
                <a:sym typeface="Wingdings" panose="05000000000000000000" pitchFamily="2" charset="2"/>
              </a:rPr>
              <a:t> mod=10, </a:t>
            </a:r>
            <a:r>
              <a:rPr lang="en-US" dirty="0" err="1" smtClean="0">
                <a:sym typeface="Wingdings" panose="05000000000000000000" pitchFamily="2" charset="2"/>
              </a:rPr>
              <a:t>poslinkis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yra</a:t>
            </a:r>
            <a:r>
              <a:rPr lang="en-US" dirty="0" smtClean="0">
                <a:sym typeface="Wingdings" panose="05000000000000000000" pitchFamily="2" charset="2"/>
              </a:rPr>
              <a:t> 2 bait</a:t>
            </a:r>
            <a:r>
              <a:rPr lang="lt-LT" dirty="0" smtClean="0">
                <a:sym typeface="Wingdings" panose="05000000000000000000" pitchFamily="2" charset="2"/>
              </a:rPr>
              <a:t>ų, imam 2 baitus po adresavimo baito kaip poslinkį:</a:t>
            </a:r>
          </a:p>
          <a:p>
            <a:pPr lvl="1"/>
            <a:r>
              <a:rPr lang="lt-LT" dirty="0" smtClean="0">
                <a:sym typeface="Wingdings" panose="05000000000000000000" pitchFamily="2" charset="2"/>
              </a:rPr>
              <a:t> 12 34  </a:t>
            </a:r>
            <a:r>
              <a:rPr lang="en-US" dirty="0" err="1" smtClean="0">
                <a:sym typeface="Wingdings" panose="05000000000000000000" pitchFamily="2" charset="2"/>
              </a:rPr>
              <a:t>poslinkis</a:t>
            </a:r>
            <a:r>
              <a:rPr lang="en-US" dirty="0" smtClean="0">
                <a:sym typeface="Wingdings" panose="05000000000000000000" pitchFamily="2" charset="2"/>
              </a:rPr>
              <a:t> bus </a:t>
            </a:r>
            <a:r>
              <a:rPr lang="lt-LT" dirty="0" smtClean="0">
                <a:sym typeface="Wingdings" panose="05000000000000000000" pitchFamily="2" charset="2"/>
              </a:rPr>
              <a:t>34 12h</a:t>
            </a:r>
          </a:p>
          <a:p>
            <a:pPr marL="457200" lvl="1" indent="0">
              <a:buNone/>
            </a:pPr>
            <a:r>
              <a:rPr lang="lt-LT" i="1" dirty="0" smtClean="0">
                <a:sym typeface="Wingdings" panose="05000000000000000000" pitchFamily="2" charset="2"/>
              </a:rPr>
              <a:t>Svarbu</a:t>
            </a:r>
            <a:r>
              <a:rPr lang="lt-LT" dirty="0" smtClean="0">
                <a:sym typeface="Wingdings" panose="05000000000000000000" pitchFamily="2" charset="2"/>
              </a:rPr>
              <a:t>: mašininiam kode žodis yra užrašomas tokia tvarka: </a:t>
            </a:r>
            <a:r>
              <a:rPr lang="lt-LT" i="1" dirty="0" smtClean="0">
                <a:sym typeface="Wingdings" panose="05000000000000000000" pitchFamily="2" charset="2"/>
              </a:rPr>
              <a:t>j.b v.b., </a:t>
            </a:r>
            <a:r>
              <a:rPr lang="lt-LT" dirty="0" smtClean="0">
                <a:sym typeface="Wingdings" panose="05000000000000000000" pitchFamily="2" charset="2"/>
              </a:rPr>
              <a:t>tačiau </a:t>
            </a:r>
            <a:r>
              <a:rPr lang="en-US" dirty="0" err="1" smtClean="0">
                <a:sym typeface="Wingdings" panose="05000000000000000000" pitchFamily="2" charset="2"/>
              </a:rPr>
              <a:t>assembler’yje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(o </a:t>
            </a:r>
            <a:r>
              <a:rPr lang="en-US" dirty="0" err="1" smtClean="0">
                <a:sym typeface="Wingdings" panose="05000000000000000000" pitchFamily="2" charset="2"/>
              </a:rPr>
              <a:t>ir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lt-LT" dirty="0" smtClean="0">
                <a:sym typeface="Wingdings" panose="05000000000000000000" pitchFamily="2" charset="2"/>
              </a:rPr>
              <a:t>atliekant veiksmus) tvarka yra </a:t>
            </a:r>
            <a:r>
              <a:rPr lang="lt-LT" i="1" dirty="0" smtClean="0">
                <a:sym typeface="Wingdings" panose="05000000000000000000" pitchFamily="2" charset="2"/>
              </a:rPr>
              <a:t>v.b. </a:t>
            </a:r>
            <a:r>
              <a:rPr lang="lt-LT" i="1" dirty="0">
                <a:sym typeface="Wingdings" panose="05000000000000000000" pitchFamily="2" charset="2"/>
              </a:rPr>
              <a:t>j</a:t>
            </a:r>
            <a:r>
              <a:rPr lang="lt-LT" i="1" dirty="0" smtClean="0">
                <a:sym typeface="Wingdings" panose="05000000000000000000" pitchFamily="2" charset="2"/>
              </a:rPr>
              <a:t>.b., </a:t>
            </a:r>
            <a:r>
              <a:rPr lang="lt-LT" dirty="0" smtClean="0">
                <a:sym typeface="Wingdings" panose="05000000000000000000" pitchFamily="2" charset="2"/>
              </a:rPr>
              <a:t>todėl </a:t>
            </a:r>
            <a:r>
              <a:rPr lang="lt-LT" u="sng" dirty="0" smtClean="0">
                <a:sym typeface="Wingdings" panose="05000000000000000000" pitchFamily="2" charset="2"/>
              </a:rPr>
              <a:t>reikia nepamiršt baitų apkeisti vietomis</a:t>
            </a:r>
            <a:r>
              <a:rPr lang="en-US" u="sng" dirty="0" smtClean="0">
                <a:sym typeface="Wingdings" panose="05000000000000000000" pitchFamily="2" charset="2"/>
              </a:rPr>
              <a:t>!</a:t>
            </a:r>
          </a:p>
          <a:p>
            <a:pPr marL="457200" lvl="1" indent="0">
              <a:buNone/>
            </a:pPr>
            <a:endParaRPr lang="lt-LT" i="1" u="sng" dirty="0" smtClean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314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Pavyzdin</a:t>
            </a:r>
            <a:r>
              <a:rPr lang="lt-LT" dirty="0" smtClean="0"/>
              <a:t>ė užduotis 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Koks bus EA?</a:t>
            </a:r>
          </a:p>
          <a:p>
            <a:pPr lvl="1"/>
            <a:r>
              <a:rPr lang="lt-LT" dirty="0" smtClean="0"/>
              <a:t>Iš adresavimo baito išsiaiškinom, kad EA formuosim taip: BX+ poslinkis </a:t>
            </a:r>
            <a:r>
              <a:rPr lang="lt-LT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1111+3412=4523h</a:t>
            </a:r>
          </a:p>
          <a:p>
            <a:pPr lvl="1"/>
            <a:r>
              <a:rPr lang="en-US" u="sng" dirty="0" smtClean="0">
                <a:sym typeface="Wingdings" panose="05000000000000000000" pitchFamily="2" charset="2"/>
              </a:rPr>
              <a:t>EA = 4523h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Kaip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gaut</a:t>
            </a:r>
            <a:r>
              <a:rPr lang="en-US" dirty="0" smtClean="0">
                <a:sym typeface="Wingdings" panose="05000000000000000000" pitchFamily="2" charset="2"/>
              </a:rPr>
              <a:t> AA?</a:t>
            </a:r>
          </a:p>
          <a:p>
            <a:pPr lvl="1"/>
            <a:r>
              <a:rPr lang="lt-LT" dirty="0" smtClean="0">
                <a:sym typeface="Wingdings" panose="05000000000000000000" pitchFamily="2" charset="2"/>
              </a:rPr>
              <a:t>Žinom formulę: AA</a:t>
            </a:r>
            <a:r>
              <a:rPr lang="en-US" dirty="0" smtClean="0">
                <a:sym typeface="Wingdings" panose="05000000000000000000" pitchFamily="2" charset="2"/>
              </a:rPr>
              <a:t>=</a:t>
            </a:r>
            <a:r>
              <a:rPr lang="en-US" dirty="0" err="1" smtClean="0">
                <a:sym typeface="Wingdings" panose="05000000000000000000" pitchFamily="2" charset="2"/>
              </a:rPr>
              <a:t>seg</a:t>
            </a:r>
            <a:r>
              <a:rPr lang="en-US" dirty="0" smtClean="0">
                <a:sym typeface="Wingdings" panose="05000000000000000000" pitchFamily="2" charset="2"/>
              </a:rPr>
              <a:t>*10h+EA.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</a:t>
            </a:r>
            <a:r>
              <a:rPr lang="lt-LT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=4523, o </a:t>
            </a:r>
            <a:r>
              <a:rPr lang="en-US" dirty="0" err="1" smtClean="0">
                <a:sym typeface="Wingdings" panose="05000000000000000000" pitchFamily="2" charset="2"/>
              </a:rPr>
              <a:t>koks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lt-LT" dirty="0" smtClean="0">
                <a:sym typeface="Wingdings" panose="05000000000000000000" pitchFamily="2" charset="2"/>
              </a:rPr>
              <a:t>čia segmentas?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b="1" dirty="0" err="1" smtClean="0">
                <a:sym typeface="Wingdings" panose="05000000000000000000" pitchFamily="2" charset="2"/>
              </a:rPr>
              <a:t>Reik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dar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teorijos</a:t>
            </a:r>
            <a:r>
              <a:rPr lang="en-US" b="1" dirty="0">
                <a:sym typeface="Wingdings" panose="05000000000000000000" pitchFamily="2" charset="2"/>
              </a:rPr>
              <a:t>!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1"/>
            <a:endParaRPr lang="lt-LT" dirty="0" smtClean="0"/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96" y="3288993"/>
            <a:ext cx="2876418" cy="16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Segmento</a:t>
            </a:r>
            <a:r>
              <a:rPr lang="en-US" dirty="0" smtClean="0"/>
              <a:t> </a:t>
            </a:r>
            <a:r>
              <a:rPr lang="en-US" dirty="0" err="1" smtClean="0"/>
              <a:t>nustatymas</a:t>
            </a:r>
            <a:r>
              <a:rPr lang="en-US" dirty="0" smtClean="0"/>
              <a:t> </a:t>
            </a:r>
            <a:r>
              <a:rPr lang="en-US" dirty="0" err="1" smtClean="0"/>
              <a:t>adresavime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9677" cy="4351338"/>
          </a:xfrm>
        </p:spPr>
        <p:txBody>
          <a:bodyPr/>
          <a:lstStyle/>
          <a:p>
            <a:pPr marL="0" indent="0">
              <a:buNone/>
            </a:pPr>
            <a:r>
              <a:rPr lang="lt-LT" u="sng" dirty="0" smtClean="0"/>
              <a:t>Prefiksas</a:t>
            </a:r>
            <a:r>
              <a:rPr lang="lt-LT" dirty="0" smtClean="0"/>
              <a:t> – tai prieš OPK mašininiame kode einantis baitas, kuris gali pakeisti naudojamą segmentą. </a:t>
            </a:r>
            <a:r>
              <a:rPr lang="en-US" i="1" dirty="0" err="1" smtClean="0"/>
              <a:t>Pvz</a:t>
            </a:r>
            <a:r>
              <a:rPr lang="en-US" i="1" dirty="0" smtClean="0"/>
              <a:t>.</a:t>
            </a:r>
            <a:r>
              <a:rPr lang="lt-LT" i="1" dirty="0" smtClean="0"/>
              <a:t>: </a:t>
            </a:r>
            <a:r>
              <a:rPr lang="lt-LT" dirty="0" smtClean="0">
                <a:solidFill>
                  <a:srgbClr val="FF0000"/>
                </a:solidFill>
              </a:rPr>
              <a:t>26</a:t>
            </a:r>
            <a:r>
              <a:rPr lang="lt-LT" dirty="0" smtClean="0"/>
              <a:t> 8B 8F 12 34</a:t>
            </a:r>
          </a:p>
          <a:p>
            <a:pPr marL="0" indent="0">
              <a:buNone/>
            </a:pPr>
            <a:r>
              <a:rPr lang="lt-LT" dirty="0" smtClean="0"/>
              <a:t> </a:t>
            </a: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327658" y="3063516"/>
            <a:ext cx="6105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Trys taisyklės, kurias reik žinoti:</a:t>
            </a:r>
          </a:p>
          <a:p>
            <a:pPr marL="800100" lvl="1" indent="-342900">
              <a:buFont typeface="+mj-lt"/>
              <a:buAutoNum type="arabicPeriod"/>
            </a:pPr>
            <a:r>
              <a:rPr lang="lt-LT" sz="2400" dirty="0" smtClean="0"/>
              <a:t>Ar buvo panaudotas prefiksas? Jei taip, imam prefiksą atitinkantį segmentą.</a:t>
            </a:r>
          </a:p>
          <a:p>
            <a:pPr marL="800100" lvl="1" indent="-342900">
              <a:buFont typeface="+mj-lt"/>
              <a:buAutoNum type="arabicPeriod"/>
            </a:pPr>
            <a:r>
              <a:rPr lang="lt-LT" sz="2400" dirty="0" smtClean="0"/>
              <a:t>Ar formuojant EA buvo panaudotas BP? Jei taip, imam 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lt-LT" sz="2400" dirty="0" smtClean="0"/>
              <a:t>Jei formuojant EA nepanaudotas BP </a:t>
            </a:r>
            <a:r>
              <a:rPr lang="lt-LT" sz="2400" dirty="0" smtClean="0">
                <a:sym typeface="Wingdings" panose="05000000000000000000" pitchFamily="2" charset="2"/>
              </a:rPr>
              <a:t> imam DS.</a:t>
            </a:r>
            <a:endParaRPr lang="lt-LT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63013"/>
              </p:ext>
            </p:extLst>
          </p:nvPr>
        </p:nvGraphicFramePr>
        <p:xfrm>
          <a:off x="6328371" y="2814676"/>
          <a:ext cx="5407308" cy="304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90"/>
                <a:gridCol w="2267775"/>
                <a:gridCol w="1913143"/>
              </a:tblGrid>
              <a:tr h="680579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Segmentas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Maš. Kodas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Fokusas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334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ES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uropos </a:t>
                      </a:r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ąjunga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334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CS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2E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Žaidė </a:t>
                      </a:r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CS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‘ą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334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SS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ovietų </a:t>
                      </a:r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ąjunga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0336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DS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3E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Dėstė Saikingai</a:t>
                      </a:r>
                      <a:br>
                        <a:rPr lang="lt-LT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ėjo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k**są)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Pavyzdinė užduotis (3)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Tikrinam pagal taisykles:</a:t>
            </a:r>
          </a:p>
          <a:p>
            <a:pPr lvl="1"/>
            <a:r>
              <a:rPr lang="lt-LT" dirty="0" smtClean="0"/>
              <a:t>Ar buvo prefiksas? Ne, nes maš. kodas buvo 8B 8F 12 34. </a:t>
            </a:r>
          </a:p>
          <a:p>
            <a:pPr lvl="1"/>
            <a:r>
              <a:rPr lang="lt-LT" dirty="0" smtClean="0"/>
              <a:t>Ar naudojom BP? Ne, nes EA sudarėm pagal BX + poslinkis.</a:t>
            </a:r>
          </a:p>
          <a:p>
            <a:pPr lvl="1"/>
            <a:r>
              <a:rPr lang="lt-LT" dirty="0" smtClean="0"/>
              <a:t>Reiškia, segmentas bus DS.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AA=DS*10h+EA=2345*10+4523=27973h</a:t>
            </a:r>
          </a:p>
          <a:p>
            <a:pPr marL="0" indent="0">
              <a:buNone/>
            </a:pPr>
            <a:r>
              <a:rPr lang="en-US" u="sng" dirty="0" err="1" smtClean="0"/>
              <a:t>Ats</a:t>
            </a:r>
            <a:r>
              <a:rPr lang="lt-LT" u="sng" dirty="0"/>
              <a:t>.</a:t>
            </a:r>
            <a:r>
              <a:rPr lang="en-US" u="sng" dirty="0" smtClean="0"/>
              <a:t>: AA = 27973h, EA = 4523h</a:t>
            </a:r>
            <a:endParaRPr lang="lt-LT" u="sng" dirty="0" smtClean="0"/>
          </a:p>
          <a:p>
            <a:pPr marL="0" indent="0">
              <a:buNone/>
            </a:pPr>
            <a:endParaRPr lang="lt-LT" dirty="0"/>
          </a:p>
          <a:p>
            <a:pPr marL="0" indent="0" algn="ctr">
              <a:buNone/>
            </a:pPr>
            <a:r>
              <a:rPr lang="lt-LT" sz="6600" b="1" i="1" u="sng" dirty="0" smtClean="0">
                <a:solidFill>
                  <a:srgbClr val="FF0000"/>
                </a:solidFill>
              </a:rPr>
              <a:t>Būtinai parašykit atsakymą</a:t>
            </a:r>
            <a:r>
              <a:rPr lang="en-US" sz="6600" b="1" i="1" u="sng" dirty="0" smtClean="0">
                <a:solidFill>
                  <a:srgbClr val="FF0000"/>
                </a:solidFill>
              </a:rPr>
              <a:t>!</a:t>
            </a:r>
            <a:endParaRPr lang="en-US" sz="66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41942"/>
            <a:ext cx="9720776" cy="65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</a:t>
            </a:r>
            <a:r>
              <a:rPr lang="lt-LT" dirty="0" smtClean="0"/>
              <a:t>ždaviniai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9" y="3133904"/>
            <a:ext cx="10675485" cy="1773823"/>
          </a:xfrm>
        </p:spPr>
      </p:pic>
      <p:sp>
        <p:nvSpPr>
          <p:cNvPr id="5" name="TextBox 4"/>
          <p:cNvSpPr txBox="1"/>
          <p:nvPr/>
        </p:nvSpPr>
        <p:spPr>
          <a:xfrm>
            <a:off x="838200" y="1506022"/>
            <a:ext cx="108801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Vis</a:t>
            </a:r>
            <a:r>
              <a:rPr lang="lt-LT" sz="2200" dirty="0" smtClean="0"/>
              <a:t>ų registrų reikšmės yra FFFF. Kokia komanda vykdoma ir koks operando atmintyje EA ir AA, jei komandos mašininis kodas yra: 8A F1 55 88.</a:t>
            </a:r>
            <a:r>
              <a:rPr lang="en-US" sz="2200" dirty="0" smtClean="0"/>
              <a:t> </a:t>
            </a:r>
            <a:endParaRPr lang="lt-LT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AX=0000, BX=1111, CX=2222, DX=3333, SI=4444, DI=5555, BP=6666, SP=7777, IP=8888, CS=1234, DS=2345, SS=FFEE, ES=4567. </a:t>
            </a:r>
            <a:r>
              <a:rPr lang="lt-LT" sz="2200" dirty="0" smtClean="0"/>
              <a:t>Koks operando atmintyje EA ir AA, jei komandos mašininis kodas yra 2E 8C 1E 28 37.</a:t>
            </a:r>
            <a:r>
              <a:rPr lang="en-US" sz="2200" dirty="0" smtClean="0"/>
              <a:t> </a:t>
            </a:r>
            <a:endParaRPr lang="lt-LT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27904"/>
            <a:ext cx="113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3.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734342"/>
            <a:ext cx="93046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dirty="0" smtClean="0"/>
              <a:t>4. </a:t>
            </a:r>
            <a:r>
              <a:rPr lang="lt-LT" sz="2200" dirty="0"/>
              <a:t>DS</a:t>
            </a:r>
            <a:r>
              <a:rPr lang="en-US" sz="2200" dirty="0"/>
              <a:t>=FE21, SS=3456, CS=CC31, ES=E341, BP=329A, BX=3675, SI=FA45, DI=F122.</a:t>
            </a:r>
            <a:endParaRPr lang="lt-LT" sz="2200" dirty="0"/>
          </a:p>
          <a:p>
            <a:r>
              <a:rPr lang="lt-LT" sz="2200" dirty="0" smtClean="0"/>
              <a:t>Apskaičiuoti operando absoliutų adresą pagal adresavimo baitą 6E. Po adresavimo baito seka baitai: ABBA</a:t>
            </a:r>
            <a:r>
              <a:rPr lang="lt-LT" sz="2200" dirty="0" smtClean="0"/>
              <a:t>.</a:t>
            </a:r>
          </a:p>
          <a:p>
            <a:endParaRPr lang="lt-LT" sz="2200" dirty="0" smtClean="0"/>
          </a:p>
          <a:p>
            <a:r>
              <a:rPr lang="lt-LT" sz="2200" dirty="0" smtClean="0"/>
              <a:t>Daugiau uždavinių galite rasti </a:t>
            </a:r>
            <a:r>
              <a:rPr lang="lt-LT" sz="2200" dirty="0" smtClean="0">
                <a:hlinkClick r:id="rId3"/>
              </a:rPr>
              <a:t>Beno konspekte </a:t>
            </a:r>
            <a:r>
              <a:rPr lang="lt-LT" sz="2200" dirty="0" smtClean="0"/>
              <a:t>arba dėstytojo J. </a:t>
            </a:r>
            <a:r>
              <a:rPr lang="lt-LT" sz="2200" dirty="0"/>
              <a:t>Andrikonio </a:t>
            </a:r>
            <a:r>
              <a:rPr lang="lt-LT" sz="2200" dirty="0" smtClean="0">
                <a:hlinkClick r:id="rId4"/>
              </a:rPr>
              <a:t>skaidrėse</a:t>
            </a:r>
            <a:r>
              <a:rPr lang="lt-LT" sz="2200" dirty="0"/>
              <a:t>.</a:t>
            </a:r>
            <a:endParaRPr lang="lt-LT" sz="2200" dirty="0"/>
          </a:p>
        </p:txBody>
      </p:sp>
    </p:spTree>
    <p:extLst>
      <p:ext uri="{BB962C8B-B14F-4D97-AF65-F5344CB8AC3E}">
        <p14:creationId xmlns:p14="http://schemas.microsoft.com/office/powerpoint/2010/main" val="35717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Šiandien paskaitoje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dirty="0" smtClean="0"/>
              <a:t>Būtiniausios kompiuterio dalys</a:t>
            </a:r>
          </a:p>
          <a:p>
            <a:r>
              <a:rPr lang="lt-LT" dirty="0" smtClean="0"/>
              <a:t>Atmintis ir jos sandara</a:t>
            </a:r>
          </a:p>
          <a:p>
            <a:r>
              <a:rPr lang="lt-LT" dirty="0" smtClean="0"/>
              <a:t>Efektyvus ir absoliutus adresas</a:t>
            </a:r>
          </a:p>
          <a:p>
            <a:r>
              <a:rPr lang="lt-LT" dirty="0" smtClean="0"/>
              <a:t>Adresavime svarbūs registrai</a:t>
            </a:r>
          </a:p>
          <a:p>
            <a:r>
              <a:rPr lang="lt-LT" dirty="0" smtClean="0"/>
              <a:t>Plėtimo pagal ženklą taisyklė</a:t>
            </a:r>
          </a:p>
          <a:p>
            <a:r>
              <a:rPr lang="lt-LT" dirty="0" smtClean="0"/>
              <a:t>Adresavimo būdai</a:t>
            </a:r>
          </a:p>
          <a:p>
            <a:r>
              <a:rPr lang="lt-LT" dirty="0" smtClean="0"/>
              <a:t>Adresavimo baitas</a:t>
            </a:r>
          </a:p>
          <a:p>
            <a:r>
              <a:rPr lang="lt-LT" dirty="0" smtClean="0"/>
              <a:t>Pavyzdinė užduotis</a:t>
            </a:r>
            <a:endParaRPr lang="en-US" dirty="0" smtClean="0"/>
          </a:p>
          <a:p>
            <a:r>
              <a:rPr lang="en-US" dirty="0" err="1" smtClean="0"/>
              <a:t>Segmento</a:t>
            </a:r>
            <a:r>
              <a:rPr lang="en-US" dirty="0" smtClean="0"/>
              <a:t> </a:t>
            </a:r>
            <a:r>
              <a:rPr lang="en-US" dirty="0" err="1" smtClean="0"/>
              <a:t>nustatymas</a:t>
            </a:r>
            <a:r>
              <a:rPr lang="en-US" dirty="0" smtClean="0"/>
              <a:t> </a:t>
            </a:r>
            <a:r>
              <a:rPr lang="en-US" dirty="0" err="1" smtClean="0"/>
              <a:t>adresavime</a:t>
            </a:r>
            <a:endParaRPr lang="lt-LT" dirty="0" smtClean="0"/>
          </a:p>
          <a:p>
            <a:r>
              <a:rPr lang="lt-LT" dirty="0" smtClean="0"/>
              <a:t>Užduotys</a:t>
            </a:r>
          </a:p>
          <a:p>
            <a:pPr marL="0" indent="0">
              <a:buNone/>
            </a:pPr>
            <a:endParaRPr lang="lt-LT" dirty="0" smtClean="0"/>
          </a:p>
          <a:p>
            <a:endParaRPr lang="lt-LT" dirty="0" smtClean="0"/>
          </a:p>
          <a:p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481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63" y="111628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Būtiniausios kompiuterio dalys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4" y="1548818"/>
            <a:ext cx="5147405" cy="530918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42985" y="1431448"/>
            <a:ext cx="6388820" cy="2487340"/>
            <a:chOff x="5842985" y="1431448"/>
            <a:chExt cx="6388820" cy="2487340"/>
          </a:xfrm>
        </p:grpSpPr>
        <p:sp>
          <p:nvSpPr>
            <p:cNvPr id="5" name="TextBox 4"/>
            <p:cNvSpPr txBox="1"/>
            <p:nvPr/>
          </p:nvSpPr>
          <p:spPr>
            <a:xfrm>
              <a:off x="5983405" y="1431448"/>
              <a:ext cx="624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+mj-lt"/>
                <a:buAutoNum type="arabicPeriod"/>
              </a:pPr>
              <a:r>
                <a:rPr lang="lt-LT" dirty="0" smtClean="0"/>
                <a:t>Procesorius (mikroprocesorius)</a:t>
              </a:r>
            </a:p>
            <a:p>
              <a:pPr marL="342900" indent="-342900">
                <a:buFont typeface="+mj-lt"/>
                <a:buAutoNum type="arabicPeriod"/>
              </a:pPr>
              <a:endParaRPr lang="lt-LT" dirty="0"/>
            </a:p>
            <a:p>
              <a:pPr marL="342900" indent="-342900">
                <a:buFont typeface="+mj-lt"/>
                <a:buAutoNum type="arabicPeriod"/>
              </a:pPr>
              <a:endParaRPr lang="lt-LT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6740929" y="1884424"/>
              <a:ext cx="1513490" cy="461665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42985" y="2426050"/>
              <a:ext cx="130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Registrai</a:t>
              </a:r>
              <a:endParaRPr lang="lt-LT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3646" y="2426050"/>
              <a:ext cx="13082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Aritmetinis loginis įrenginys</a:t>
              </a:r>
              <a:endParaRPr lang="lt-LT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68951" y="2441460"/>
              <a:ext cx="186098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b="1" dirty="0" smtClean="0"/>
                <a:t>Vykdomojo ir absoliutaus adresų </a:t>
              </a:r>
              <a:r>
                <a:rPr lang="lt-LT" dirty="0" smtClean="0"/>
                <a:t>formavimo įrenginiai</a:t>
              </a:r>
              <a:endParaRPr lang="lt-LT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00015" y="2441460"/>
              <a:ext cx="1691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Pertraukimų (interrupt‘ų) sistemos valdiklis</a:t>
              </a:r>
              <a:endParaRPr lang="lt-LT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7942903" y="1884424"/>
              <a:ext cx="871899" cy="51836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375186" y="1884423"/>
              <a:ext cx="424524" cy="51836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0212843" y="1841509"/>
              <a:ext cx="749358" cy="461664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812325" y="4101220"/>
            <a:ext cx="6292158" cy="1748676"/>
            <a:chOff x="5812325" y="4101220"/>
            <a:chExt cx="6292158" cy="1748676"/>
          </a:xfrm>
        </p:grpSpPr>
        <p:sp>
          <p:nvSpPr>
            <p:cNvPr id="30" name="TextBox 29"/>
            <p:cNvSpPr txBox="1"/>
            <p:nvPr/>
          </p:nvSpPr>
          <p:spPr>
            <a:xfrm>
              <a:off x="5812325" y="4101220"/>
              <a:ext cx="6292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smtClean="0"/>
                <a:t>2. Atmintis (RAM)</a:t>
              </a:r>
              <a:endParaRPr lang="lt-LT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7173646" y="4585504"/>
              <a:ext cx="1513490" cy="461665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8958404" y="4585504"/>
              <a:ext cx="12525" cy="7716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478385" y="4585504"/>
              <a:ext cx="1021630" cy="481316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95181" y="5111232"/>
              <a:ext cx="130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Kodas</a:t>
              </a:r>
              <a:endParaRPr lang="lt-LT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91217" y="5480564"/>
              <a:ext cx="130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Stekas</a:t>
              </a:r>
              <a:endParaRPr lang="lt-LT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75064" y="5203565"/>
              <a:ext cx="130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Duomenys</a:t>
              </a:r>
              <a:endParaRPr lang="lt-LT" dirty="0"/>
            </a:p>
          </p:txBody>
        </p:sp>
      </p:grpSp>
    </p:spTree>
    <p:extLst>
      <p:ext uri="{BB962C8B-B14F-4D97-AF65-F5344CB8AC3E}">
        <p14:creationId xmlns:p14="http://schemas.microsoft.com/office/powerpoint/2010/main" val="13163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2000" cy="1325563"/>
          </a:xfrm>
        </p:spPr>
        <p:txBody>
          <a:bodyPr/>
          <a:lstStyle/>
          <a:p>
            <a:pPr algn="ctr"/>
            <a:r>
              <a:rPr lang="lt-LT" dirty="0" smtClean="0"/>
              <a:t>Atmintis ir jos sandara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78" y="1151232"/>
            <a:ext cx="2117034" cy="5583027"/>
          </a:xfrm>
        </p:spPr>
      </p:pic>
      <p:sp>
        <p:nvSpPr>
          <p:cNvPr id="6" name="TextBox 5"/>
          <p:cNvSpPr txBox="1"/>
          <p:nvPr/>
        </p:nvSpPr>
        <p:spPr>
          <a:xfrm>
            <a:off x="200440" y="1284099"/>
            <a:ext cx="4876799" cy="5216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100" dirty="0" smtClean="0"/>
              <a:t>Mūsų nagrinėjamoje architektūroje atminties dydis yra 2</a:t>
            </a:r>
            <a:r>
              <a:rPr lang="lt-LT" sz="2100" baseline="30000" dirty="0" smtClean="0"/>
              <a:t>20</a:t>
            </a:r>
            <a:r>
              <a:rPr lang="lt-LT" sz="2100" dirty="0" smtClean="0"/>
              <a:t> baitų (1 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100" u="sng" dirty="0" smtClean="0"/>
              <a:t>Paragrafas</a:t>
            </a:r>
            <a:r>
              <a:rPr lang="lt-LT" sz="2100" dirty="0" smtClean="0"/>
              <a:t> – 16 baitų (10h) dydžio blokas.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100" dirty="0" smtClean="0"/>
              <a:t>Atmintis yra skirstoma į segmentus: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2100" dirty="0">
                <a:solidFill>
                  <a:srgbClr val="05EF0B"/>
                </a:solidFill>
              </a:rPr>
              <a:t>C</a:t>
            </a:r>
            <a:r>
              <a:rPr lang="lt-LT" sz="2100" dirty="0" smtClean="0">
                <a:solidFill>
                  <a:srgbClr val="05EF0B"/>
                </a:solidFill>
              </a:rPr>
              <a:t>S – Code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2100" dirty="0" smtClean="0">
                <a:solidFill>
                  <a:srgbClr val="0070C0"/>
                </a:solidFill>
              </a:rPr>
              <a:t>DS – Data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2100" dirty="0" smtClean="0">
                <a:solidFill>
                  <a:srgbClr val="CCCC00"/>
                </a:solidFill>
              </a:rPr>
              <a:t>ES – Extra Segment </a:t>
            </a:r>
            <a:r>
              <a:rPr lang="en-US" sz="2100" dirty="0" smtClean="0">
                <a:solidFill>
                  <a:srgbClr val="CCCC00"/>
                </a:solidFill>
              </a:rPr>
              <a:t>(</a:t>
            </a:r>
            <a:r>
              <a:rPr lang="lt-LT" sz="2100" dirty="0" smtClean="0">
                <a:solidFill>
                  <a:srgbClr val="CCCC00"/>
                </a:solidFill>
              </a:rPr>
              <a:t>extra data segment / papildomas duomenų segmentas)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2100" dirty="0" smtClean="0">
                <a:solidFill>
                  <a:srgbClr val="FF0000"/>
                </a:solidFill>
              </a:rPr>
              <a:t>SS – Stack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100" dirty="0" smtClean="0"/>
              <a:t>Segmento dydis: 10000h (arba 64K)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Ir</a:t>
            </a:r>
            <a:r>
              <a:rPr lang="en-US" sz="2100" dirty="0" smtClean="0"/>
              <a:t> </a:t>
            </a:r>
            <a:r>
              <a:rPr lang="en-US" sz="2100" dirty="0" err="1" smtClean="0"/>
              <a:t>atmintis</a:t>
            </a:r>
            <a:r>
              <a:rPr lang="en-US" sz="2100" dirty="0" smtClean="0"/>
              <a:t>, </a:t>
            </a:r>
            <a:r>
              <a:rPr lang="en-US" sz="2100" dirty="0" err="1" smtClean="0"/>
              <a:t>ir</a:t>
            </a:r>
            <a:r>
              <a:rPr lang="en-US" sz="2100" dirty="0" smtClean="0"/>
              <a:t> </a:t>
            </a:r>
            <a:r>
              <a:rPr lang="en-US" sz="2100" dirty="0" err="1" smtClean="0"/>
              <a:t>segmentai</a:t>
            </a:r>
            <a:r>
              <a:rPr lang="en-US" sz="2100" dirty="0" smtClean="0"/>
              <a:t> </a:t>
            </a:r>
            <a:r>
              <a:rPr lang="en-US" sz="2100" dirty="0" err="1" smtClean="0"/>
              <a:t>yra</a:t>
            </a:r>
            <a:r>
              <a:rPr lang="en-US" sz="2100" dirty="0" smtClean="0"/>
              <a:t> </a:t>
            </a:r>
            <a:r>
              <a:rPr lang="en-US" sz="2100" b="1" dirty="0" err="1" smtClean="0"/>
              <a:t>cikliniai</a:t>
            </a:r>
            <a:r>
              <a:rPr lang="en-US" sz="2100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FFFFF+1=00000h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FF8A+AB=0035h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0939" y="1127593"/>
            <a:ext cx="3846444" cy="573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Segmentiniai</a:t>
            </a:r>
            <a:r>
              <a:rPr lang="en-US" sz="2100" dirty="0" smtClean="0"/>
              <a:t> </a:t>
            </a:r>
            <a:r>
              <a:rPr lang="en-US" sz="2100" dirty="0" err="1" smtClean="0"/>
              <a:t>registrai</a:t>
            </a:r>
            <a:r>
              <a:rPr lang="en-US" sz="2100" dirty="0" smtClean="0"/>
              <a:t> </a:t>
            </a:r>
            <a:r>
              <a:rPr lang="en-US" sz="2100" dirty="0" err="1" smtClean="0"/>
              <a:t>yra</a:t>
            </a:r>
            <a:r>
              <a:rPr lang="en-US" sz="2100" dirty="0" smtClean="0"/>
              <a:t> 16 bit</a:t>
            </a:r>
            <a:r>
              <a:rPr lang="lt-LT" sz="2100" dirty="0" smtClean="0"/>
              <a:t>ų reikšmėse. Pagal pateiktą paveikslėlį (</a:t>
            </a:r>
            <a:r>
              <a:rPr lang="lt-LT" sz="2100" i="1" dirty="0" smtClean="0"/>
              <a:t>gali būti kitaip</a:t>
            </a:r>
            <a:r>
              <a:rPr lang="en-US" sz="2100" i="1" dirty="0" smtClean="0"/>
              <a:t>!) </a:t>
            </a:r>
            <a:r>
              <a:rPr lang="en-US" sz="2100" dirty="0" err="1" smtClean="0"/>
              <a:t>segmentini</a:t>
            </a:r>
            <a:r>
              <a:rPr lang="lt-LT" sz="2100" dirty="0" smtClean="0"/>
              <a:t>ų registrų reikšmės yra: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2100" dirty="0" smtClean="0">
                <a:solidFill>
                  <a:srgbClr val="05EF0B"/>
                </a:solidFill>
              </a:rPr>
              <a:t>CS </a:t>
            </a:r>
            <a:r>
              <a:rPr lang="en-US" sz="2100" dirty="0" smtClean="0">
                <a:solidFill>
                  <a:srgbClr val="05EF0B"/>
                </a:solidFill>
              </a:rPr>
              <a:t>= 1234h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0070C0"/>
                </a:solidFill>
              </a:rPr>
              <a:t>DS = 769Ah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CCCC00"/>
                </a:solidFill>
              </a:rPr>
              <a:t>ES = CF49h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SS = DA34h</a:t>
            </a:r>
            <a:endParaRPr lang="lt-LT" sz="21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100" dirty="0" smtClean="0"/>
              <a:t>Segmentinis registras nurodo segmento pradžią atmintyje, kuri yra adresu:  segmento registro reikšmė * paragrafo dydis (10h)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2100" dirty="0" smtClean="0"/>
              <a:t>Pvz.: </a:t>
            </a:r>
            <a:r>
              <a:rPr lang="lt-LT" sz="2100" dirty="0" smtClean="0">
                <a:solidFill>
                  <a:srgbClr val="0070C0"/>
                </a:solidFill>
              </a:rPr>
              <a:t>DS pradžia atmintyje yra 769A*10</a:t>
            </a:r>
            <a:r>
              <a:rPr lang="en-US" sz="2100" dirty="0" smtClean="0">
                <a:solidFill>
                  <a:srgbClr val="0070C0"/>
                </a:solidFill>
              </a:rPr>
              <a:t>=769A0h</a:t>
            </a:r>
            <a:endParaRPr lang="lt-LT" sz="21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Efektyvus ir absoliutus adresas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u="sng" dirty="0" smtClean="0"/>
              <a:t>Efektyvus adresas (EA): </a:t>
            </a:r>
            <a:r>
              <a:rPr lang="lt-LT" dirty="0" smtClean="0"/>
              <a:t>4 šešioliktainiai skaitmenys (pvz. ACDCh). Jis parodo poslinkį nuo segmento pradžios.</a:t>
            </a:r>
          </a:p>
          <a:p>
            <a:r>
              <a:rPr lang="lt-LT" u="sng" dirty="0" smtClean="0"/>
              <a:t>Absoliutus adresas (AA): </a:t>
            </a:r>
            <a:r>
              <a:rPr lang="lt-LT" dirty="0" smtClean="0"/>
              <a:t>5 šešioliktainiai skaitmenys (pvz. BABA5h). Jis parodo elemento adresą atmintyje. </a:t>
            </a:r>
          </a:p>
          <a:p>
            <a:endParaRPr lang="lt-LT" dirty="0"/>
          </a:p>
          <a:p>
            <a:pPr marL="0" indent="0" algn="ctr">
              <a:buNone/>
            </a:pPr>
            <a:r>
              <a:rPr lang="lt-LT" b="1" dirty="0" smtClean="0"/>
              <a:t>AA</a:t>
            </a:r>
            <a:r>
              <a:rPr lang="en-US" b="1" dirty="0" smtClean="0"/>
              <a:t> = segment</a:t>
            </a:r>
            <a:r>
              <a:rPr lang="lt-LT" b="1" dirty="0" smtClean="0"/>
              <a:t>inio_registro</a:t>
            </a:r>
            <a:r>
              <a:rPr lang="en-US" b="1" dirty="0" smtClean="0"/>
              <a:t>_</a:t>
            </a:r>
            <a:r>
              <a:rPr lang="en-US" b="1" dirty="0" err="1" smtClean="0"/>
              <a:t>reik</a:t>
            </a:r>
            <a:r>
              <a:rPr lang="lt-LT" b="1" dirty="0" smtClean="0"/>
              <a:t>šmė * 10h + EA</a:t>
            </a:r>
          </a:p>
          <a:p>
            <a:pPr marL="0" indent="0" algn="ctr">
              <a:buNone/>
            </a:pPr>
            <a:r>
              <a:rPr lang="lt-LT" dirty="0" smtClean="0"/>
              <a:t>(dar užrašomas seg:EA, pvz.: DS:EA)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695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7873"/>
          </a:xfrm>
        </p:spPr>
        <p:txBody>
          <a:bodyPr/>
          <a:lstStyle/>
          <a:p>
            <a:pPr algn="ctr"/>
            <a:r>
              <a:rPr lang="lt-LT" dirty="0" smtClean="0"/>
              <a:t>Adresavime svarbūs registrai</a:t>
            </a:r>
            <a:r>
              <a:rPr lang="en-US" dirty="0" smtClean="0"/>
              <a:t> 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5" y="1376127"/>
            <a:ext cx="11193517" cy="4800836"/>
          </a:xfrm>
        </p:spPr>
        <p:txBody>
          <a:bodyPr>
            <a:normAutofit fontScale="92500" lnSpcReduction="20000"/>
          </a:bodyPr>
          <a:lstStyle/>
          <a:p>
            <a:r>
              <a:rPr lang="lt-LT" dirty="0" smtClean="0"/>
              <a:t>SI – Source Index. Dažniausiai naudojamas su DS (DS:SI)</a:t>
            </a:r>
          </a:p>
          <a:p>
            <a:r>
              <a:rPr lang="lt-LT" dirty="0" smtClean="0"/>
              <a:t>DI – Destination Index. Dažniausiai naudojamas su ES (ES:DI)</a:t>
            </a:r>
          </a:p>
          <a:p>
            <a:r>
              <a:rPr lang="lt-LT" dirty="0" smtClean="0"/>
              <a:t>IP – Instruction Pointer. </a:t>
            </a:r>
            <a:r>
              <a:rPr lang="lt-LT" b="1" dirty="0" smtClean="0"/>
              <a:t>Komandos vykdymo metu rodo į sekančios vykdymos komandos pradžią. </a:t>
            </a:r>
            <a:r>
              <a:rPr lang="lt-LT" dirty="0" smtClean="0"/>
              <a:t>Rodo poslinkį nuo kodo segmento pradžios, dažniausiai naudojamas su CS (CS:IP)</a:t>
            </a:r>
          </a:p>
          <a:p>
            <a:r>
              <a:rPr lang="lt-LT" dirty="0" smtClean="0"/>
              <a:t>BP – Base Pointer. Dažniausiai naudojamas kartu su SS (SS:BP)</a:t>
            </a:r>
          </a:p>
          <a:p>
            <a:r>
              <a:rPr lang="lt-LT" dirty="0" smtClean="0"/>
              <a:t>SP – Stack Pointer. Rodo į steko viršūnė, dažniausiai naudojamas kartu su SS (SS:SP)</a:t>
            </a:r>
          </a:p>
          <a:p>
            <a:pPr marL="0" indent="0">
              <a:buNone/>
            </a:pPr>
            <a:r>
              <a:rPr lang="lt-LT" i="1" dirty="0" smtClean="0"/>
              <a:t>Uždavinukas</a:t>
            </a:r>
            <a:r>
              <a:rPr lang="lt-LT" dirty="0" smtClean="0"/>
              <a:t>: Registrų reikšmės: SS</a:t>
            </a:r>
            <a:r>
              <a:rPr lang="en-US" dirty="0" smtClean="0"/>
              <a:t>=ABCD, SP=0005, BP=1456, SI=BOOB, DI=7536. </a:t>
            </a:r>
            <a:r>
              <a:rPr lang="en-US" dirty="0" err="1" smtClean="0"/>
              <a:t>Duotame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9A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en-US" dirty="0" err="1" smtClean="0"/>
              <a:t>operacijos</a:t>
            </a:r>
            <a:r>
              <a:rPr lang="en-US" dirty="0" smtClean="0"/>
              <a:t> </a:t>
            </a:r>
            <a:r>
              <a:rPr lang="en-US" dirty="0" err="1" smtClean="0"/>
              <a:t>kodas</a:t>
            </a:r>
            <a:r>
              <a:rPr lang="en-US" dirty="0" smtClean="0"/>
              <a:t>, EB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en-US" dirty="0" err="1" smtClean="0"/>
              <a:t>automatizacijos</a:t>
            </a:r>
            <a:r>
              <a:rPr lang="en-US" dirty="0" smtClean="0"/>
              <a:t> </a:t>
            </a:r>
            <a:r>
              <a:rPr lang="en-US" dirty="0" err="1" smtClean="0"/>
              <a:t>pl</a:t>
            </a:r>
            <a:r>
              <a:rPr lang="lt-LT" dirty="0" smtClean="0"/>
              <a:t>ėtinys, FE yra </a:t>
            </a:r>
            <a:r>
              <a:rPr lang="en-US" dirty="0" err="1" smtClean="0"/>
              <a:t>mikrokomandos</a:t>
            </a:r>
            <a:r>
              <a:rPr lang="en-US" dirty="0" smtClean="0"/>
              <a:t> GOGO </a:t>
            </a:r>
            <a:r>
              <a:rPr lang="lt-LT" dirty="0" smtClean="0"/>
              <a:t>reikšmė. Vykdomoji komanda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lt-LT" dirty="0" smtClean="0"/>
              <a:t> yra sudaryta iš 5 baitų. Kokia bus IP reikšmė </a:t>
            </a:r>
            <a:r>
              <a:rPr lang="en-US" dirty="0" err="1" smtClean="0"/>
              <a:t>komandos</a:t>
            </a:r>
            <a:r>
              <a:rPr lang="en-US" dirty="0" smtClean="0"/>
              <a:t> </a:t>
            </a:r>
            <a:r>
              <a:rPr lang="en-US" dirty="0" err="1" smtClean="0"/>
              <a:t>vykdymo</a:t>
            </a:r>
            <a:r>
              <a:rPr lang="en-US" dirty="0" smtClean="0"/>
              <a:t> </a:t>
            </a:r>
            <a:r>
              <a:rPr lang="en-US" dirty="0" err="1" smtClean="0"/>
              <a:t>metu</a:t>
            </a:r>
            <a:r>
              <a:rPr lang="lt-LT" dirty="0" smtClean="0"/>
              <a:t>?</a:t>
            </a:r>
          </a:p>
          <a:p>
            <a:pPr marL="0" indent="0">
              <a:buNone/>
            </a:pPr>
            <a:r>
              <a:rPr lang="lt-LT" dirty="0" smtClean="0"/>
              <a:t>1234 9A EBFE6789453124                  CALL TEXT (1234 yra poslinkis kodo segmente)</a:t>
            </a:r>
          </a:p>
          <a:p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3811510" y="5992297"/>
            <a:ext cx="406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 dirty="0" smtClean="0"/>
              <a:t>Ats: 1234+5</a:t>
            </a:r>
            <a:r>
              <a:rPr lang="en-US" sz="2800" dirty="0" smtClean="0"/>
              <a:t>=</a:t>
            </a:r>
            <a:r>
              <a:rPr lang="en-US" sz="2800" u="sng" dirty="0" smtClean="0"/>
              <a:t>1239h</a:t>
            </a:r>
            <a:endParaRPr lang="lt-LT" sz="2800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0753" y="217101"/>
            <a:ext cx="11272070" cy="4707984"/>
            <a:chOff x="550753" y="217101"/>
            <a:chExt cx="11272070" cy="4707984"/>
          </a:xfrm>
        </p:grpSpPr>
        <p:grpSp>
          <p:nvGrpSpPr>
            <p:cNvPr id="9" name="Group 8"/>
            <p:cNvGrpSpPr/>
            <p:nvPr/>
          </p:nvGrpSpPr>
          <p:grpSpPr>
            <a:xfrm>
              <a:off x="550753" y="4680642"/>
              <a:ext cx="10612170" cy="244443"/>
              <a:chOff x="550753" y="4680642"/>
              <a:chExt cx="10612170" cy="244443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939073" y="4680642"/>
                <a:ext cx="5223850" cy="181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50753" y="4923577"/>
                <a:ext cx="4147996" cy="1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8861" y="217101"/>
              <a:ext cx="1933962" cy="179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13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Plėtimo pagal ženklą taisyklė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Plėsti pagal ženklą reikia tuomet, kai prie žodžio (2 baitų) reikia pridėti 1 baitą. </a:t>
            </a:r>
          </a:p>
          <a:p>
            <a:r>
              <a:rPr lang="en-US" dirty="0" err="1" smtClean="0"/>
              <a:t>Ple</a:t>
            </a:r>
            <a:r>
              <a:rPr lang="lt-LT" dirty="0" smtClean="0"/>
              <a:t>čiama </a:t>
            </a:r>
            <a:r>
              <a:rPr lang="lt-LT" b="1" dirty="0" smtClean="0"/>
              <a:t>pagal ženklo bitą </a:t>
            </a:r>
            <a:r>
              <a:rPr lang="lt-LT" dirty="0" smtClean="0"/>
              <a:t>(patį kairiausią bitą). Koks ženklo bitas, tokį bitą reikia prirašyti iš kairės 8 kartus.</a:t>
            </a:r>
          </a:p>
          <a:p>
            <a:pPr lvl="1"/>
            <a:r>
              <a:rPr lang="lt-LT" dirty="0" smtClean="0">
                <a:solidFill>
                  <a:srgbClr val="FF0000"/>
                </a:solidFill>
              </a:rPr>
              <a:t>0</a:t>
            </a:r>
            <a:r>
              <a:rPr lang="lt-LT" dirty="0" smtClean="0"/>
              <a:t>011 0101 -&gt; </a:t>
            </a:r>
            <a:r>
              <a:rPr lang="lt-LT" dirty="0" smtClean="0">
                <a:solidFill>
                  <a:srgbClr val="FF0000"/>
                </a:solidFill>
              </a:rPr>
              <a:t>0000 0000 </a:t>
            </a:r>
            <a:r>
              <a:rPr lang="lt-LT" dirty="0" smtClean="0"/>
              <a:t>0011 0101 (35h -&gt; 0035h)</a:t>
            </a:r>
          </a:p>
          <a:p>
            <a:pPr lvl="1"/>
            <a:r>
              <a:rPr lang="lt-LT" dirty="0" smtClean="0">
                <a:solidFill>
                  <a:srgbClr val="FF0000"/>
                </a:solidFill>
              </a:rPr>
              <a:t>1</a:t>
            </a:r>
            <a:r>
              <a:rPr lang="lt-LT" dirty="0" smtClean="0"/>
              <a:t>000 0001 -&gt; </a:t>
            </a:r>
            <a:r>
              <a:rPr lang="lt-LT" dirty="0" smtClean="0">
                <a:solidFill>
                  <a:srgbClr val="FF0000"/>
                </a:solidFill>
              </a:rPr>
              <a:t>1111 1111 </a:t>
            </a:r>
            <a:r>
              <a:rPr lang="lt-LT" dirty="0" smtClean="0"/>
              <a:t>1000 0001 (81h -&gt; FF81h)</a:t>
            </a:r>
          </a:p>
          <a:p>
            <a:pPr marL="0" indent="0">
              <a:buNone/>
            </a:pPr>
            <a:endParaRPr lang="lt-LT" dirty="0" smtClean="0"/>
          </a:p>
          <a:p>
            <a:pPr lvl="1"/>
            <a:endParaRPr lang="lt-LT" dirty="0" smtClean="0"/>
          </a:p>
          <a:p>
            <a:pPr marL="0" indent="0">
              <a:buNone/>
            </a:pPr>
            <a:endParaRPr lang="lt-LT" dirty="0"/>
          </a:p>
        </p:txBody>
      </p:sp>
      <p:grpSp>
        <p:nvGrpSpPr>
          <p:cNvPr id="6" name="Group 5"/>
          <p:cNvGrpSpPr/>
          <p:nvPr/>
        </p:nvGrpSpPr>
        <p:grpSpPr>
          <a:xfrm>
            <a:off x="806668" y="4649249"/>
            <a:ext cx="9971462" cy="1200330"/>
            <a:chOff x="806668" y="4649249"/>
            <a:chExt cx="9971462" cy="1200330"/>
          </a:xfrm>
        </p:grpSpPr>
        <p:sp>
          <p:nvSpPr>
            <p:cNvPr id="4" name="TextBox 3"/>
            <p:cNvSpPr txBox="1"/>
            <p:nvPr/>
          </p:nvSpPr>
          <p:spPr>
            <a:xfrm>
              <a:off x="806668" y="4649250"/>
              <a:ext cx="4697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400" dirty="0" smtClean="0"/>
                <a:t>1. IP registro reikšmė yra </a:t>
              </a:r>
              <a:r>
                <a:rPr lang="en-US" sz="2400" dirty="0" smtClean="0"/>
                <a:t>222</a:t>
              </a:r>
              <a:r>
                <a:rPr lang="lt-LT" sz="2400" dirty="0" smtClean="0"/>
                <a:t>2</a:t>
              </a:r>
              <a:r>
                <a:rPr lang="en-US" sz="2400" dirty="0" smtClean="0"/>
                <a:t>h</a:t>
              </a:r>
              <a:r>
                <a:rPr lang="lt-LT" sz="2400" dirty="0" smtClean="0"/>
                <a:t>, poslinkis 7Fh. Kokia bus nauja IP reikšmė? </a:t>
              </a:r>
              <a:endParaRPr lang="lt-LT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80234" y="4649249"/>
              <a:ext cx="4697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400" dirty="0" smtClean="0"/>
                <a:t>2. IP registro reikšmė yra 4587</a:t>
              </a:r>
              <a:r>
                <a:rPr lang="en-US" sz="2400" dirty="0" smtClean="0"/>
                <a:t>h</a:t>
              </a:r>
              <a:r>
                <a:rPr lang="lt-LT" sz="2400" dirty="0" smtClean="0"/>
                <a:t>, poslinkis 87h. Kokia bus nauja IP reikšmė? </a:t>
              </a:r>
              <a:endParaRPr lang="lt-LT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6596" y="5828873"/>
            <a:ext cx="10091498" cy="461666"/>
            <a:chOff x="566596" y="5828873"/>
            <a:chExt cx="10091498" cy="461666"/>
          </a:xfrm>
        </p:grpSpPr>
        <p:sp>
          <p:nvSpPr>
            <p:cNvPr id="7" name="TextBox 6"/>
            <p:cNvSpPr txBox="1"/>
            <p:nvPr/>
          </p:nvSpPr>
          <p:spPr>
            <a:xfrm>
              <a:off x="566596" y="5828874"/>
              <a:ext cx="469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sz="2400" u="sng" dirty="0" smtClean="0"/>
                <a:t>Ats.: 22A1h</a:t>
              </a:r>
              <a:endParaRPr lang="lt-LT" sz="2400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60198" y="5828873"/>
              <a:ext cx="469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sz="2400" u="sng" dirty="0" smtClean="0"/>
                <a:t>Ats.: 450Eh</a:t>
              </a:r>
              <a:endParaRPr lang="lt-LT" sz="24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5566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Adresavimo būdai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Tiesioginė adresacija:</a:t>
            </a:r>
          </a:p>
          <a:p>
            <a:pPr lvl="1"/>
            <a:r>
              <a:rPr lang="lt-LT" dirty="0" smtClean="0"/>
              <a:t>Pagal adresavimo baitą</a:t>
            </a:r>
          </a:p>
          <a:p>
            <a:pPr lvl="1"/>
            <a:r>
              <a:rPr lang="lt-LT" dirty="0" smtClean="0"/>
              <a:t>Pagal operacijos kodą:</a:t>
            </a:r>
          </a:p>
          <a:p>
            <a:pPr lvl="2"/>
            <a:r>
              <a:rPr lang="lt-LT" dirty="0" smtClean="0"/>
              <a:t>Paprasta</a:t>
            </a:r>
          </a:p>
          <a:p>
            <a:pPr lvl="2"/>
            <a:r>
              <a:rPr lang="lt-LT" dirty="0" smtClean="0"/>
              <a:t>Santykinė</a:t>
            </a:r>
          </a:p>
          <a:p>
            <a:pPr lvl="2"/>
            <a:r>
              <a:rPr lang="lt-LT" dirty="0" smtClean="0"/>
              <a:t>Absoliuti</a:t>
            </a:r>
          </a:p>
          <a:p>
            <a:pPr lvl="1"/>
            <a:r>
              <a:rPr lang="lt-LT" dirty="0" smtClean="0"/>
              <a:t>Netiesioginė adresacija</a:t>
            </a:r>
          </a:p>
          <a:p>
            <a:pPr marL="457200" lvl="1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80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Adresavimo būdai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dirty="0" smtClean="0"/>
              <a:t>Pagal adresavimo baitą:</a:t>
            </a:r>
          </a:p>
          <a:p>
            <a:pPr marL="457200" lvl="1" indent="0">
              <a:buNone/>
            </a:pPr>
            <a:r>
              <a:rPr lang="lt-LT" dirty="0" smtClean="0"/>
              <a:t>MOV AX, [bx+55] </a:t>
            </a:r>
            <a:r>
              <a:rPr lang="en-US" dirty="0" smtClean="0"/>
              <a:t>-&gt; 8B 47 55</a:t>
            </a:r>
            <a:r>
              <a:rPr lang="lt-LT" dirty="0" smtClean="0"/>
              <a:t> (</a:t>
            </a:r>
            <a:r>
              <a:rPr lang="lt-LT" i="1" dirty="0" smtClean="0"/>
              <a:t>47 yra adresavimo baitas</a:t>
            </a:r>
            <a:r>
              <a:rPr lang="lt-LT" dirty="0" smtClean="0"/>
              <a:t>)</a:t>
            </a:r>
            <a:endParaRPr lang="en-US" dirty="0" smtClean="0"/>
          </a:p>
          <a:p>
            <a:r>
              <a:rPr lang="en-US" dirty="0" err="1" smtClean="0"/>
              <a:t>Paprasta</a:t>
            </a:r>
            <a:r>
              <a:rPr lang="en-US" dirty="0" smtClean="0"/>
              <a:t> </a:t>
            </a:r>
            <a:r>
              <a:rPr lang="en-US" dirty="0" err="1" smtClean="0"/>
              <a:t>tiesiogin</a:t>
            </a:r>
            <a:r>
              <a:rPr lang="lt-LT" dirty="0" smtClean="0"/>
              <a:t>ė</a:t>
            </a:r>
            <a:r>
              <a:rPr lang="en-US" dirty="0" smtClean="0"/>
              <a:t> </a:t>
            </a:r>
            <a:r>
              <a:rPr lang="en-US" dirty="0" err="1" smtClean="0"/>
              <a:t>adresacij</a:t>
            </a:r>
            <a:r>
              <a:rPr lang="lt-LT" dirty="0" smtClean="0"/>
              <a:t>a:</a:t>
            </a:r>
          </a:p>
          <a:p>
            <a:pPr marL="457200" lvl="1" indent="0">
              <a:buNone/>
            </a:pPr>
            <a:r>
              <a:rPr lang="lt-LT" dirty="0" smtClean="0"/>
              <a:t>MOV AX, word ptr wild_stuff -&gt; A1 05 00 (</a:t>
            </a:r>
            <a:r>
              <a:rPr lang="lt-LT" i="1" dirty="0" smtClean="0"/>
              <a:t>0005 yra operando EA</a:t>
            </a:r>
            <a:r>
              <a:rPr lang="lt-LT" dirty="0" smtClean="0"/>
              <a:t>)</a:t>
            </a:r>
          </a:p>
          <a:p>
            <a:r>
              <a:rPr lang="lt-LT" dirty="0" smtClean="0"/>
              <a:t>Santykinė tiesioginė adresacija:</a:t>
            </a:r>
          </a:p>
          <a:p>
            <a:pPr marL="457200" lvl="1" indent="0">
              <a:buNone/>
            </a:pPr>
            <a:r>
              <a:rPr lang="lt-LT" dirty="0" smtClean="0"/>
              <a:t>JE wild_place-&gt; 74 F8 (</a:t>
            </a:r>
            <a:r>
              <a:rPr lang="lt-LT" i="1" dirty="0" smtClean="0"/>
              <a:t>F8 yra poslinkis nuo esamos pozicijos</a:t>
            </a:r>
            <a:r>
              <a:rPr lang="lt-LT" dirty="0" smtClean="0"/>
              <a:t>)</a:t>
            </a:r>
          </a:p>
          <a:p>
            <a:r>
              <a:rPr lang="lt-LT" dirty="0" smtClean="0"/>
              <a:t>Absoliuti tiesioginė adresacija:</a:t>
            </a:r>
          </a:p>
          <a:p>
            <a:pPr marL="457200" lvl="1" indent="0">
              <a:buNone/>
            </a:pPr>
            <a:r>
              <a:rPr lang="lt-LT" dirty="0" smtClean="0"/>
              <a:t>JMP 5511h:8722h -&gt; EA 22 87 11 55 (</a:t>
            </a:r>
            <a:r>
              <a:rPr lang="lt-LT" i="1" dirty="0" smtClean="0"/>
              <a:t>komandoje tiesiogiai nurodytas EA (8722) ir segmento registro reikšmė (5511)</a:t>
            </a:r>
            <a:r>
              <a:rPr lang="lt-LT" dirty="0" smtClean="0"/>
              <a:t>)</a:t>
            </a:r>
          </a:p>
          <a:p>
            <a:r>
              <a:rPr lang="lt-LT" dirty="0" smtClean="0"/>
              <a:t>Netiesioginė adresacija:</a:t>
            </a:r>
          </a:p>
          <a:p>
            <a:pPr marL="457200" lvl="1" indent="0">
              <a:buNone/>
            </a:pPr>
            <a:r>
              <a:rPr lang="lt-LT" dirty="0" smtClean="0"/>
              <a:t>JMP [bx+si] -&gt; FF 20 (</a:t>
            </a:r>
            <a:r>
              <a:rPr lang="lt-LT" i="1" dirty="0" smtClean="0"/>
              <a:t>pagal adresavimo baitą suformuojama AA; </a:t>
            </a:r>
            <a:r>
              <a:rPr lang="lt-LT" b="1" i="1" dirty="0" smtClean="0"/>
              <a:t>tuo adresu esanti reikšmė</a:t>
            </a:r>
            <a:r>
              <a:rPr lang="lt-LT" i="1" dirty="0" smtClean="0"/>
              <a:t> laikoma operando adresu</a:t>
            </a:r>
            <a:r>
              <a:rPr lang="lt-LT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9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1377</Words>
  <Application>Microsoft Office PowerPoint</Application>
  <PresentationFormat>Widescreen</PresentationFormat>
  <Paragraphs>189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Adresavimas – pirma dalis</vt:lpstr>
      <vt:lpstr>Šiandien paskaitoje</vt:lpstr>
      <vt:lpstr>Būtiniausios kompiuterio dalys</vt:lpstr>
      <vt:lpstr>Atmintis ir jos sandara</vt:lpstr>
      <vt:lpstr>Efektyvus ir absoliutus adresas</vt:lpstr>
      <vt:lpstr>Adresavime svarbūs registrai </vt:lpstr>
      <vt:lpstr>Plėtimo pagal ženklą taisyklė</vt:lpstr>
      <vt:lpstr>Adresavimo būdai</vt:lpstr>
      <vt:lpstr>Adresavimo būdai</vt:lpstr>
      <vt:lpstr>Adresavimo baitas</vt:lpstr>
      <vt:lpstr>Smagioji lentelė</vt:lpstr>
      <vt:lpstr>Pavyzdinė užduotis (1)</vt:lpstr>
      <vt:lpstr>Pavyzdinė užduotis (2)</vt:lpstr>
      <vt:lpstr>Segmento nustatymas adresavime</vt:lpstr>
      <vt:lpstr>Pavyzdinė užduotis (3)</vt:lpstr>
      <vt:lpstr>PowerPoint Presentation</vt:lpstr>
      <vt:lpstr>Uždaviniai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Adresavimas – pirma dalis</dc:title>
  <dc:creator>Jurgis</dc:creator>
  <cp:lastModifiedBy>Jurgis</cp:lastModifiedBy>
  <cp:revision>44</cp:revision>
  <dcterms:created xsi:type="dcterms:W3CDTF">2015-10-11T16:20:15Z</dcterms:created>
  <dcterms:modified xsi:type="dcterms:W3CDTF">2015-10-13T18:16:02Z</dcterms:modified>
</cp:coreProperties>
</file>