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8"/>
  </p:notesMasterIdLst>
  <p:sldIdLst>
    <p:sldId id="256" r:id="rId2"/>
    <p:sldId id="258" r:id="rId3"/>
    <p:sldId id="259" r:id="rId4"/>
    <p:sldId id="275" r:id="rId5"/>
    <p:sldId id="274" r:id="rId6"/>
    <p:sldId id="265" r:id="rId7"/>
    <p:sldId id="260" r:id="rId8"/>
    <p:sldId id="268" r:id="rId9"/>
    <p:sldId id="269" r:id="rId10"/>
    <p:sldId id="271" r:id="rId11"/>
    <p:sldId id="273" r:id="rId12"/>
    <p:sldId id="270" r:id="rId13"/>
    <p:sldId id="272" r:id="rId14"/>
    <p:sldId id="277" r:id="rId15"/>
    <p:sldId id="264" r:id="rId16"/>
    <p:sldId id="278" r:id="rId17"/>
  </p:sldIdLst>
  <p:sldSz cx="9144000" cy="5143500" type="screen16x9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01" autoAdjust="0"/>
  </p:normalViewPr>
  <p:slideViewPr>
    <p:cSldViewPr>
      <p:cViewPr>
        <p:scale>
          <a:sx n="100" d="100"/>
          <a:sy n="100" d="100"/>
        </p:scale>
        <p:origin x="-1902" y="-7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13E4-ABBA-49D4-8014-B0CF1074CBB1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0B4E3-7A26-4DA8-8D7B-A4A9DE20D01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98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0B4E3-7A26-4DA8-8D7B-A4A9DE20D017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2998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D4AA0E9-EC30-4F09-9307-A2550BAD80B6}" type="datetimeFigureOut">
              <a:rPr lang="lt-LT" smtClean="0"/>
              <a:t>2015-10-28</a:t>
            </a:fld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1E8536-EB45-466A-ACAE-3C677C673699}" type="slidenum">
              <a:rPr lang="lt-LT" smtClean="0"/>
              <a:t>‹#›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pike.scu.edu.au/~barry/interrup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1.lv/learn/asm/asm3.html" TargetMode="External"/><Relationship Id="rId2" Type="http://schemas.openxmlformats.org/officeDocument/2006/relationships/hyperlink" Target="http://stanislavs.org/helppc/dos_error_cod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google.com/forms/d/1ZquYGEMiPWkPeZgzljiw4iuDX3bk2okkKjblek6OVr8/view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64" y="51470"/>
            <a:ext cx="8367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48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Ubuntu" pitchFamily="34" charset="0"/>
              </a:rPr>
              <a:t>ASSembleris (part 2)</a:t>
            </a:r>
            <a:endParaRPr lang="en-US" sz="48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Ubuntu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958" y="4371951"/>
            <a:ext cx="3964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lt-LT" sz="2400" dirty="0" smtClean="0">
                <a:latin typeface="Ubuntu" pitchFamily="34" charset="0"/>
              </a:rPr>
              <a:t>Skaidres ir medžiagą ruošė:</a:t>
            </a:r>
          </a:p>
          <a:p>
            <a:pPr algn="r"/>
            <a:r>
              <a:rPr lang="lt-LT" sz="2400" dirty="0">
                <a:latin typeface="Ubuntu" pitchFamily="34" charset="0"/>
              </a:rPr>
              <a:t>	</a:t>
            </a:r>
            <a:r>
              <a:rPr lang="lt-LT" sz="2400" b="1" i="1" dirty="0" smtClean="0">
                <a:latin typeface="Ubuntu" pitchFamily="34" charset="0"/>
              </a:rPr>
              <a:t>Jonas Brusokas </a:t>
            </a:r>
            <a:endParaRPr lang="lt-LT" sz="2400" b="1" i="1" dirty="0">
              <a:latin typeface="Ubuntu" pitchFamily="34" charset="0"/>
            </a:endParaRPr>
          </a:p>
        </p:txBody>
      </p:sp>
      <p:pic>
        <p:nvPicPr>
          <p:cNvPr id="2050" name="Picture 2" descr="C:\Users\Jonas\Desktop\3f8e33b91aa4cb30f34ea347d1b6e9f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7565"/>
            <a:ext cx="8079830" cy="34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4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1748"/>
            <a:ext cx="8460432" cy="865573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Rodyklės faile perkėlimas </a:t>
            </a:r>
            <a:r>
              <a:rPr lang="en-US" dirty="0" smtClean="0"/>
              <a:t>(INT 21h, </a:t>
            </a:r>
            <a:r>
              <a:rPr lang="lt-LT" dirty="0" smtClean="0"/>
              <a:t>42</a:t>
            </a:r>
            <a:r>
              <a:rPr lang="en-US" dirty="0" smtClean="0"/>
              <a:t>h) 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20296" y="987574"/>
            <a:ext cx="887424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lt-LT" sz="2000" dirty="0" smtClean="0">
                <a:latin typeface="Ubuntu" panose="020B0504030602030204" pitchFamily="34" charset="0"/>
              </a:rPr>
              <a:t>Rodyklės perkėlimui faile naudojamas INT 21h, AH </a:t>
            </a:r>
            <a:r>
              <a:rPr lang="en-US" sz="2000" dirty="0" smtClean="0">
                <a:latin typeface="Ubuntu" panose="020B0504030602030204" pitchFamily="34" charset="0"/>
              </a:rPr>
              <a:t>= </a:t>
            </a:r>
            <a:r>
              <a:rPr lang="lt-LT" sz="2000" dirty="0" smtClean="0">
                <a:latin typeface="Ubuntu" panose="020B0504030602030204" pitchFamily="34" charset="0"/>
              </a:rPr>
              <a:t>4</a:t>
            </a:r>
            <a:r>
              <a:rPr lang="en-US" sz="2000" dirty="0" smtClean="0">
                <a:latin typeface="Ubuntu" panose="020B0504030602030204" pitchFamily="34" charset="0"/>
              </a:rPr>
              <a:t>2h</a:t>
            </a:r>
            <a:r>
              <a:rPr lang="lt-LT" sz="2000" dirty="0" smtClean="0">
                <a:latin typeface="Ubuntu" panose="020B0504030602030204" pitchFamily="34" charset="0"/>
              </a:rPr>
              <a:t> pertraukimas.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000" i="1" dirty="0" smtClean="0">
                <a:latin typeface="Ubuntu" panose="020B0504030602030204" pitchFamily="34" charset="0"/>
              </a:rPr>
              <a:t>Parametrai</a:t>
            </a:r>
            <a:r>
              <a:rPr lang="en-US" sz="2000" dirty="0" smtClean="0">
                <a:latin typeface="Ubuntu" panose="020B0504030602030204" pitchFamily="34" charset="0"/>
              </a:rPr>
              <a:t>:</a:t>
            </a:r>
            <a:r>
              <a:rPr lang="lt-LT" sz="2000" dirty="0" smtClean="0">
                <a:latin typeface="Ubuntu" panose="020B0504030602030204" pitchFamily="34" charset="0"/>
              </a:rPr>
              <a:t> </a:t>
            </a:r>
            <a:r>
              <a:rPr lang="en-US" sz="2000" b="1" dirty="0" smtClean="0">
                <a:latin typeface="Ubuntu" panose="020B0504030602030204" pitchFamily="34" charset="0"/>
              </a:rPr>
              <a:t>AL </a:t>
            </a:r>
            <a:r>
              <a:rPr lang="en-US" sz="2000" dirty="0" smtClean="0">
                <a:latin typeface="Ubuntu" panose="020B0504030602030204" pitchFamily="34" charset="0"/>
              </a:rPr>
              <a:t>– </a:t>
            </a:r>
            <a:r>
              <a:rPr lang="lt-LT" sz="2000" dirty="0" smtClean="0">
                <a:latin typeface="Ubuntu" panose="020B0504030602030204" pitchFamily="34" charset="0"/>
              </a:rPr>
              <a:t>kaip perkelti (0 – nuo pradžių, 1 – nuo dabartinės pozicijos, 2 – nuo galo)</a:t>
            </a:r>
            <a:br>
              <a:rPr lang="lt-LT" sz="2000" dirty="0" smtClean="0">
                <a:latin typeface="Ubuntu" panose="020B0504030602030204" pitchFamily="34" charset="0"/>
              </a:rPr>
            </a:br>
            <a:r>
              <a:rPr lang="lt-LT" sz="2000" b="1" dirty="0" smtClean="0">
                <a:latin typeface="Ubuntu" panose="020B0504030602030204" pitchFamily="34" charset="0"/>
              </a:rPr>
              <a:t>BX </a:t>
            </a:r>
            <a:r>
              <a:rPr lang="lt-LT" sz="2000" dirty="0" smtClean="0">
                <a:latin typeface="Ubuntu" panose="020B0504030602030204" pitchFamily="34" charset="0"/>
              </a:rPr>
              <a:t>–</a:t>
            </a:r>
            <a:r>
              <a:rPr lang="lt-LT" sz="2000" b="1" dirty="0" smtClean="0">
                <a:latin typeface="Ubuntu" panose="020B0504030602030204" pitchFamily="34" charset="0"/>
              </a:rPr>
              <a:t> </a:t>
            </a:r>
            <a:r>
              <a:rPr lang="lt-LT" sz="2000" dirty="0" smtClean="0">
                <a:latin typeface="Ubuntu" panose="020B0504030602030204" pitchFamily="34" charset="0"/>
              </a:rPr>
              <a:t>failo, su kuriuo dirbsime, deskriptorius (handleris)</a:t>
            </a:r>
            <a:br>
              <a:rPr lang="lt-LT" sz="2000" dirty="0" smtClean="0">
                <a:latin typeface="Ubuntu" panose="020B0504030602030204" pitchFamily="34" charset="0"/>
              </a:rPr>
            </a:br>
            <a:r>
              <a:rPr lang="en-US" sz="2000" b="1" dirty="0" smtClean="0">
                <a:latin typeface="Ubuntu" panose="020B0504030602030204" pitchFamily="34" charset="0"/>
              </a:rPr>
              <a:t>CX:</a:t>
            </a:r>
            <a:r>
              <a:rPr lang="lt-LT" sz="2000" b="1" dirty="0" smtClean="0">
                <a:latin typeface="Ubuntu" panose="020B0504030602030204" pitchFamily="34" charset="0"/>
              </a:rPr>
              <a:t>DX </a:t>
            </a:r>
            <a:r>
              <a:rPr lang="lt-LT" sz="2000" dirty="0" smtClean="0">
                <a:latin typeface="Ubuntu" panose="020B0504030602030204" pitchFamily="34" charset="0"/>
              </a:rPr>
              <a:t>– offset’as (su ženklu) nuo failo pozicijos</a:t>
            </a:r>
            <a:r>
              <a:rPr lang="en-US" sz="2000" dirty="0" smtClean="0">
                <a:latin typeface="Ubuntu" panose="020B0504030602030204" pitchFamily="34" charset="0"/>
              </a:rPr>
              <a:t> </a:t>
            </a:r>
            <a:r>
              <a:rPr lang="lt-LT" sz="2000" dirty="0" smtClean="0">
                <a:latin typeface="Ubuntu" panose="020B0504030602030204" pitchFamily="34" charset="0"/>
              </a:rPr>
              <a:t>(kiek judinam rodyklę)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000" i="1" dirty="0" smtClean="0">
                <a:latin typeface="Ubuntu" panose="020B0504030602030204" pitchFamily="34" charset="0"/>
              </a:rPr>
              <a:t>Veikimas: </a:t>
            </a:r>
            <a:r>
              <a:rPr lang="lt-LT" sz="2000" dirty="0" smtClean="0">
                <a:latin typeface="Ubuntu" panose="020B0504030602030204" pitchFamily="34" charset="0"/>
              </a:rPr>
              <a:t>jei įvyksta klaida, CF žymė lygi </a:t>
            </a:r>
            <a:r>
              <a:rPr lang="en-US" sz="2000" dirty="0" smtClean="0">
                <a:latin typeface="Ubuntu" panose="020B0504030602030204" pitchFamily="34" charset="0"/>
              </a:rPr>
              <a:t>1, </a:t>
            </a:r>
            <a:r>
              <a:rPr lang="lt-LT" sz="2000" dirty="0" smtClean="0">
                <a:latin typeface="Ubuntu" panose="020B0504030602030204" pitchFamily="34" charset="0"/>
              </a:rPr>
              <a:t>jei randa</a:t>
            </a:r>
            <a:r>
              <a:rPr lang="en-US" sz="2000" dirty="0" smtClean="0">
                <a:latin typeface="Ubuntu" panose="020B0504030602030204" pitchFamily="34" charset="0"/>
              </a:rPr>
              <a:t> – 0</a:t>
            </a:r>
            <a:r>
              <a:rPr lang="lt-LT" sz="2000" dirty="0" smtClean="0">
                <a:latin typeface="Ubuntu" panose="020B050403060203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000" i="1" dirty="0" smtClean="0">
                <a:latin typeface="Ubuntu" panose="020B0504030602030204" pitchFamily="34" charset="0"/>
              </a:rPr>
              <a:t>Rezultatas</a:t>
            </a:r>
            <a:r>
              <a:rPr lang="lt-LT" sz="2000" dirty="0" smtClean="0">
                <a:latin typeface="Ubuntu" panose="020B0504030602030204" pitchFamily="34" charset="0"/>
              </a:rPr>
              <a:t>: jei </a:t>
            </a:r>
            <a:r>
              <a:rPr lang="lt-LT" sz="2000" b="1" dirty="0" smtClean="0">
                <a:latin typeface="Ubuntu" panose="020B0504030602030204" pitchFamily="34" charset="0"/>
              </a:rPr>
              <a:t>viskas ok </a:t>
            </a:r>
            <a:r>
              <a:rPr lang="lt-LT" sz="2000" dirty="0" smtClean="0">
                <a:latin typeface="Ubuntu" panose="020B0504030602030204" pitchFamily="34" charset="0"/>
              </a:rPr>
              <a:t>– DX:AX reikšmė rodo naują poziciją nuo pradžios, </a:t>
            </a:r>
            <a:r>
              <a:rPr lang="lt-LT" sz="20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jei ne </a:t>
            </a:r>
            <a:r>
              <a:rPr lang="lt-LT" sz="2000" dirty="0" smtClean="0">
                <a:latin typeface="Ubuntu" panose="020B0504030602030204" pitchFamily="34" charset="0"/>
              </a:rPr>
              <a:t>– AX reikšmė lygi klaidos numeriui.</a:t>
            </a:r>
            <a:endParaRPr lang="en-US" sz="2000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3963709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1" dirty="0" smtClean="0">
                <a:solidFill>
                  <a:srgbClr val="FF0000"/>
                </a:solidFill>
              </a:rPr>
              <a:t>Geras triukas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lt-LT" dirty="0"/>
          </a:p>
          <a:p>
            <a:r>
              <a:rPr lang="lt-LT" dirty="0" smtClean="0"/>
              <a:t>Jei norite sužinoti kiek faile yra baitų, jūs galite tai padaryti naudodami šitą pertraukimą. Tereikia nustatyti perkėlimą nuo galo ir offset‘ą į nulį, tada į DX: AX grįš visų failo baitų kiekis </a:t>
            </a:r>
            <a:r>
              <a:rPr lang="lt-LT" dirty="0" smtClean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928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1748"/>
            <a:ext cx="8460432" cy="865573"/>
          </a:xfrm>
        </p:spPr>
        <p:txBody>
          <a:bodyPr>
            <a:normAutofit/>
          </a:bodyPr>
          <a:lstStyle/>
          <a:p>
            <a:r>
              <a:rPr lang="lt-LT" dirty="0" smtClean="0"/>
              <a:t>Failo uždarymas </a:t>
            </a:r>
            <a:r>
              <a:rPr lang="en-US" dirty="0" smtClean="0"/>
              <a:t>(INT 21h, </a:t>
            </a:r>
            <a:r>
              <a:rPr lang="lt-LT" dirty="0" smtClean="0"/>
              <a:t>3E</a:t>
            </a:r>
            <a:r>
              <a:rPr lang="en-US" dirty="0" smtClean="0"/>
              <a:t>h) 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162247" y="1005576"/>
            <a:ext cx="8874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lt-LT" sz="2000" dirty="0" smtClean="0">
                <a:latin typeface="Ubuntu" panose="020B0504030602030204" pitchFamily="34" charset="0"/>
              </a:rPr>
              <a:t>Failo uždarymui naudojamas INT 21h, AH </a:t>
            </a:r>
            <a:r>
              <a:rPr lang="en-US" sz="2000" dirty="0" smtClean="0">
                <a:latin typeface="Ubuntu" panose="020B0504030602030204" pitchFamily="34" charset="0"/>
              </a:rPr>
              <a:t>= </a:t>
            </a:r>
            <a:r>
              <a:rPr lang="lt-LT" sz="2000" dirty="0" smtClean="0">
                <a:latin typeface="Ubuntu" panose="020B0504030602030204" pitchFamily="34" charset="0"/>
              </a:rPr>
              <a:t>3E</a:t>
            </a:r>
            <a:r>
              <a:rPr lang="en-US" sz="2000" dirty="0" smtClean="0">
                <a:latin typeface="Ubuntu" panose="020B0504030602030204" pitchFamily="34" charset="0"/>
              </a:rPr>
              <a:t>h</a:t>
            </a:r>
            <a:r>
              <a:rPr lang="lt-LT" sz="2000" dirty="0" smtClean="0">
                <a:latin typeface="Ubuntu" panose="020B0504030602030204" pitchFamily="34" charset="0"/>
              </a:rPr>
              <a:t> pertraukimas.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000" i="1" dirty="0" smtClean="0">
                <a:latin typeface="Ubuntu" panose="020B0504030602030204" pitchFamily="34" charset="0"/>
              </a:rPr>
              <a:t>Parametrai</a:t>
            </a:r>
            <a:r>
              <a:rPr lang="en-US" sz="2000" dirty="0" smtClean="0">
                <a:latin typeface="Ubuntu" panose="020B0504030602030204" pitchFamily="34" charset="0"/>
              </a:rPr>
              <a:t>:</a:t>
            </a:r>
            <a:r>
              <a:rPr lang="lt-LT" sz="2000" dirty="0" smtClean="0">
                <a:latin typeface="Ubuntu" panose="020B0504030602030204" pitchFamily="34" charset="0"/>
              </a:rPr>
              <a:t/>
            </a:r>
            <a:br>
              <a:rPr lang="lt-LT" sz="2000" dirty="0" smtClean="0">
                <a:latin typeface="Ubuntu" panose="020B0504030602030204" pitchFamily="34" charset="0"/>
              </a:rPr>
            </a:br>
            <a:r>
              <a:rPr lang="lt-LT" sz="2000" b="1" dirty="0" smtClean="0">
                <a:latin typeface="Ubuntu" panose="020B0504030602030204" pitchFamily="34" charset="0"/>
              </a:rPr>
              <a:t>BX </a:t>
            </a:r>
            <a:r>
              <a:rPr lang="lt-LT" sz="2000" dirty="0" smtClean="0">
                <a:latin typeface="Ubuntu" panose="020B0504030602030204" pitchFamily="34" charset="0"/>
              </a:rPr>
              <a:t>–</a:t>
            </a:r>
            <a:r>
              <a:rPr lang="lt-LT" sz="2000" b="1" dirty="0" smtClean="0">
                <a:latin typeface="Ubuntu" panose="020B0504030602030204" pitchFamily="34" charset="0"/>
              </a:rPr>
              <a:t> </a:t>
            </a:r>
            <a:r>
              <a:rPr lang="lt-LT" sz="2000" dirty="0" smtClean="0">
                <a:latin typeface="Ubuntu" panose="020B0504030602030204" pitchFamily="34" charset="0"/>
              </a:rPr>
              <a:t>failo, kurį norime uždaryti, deskriptorius (handleris)</a:t>
            </a:r>
            <a:endParaRPr lang="lt-LT" sz="2000" dirty="0">
              <a:latin typeface="Ubuntu" panose="020B0504030602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000" i="1" dirty="0" smtClean="0">
                <a:latin typeface="Ubuntu" panose="020B0504030602030204" pitchFamily="34" charset="0"/>
              </a:rPr>
              <a:t>Veikimas: </a:t>
            </a:r>
            <a:r>
              <a:rPr lang="lt-LT" sz="2000" dirty="0" smtClean="0">
                <a:latin typeface="Ubuntu" panose="020B0504030602030204" pitchFamily="34" charset="0"/>
              </a:rPr>
              <a:t>jei įvyksta klaida, CF žymė lygi </a:t>
            </a:r>
            <a:r>
              <a:rPr lang="en-US" sz="2000" dirty="0" smtClean="0">
                <a:latin typeface="Ubuntu" panose="020B0504030602030204" pitchFamily="34" charset="0"/>
              </a:rPr>
              <a:t>1, </a:t>
            </a:r>
            <a:r>
              <a:rPr lang="lt-LT" sz="2000" dirty="0" smtClean="0">
                <a:latin typeface="Ubuntu" panose="020B0504030602030204" pitchFamily="34" charset="0"/>
              </a:rPr>
              <a:t>jei randa</a:t>
            </a:r>
            <a:r>
              <a:rPr lang="en-US" sz="2000" dirty="0" smtClean="0">
                <a:latin typeface="Ubuntu" panose="020B0504030602030204" pitchFamily="34" charset="0"/>
              </a:rPr>
              <a:t> – 0</a:t>
            </a:r>
            <a:r>
              <a:rPr lang="lt-LT" sz="2000" dirty="0" smtClean="0">
                <a:latin typeface="Ubuntu" panose="020B050403060203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000" i="1" dirty="0" smtClean="0">
                <a:latin typeface="Ubuntu" panose="020B0504030602030204" pitchFamily="34" charset="0"/>
              </a:rPr>
              <a:t>Rezultatas</a:t>
            </a:r>
            <a:r>
              <a:rPr lang="lt-LT" sz="2000" dirty="0" smtClean="0">
                <a:latin typeface="Ubuntu" panose="020B0504030602030204" pitchFamily="34" charset="0"/>
              </a:rPr>
              <a:t>: jei viskas ok – AX‘o reikšmė „sunaikinama“, jei ne – AX reikšmė lygi klaidos numeriui.</a:t>
            </a:r>
            <a:endParaRPr lang="en-US" sz="2000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4384144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2000" b="1" dirty="0" smtClean="0">
                <a:solidFill>
                  <a:srgbClr val="FF0000"/>
                </a:solidFill>
              </a:rPr>
              <a:t>Svarbu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lt-LT" sz="2000" dirty="0" smtClean="0"/>
              <a:t>Nepamirškite programos gale uždaryti failų</a:t>
            </a:r>
            <a:r>
              <a:rPr lang="en-US" sz="2000" dirty="0" smtClean="0"/>
              <a:t>!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929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9582"/>
            <a:ext cx="84565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 dirty="0" smtClean="0">
                <a:latin typeface="Ubuntu" panose="020B0504030602030204" pitchFamily="34" charset="0"/>
              </a:rPr>
              <a:t>INT </a:t>
            </a:r>
            <a:r>
              <a:rPr lang="lt-LT" sz="2200" dirty="0">
                <a:latin typeface="Ubuntu" panose="020B0504030602030204" pitchFamily="34" charset="0"/>
              </a:rPr>
              <a:t>21,4E – pirmoji failo paieška pagal </a:t>
            </a:r>
            <a:r>
              <a:rPr lang="lt-LT" sz="2200" dirty="0" smtClean="0">
                <a:latin typeface="Ubuntu" panose="020B0504030602030204" pitchFamily="34" charset="0"/>
              </a:rPr>
              <a:t>pavadinimą</a:t>
            </a:r>
            <a:endParaRPr lang="lt-LT" sz="22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 dirty="0">
                <a:latin typeface="Ubuntu" panose="020B0504030602030204" pitchFamily="34" charset="0"/>
              </a:rPr>
              <a:t>INT 21,4F – tolesnės failo paieškos pagal </a:t>
            </a:r>
            <a:r>
              <a:rPr lang="lt-LT" sz="2200" dirty="0" smtClean="0">
                <a:latin typeface="Ubuntu" panose="020B0504030602030204" pitchFamily="34" charset="0"/>
              </a:rPr>
              <a:t>pavadinimą</a:t>
            </a:r>
            <a:endParaRPr lang="lt-LT" sz="22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 dirty="0">
                <a:latin typeface="Ubuntu" panose="020B0504030602030204" pitchFamily="34" charset="0"/>
              </a:rPr>
              <a:t>INT 21,1A – nustato vietą, kur saugomi failo </a:t>
            </a:r>
            <a:r>
              <a:rPr lang="lt-LT" sz="2200" dirty="0" smtClean="0">
                <a:latin typeface="Ubuntu" panose="020B0504030602030204" pitchFamily="34" charset="0"/>
              </a:rPr>
              <a:t>paieškos rezultatai</a:t>
            </a:r>
            <a:endParaRPr lang="lt-LT" sz="22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 dirty="0">
                <a:latin typeface="Ubuntu" panose="020B0504030602030204" pitchFamily="34" charset="0"/>
              </a:rPr>
              <a:t>INT 21,2F – grąžina vietą, kur saugomi failo </a:t>
            </a:r>
            <a:r>
              <a:rPr lang="lt-LT" sz="2200" dirty="0" smtClean="0">
                <a:latin typeface="Ubuntu" panose="020B0504030602030204" pitchFamily="34" charset="0"/>
              </a:rPr>
              <a:t>paieškos </a:t>
            </a:r>
            <a:r>
              <a:rPr lang="lt-LT" sz="2200" dirty="0">
                <a:latin typeface="Ubuntu" panose="020B0504030602030204" pitchFamily="34" charset="0"/>
              </a:rPr>
              <a:t>rezultatai</a:t>
            </a:r>
            <a:br>
              <a:rPr lang="lt-LT" sz="2200" dirty="0">
                <a:latin typeface="Ubuntu" panose="020B0504030602030204" pitchFamily="34" charset="0"/>
              </a:rPr>
            </a:br>
            <a:endParaRPr lang="lt-LT" sz="2200" dirty="0" smtClean="0">
              <a:latin typeface="Ubuntu" panose="020B0504030602030204" pitchFamily="34" charset="0"/>
            </a:endParaRPr>
          </a:p>
          <a:p>
            <a:r>
              <a:rPr lang="lt-LT" sz="2200" dirty="0" smtClean="0">
                <a:latin typeface="Ubuntu" panose="020B0504030602030204" pitchFamily="34" charset="0"/>
              </a:rPr>
              <a:t>Apie </a:t>
            </a:r>
            <a:r>
              <a:rPr lang="lt-LT" sz="2200" dirty="0">
                <a:latin typeface="Ubuntu" panose="020B0504030602030204" pitchFamily="34" charset="0"/>
              </a:rPr>
              <a:t>šias ir kitas pertraukimo int 21h funkcijas galite pasiskaityti čia:</a:t>
            </a:r>
            <a:br>
              <a:rPr lang="lt-LT" sz="2200" dirty="0">
                <a:latin typeface="Ubuntu" panose="020B0504030602030204" pitchFamily="34" charset="0"/>
              </a:rPr>
            </a:br>
            <a:r>
              <a:rPr lang="lt-LT" sz="2200" dirty="0">
                <a:latin typeface="Ubuntu" panose="020B0504030602030204" pitchFamily="34" charset="0"/>
                <a:hlinkClick r:id="rId2"/>
              </a:rPr>
              <a:t>http://spike.scu.edu.au/~</a:t>
            </a:r>
            <a:r>
              <a:rPr lang="lt-LT" sz="2200" dirty="0" smtClean="0">
                <a:latin typeface="Ubuntu" panose="020B0504030602030204" pitchFamily="34" charset="0"/>
                <a:hlinkClick r:id="rId2"/>
              </a:rPr>
              <a:t>barry/interrupts.html</a:t>
            </a:r>
            <a:r>
              <a:rPr lang="lt-LT" sz="2200" dirty="0" smtClean="0">
                <a:latin typeface="Ubuntu" panose="020B0504030602030204" pitchFamily="34" charset="0"/>
              </a:rPr>
              <a:t> </a:t>
            </a:r>
            <a:endParaRPr lang="lt-LT" sz="2200" dirty="0">
              <a:latin typeface="Ubuntu" panose="020B0504030602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Papildomos funkcijos darbui su failais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527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13588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Ubuntu" panose="020B0504030602030204" pitchFamily="34" charset="0"/>
                <a:hlinkClick r:id="rId2"/>
              </a:rPr>
              <a:t>http://</a:t>
            </a:r>
            <a:r>
              <a:rPr lang="lt-LT" sz="2000" dirty="0" smtClean="0">
                <a:latin typeface="Ubuntu" panose="020B0504030602030204" pitchFamily="34" charset="0"/>
                <a:hlinkClick r:id="rId2"/>
              </a:rPr>
              <a:t>stanislavs.org/helppc/dos_error_codes.html</a:t>
            </a:r>
            <a:r>
              <a:rPr lang="lt-LT" sz="2000" dirty="0" smtClean="0">
                <a:latin typeface="Ubuntu" panose="020B0504030602030204" pitchFamily="34" charset="0"/>
              </a:rPr>
              <a:t> (DOS‘iniai error kodai)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Ubuntu" panose="020B0504030602030204" pitchFamily="34" charset="0"/>
                <a:hlinkClick r:id="rId3"/>
              </a:rPr>
              <a:t>http://</a:t>
            </a:r>
            <a:r>
              <a:rPr lang="lt-LT" sz="2000" dirty="0" smtClean="0">
                <a:latin typeface="Ubuntu" panose="020B0504030602030204" pitchFamily="34" charset="0"/>
                <a:hlinkClick r:id="rId3"/>
              </a:rPr>
              <a:t>101.lv/learn/asm/asm3.html</a:t>
            </a:r>
            <a:r>
              <a:rPr lang="lt-LT" sz="2000" dirty="0" smtClean="0">
                <a:latin typeface="Ubuntu" panose="020B0504030602030204" pitchFamily="34" charset="0"/>
              </a:rPr>
              <a:t> (braliukų Latviukų interrupt‘ų pavyzdžiai)</a:t>
            </a:r>
            <a:br>
              <a:rPr lang="lt-LT" sz="2000" dirty="0" smtClean="0">
                <a:latin typeface="Ubuntu" panose="020B0504030602030204" pitchFamily="34" charset="0"/>
              </a:rPr>
            </a:br>
            <a:r>
              <a:rPr lang="lt-LT" sz="2000" dirty="0" smtClean="0">
                <a:latin typeface="Ubuntu" panose="020B0504030602030204" pitchFamily="34" charset="0"/>
              </a:rPr>
              <a:t/>
            </a:r>
            <a:br>
              <a:rPr lang="lt-LT" sz="2000" dirty="0" smtClean="0">
                <a:latin typeface="Ubuntu" panose="020B0504030602030204" pitchFamily="34" charset="0"/>
              </a:rPr>
            </a:br>
            <a:r>
              <a:rPr lang="lt-LT" sz="2000" dirty="0" smtClean="0">
                <a:latin typeface="Ubuntu" panose="020B0504030602030204" pitchFamily="34" charset="0"/>
              </a:rPr>
              <a:t>Nepamirškit, kad visada galite bandyti patys ieškoti informacijos internete. Svarbiausia, žinoti, ko ieškai </a:t>
            </a:r>
            <a:r>
              <a:rPr lang="lt-LT" sz="2000" dirty="0" smtClean="0">
                <a:latin typeface="Ubuntu" panose="020B0504030602030204" pitchFamily="34" charset="0"/>
                <a:sym typeface="Wingdings" panose="05000000000000000000" pitchFamily="2" charset="2"/>
              </a:rPr>
              <a:t></a:t>
            </a:r>
            <a:endParaRPr lang="lt-LT" sz="2000" dirty="0">
              <a:latin typeface="Ubuntu" panose="020B0504030602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Geros nuorodos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867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1171654"/>
            <a:ext cx="91085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 smtClean="0">
                <a:latin typeface="Ubuntu" panose="020B0504030602030204" pitchFamily="34" charset="0"/>
              </a:rPr>
              <a:t>Jūs galite nusistatyti direktoriją, kurioje laikysite savo įvesties ir išvesties failus, kad emu galėtų juos atpažinti.</a:t>
            </a:r>
            <a:br>
              <a:rPr lang="lt-LT" sz="2000" dirty="0" smtClean="0">
                <a:latin typeface="Ubuntu" panose="020B0504030602030204" pitchFamily="34" charset="0"/>
              </a:rPr>
            </a:br>
            <a:r>
              <a:rPr lang="lt-LT" sz="2000" dirty="0" smtClean="0">
                <a:latin typeface="Ubuntu" panose="020B0504030602030204" pitchFamily="34" charset="0"/>
              </a:rPr>
              <a:t/>
            </a:r>
            <a:br>
              <a:rPr lang="lt-LT" sz="2000" dirty="0" smtClean="0">
                <a:latin typeface="Ubuntu" panose="020B0504030602030204" pitchFamily="34" charset="0"/>
              </a:rPr>
            </a:br>
            <a:r>
              <a:rPr lang="lt-LT" sz="2000" dirty="0" smtClean="0">
                <a:latin typeface="Ubuntu" panose="020B0504030602030204" pitchFamily="34" charset="0"/>
              </a:rPr>
              <a:t>Emu lange viršuj spaudžiat ‚Assembler‘ -&gt; ‚Set Output Directory‘ -&gt; nuimat varnelę ir nurodot direktoriją, kurioje tupi jūsų failai.</a:t>
            </a:r>
            <a:br>
              <a:rPr lang="lt-LT" sz="2000" dirty="0" smtClean="0">
                <a:latin typeface="Ubuntu" panose="020B0504030602030204" pitchFamily="34" charset="0"/>
              </a:rPr>
            </a:br>
            <a:endParaRPr lang="lt-LT" sz="2000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 smtClean="0">
                <a:latin typeface="Ubuntu" panose="020B0504030602030204" pitchFamily="34" charset="0"/>
              </a:rPr>
              <a:t>Jei norite dirbti su argumentais emu, jums reikės atsidaryti emuliavimo langą (spausti emulate). Kai jis atsidaro, reikia viršuj spausti ‚File‘ -&gt; ‚Set Command Line Parametres‘ ir tada nurodyti parametrus.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000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 smtClean="0">
                <a:latin typeface="Ubuntu" panose="020B0504030602030204" pitchFamily="34" charset="0"/>
              </a:rPr>
              <a:t>Jei norite sužinoti, kokie flag‘ai pasikeitė po tam tikros operacijos, atsidarę emuliavimo langą spaudžiate viršuje ‚View‘ -&gt; ‚Flags‘.</a:t>
            </a:r>
            <a:endParaRPr lang="lt-LT" sz="2000" dirty="0">
              <a:latin typeface="Ubuntu" panose="020B0504030602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Emu8086 patarimai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39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-22015"/>
            <a:ext cx="8136904" cy="865573"/>
          </a:xfrm>
        </p:spPr>
        <p:txBody>
          <a:bodyPr>
            <a:normAutofit/>
          </a:bodyPr>
          <a:lstStyle/>
          <a:p>
            <a:r>
              <a:rPr lang="lt-LT" dirty="0" smtClean="0"/>
              <a:t>Patarimai „nuo savęs“</a:t>
            </a:r>
            <a:endParaRPr lang="lt-LT" dirty="0"/>
          </a:p>
        </p:txBody>
      </p:sp>
      <p:sp>
        <p:nvSpPr>
          <p:cNvPr id="3" name="Rectangle 2"/>
          <p:cNvSpPr/>
          <p:nvPr/>
        </p:nvSpPr>
        <p:spPr>
          <a:xfrm>
            <a:off x="35496" y="774447"/>
            <a:ext cx="91085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anose="020B0504030602030204" pitchFamily="34" charset="0"/>
              </a:rPr>
              <a:t>Reikia atsiminti, kad sąlyginis valdymo perdavimas yra skirtas trumpiems „šuoliams“ (t.y. Negalima šokti toliau nei per 127 į priekį arba 128 atgal).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anose="020B0504030602030204" pitchFamily="34" charset="0"/>
              </a:rPr>
              <a:t>Atminkite, emu8086 yra laaaabai geras būdas tikrinti korektišką kodo veikimą ir leidžia greitai identifikuoti bei pašalinti klaidas.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anose="020B0504030602030204" pitchFamily="34" charset="0"/>
              </a:rPr>
              <a:t>Nerašykite kodo, kurio nesuprantat / nesugebat paaiškint / nežinot kaip pakeist (arba, jei to išvengti neįmanoma, pasiskaitykite internete, pasinagrinėkite)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anose="020B0504030602030204" pitchFamily="34" charset="0"/>
              </a:rPr>
              <a:t>Antrai programai parašyti pasilikite </a:t>
            </a:r>
            <a:r>
              <a:rPr lang="lt-LT" i="1" u="sng" dirty="0" smtClean="0">
                <a:solidFill>
                  <a:srgbClr val="FF0000"/>
                </a:solidFill>
                <a:latin typeface="Ubuntu" panose="020B0504030602030204" pitchFamily="34" charset="0"/>
              </a:rPr>
              <a:t>bent 3 dienas</a:t>
            </a:r>
            <a:r>
              <a:rPr lang="lt-LT" i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lt-LT" dirty="0" smtClean="0">
                <a:latin typeface="Ubuntu" panose="020B0504030602030204" pitchFamily="34" charset="0"/>
              </a:rPr>
              <a:t>(viena parašymui (pradžiai), antra pabaigimui, trečia nesąmonių gaudymui / testavimui / atsiskaitymo pasiruošimui)</a:t>
            </a:r>
            <a:endParaRPr lang="lt-LT" dirty="0">
              <a:latin typeface="Ubuntu" panose="020B0504030602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anose="020B0504030602030204" pitchFamily="34" charset="0"/>
              </a:rPr>
              <a:t>Nepamirškite, kad visada galite pasikonsultuoti su pratybų dėstytoju, jei jums kyla problemų dėl algoritmo (kaip programa atliks užduotį)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anose="020B0504030602030204" pitchFamily="34" charset="0"/>
              </a:rPr>
              <a:t>Jei norite sužinoti, ką konkrečiai tam tikra komanda daro, pirma bandykite ją surasti Antano Mitašiūno konspekte (If you have problemeišon with Assembleišon, try Mitašiūnas Konspekteišon)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lt-LT" dirty="0" smtClean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9500" y="4515966"/>
            <a:ext cx="8916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Nepamirškite užpildyti feedback‘o formų</a:t>
            </a:r>
            <a:r>
              <a:rPr lang="en-US" dirty="0"/>
              <a:t>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>
                <a:hlinkClick r:id="rId2"/>
              </a:rPr>
              <a:t>://</a:t>
            </a:r>
            <a:r>
              <a:rPr lang="en-US" sz="1600" smtClean="0">
                <a:hlinkClick r:id="rId2"/>
              </a:rPr>
              <a:t>docs.google.com/forms/d/1ZquYGEMiPWkPeZgzljiw4iuDX3bk2okkKjblek6OVr8/viewform</a:t>
            </a:r>
            <a:r>
              <a:rPr lang="en-US" sz="1600" smtClean="0"/>
              <a:t> </a:t>
            </a:r>
            <a:endParaRPr lang="lt-LT" dirty="0"/>
          </a:p>
        </p:txBody>
      </p:sp>
      <p:grpSp>
        <p:nvGrpSpPr>
          <p:cNvPr id="4" name="Group 3"/>
          <p:cNvGrpSpPr/>
          <p:nvPr/>
        </p:nvGrpSpPr>
        <p:grpSpPr>
          <a:xfrm>
            <a:off x="641621" y="-11063"/>
            <a:ext cx="8502379" cy="4587974"/>
            <a:chOff x="641621" y="-11063"/>
            <a:chExt cx="8502379" cy="4587974"/>
          </a:xfrm>
        </p:grpSpPr>
        <p:pic>
          <p:nvPicPr>
            <p:cNvPr id="3074" name="Picture 2" descr="C:\Users\Jonas\Desktop\11216699_955392857837983_4322680203104349691_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21" y="-11063"/>
              <a:ext cx="7554366" cy="458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95987" y="-11063"/>
              <a:ext cx="948013" cy="3312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/>
            </a:p>
          </p:txBody>
        </p:sp>
      </p:grpSp>
    </p:spTree>
    <p:extLst>
      <p:ext uri="{BB962C8B-B14F-4D97-AF65-F5344CB8AC3E}">
        <p14:creationId xmlns:p14="http://schemas.microsoft.com/office/powerpoint/2010/main" val="19896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9583"/>
            <a:ext cx="7315200" cy="2654645"/>
          </a:xfrm>
        </p:spPr>
        <p:txBody>
          <a:bodyPr/>
          <a:lstStyle/>
          <a:p>
            <a:r>
              <a:rPr lang="lt-LT" dirty="0" smtClean="0"/>
              <a:t>Parametrų skaitymas</a:t>
            </a:r>
          </a:p>
          <a:p>
            <a:r>
              <a:rPr lang="lt-LT" dirty="0"/>
              <a:t>Procedūros</a:t>
            </a:r>
            <a:endParaRPr lang="lt-LT" dirty="0" smtClean="0"/>
          </a:p>
          <a:p>
            <a:r>
              <a:rPr lang="lt-LT" dirty="0"/>
              <a:t>Riboto dydžio buferiai (kaip su jais elgtis</a:t>
            </a:r>
            <a:r>
              <a:rPr lang="lt-LT" dirty="0" smtClean="0"/>
              <a:t>)</a:t>
            </a:r>
          </a:p>
          <a:p>
            <a:r>
              <a:rPr lang="lt-LT" dirty="0" smtClean="0"/>
              <a:t>Pertraukimai darbui su failais</a:t>
            </a:r>
          </a:p>
          <a:p>
            <a:r>
              <a:rPr lang="lt-LT" dirty="0" smtClean="0"/>
              <a:t>Patarimai „nuo savęs“</a:t>
            </a:r>
          </a:p>
        </p:txBody>
      </p:sp>
    </p:spTree>
    <p:extLst>
      <p:ext uri="{BB962C8B-B14F-4D97-AF65-F5344CB8AC3E}">
        <p14:creationId xmlns:p14="http://schemas.microsoft.com/office/powerpoint/2010/main" val="21357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Parametrų skaitymas</a:t>
            </a:r>
            <a:endParaRPr lang="lt-LT" dirty="0"/>
          </a:p>
        </p:txBody>
      </p:sp>
      <p:sp>
        <p:nvSpPr>
          <p:cNvPr id="2" name="TextBox 1"/>
          <p:cNvSpPr txBox="1"/>
          <p:nvPr/>
        </p:nvSpPr>
        <p:spPr>
          <a:xfrm>
            <a:off x="15534" y="840942"/>
            <a:ext cx="93089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1900" b="1" dirty="0" smtClean="0">
                <a:latin typeface="Ubuntu" panose="020B0504030602030204" pitchFamily="34" charset="0"/>
              </a:rPr>
              <a:t>Parametrai</a:t>
            </a:r>
            <a:r>
              <a:rPr lang="lt-LT" sz="1900" dirty="0" smtClean="0">
                <a:latin typeface="Ubuntu" panose="020B0504030602030204" pitchFamily="34" charset="0"/>
              </a:rPr>
              <a:t> – tai tekstas, kuris rašomas po paleisties (.exe) failo. 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t-LT" sz="1900" b="1" dirty="0" smtClean="0">
                <a:latin typeface="Ubuntu" panose="020B0504030602030204" pitchFamily="34" charset="0"/>
              </a:rPr>
              <a:t>Assembleryje</a:t>
            </a:r>
            <a:r>
              <a:rPr lang="lt-LT" sz="1900" dirty="0" smtClean="0">
                <a:latin typeface="Ubuntu" panose="020B0504030602030204" pitchFamily="34" charset="0"/>
              </a:rPr>
              <a:t> parametrai yra laikomi Extra Segmente nuo adreso </a:t>
            </a:r>
            <a:r>
              <a:rPr lang="lt-LT" sz="1900" b="1" dirty="0" smtClean="0">
                <a:latin typeface="Ubuntu" panose="020B0504030602030204" pitchFamily="34" charset="0"/>
              </a:rPr>
              <a:t>0081h</a:t>
            </a:r>
            <a:r>
              <a:rPr lang="lt-LT" sz="1900" dirty="0" smtClean="0">
                <a:latin typeface="Ubuntu" panose="020B0504030602030204" pitchFamily="34" charset="0"/>
              </a:rPr>
              <a:t>. Baite adresu 0080h yra laikomas parametrų eilutės simbolių kiekis.</a:t>
            </a:r>
          </a:p>
          <a:p>
            <a:pPr marL="180975" indent="-1809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1900" dirty="0" smtClean="0">
                <a:latin typeface="Ubuntu" panose="020B0504030602030204" pitchFamily="34" charset="0"/>
              </a:rPr>
              <a:t>Jūsų programa (dažniausiai) turi atspausdinti pagalbos žinutę, kai parametrai yra </a:t>
            </a:r>
            <a:r>
              <a:rPr lang="lt-LT" sz="1900" b="1" dirty="0" smtClean="0">
                <a:latin typeface="Ubuntu" panose="020B0504030602030204" pitchFamily="34" charset="0"/>
              </a:rPr>
              <a:t>/?</a:t>
            </a:r>
            <a:r>
              <a:rPr lang="lt-LT" sz="1900" dirty="0" smtClean="0">
                <a:latin typeface="Ubuntu" panose="020B0504030602030204" pitchFamily="34" charset="0"/>
              </a:rPr>
              <a:t>.</a:t>
            </a:r>
            <a:endParaRPr lang="lt-LT" sz="1900" dirty="0">
              <a:latin typeface="Ubuntu" panose="020B05040306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9166" y="2578715"/>
            <a:ext cx="9180512" cy="25853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i="1" dirty="0" smtClean="0">
                <a:solidFill>
                  <a:srgbClr val="0070C0"/>
                </a:solidFill>
              </a:rPr>
              <a:t>;KODO PAVYZDYS</a:t>
            </a:r>
            <a:endParaRPr lang="lt-LT" i="1" dirty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7030A0"/>
                </a:solidFill>
              </a:rPr>
              <a:t>MOV </a:t>
            </a:r>
            <a:r>
              <a:rPr lang="lt-LT" i="1" dirty="0" smtClean="0">
                <a:solidFill>
                  <a:schemeClr val="tx1"/>
                </a:solidFill>
              </a:rPr>
              <a:t>cl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lt-LT" i="1" dirty="0" smtClean="0">
                <a:solidFill>
                  <a:schemeClr val="tx1"/>
                </a:solidFill>
              </a:rPr>
              <a:t>[es:0080h]</a:t>
            </a:r>
            <a:r>
              <a:rPr lang="en-US" i="1" dirty="0" smtClean="0">
                <a:solidFill>
                  <a:schemeClr val="tx1"/>
                </a:solidFill>
              </a:rPr>
              <a:t>;	</a:t>
            </a:r>
            <a:r>
              <a:rPr lang="lt-LT" i="1" dirty="0" smtClean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rgbClr val="0070C0"/>
                </a:solidFill>
              </a:rPr>
              <a:t>;</a:t>
            </a:r>
            <a:r>
              <a:rPr lang="lt-LT" i="1" dirty="0" smtClean="0">
                <a:solidFill>
                  <a:srgbClr val="0070C0"/>
                </a:solidFill>
              </a:rPr>
              <a:t>CL‘e saugomas parametrų eilutės ilgis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MOV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lt-LT" i="1" dirty="0">
                <a:solidFill>
                  <a:schemeClr val="tx1"/>
                </a:solidFill>
              </a:rPr>
              <a:t> bx, 0081h	</a:t>
            </a:r>
            <a:r>
              <a:rPr lang="lt-LT" i="1" dirty="0">
                <a:solidFill>
                  <a:srgbClr val="0070C0"/>
                </a:solidFill>
              </a:rPr>
              <a:t>;Į registrą bx įmetam pirmo parametrų </a:t>
            </a:r>
            <a:r>
              <a:rPr lang="lt-LT" i="1" dirty="0" smtClean="0">
                <a:solidFill>
                  <a:srgbClr val="0070C0"/>
                </a:solidFill>
              </a:rPr>
              <a:t>elementų adresą</a:t>
            </a:r>
            <a:br>
              <a:rPr lang="lt-LT" i="1" dirty="0" smtClean="0">
                <a:solidFill>
                  <a:srgbClr val="0070C0"/>
                </a:solidFill>
              </a:rPr>
            </a:br>
            <a:r>
              <a:rPr lang="lt-LT" b="1" i="1" dirty="0" smtClean="0">
                <a:solidFill>
                  <a:srgbClr val="7030A0"/>
                </a:solidFill>
              </a:rPr>
              <a:t/>
            </a:r>
            <a:br>
              <a:rPr lang="lt-LT" b="1" i="1" dirty="0" smtClean="0">
                <a:solidFill>
                  <a:srgbClr val="7030A0"/>
                </a:solidFill>
              </a:rPr>
            </a:br>
            <a:r>
              <a:rPr lang="lt-LT" b="1" i="1" dirty="0" smtClean="0">
                <a:solidFill>
                  <a:srgbClr val="7030A0"/>
                </a:solidFill>
              </a:rPr>
              <a:t>Ciklas:</a:t>
            </a:r>
            <a:endParaRPr lang="en-US" i="1" dirty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7030A0"/>
                </a:solidFill>
              </a:rPr>
              <a:t>MOV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al, </a:t>
            </a:r>
            <a:r>
              <a:rPr lang="lt-LT" i="1" dirty="0" smtClean="0">
                <a:solidFill>
                  <a:schemeClr val="tx1"/>
                </a:solidFill>
              </a:rPr>
              <a:t>[es:bx]	</a:t>
            </a:r>
            <a:r>
              <a:rPr lang="lt-LT" i="1" dirty="0">
                <a:solidFill>
                  <a:schemeClr val="tx1"/>
                </a:solidFill>
              </a:rPr>
              <a:t> </a:t>
            </a:r>
            <a:r>
              <a:rPr lang="lt-LT" i="1" dirty="0" smtClean="0">
                <a:solidFill>
                  <a:srgbClr val="0070C0"/>
                </a:solidFill>
              </a:rPr>
              <a:t>;Į AL‘ą dedame pirmą parametrų baitą (ASCII simb.)</a:t>
            </a:r>
          </a:p>
          <a:p>
            <a:r>
              <a:rPr lang="lt-LT" b="1" i="1" dirty="0" smtClean="0">
                <a:solidFill>
                  <a:srgbClr val="7030A0"/>
                </a:solidFill>
              </a:rPr>
              <a:t>INC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lt-LT" i="1" dirty="0" smtClean="0">
                <a:solidFill>
                  <a:schemeClr val="tx1"/>
                </a:solidFill>
              </a:rPr>
              <a:t>bx</a:t>
            </a:r>
            <a:r>
              <a:rPr lang="lt-LT" i="1" dirty="0">
                <a:solidFill>
                  <a:schemeClr val="tx1"/>
                </a:solidFill>
              </a:rPr>
              <a:t>		</a:t>
            </a:r>
            <a:r>
              <a:rPr lang="lt-LT" i="1" dirty="0" smtClean="0">
                <a:solidFill>
                  <a:schemeClr val="tx1"/>
                </a:solidFill>
              </a:rPr>
              <a:t> </a:t>
            </a:r>
            <a:r>
              <a:rPr lang="lt-LT" i="1" dirty="0" smtClean="0">
                <a:solidFill>
                  <a:srgbClr val="0070C0"/>
                </a:solidFill>
              </a:rPr>
              <a:t>;didinam bx‘ą, kad kitą kartą paimtume sekantį narį</a:t>
            </a:r>
          </a:p>
          <a:p>
            <a:r>
              <a:rPr lang="lt-LT" b="1" i="1" dirty="0" smtClean="0">
                <a:solidFill>
                  <a:srgbClr val="0070C0"/>
                </a:solidFill>
              </a:rPr>
              <a:t>&lt;... Darom kažką ...&gt; ; dar reikia pasirūpinti, kad ciklas baigtųsi </a:t>
            </a:r>
            <a:r>
              <a:rPr lang="lt-LT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lt-LT" b="1" dirty="0" smtClean="0">
              <a:solidFill>
                <a:srgbClr val="7030A0"/>
              </a:solidFill>
            </a:endParaRPr>
          </a:p>
          <a:p>
            <a:r>
              <a:rPr lang="lt-LT" b="1" i="1" dirty="0" smtClean="0">
                <a:solidFill>
                  <a:srgbClr val="7030A0"/>
                </a:solidFill>
              </a:rPr>
              <a:t>JMP</a:t>
            </a:r>
            <a:r>
              <a:rPr lang="lt-LT" i="1" dirty="0" smtClean="0">
                <a:solidFill>
                  <a:schemeClr val="tx1"/>
                </a:solidFill>
              </a:rPr>
              <a:t>  Ciklas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Procedūros</a:t>
            </a:r>
            <a:endParaRPr lang="lt-LT" dirty="0"/>
          </a:p>
        </p:txBody>
      </p:sp>
      <p:sp>
        <p:nvSpPr>
          <p:cNvPr id="3" name="Rectangle 2"/>
          <p:cNvSpPr/>
          <p:nvPr/>
        </p:nvSpPr>
        <p:spPr>
          <a:xfrm>
            <a:off x="107504" y="1012542"/>
            <a:ext cx="845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000" dirty="0" smtClean="0">
                <a:latin typeface="Ubuntu" panose="020B0504030602030204" pitchFamily="34" charset="0"/>
              </a:rPr>
              <a:t>Procedūros yra C (ir kitų procedūrinių programavimo kalbų) funkcijų </a:t>
            </a:r>
            <a:r>
              <a:rPr lang="lt-LT" dirty="0" smtClean="0">
                <a:latin typeface="Ubuntu" panose="020B0504030602030204" pitchFamily="34" charset="0"/>
              </a:rPr>
              <a:t>atitikmuo</a:t>
            </a:r>
            <a:r>
              <a:rPr lang="lt-LT" sz="2000" dirty="0" smtClean="0">
                <a:latin typeface="Ubuntu" panose="020B0504030602030204" pitchFamily="34" charset="0"/>
              </a:rPr>
              <a:t>. Šitas mechanizmas leidžia mums iškelti dažnai naudojama kodą ir jį naudoti be kodo kartojimo.</a:t>
            </a:r>
            <a:endParaRPr lang="lt-LT" sz="2000" dirty="0">
              <a:latin typeface="Ubuntu" panose="020B05040306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34" y="2024717"/>
            <a:ext cx="9128466" cy="3139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000" i="1" dirty="0" smtClean="0">
                <a:solidFill>
                  <a:srgbClr val="0070C0"/>
                </a:solidFill>
              </a:rPr>
              <a:t>;KODO PAVYZDYS</a:t>
            </a:r>
            <a:endParaRPr lang="lt-LT" sz="2000" i="1" dirty="0">
              <a:solidFill>
                <a:srgbClr val="0070C0"/>
              </a:solidFill>
            </a:endParaRPr>
          </a:p>
          <a:p>
            <a:r>
              <a:rPr lang="lt-LT" sz="2000" b="1" i="1" dirty="0" smtClean="0">
                <a:solidFill>
                  <a:srgbClr val="7030A0"/>
                </a:solidFill>
              </a:rPr>
              <a:t>CALL </a:t>
            </a:r>
            <a:r>
              <a:rPr lang="lt-LT" sz="2000" i="1" dirty="0" smtClean="0">
                <a:solidFill>
                  <a:schemeClr val="tx1"/>
                </a:solidFill>
              </a:rPr>
              <a:t>procedurosVardas </a:t>
            </a:r>
            <a:r>
              <a:rPr lang="en-US" sz="2000" i="1" dirty="0" smtClean="0">
                <a:solidFill>
                  <a:srgbClr val="0070C0"/>
                </a:solidFill>
              </a:rPr>
              <a:t>;</a:t>
            </a:r>
            <a:r>
              <a:rPr lang="lt-LT" sz="2000" i="1" dirty="0" smtClean="0">
                <a:solidFill>
                  <a:srgbClr val="0070C0"/>
                </a:solidFill>
              </a:rPr>
              <a:t>kviečiam procedūra „procedurosVardas“</a:t>
            </a:r>
          </a:p>
          <a:p>
            <a:r>
              <a:rPr lang="lt-LT" sz="2000" b="1" i="1" dirty="0" smtClean="0">
                <a:solidFill>
                  <a:srgbClr val="7030A0"/>
                </a:solidFill>
              </a:rPr>
              <a:t/>
            </a:r>
            <a:br>
              <a:rPr lang="lt-LT" sz="2000" b="1" i="1" dirty="0" smtClean="0">
                <a:solidFill>
                  <a:srgbClr val="7030A0"/>
                </a:solidFill>
              </a:rPr>
            </a:br>
            <a:r>
              <a:rPr lang="lt-LT" sz="2000" b="1" i="1" dirty="0" smtClean="0">
                <a:solidFill>
                  <a:srgbClr val="7030A0"/>
                </a:solidFill>
              </a:rPr>
              <a:t>PROC </a:t>
            </a:r>
            <a:r>
              <a:rPr lang="lt-LT" sz="2000" i="1" dirty="0" smtClean="0">
                <a:solidFill>
                  <a:schemeClr val="tx1"/>
                </a:solidFill>
              </a:rPr>
              <a:t>procedurosVardas </a:t>
            </a:r>
            <a:r>
              <a:rPr lang="lt-LT" dirty="0" smtClean="0">
                <a:solidFill>
                  <a:srgbClr val="0070C0"/>
                </a:solidFill>
              </a:rPr>
              <a:t>;procedūros antraštė (PROC + vardas)</a:t>
            </a:r>
            <a:endParaRPr lang="en-US" i="1" dirty="0">
              <a:solidFill>
                <a:srgbClr val="0070C0"/>
              </a:solidFill>
            </a:endParaRPr>
          </a:p>
          <a:p>
            <a:r>
              <a:rPr lang="lt-LT" sz="2000" b="1" i="1" dirty="0" smtClean="0">
                <a:solidFill>
                  <a:srgbClr val="7030A0"/>
                </a:solidFill>
              </a:rPr>
              <a:t>PUSH </a:t>
            </a:r>
            <a:r>
              <a:rPr lang="lt-LT" sz="2000" i="1" dirty="0" smtClean="0">
                <a:solidFill>
                  <a:schemeClr val="tx1"/>
                </a:solidFill>
              </a:rPr>
              <a:t>ax</a:t>
            </a:r>
            <a:r>
              <a:rPr lang="lt-LT" sz="2000" b="1" i="1" dirty="0" smtClean="0">
                <a:solidFill>
                  <a:srgbClr val="7030A0"/>
                </a:solidFill>
              </a:rPr>
              <a:t> </a:t>
            </a:r>
            <a:r>
              <a:rPr lang="lt-LT" dirty="0" smtClean="0">
                <a:solidFill>
                  <a:srgbClr val="0070C0"/>
                </a:solidFill>
              </a:rPr>
              <a:t>;saugom registrų reikšmės, kad baigus procedūrai, jas galėtumėm grąžinti</a:t>
            </a:r>
            <a:endParaRPr lang="lt-LT" sz="2000" i="1" dirty="0" smtClean="0">
              <a:solidFill>
                <a:srgbClr val="0070C0"/>
              </a:solidFill>
            </a:endParaRPr>
          </a:p>
          <a:p>
            <a:r>
              <a:rPr lang="lt-LT" sz="2000" b="1" i="1" dirty="0" smtClean="0">
                <a:solidFill>
                  <a:srgbClr val="0070C0"/>
                </a:solidFill>
              </a:rPr>
              <a:t>&lt;... Darom kažką ...&gt; ; </a:t>
            </a:r>
          </a:p>
          <a:p>
            <a:r>
              <a:rPr lang="lt-LT" sz="2000" b="1" i="1" dirty="0" smtClean="0">
                <a:solidFill>
                  <a:srgbClr val="7030A0"/>
                </a:solidFill>
              </a:rPr>
              <a:t>POP </a:t>
            </a:r>
            <a:r>
              <a:rPr lang="lt-LT" sz="2000" i="1" dirty="0" smtClean="0">
                <a:solidFill>
                  <a:schemeClr val="tx1"/>
                </a:solidFill>
              </a:rPr>
              <a:t>ax</a:t>
            </a:r>
            <a:r>
              <a:rPr lang="lt-LT" sz="2000" b="1" i="1" dirty="0" smtClean="0">
                <a:solidFill>
                  <a:srgbClr val="7030A0"/>
                </a:solidFill>
              </a:rPr>
              <a:t> </a:t>
            </a:r>
            <a:r>
              <a:rPr lang="lt-LT" dirty="0" smtClean="0">
                <a:solidFill>
                  <a:srgbClr val="0070C0"/>
                </a:solidFill>
              </a:rPr>
              <a:t>;grąžinam registrų </a:t>
            </a:r>
            <a:r>
              <a:rPr lang="lt-LT" dirty="0">
                <a:solidFill>
                  <a:srgbClr val="0070C0"/>
                </a:solidFill>
              </a:rPr>
              <a:t>reikšmės, kad baigus procedūrai, </a:t>
            </a:r>
            <a:r>
              <a:rPr lang="lt-LT" dirty="0" smtClean="0">
                <a:solidFill>
                  <a:srgbClr val="0070C0"/>
                </a:solidFill>
              </a:rPr>
              <a:t>jos būtų tokios, kokios buvo prieš tai (nebūtina visų saugoti ir grąžinti, tai priklauso nuo jūsų poreikių)</a:t>
            </a:r>
            <a:endParaRPr lang="lt-LT" sz="3200" i="1" dirty="0">
              <a:solidFill>
                <a:srgbClr val="0070C0"/>
              </a:solidFill>
            </a:endParaRPr>
          </a:p>
          <a:p>
            <a:r>
              <a:rPr lang="lt-LT" sz="2000" b="1" i="1" dirty="0" smtClean="0">
                <a:solidFill>
                  <a:srgbClr val="7030A0"/>
                </a:solidFill>
              </a:rPr>
              <a:t>RET </a:t>
            </a:r>
            <a:r>
              <a:rPr lang="lt-LT" dirty="0" smtClean="0">
                <a:solidFill>
                  <a:srgbClr val="0070C0"/>
                </a:solidFill>
              </a:rPr>
              <a:t>;grįžtam atgal į programą</a:t>
            </a:r>
            <a:endParaRPr lang="lt-LT" sz="2000" b="1" i="1" dirty="0" smtClean="0">
              <a:solidFill>
                <a:srgbClr val="7030A0"/>
              </a:solidFill>
            </a:endParaRPr>
          </a:p>
          <a:p>
            <a:r>
              <a:rPr lang="lt-LT" sz="2000" b="1" i="1" dirty="0" smtClean="0">
                <a:solidFill>
                  <a:srgbClr val="7030A0"/>
                </a:solidFill>
              </a:rPr>
              <a:t>ENDP </a:t>
            </a:r>
            <a:r>
              <a:rPr lang="lt-LT" sz="2000" dirty="0" smtClean="0">
                <a:solidFill>
                  <a:schemeClr val="tx1"/>
                </a:solidFill>
              </a:rPr>
              <a:t>procedurosVardas </a:t>
            </a:r>
            <a:r>
              <a:rPr lang="lt-LT" dirty="0" smtClean="0">
                <a:solidFill>
                  <a:srgbClr val="0070C0"/>
                </a:solidFill>
              </a:rPr>
              <a:t>;procedūros galas</a:t>
            </a:r>
            <a:endParaRPr lang="lt-LT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>
            <a:normAutofit/>
          </a:bodyPr>
          <a:lstStyle/>
          <a:p>
            <a:r>
              <a:rPr lang="lt-LT" sz="3400" dirty="0" smtClean="0"/>
              <a:t>Riboto dydžio buferiai ir „begalinis ciklas“</a:t>
            </a:r>
            <a:endParaRPr lang="lt-LT" sz="3400" dirty="0"/>
          </a:p>
        </p:txBody>
      </p:sp>
      <p:sp>
        <p:nvSpPr>
          <p:cNvPr id="3" name="Rectangle 2"/>
          <p:cNvSpPr/>
          <p:nvPr/>
        </p:nvSpPr>
        <p:spPr>
          <a:xfrm>
            <a:off x="35496" y="1131590"/>
            <a:ext cx="91085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 dirty="0" smtClean="0">
                <a:latin typeface="Ubuntu" panose="020B0504030602030204" pitchFamily="34" charset="0"/>
              </a:rPr>
              <a:t>Jūsų programa (su retomis išimtimis) turės apdoroti neriboto dydžio duomenis naudodama riboto dydžio buferius.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 dirty="0" smtClean="0">
                <a:latin typeface="Ubuntu" panose="020B0504030602030204" pitchFamily="34" charset="0"/>
              </a:rPr>
              <a:t>Tokios programos veikimo principas yra paremtas „užciklintu“ tarpinių duomenų skaitymu, apdorojimu ir išvedimu. („Skaldyk ir valdyk“)</a:t>
            </a:r>
          </a:p>
          <a:p>
            <a:pPr>
              <a:spcAft>
                <a:spcPts val="12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/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latin typeface="Ubuntu" panose="020B0504030602030204" pitchFamily="34" charset="0"/>
              </a:rPr>
              <a:t>Ką darome tokiam cikle:</a:t>
            </a:r>
          </a:p>
          <a:p>
            <a:pPr marL="457200" indent="-457200">
              <a:buFont typeface="+mj-lt"/>
              <a:buAutoNum type="arabicPeriod"/>
            </a:pPr>
            <a:r>
              <a:rPr lang="lt-LT" sz="2200" dirty="0" smtClean="0">
                <a:latin typeface="Ubuntu" panose="020B0504030602030204" pitchFamily="34" charset="0"/>
              </a:rPr>
              <a:t>Nuskaitome dalį duomenų (iš failo)</a:t>
            </a:r>
          </a:p>
          <a:p>
            <a:pPr marL="457200" indent="-457200">
              <a:buFont typeface="+mj-lt"/>
              <a:buAutoNum type="arabicPeriod"/>
            </a:pPr>
            <a:r>
              <a:rPr lang="lt-LT" sz="2200" dirty="0" smtClean="0">
                <a:latin typeface="Ubuntu" panose="020B0504030602030204" pitchFamily="34" charset="0"/>
              </a:rPr>
              <a:t>Jį apdorojame, rezultatą patalpiname į išvedimo buferį</a:t>
            </a:r>
          </a:p>
          <a:p>
            <a:pPr marL="457200" indent="-457200">
              <a:buFont typeface="+mj-lt"/>
              <a:buAutoNum type="arabicPeriod"/>
            </a:pPr>
            <a:r>
              <a:rPr lang="lt-LT" sz="2200" dirty="0" smtClean="0">
                <a:latin typeface="Ubuntu" panose="020B0504030602030204" pitchFamily="34" charset="0"/>
              </a:rPr>
              <a:t>Išvedame išvedimo buferį (į failą)</a:t>
            </a:r>
          </a:p>
          <a:p>
            <a:pPr marL="457200" indent="-457200">
              <a:buFont typeface="+mj-lt"/>
              <a:buAutoNum type="arabicPeriod"/>
            </a:pPr>
            <a:r>
              <a:rPr lang="lt-LT" sz="2200" dirty="0" smtClean="0">
                <a:latin typeface="Ubuntu" panose="020B0504030602030204" pitchFamily="34" charset="0"/>
              </a:rPr>
              <a:t>Grįžtam į pirmą žingsnį, kol nepasibaigia duomenys</a:t>
            </a:r>
            <a:endParaRPr lang="lt-LT" sz="2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Failo sukūrimas </a:t>
            </a:r>
            <a:r>
              <a:rPr lang="en-US" dirty="0" smtClean="0"/>
              <a:t>(INT 21h, 3</a:t>
            </a:r>
            <a:r>
              <a:rPr lang="lt-LT" dirty="0" smtClean="0"/>
              <a:t>C</a:t>
            </a:r>
            <a:r>
              <a:rPr lang="en-US" dirty="0" smtClean="0"/>
              <a:t>h) 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944017"/>
            <a:ext cx="88742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Failo atidarymui naudojamas INT 21h, AH </a:t>
            </a:r>
            <a:r>
              <a:rPr lang="en-US" sz="2200" dirty="0" smtClean="0">
                <a:latin typeface="Ubuntu" panose="020B0504030602030204" pitchFamily="34" charset="0"/>
              </a:rPr>
              <a:t>= 3</a:t>
            </a:r>
            <a:r>
              <a:rPr lang="lt-LT" sz="2200" dirty="0" smtClean="0">
                <a:latin typeface="Ubuntu" panose="020B0504030602030204" pitchFamily="34" charset="0"/>
              </a:rPr>
              <a:t>C</a:t>
            </a:r>
            <a:r>
              <a:rPr lang="en-US" sz="2200" dirty="0" smtClean="0">
                <a:latin typeface="Ubuntu" panose="020B0504030602030204" pitchFamily="34" charset="0"/>
              </a:rPr>
              <a:t>h</a:t>
            </a:r>
            <a:r>
              <a:rPr lang="lt-LT" sz="2200" dirty="0" smtClean="0">
                <a:latin typeface="Ubuntu" panose="020B0504030602030204" pitchFamily="34" charset="0"/>
              </a:rPr>
              <a:t> pertraukimas.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Parametrai</a:t>
            </a:r>
            <a:r>
              <a:rPr lang="en-US" sz="2200" dirty="0" smtClean="0">
                <a:latin typeface="Ubuntu" panose="020B0504030602030204" pitchFamily="34" charset="0"/>
              </a:rPr>
              <a:t>:	</a:t>
            </a:r>
            <a:r>
              <a:rPr lang="lt-LT" sz="2200" b="1" dirty="0" smtClean="0">
                <a:latin typeface="Ubuntu" panose="020B0504030602030204" pitchFamily="34" charset="0"/>
              </a:rPr>
              <a:t>CX </a:t>
            </a:r>
            <a:r>
              <a:rPr lang="lt-LT" sz="2200" dirty="0" smtClean="0">
                <a:latin typeface="Ubuntu" panose="020B0504030602030204" pitchFamily="34" charset="0"/>
              </a:rPr>
              <a:t>– failo atributai (0 – jokių)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latin typeface="Ubuntu" panose="020B0504030602030204" pitchFamily="34" charset="0"/>
              </a:rPr>
              <a:t>DX </a:t>
            </a:r>
            <a:r>
              <a:rPr lang="lt-LT" sz="2200" dirty="0" smtClean="0">
                <a:latin typeface="Ubuntu" panose="020B0504030602030204" pitchFamily="34" charset="0"/>
              </a:rPr>
              <a:t>– failo pavadinimo eilutės adresas.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Veikimas: </a:t>
            </a:r>
            <a:r>
              <a:rPr lang="lt-LT" sz="2200" dirty="0" smtClean="0">
                <a:latin typeface="Ubuntu" panose="020B0504030602030204" pitchFamily="34" charset="0"/>
              </a:rPr>
              <a:t>jei įvyksta klaida, CF žymė lygi </a:t>
            </a:r>
            <a:r>
              <a:rPr lang="en-US" sz="2200" dirty="0" smtClean="0">
                <a:latin typeface="Ubuntu" panose="020B0504030602030204" pitchFamily="34" charset="0"/>
              </a:rPr>
              <a:t>1, </a:t>
            </a:r>
            <a:r>
              <a:rPr lang="lt-LT" sz="2200" dirty="0" smtClean="0">
                <a:latin typeface="Ubuntu" panose="020B0504030602030204" pitchFamily="34" charset="0"/>
              </a:rPr>
              <a:t>jei ne</a:t>
            </a:r>
            <a:r>
              <a:rPr lang="en-US" sz="2200" dirty="0" smtClean="0">
                <a:latin typeface="Ubuntu" panose="020B0504030602030204" pitchFamily="34" charset="0"/>
              </a:rPr>
              <a:t> – </a:t>
            </a:r>
            <a:r>
              <a:rPr lang="lt-LT" sz="2200" dirty="0" smtClean="0">
                <a:latin typeface="Ubuntu" panose="020B0504030602030204" pitchFamily="34" charset="0"/>
              </a:rPr>
              <a:t>0. Jei randa failą tokiu pavadinimu, visa informacija jame yra ištrinama.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Rezultatas</a:t>
            </a:r>
            <a:r>
              <a:rPr lang="lt-LT" sz="2200" dirty="0" smtClean="0">
                <a:latin typeface="Ubuntu" panose="020B0504030602030204" pitchFamily="34" charset="0"/>
              </a:rPr>
              <a:t>: jei viskas ok – AX reikšmė lygi failo deksriptoriui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dirty="0" smtClean="0">
                <a:latin typeface="Ubuntu" panose="020B0504030602030204" pitchFamily="34" charset="0"/>
              </a:rPr>
              <a:t>jei ne – AX reikšmė lygi klaidos numeriui.</a:t>
            </a:r>
            <a:endParaRPr lang="en-US" sz="2200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2793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1" dirty="0">
                <a:solidFill>
                  <a:srgbClr val="FF0000"/>
                </a:solidFill>
              </a:rPr>
              <a:t>Svarbu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lang="lt-LT" dirty="0"/>
          </a:p>
          <a:p>
            <a:r>
              <a:rPr lang="lt-LT" sz="2000" dirty="0" smtClean="0"/>
              <a:t>Reikia pasirūpinti tinkamu klaidų aprodojimu, kuris užtikrintų sklandų programos darbą nepriklausomai nuo situacijos. Tai galioja visiem pertraukimam!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8496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Failo atidarymas </a:t>
            </a:r>
            <a:r>
              <a:rPr lang="en-US" dirty="0" smtClean="0"/>
              <a:t>(INT 21h, 3Dh) 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162247" y="1113588"/>
            <a:ext cx="887424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Failo atidarymui naudojamas INT 21h, AH </a:t>
            </a:r>
            <a:r>
              <a:rPr lang="en-US" sz="2200" dirty="0" smtClean="0">
                <a:latin typeface="Ubuntu" panose="020B0504030602030204" pitchFamily="34" charset="0"/>
              </a:rPr>
              <a:t>= 3Dh</a:t>
            </a:r>
            <a:r>
              <a:rPr lang="lt-LT" sz="2200" dirty="0" smtClean="0">
                <a:latin typeface="Ubuntu" panose="020B0504030602030204" pitchFamily="34" charset="0"/>
              </a:rPr>
              <a:t> pertraukimas.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Parametrai</a:t>
            </a:r>
            <a:r>
              <a:rPr lang="en-US" sz="2200" dirty="0" smtClean="0">
                <a:latin typeface="Ubuntu" panose="020B0504030602030204" pitchFamily="34" charset="0"/>
              </a:rPr>
              <a:t>:	</a:t>
            </a:r>
            <a:r>
              <a:rPr lang="en-US" sz="2200" b="1" dirty="0" smtClean="0">
                <a:latin typeface="Ubuntu" panose="020B0504030602030204" pitchFamily="34" charset="0"/>
              </a:rPr>
              <a:t>AL </a:t>
            </a:r>
            <a:r>
              <a:rPr lang="en-US" sz="2200" dirty="0" smtClean="0">
                <a:latin typeface="Ubuntu" panose="020B0504030602030204" pitchFamily="34" charset="0"/>
              </a:rPr>
              <a:t>– </a:t>
            </a:r>
            <a:r>
              <a:rPr lang="lt-LT" sz="2200" dirty="0" smtClean="0">
                <a:latin typeface="Ubuntu" panose="020B0504030602030204" pitchFamily="34" charset="0"/>
              </a:rPr>
              <a:t>atidarymo tikslas 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dirty="0" smtClean="0">
                <a:latin typeface="Ubuntu" panose="020B0504030602030204" pitchFamily="34" charset="0"/>
              </a:rPr>
              <a:t>(0h – tik skaitymui, </a:t>
            </a:r>
            <a:r>
              <a:rPr lang="en-US" sz="2200" dirty="0" smtClean="0">
                <a:latin typeface="Ubuntu" panose="020B0504030602030204" pitchFamily="34" charset="0"/>
              </a:rPr>
              <a:t>1h – </a:t>
            </a:r>
            <a:r>
              <a:rPr lang="en-US" sz="2200" dirty="0" err="1" smtClean="0">
                <a:latin typeface="Ubuntu" panose="020B0504030602030204" pitchFamily="34" charset="0"/>
              </a:rPr>
              <a:t>tik</a:t>
            </a:r>
            <a:r>
              <a:rPr lang="lt-LT" sz="2200" dirty="0" smtClean="0">
                <a:latin typeface="Ubuntu" panose="020B0504030602030204" pitchFamily="34" charset="0"/>
              </a:rPr>
              <a:t> rašymui, 2h – skaitymui ir rašymui)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latin typeface="Ubuntu" panose="020B0504030602030204" pitchFamily="34" charset="0"/>
              </a:rPr>
              <a:t>DX </a:t>
            </a:r>
            <a:r>
              <a:rPr lang="lt-LT" sz="2200" dirty="0" smtClean="0">
                <a:latin typeface="Ubuntu" panose="020B0504030602030204" pitchFamily="34" charset="0"/>
              </a:rPr>
              <a:t>– failo pavadinimo eilutės adresas. 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en-US" sz="2200" dirty="0" smtClean="0">
                <a:latin typeface="Ubuntu" panose="020B0504030602030204" pitchFamily="34" charset="0"/>
              </a:rPr>
              <a:t>(</a:t>
            </a:r>
            <a:r>
              <a:rPr lang="lt-LT" sz="2200" dirty="0">
                <a:latin typeface="Ubuntu" panose="020B0504030602030204" pitchFamily="34" charset="0"/>
              </a:rPr>
              <a:t>pvz</a:t>
            </a:r>
            <a:r>
              <a:rPr lang="en-US" sz="2200" dirty="0">
                <a:latin typeface="Ubuntu" panose="020B0504030602030204" pitchFamily="34" charset="0"/>
              </a:rPr>
              <a:t>. </a:t>
            </a:r>
            <a:r>
              <a:rPr lang="lt-LT" sz="2200" b="1" dirty="0">
                <a:solidFill>
                  <a:srgbClr val="7030A0"/>
                </a:solidFill>
                <a:latin typeface="Ubuntu" panose="020B0504030602030204" pitchFamily="34" charset="0"/>
              </a:rPr>
              <a:t>mov</a:t>
            </a:r>
            <a:r>
              <a:rPr lang="lt-LT" sz="2200" b="1" dirty="0">
                <a:latin typeface="Ubuntu" panose="020B0504030602030204" pitchFamily="34" charset="0"/>
              </a:rPr>
              <a:t> </a:t>
            </a:r>
            <a:r>
              <a:rPr lang="lt-LT" sz="2200" dirty="0">
                <a:latin typeface="Ubuntu" panose="020B0504030602030204" pitchFamily="34" charset="0"/>
              </a:rPr>
              <a:t>dx, offset fileName</a:t>
            </a:r>
            <a:r>
              <a:rPr lang="lt-LT" sz="2200" dirty="0" smtClean="0">
                <a:latin typeface="Ubuntu" panose="020B0504030602030204" pitchFamily="34" charset="0"/>
              </a:rPr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Veikimas: </a:t>
            </a:r>
            <a:r>
              <a:rPr lang="lt-LT" sz="2200" dirty="0" smtClean="0">
                <a:latin typeface="Ubuntu" panose="020B0504030602030204" pitchFamily="34" charset="0"/>
              </a:rPr>
              <a:t>jei neranda failo, CF žymė lygi </a:t>
            </a:r>
            <a:r>
              <a:rPr lang="en-US" sz="2200" dirty="0" smtClean="0">
                <a:latin typeface="Ubuntu" panose="020B0504030602030204" pitchFamily="34" charset="0"/>
              </a:rPr>
              <a:t>1, </a:t>
            </a:r>
            <a:r>
              <a:rPr lang="lt-LT" sz="2200" dirty="0" smtClean="0">
                <a:latin typeface="Ubuntu" panose="020B0504030602030204" pitchFamily="34" charset="0"/>
              </a:rPr>
              <a:t>jei randa</a:t>
            </a:r>
            <a:r>
              <a:rPr lang="en-US" sz="2200" dirty="0" smtClean="0">
                <a:latin typeface="Ubuntu" panose="020B0504030602030204" pitchFamily="34" charset="0"/>
              </a:rPr>
              <a:t> – 0</a:t>
            </a:r>
            <a:r>
              <a:rPr lang="lt-LT" sz="2200" dirty="0" smtClean="0">
                <a:latin typeface="Ubuntu" panose="020B050403060203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Rezultatas</a:t>
            </a:r>
            <a:r>
              <a:rPr lang="lt-LT" sz="2200" dirty="0" smtClean="0">
                <a:latin typeface="Ubuntu" panose="020B0504030602030204" pitchFamily="34" charset="0"/>
              </a:rPr>
              <a:t>: jei viskas ok – AX reikšmė lygi failo deksriptoriui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dirty="0" smtClean="0">
                <a:latin typeface="Ubuntu" panose="020B0504030602030204" pitchFamily="34" charset="0"/>
              </a:rPr>
              <a:t>jei ne – AX reikšmė lygi klaidos numeriui.</a:t>
            </a:r>
            <a:endParaRPr lang="en-US" sz="2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Skaitymas iš failo </a:t>
            </a:r>
            <a:r>
              <a:rPr lang="en-US" dirty="0" smtClean="0"/>
              <a:t>(INT 21h, 3</a:t>
            </a:r>
            <a:r>
              <a:rPr lang="lt-LT" dirty="0" smtClean="0"/>
              <a:t>F</a:t>
            </a:r>
            <a:r>
              <a:rPr lang="en-US" dirty="0" smtClean="0"/>
              <a:t>h) 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162247" y="1113588"/>
            <a:ext cx="88742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Skaitymui iš failo naudojamas INT 21h, AH </a:t>
            </a:r>
            <a:r>
              <a:rPr lang="en-US" sz="2200" dirty="0" smtClean="0">
                <a:latin typeface="Ubuntu" panose="020B0504030602030204" pitchFamily="34" charset="0"/>
              </a:rPr>
              <a:t>= 3</a:t>
            </a:r>
            <a:r>
              <a:rPr lang="lt-LT" sz="2200" dirty="0" smtClean="0">
                <a:latin typeface="Ubuntu" panose="020B0504030602030204" pitchFamily="34" charset="0"/>
              </a:rPr>
              <a:t>F</a:t>
            </a:r>
            <a:r>
              <a:rPr lang="en-US" sz="2200" dirty="0" smtClean="0">
                <a:latin typeface="Ubuntu" panose="020B0504030602030204" pitchFamily="34" charset="0"/>
              </a:rPr>
              <a:t>h</a:t>
            </a:r>
            <a:r>
              <a:rPr lang="lt-LT" sz="2200" dirty="0" smtClean="0">
                <a:latin typeface="Ubuntu" panose="020B0504030602030204" pitchFamily="34" charset="0"/>
              </a:rPr>
              <a:t> pertraukimas.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Parametrai</a:t>
            </a:r>
            <a:r>
              <a:rPr lang="en-US" sz="2200" dirty="0" smtClean="0">
                <a:latin typeface="Ubuntu" panose="020B0504030602030204" pitchFamily="34" charset="0"/>
              </a:rPr>
              <a:t>:	</a:t>
            </a:r>
            <a:r>
              <a:rPr lang="lt-LT" sz="2200" b="1" dirty="0" smtClean="0">
                <a:latin typeface="Ubuntu" panose="020B0504030602030204" pitchFamily="34" charset="0"/>
              </a:rPr>
              <a:t>BX </a:t>
            </a:r>
            <a:r>
              <a:rPr lang="en-US" sz="2200" dirty="0" smtClean="0">
                <a:latin typeface="Ubuntu" panose="020B0504030602030204" pitchFamily="34" charset="0"/>
              </a:rPr>
              <a:t>– </a:t>
            </a:r>
            <a:r>
              <a:rPr lang="lt-LT" sz="2200" dirty="0" smtClean="0">
                <a:latin typeface="Ubuntu" panose="020B0504030602030204" pitchFamily="34" charset="0"/>
              </a:rPr>
              <a:t>failo deskriptorius (handler‘is)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latin typeface="Ubuntu" panose="020B0504030602030204" pitchFamily="34" charset="0"/>
              </a:rPr>
              <a:t>CX </a:t>
            </a:r>
            <a:r>
              <a:rPr lang="lt-LT" sz="2200" dirty="0" smtClean="0">
                <a:latin typeface="Ubuntu" panose="020B0504030602030204" pitchFamily="34" charset="0"/>
              </a:rPr>
              <a:t>= kiek baitų (daugiausia) norima nuskaityti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latin typeface="Ubuntu" panose="020B0504030602030204" pitchFamily="34" charset="0"/>
              </a:rPr>
              <a:t>DX </a:t>
            </a:r>
            <a:r>
              <a:rPr lang="lt-LT" sz="2200" dirty="0" smtClean="0">
                <a:latin typeface="Ubuntu" panose="020B0504030602030204" pitchFamily="34" charset="0"/>
              </a:rPr>
              <a:t>– skaitymo buferio adresas</a:t>
            </a:r>
            <a:r>
              <a:rPr lang="en-US" sz="2200" dirty="0" smtClean="0">
                <a:latin typeface="Ubuntu" panose="020B0504030602030204" pitchFamily="34" charset="0"/>
              </a:rPr>
              <a:t> </a:t>
            </a:r>
            <a:endParaRPr lang="lt-LT" sz="2200" dirty="0" smtClean="0">
              <a:latin typeface="Ubuntu" panose="020B0504030602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Veikimas: </a:t>
            </a:r>
            <a:r>
              <a:rPr lang="lt-LT" sz="2200" dirty="0" smtClean="0">
                <a:latin typeface="Ubuntu" panose="020B0504030602030204" pitchFamily="34" charset="0"/>
              </a:rPr>
              <a:t>jei įvyksta klaida, CF žymė lygi </a:t>
            </a:r>
            <a:r>
              <a:rPr lang="en-US" sz="2200" dirty="0" smtClean="0">
                <a:latin typeface="Ubuntu" panose="020B0504030602030204" pitchFamily="34" charset="0"/>
              </a:rPr>
              <a:t>1, </a:t>
            </a:r>
            <a:r>
              <a:rPr lang="lt-LT" sz="2200" dirty="0" smtClean="0">
                <a:latin typeface="Ubuntu" panose="020B0504030602030204" pitchFamily="34" charset="0"/>
              </a:rPr>
              <a:t>jei randa</a:t>
            </a:r>
            <a:r>
              <a:rPr lang="en-US" sz="2200" dirty="0" smtClean="0">
                <a:latin typeface="Ubuntu" panose="020B0504030602030204" pitchFamily="34" charset="0"/>
              </a:rPr>
              <a:t> – 0</a:t>
            </a:r>
            <a:r>
              <a:rPr lang="lt-LT" sz="2200" dirty="0" smtClean="0">
                <a:latin typeface="Ubuntu" panose="020B050403060203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Rezultatas</a:t>
            </a:r>
            <a:r>
              <a:rPr lang="lt-LT" sz="2200" dirty="0" smtClean="0">
                <a:latin typeface="Ubuntu" panose="020B0504030602030204" pitchFamily="34" charset="0"/>
              </a:rPr>
              <a:t>: jei </a:t>
            </a:r>
            <a:r>
              <a:rPr lang="lt-LT" sz="2200" b="1" dirty="0" smtClean="0">
                <a:latin typeface="Ubuntu" panose="020B0504030602030204" pitchFamily="34" charset="0"/>
              </a:rPr>
              <a:t>viskas</a:t>
            </a:r>
            <a:r>
              <a:rPr lang="lt-LT" sz="2200" dirty="0" smtClean="0">
                <a:latin typeface="Ubuntu" panose="020B0504030602030204" pitchFamily="34" charset="0"/>
              </a:rPr>
              <a:t> </a:t>
            </a:r>
            <a:r>
              <a:rPr lang="lt-LT" sz="2200" b="1" dirty="0" smtClean="0">
                <a:latin typeface="Ubuntu" panose="020B0504030602030204" pitchFamily="34" charset="0"/>
              </a:rPr>
              <a:t>ok</a:t>
            </a:r>
            <a:r>
              <a:rPr lang="lt-LT" sz="2200" dirty="0" smtClean="0">
                <a:latin typeface="Ubuntu" panose="020B0504030602030204" pitchFamily="34" charset="0"/>
              </a:rPr>
              <a:t> – AX reikšmė rodo kiek baitų nuskaityta, jei </a:t>
            </a:r>
            <a:r>
              <a:rPr lang="lt-LT" sz="22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ne</a:t>
            </a:r>
            <a:r>
              <a:rPr lang="lt-LT" sz="2200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lt-LT" sz="2200" dirty="0" smtClean="0">
                <a:latin typeface="Ubuntu" panose="020B0504030602030204" pitchFamily="34" charset="0"/>
              </a:rPr>
              <a:t>– AX reikšmė lygi klaidos numeriui.</a:t>
            </a:r>
            <a:endParaRPr lang="en-US" sz="2200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137925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2000" b="1" dirty="0" smtClean="0">
                <a:solidFill>
                  <a:srgbClr val="FF0000"/>
                </a:solidFill>
              </a:rPr>
              <a:t>Geras triukas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  <a:endParaRPr lang="lt-LT" sz="2000" dirty="0"/>
          </a:p>
          <a:p>
            <a:r>
              <a:rPr lang="lt-LT" sz="2000" dirty="0" smtClean="0"/>
              <a:t>Jeigu nuskaičius iš failo, buvo nuskaityta mažiau reikšmių, negu jūs nurodėte, tai reiškia, kad failas baigėsi.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38971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1748"/>
            <a:ext cx="8136904" cy="865573"/>
          </a:xfrm>
        </p:spPr>
        <p:txBody>
          <a:bodyPr/>
          <a:lstStyle/>
          <a:p>
            <a:r>
              <a:rPr lang="lt-LT" dirty="0" smtClean="0"/>
              <a:t>Rašymas į failą </a:t>
            </a:r>
            <a:r>
              <a:rPr lang="en-US" dirty="0" smtClean="0"/>
              <a:t>(INT 21h, </a:t>
            </a:r>
            <a:r>
              <a:rPr lang="lt-LT" dirty="0" smtClean="0"/>
              <a:t>40</a:t>
            </a:r>
            <a:r>
              <a:rPr lang="en-US" dirty="0" smtClean="0"/>
              <a:t>h) 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162247" y="1113588"/>
            <a:ext cx="88742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Rašymui į failą naudojamas INT 21h, AH </a:t>
            </a:r>
            <a:r>
              <a:rPr lang="en-US" sz="2200" dirty="0" smtClean="0">
                <a:latin typeface="Ubuntu" panose="020B0504030602030204" pitchFamily="34" charset="0"/>
              </a:rPr>
              <a:t>= </a:t>
            </a:r>
            <a:r>
              <a:rPr lang="lt-LT" sz="2200" dirty="0" smtClean="0">
                <a:latin typeface="Ubuntu" panose="020B0504030602030204" pitchFamily="34" charset="0"/>
              </a:rPr>
              <a:t>40</a:t>
            </a:r>
            <a:r>
              <a:rPr lang="en-US" sz="2200" dirty="0" smtClean="0">
                <a:latin typeface="Ubuntu" panose="020B0504030602030204" pitchFamily="34" charset="0"/>
              </a:rPr>
              <a:t>h</a:t>
            </a:r>
            <a:r>
              <a:rPr lang="lt-LT" sz="2200" dirty="0" smtClean="0">
                <a:latin typeface="Ubuntu" panose="020B0504030602030204" pitchFamily="34" charset="0"/>
              </a:rPr>
              <a:t> pertraukimas.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Parametrai</a:t>
            </a:r>
            <a:r>
              <a:rPr lang="en-US" sz="2200" dirty="0" smtClean="0">
                <a:latin typeface="Ubuntu" panose="020B0504030602030204" pitchFamily="34" charset="0"/>
              </a:rPr>
              <a:t>:	</a:t>
            </a:r>
            <a:r>
              <a:rPr lang="lt-LT" sz="2200" b="1" dirty="0" smtClean="0">
                <a:latin typeface="Ubuntu" panose="020B0504030602030204" pitchFamily="34" charset="0"/>
              </a:rPr>
              <a:t>BX </a:t>
            </a:r>
            <a:r>
              <a:rPr lang="en-US" sz="2200" dirty="0" smtClean="0">
                <a:latin typeface="Ubuntu" panose="020B0504030602030204" pitchFamily="34" charset="0"/>
              </a:rPr>
              <a:t>– </a:t>
            </a:r>
            <a:r>
              <a:rPr lang="lt-LT" sz="2200" dirty="0" smtClean="0">
                <a:latin typeface="Ubuntu" panose="020B0504030602030204" pitchFamily="34" charset="0"/>
              </a:rPr>
              <a:t>failo deskriptorius (handler‘is)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latin typeface="Ubuntu" panose="020B0504030602030204" pitchFamily="34" charset="0"/>
              </a:rPr>
              <a:t>CX </a:t>
            </a:r>
            <a:r>
              <a:rPr lang="lt-LT" sz="2200" dirty="0" smtClean="0">
                <a:latin typeface="Ubuntu" panose="020B0504030602030204" pitchFamily="34" charset="0"/>
              </a:rPr>
              <a:t>= kiek baitų norima įrašyti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latin typeface="Ubuntu" panose="020B0504030602030204" pitchFamily="34" charset="0"/>
              </a:rPr>
              <a:t>DX </a:t>
            </a:r>
            <a:r>
              <a:rPr lang="lt-LT" sz="2200" dirty="0" smtClean="0">
                <a:latin typeface="Ubuntu" panose="020B0504030602030204" pitchFamily="34" charset="0"/>
              </a:rPr>
              <a:t>– rašymo buferio adresas (iš kur rašom)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Veikimas: </a:t>
            </a:r>
            <a:r>
              <a:rPr lang="lt-LT" sz="2200" dirty="0" smtClean="0">
                <a:latin typeface="Ubuntu" panose="020B0504030602030204" pitchFamily="34" charset="0"/>
              </a:rPr>
              <a:t>jei įvyksta klaida, CF žymė lygi </a:t>
            </a:r>
            <a:r>
              <a:rPr lang="en-US" sz="2200" dirty="0" smtClean="0">
                <a:latin typeface="Ubuntu" panose="020B0504030602030204" pitchFamily="34" charset="0"/>
              </a:rPr>
              <a:t>1, </a:t>
            </a:r>
            <a:r>
              <a:rPr lang="lt-LT" sz="2200" dirty="0" smtClean="0">
                <a:latin typeface="Ubuntu" panose="020B0504030602030204" pitchFamily="34" charset="0"/>
              </a:rPr>
              <a:t>jei randa</a:t>
            </a:r>
            <a:r>
              <a:rPr lang="en-US" sz="2200" dirty="0" smtClean="0">
                <a:latin typeface="Ubuntu" panose="020B0504030602030204" pitchFamily="34" charset="0"/>
              </a:rPr>
              <a:t> – 0</a:t>
            </a:r>
            <a:r>
              <a:rPr lang="lt-LT" sz="2200" dirty="0" smtClean="0">
                <a:latin typeface="Ubuntu" panose="020B050403060203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t-LT" sz="2200" i="1" dirty="0" smtClean="0">
                <a:latin typeface="Ubuntu" panose="020B0504030602030204" pitchFamily="34" charset="0"/>
              </a:rPr>
              <a:t>Rezultatas</a:t>
            </a:r>
            <a:r>
              <a:rPr lang="lt-LT" sz="2200" dirty="0" smtClean="0">
                <a:latin typeface="Ubuntu" panose="020B0504030602030204" pitchFamily="34" charset="0"/>
              </a:rPr>
              <a:t>: jei </a:t>
            </a:r>
            <a:r>
              <a:rPr lang="lt-LT" sz="2200" b="1" dirty="0" smtClean="0">
                <a:latin typeface="Ubuntu" panose="020B0504030602030204" pitchFamily="34" charset="0"/>
              </a:rPr>
              <a:t>viskas ok </a:t>
            </a:r>
            <a:r>
              <a:rPr lang="lt-LT" sz="2200" dirty="0" smtClean="0">
                <a:latin typeface="Ubuntu" panose="020B0504030602030204" pitchFamily="34" charset="0"/>
              </a:rPr>
              <a:t>– AX reikšmė rodo kiek baitų įrašyta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lt-LT" sz="22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jei ne </a:t>
            </a:r>
            <a:r>
              <a:rPr lang="lt-LT" sz="2200" dirty="0" smtClean="0">
                <a:latin typeface="Ubuntu" panose="020B0504030602030204" pitchFamily="34" charset="0"/>
              </a:rPr>
              <a:t>– AX reikšmė lygi klaidos numeriui.</a:t>
            </a:r>
            <a:endParaRPr lang="en-US" sz="2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708</TotalTime>
  <Words>683</Words>
  <Application>Microsoft Office PowerPoint</Application>
  <PresentationFormat>On-screen Show (16:9)</PresentationFormat>
  <Paragraphs>99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PowerPoint Presentation</vt:lpstr>
      <vt:lpstr>Turinys</vt:lpstr>
      <vt:lpstr>Parametrų skaitymas</vt:lpstr>
      <vt:lpstr>Procedūros</vt:lpstr>
      <vt:lpstr>Riboto dydžio buferiai ir „begalinis ciklas“</vt:lpstr>
      <vt:lpstr>Failo sukūrimas (INT 21h, 3Ch) </vt:lpstr>
      <vt:lpstr>Failo atidarymas (INT 21h, 3Dh) </vt:lpstr>
      <vt:lpstr>Skaitymas iš failo (INT 21h, 3Fh) </vt:lpstr>
      <vt:lpstr>Rašymas į failą (INT 21h, 40h) </vt:lpstr>
      <vt:lpstr>Rodyklės faile perkėlimas (INT 21h, 42h) </vt:lpstr>
      <vt:lpstr>Failo uždarymas (INT 21h, 3Eh) </vt:lpstr>
      <vt:lpstr>Papildomos funkcijos darbui su failais</vt:lpstr>
      <vt:lpstr>Geros nuorodos</vt:lpstr>
      <vt:lpstr>Emu8086 patarimai</vt:lpstr>
      <vt:lpstr>Patarimai „nuo savęs“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Brusokas</dc:creator>
  <cp:lastModifiedBy>Jonas Brusokas</cp:lastModifiedBy>
  <cp:revision>58</cp:revision>
  <dcterms:created xsi:type="dcterms:W3CDTF">2015-10-24T19:43:54Z</dcterms:created>
  <dcterms:modified xsi:type="dcterms:W3CDTF">2015-10-28T08:05:27Z</dcterms:modified>
</cp:coreProperties>
</file>