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5" r:id="rId4"/>
    <p:sldId id="258" r:id="rId5"/>
    <p:sldId id="260" r:id="rId6"/>
    <p:sldId id="261" r:id="rId7"/>
    <p:sldId id="257" r:id="rId8"/>
    <p:sldId id="273" r:id="rId9"/>
    <p:sldId id="267" r:id="rId10"/>
    <p:sldId id="270" r:id="rId11"/>
    <p:sldId id="271" r:id="rId12"/>
    <p:sldId id="268" r:id="rId13"/>
    <p:sldId id="262" r:id="rId14"/>
    <p:sldId id="274" r:id="rId15"/>
    <p:sldId id="264" r:id="rId16"/>
    <p:sldId id="265" r:id="rId17"/>
    <p:sldId id="263" r:id="rId18"/>
    <p:sldId id="266" r:id="rId19"/>
    <p:sldId id="276" r:id="rId20"/>
    <p:sldId id="275" r:id="rId21"/>
    <p:sldId id="278" r:id="rId22"/>
    <p:sldId id="279" r:id="rId23"/>
    <p:sldId id="283" r:id="rId24"/>
    <p:sldId id="284" r:id="rId25"/>
    <p:sldId id="280" r:id="rId26"/>
    <p:sldId id="281" r:id="rId27"/>
    <p:sldId id="282" r:id="rId28"/>
    <p:sldId id="269" r:id="rId29"/>
    <p:sldId id="288" r:id="rId30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26" autoAdjust="0"/>
  </p:normalViewPr>
  <p:slideViewPr>
    <p:cSldViewPr>
      <p:cViewPr>
        <p:scale>
          <a:sx n="100" d="100"/>
          <a:sy n="100" d="100"/>
        </p:scale>
        <p:origin x="-3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6959-B86B-4AE9-ACA9-E2954C2A5F98}" type="datetimeFigureOut">
              <a:rPr lang="lt-LT" smtClean="0"/>
              <a:t>2015-10-06</a:t>
            </a:fld>
            <a:endParaRPr lang="lt-L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71FCCC-4E16-4E59-8443-07DEFDCB3520}" type="slidenum">
              <a:rPr lang="lt-LT" smtClean="0"/>
              <a:t>‹#›</a:t>
            </a:fld>
            <a:endParaRPr lang="lt-L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lt-L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6959-B86B-4AE9-ACA9-E2954C2A5F98}" type="datetimeFigureOut">
              <a:rPr lang="lt-LT" smtClean="0"/>
              <a:t>2015-10-06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FCCC-4E16-4E59-8443-07DEFDCB3520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6959-B86B-4AE9-ACA9-E2954C2A5F98}" type="datetimeFigureOut">
              <a:rPr lang="lt-LT" smtClean="0"/>
              <a:t>2015-10-06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FCCC-4E16-4E59-8443-07DEFDCB3520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6959-B86B-4AE9-ACA9-E2954C2A5F98}" type="datetimeFigureOut">
              <a:rPr lang="lt-LT" smtClean="0"/>
              <a:t>2015-10-06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FCCC-4E16-4E59-8443-07DEFDCB3520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6959-B86B-4AE9-ACA9-E2954C2A5F98}" type="datetimeFigureOut">
              <a:rPr lang="lt-LT" smtClean="0"/>
              <a:t>2015-10-06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FCCC-4E16-4E59-8443-07DEFDCB3520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6959-B86B-4AE9-ACA9-E2954C2A5F98}" type="datetimeFigureOut">
              <a:rPr lang="lt-LT" smtClean="0"/>
              <a:t>2015-10-06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FCCC-4E16-4E59-8443-07DEFDCB3520}" type="slidenum">
              <a:rPr lang="lt-LT" smtClean="0"/>
              <a:t>‹#›</a:t>
            </a:fld>
            <a:endParaRPr lang="lt-LT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6959-B86B-4AE9-ACA9-E2954C2A5F98}" type="datetimeFigureOut">
              <a:rPr lang="lt-LT" smtClean="0"/>
              <a:t>2015-10-06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FCCC-4E16-4E59-8443-07DEFDCB3520}" type="slidenum">
              <a:rPr lang="lt-LT" smtClean="0"/>
              <a:t>‹#›</a:t>
            </a:fld>
            <a:endParaRPr lang="lt-L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6959-B86B-4AE9-ACA9-E2954C2A5F98}" type="datetimeFigureOut">
              <a:rPr lang="lt-LT" smtClean="0"/>
              <a:t>2015-10-06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FCCC-4E16-4E59-8443-07DEFDCB3520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6959-B86B-4AE9-ACA9-E2954C2A5F98}" type="datetimeFigureOut">
              <a:rPr lang="lt-LT" smtClean="0"/>
              <a:t>2015-10-06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FCCC-4E16-4E59-8443-07DEFDCB3520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6959-B86B-4AE9-ACA9-E2954C2A5F98}" type="datetimeFigureOut">
              <a:rPr lang="lt-LT" smtClean="0"/>
              <a:t>2015-10-06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FCCC-4E16-4E59-8443-07DEFDCB3520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6959-B86B-4AE9-ACA9-E2954C2A5F98}" type="datetimeFigureOut">
              <a:rPr lang="lt-LT" smtClean="0"/>
              <a:t>2015-10-06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FCCC-4E16-4E59-8443-07DEFDCB3520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5DB6959-B86B-4AE9-ACA9-E2954C2A5F98}" type="datetimeFigureOut">
              <a:rPr lang="lt-LT" smtClean="0"/>
              <a:t>2015-10-06</a:t>
            </a:fld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571FCCC-4E16-4E59-8443-07DEFDCB3520}" type="slidenum">
              <a:rPr lang="lt-LT" smtClean="0"/>
              <a:t>‹#›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3" Type="http://schemas.openxmlformats.org/officeDocument/2006/relationships/slide" Target="slide4.xml"/><Relationship Id="rId21" Type="http://schemas.openxmlformats.org/officeDocument/2006/relationships/slide" Target="slide27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" Type="http://schemas.openxmlformats.org/officeDocument/2006/relationships/slide" Target="slide5.xml"/><Relationship Id="rId16" Type="http://schemas.openxmlformats.org/officeDocument/2006/relationships/slide" Target="slide18.xml"/><Relationship Id="rId20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5" Type="http://schemas.openxmlformats.org/officeDocument/2006/relationships/slide" Target="slide17.xml"/><Relationship Id="rId10" Type="http://schemas.openxmlformats.org/officeDocument/2006/relationships/slide" Target="slide12.xml"/><Relationship Id="rId19" Type="http://schemas.openxmlformats.org/officeDocument/2006/relationships/slide" Target="slide23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6.xml"/><Relationship Id="rId22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96" y="345430"/>
            <a:ext cx="91085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lt-LT" sz="54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Programavimas ASSembleriu</a:t>
            </a:r>
            <a:endParaRPr lang="en-US" sz="5400" b="1" dirty="0">
              <a:ln w="10541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65352" y="5982379"/>
            <a:ext cx="3399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lt-LT" sz="2400" dirty="0" smtClean="0"/>
              <a:t>Skaidres ir medžiagą rašė:</a:t>
            </a:r>
          </a:p>
          <a:p>
            <a:pPr algn="r"/>
            <a:r>
              <a:rPr lang="lt-LT" sz="2400" dirty="0"/>
              <a:t>	</a:t>
            </a:r>
            <a:r>
              <a:rPr lang="lt-LT" sz="2400" b="1" i="1" dirty="0" smtClean="0"/>
              <a:t>Jonas Brusokas </a:t>
            </a:r>
            <a:endParaRPr lang="lt-LT" sz="2400" b="1" i="1" dirty="0"/>
          </a:p>
        </p:txBody>
      </p:sp>
      <p:pic>
        <p:nvPicPr>
          <p:cNvPr id="2050" name="Picture 2" descr="https://tuts4everyone.files.wordpress.com/2015/01/king-leonidas-this-is-sparta-300-1920x10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471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9512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t-LT" b="1" dirty="0" smtClean="0"/>
              <a:t>Darbiniai registrai</a:t>
            </a:r>
            <a:endParaRPr lang="lt-LT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68760"/>
            <a:ext cx="8928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b="1" i="1" dirty="0" smtClean="0"/>
              <a:t>AX BX CX DX</a:t>
            </a:r>
          </a:p>
          <a:p>
            <a:r>
              <a:rPr lang="lt-LT" sz="2800" dirty="0" smtClean="0"/>
              <a:t>Darbiniai registrai yra skirti laikyti duomenis tarpinėms operacijoms vykdyti. Kiekvienas jų skyla į dvi dalis: vyresniąją (H) ir jaunąją (L), kurių dydis yra po vieną baitą.</a:t>
            </a:r>
            <a:endParaRPr lang="lt-LT" sz="2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41090" y="3212976"/>
            <a:ext cx="1656184" cy="1159371"/>
            <a:chOff x="323528" y="3349749"/>
            <a:chExt cx="1656184" cy="1159371"/>
          </a:xfrm>
        </p:grpSpPr>
        <p:sp>
          <p:nvSpPr>
            <p:cNvPr id="6" name="Rectangle 5"/>
            <p:cNvSpPr/>
            <p:nvPr/>
          </p:nvSpPr>
          <p:spPr>
            <a:xfrm>
              <a:off x="323528" y="3349749"/>
              <a:ext cx="1656184" cy="4320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lt-LT" b="1" dirty="0" smtClean="0"/>
                <a:t>AX</a:t>
              </a:r>
              <a:endParaRPr lang="lt-LT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3528" y="4077072"/>
              <a:ext cx="648072" cy="4320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lt-LT" dirty="0" smtClean="0"/>
                <a:t>AH</a:t>
              </a:r>
              <a:endParaRPr lang="lt-LT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31640" y="4077072"/>
              <a:ext cx="648072" cy="4320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lt-LT" dirty="0" smtClean="0"/>
                <a:t>AL</a:t>
              </a:r>
              <a:endParaRPr lang="lt-LT" dirty="0"/>
            </a:p>
          </p:txBody>
        </p: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1151620" y="3781797"/>
              <a:ext cx="504056" cy="29527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  <a:endCxn id="7" idx="0"/>
            </p:cNvCxnSpPr>
            <p:nvPr/>
          </p:nvCxnSpPr>
          <p:spPr>
            <a:xfrm flipH="1">
              <a:off x="647564" y="3781797"/>
              <a:ext cx="504056" cy="29527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95214" y="4602837"/>
            <a:ext cx="8928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b="1" dirty="0">
                <a:solidFill>
                  <a:srgbClr val="FF0000"/>
                </a:solidFill>
              </a:rPr>
              <a:t>Svarbu</a:t>
            </a:r>
            <a:r>
              <a:rPr lang="en-US" sz="2000" b="1" dirty="0">
                <a:solidFill>
                  <a:srgbClr val="FF0000"/>
                </a:solidFill>
              </a:rPr>
              <a:t>!</a:t>
            </a:r>
            <a:endParaRPr lang="lt-LT" sz="2000" dirty="0"/>
          </a:p>
          <a:p>
            <a:r>
              <a:rPr lang="lt-LT" sz="2000" dirty="0" smtClean="0"/>
              <a:t>vyresnioji ir jaunesnioji dalys yra vis dar tas pats registras ir kad pakeitus vieną dalį, pasikeis ir „pilnojo“ registro reikšmė.</a:t>
            </a:r>
          </a:p>
          <a:p>
            <a:endParaRPr lang="en-US" sz="2000" dirty="0" smtClean="0"/>
          </a:p>
          <a:p>
            <a:r>
              <a:rPr lang="lt-LT" sz="2000" dirty="0" smtClean="0"/>
              <a:t>Pvz.: jei </a:t>
            </a:r>
            <a:r>
              <a:rPr lang="lt-LT" sz="2000" b="1" i="1" dirty="0" smtClean="0"/>
              <a:t>AX</a:t>
            </a:r>
            <a:r>
              <a:rPr lang="lt-LT" sz="2000" dirty="0" smtClean="0"/>
              <a:t> </a:t>
            </a:r>
            <a:r>
              <a:rPr lang="en-US" sz="2000" dirty="0" smtClean="0"/>
              <a:t>= 1234h, tai </a:t>
            </a:r>
            <a:r>
              <a:rPr lang="en-US" sz="2000" b="1" i="1" dirty="0" smtClean="0"/>
              <a:t>AH</a:t>
            </a:r>
            <a:r>
              <a:rPr lang="en-US" sz="2000" dirty="0" smtClean="0"/>
              <a:t> = 12h, o </a:t>
            </a:r>
            <a:r>
              <a:rPr lang="en-US" sz="2000" b="1" i="1" dirty="0" smtClean="0"/>
              <a:t>AL</a:t>
            </a:r>
            <a:r>
              <a:rPr lang="en-US" sz="2000" dirty="0" smtClean="0"/>
              <a:t> = 34h</a:t>
            </a:r>
            <a:r>
              <a:rPr lang="lt-LT" sz="2000" dirty="0" smtClean="0"/>
              <a:t/>
            </a:r>
            <a:br>
              <a:rPr lang="lt-LT" sz="2000" dirty="0" smtClean="0"/>
            </a:br>
            <a:r>
              <a:rPr lang="lt-LT" sz="2000" dirty="0" smtClean="0"/>
              <a:t>Pakeičiam </a:t>
            </a:r>
            <a:r>
              <a:rPr lang="lt-LT" sz="2000" b="1" i="1" dirty="0" smtClean="0"/>
              <a:t>AH</a:t>
            </a:r>
            <a:r>
              <a:rPr lang="lt-LT" sz="2000" dirty="0" smtClean="0"/>
              <a:t> į 56h</a:t>
            </a:r>
            <a:endParaRPr lang="en-US" sz="2000" dirty="0" smtClean="0"/>
          </a:p>
          <a:p>
            <a:r>
              <a:rPr lang="en-US" sz="2000" dirty="0" smtClean="0"/>
              <a:t>Po to: </a:t>
            </a:r>
            <a:r>
              <a:rPr lang="en-US" sz="2000" b="1" i="1" dirty="0" smtClean="0"/>
              <a:t>AX</a:t>
            </a:r>
            <a:r>
              <a:rPr lang="en-US" sz="2000" dirty="0" smtClean="0"/>
              <a:t> = 5634h, </a:t>
            </a:r>
            <a:r>
              <a:rPr lang="en-US" sz="2000" b="1" i="1" dirty="0" smtClean="0"/>
              <a:t>AH</a:t>
            </a:r>
            <a:r>
              <a:rPr lang="en-US" sz="2000" dirty="0" smtClean="0"/>
              <a:t> = 56h, </a:t>
            </a:r>
            <a:r>
              <a:rPr lang="en-US" sz="2000" b="1" i="1" dirty="0" smtClean="0"/>
              <a:t>AL</a:t>
            </a:r>
            <a:r>
              <a:rPr lang="en-US" sz="2000" dirty="0" smtClean="0"/>
              <a:t> = 34h</a:t>
            </a:r>
            <a:endParaRPr lang="lt-LT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123728" y="3063136"/>
            <a:ext cx="700047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smtClean="0"/>
              <a:t>Vyresnioji dalis </a:t>
            </a:r>
            <a:r>
              <a:rPr lang="en-US" sz="2800" dirty="0" smtClean="0"/>
              <a:t>=</a:t>
            </a:r>
            <a:r>
              <a:rPr lang="lt-LT" sz="2800" dirty="0" smtClean="0"/>
              <a:t> pirmi du skaitmenys iš kairės</a:t>
            </a:r>
          </a:p>
          <a:p>
            <a:r>
              <a:rPr lang="lt-LT" sz="2800" dirty="0" smtClean="0"/>
              <a:t>Jaunesnioji dalis </a:t>
            </a:r>
            <a:r>
              <a:rPr lang="en-US" sz="2800" dirty="0" smtClean="0"/>
              <a:t>=</a:t>
            </a:r>
            <a:r>
              <a:rPr lang="lt-LT" sz="2800" dirty="0" smtClean="0"/>
              <a:t> likę du skaitmenys</a:t>
            </a:r>
          </a:p>
          <a:p>
            <a:r>
              <a:rPr lang="lt-LT" sz="2000" i="1" dirty="0" smtClean="0"/>
              <a:t>Pvz.: Jei skaičius </a:t>
            </a:r>
            <a:r>
              <a:rPr lang="en-US" sz="2000" i="1" dirty="0" smtClean="0"/>
              <a:t>1234, </a:t>
            </a:r>
            <a:r>
              <a:rPr lang="lt-LT" sz="2000" i="1" dirty="0" smtClean="0"/>
              <a:t>tai 12 – vyresnioji, 34 – jaunesnioji</a:t>
            </a:r>
            <a:r>
              <a:rPr lang="en-US" sz="2000" i="1" dirty="0" smtClean="0"/>
              <a:t> </a:t>
            </a:r>
            <a:r>
              <a:rPr lang="lt-LT" sz="2000" i="1" dirty="0" smtClean="0"/>
              <a:t>dal</a:t>
            </a:r>
            <a:r>
              <a:rPr lang="en-US" sz="2000" i="1" dirty="0" err="1" smtClean="0"/>
              <a:t>i</a:t>
            </a:r>
            <a:r>
              <a:rPr lang="lt-LT" sz="2000" i="1" dirty="0" smtClean="0"/>
              <a:t>s</a:t>
            </a:r>
            <a:endParaRPr lang="lt-LT" sz="2000" i="1" dirty="0"/>
          </a:p>
        </p:txBody>
      </p:sp>
    </p:spTree>
    <p:extLst>
      <p:ext uri="{BB962C8B-B14F-4D97-AF65-F5344CB8AC3E}">
        <p14:creationId xmlns:p14="http://schemas.microsoft.com/office/powerpoint/2010/main" val="18068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9512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t-LT" b="1" dirty="0" smtClean="0"/>
              <a:t>Indeksiniai registrai</a:t>
            </a:r>
            <a:endParaRPr lang="lt-LT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3804" y="1196752"/>
            <a:ext cx="89289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b="1" i="1" dirty="0" smtClean="0"/>
              <a:t>SI </a:t>
            </a:r>
            <a:r>
              <a:rPr lang="lt-LT" sz="2800" b="1" i="1" dirty="0" smtClean="0">
                <a:solidFill>
                  <a:schemeClr val="bg1">
                    <a:lumMod val="65000"/>
                  </a:schemeClr>
                </a:solidFill>
              </a:rPr>
              <a:t>DI</a:t>
            </a:r>
            <a:endParaRPr lang="lt-LT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lt-LT" sz="2800" dirty="0" smtClean="0"/>
              <a:t>Indeksniai registrai padeda greitai pasiekti duomenis iš atminties kintamųjų sekos („masyvo“).</a:t>
            </a:r>
          </a:p>
          <a:p>
            <a:r>
              <a:rPr lang="lt-LT" sz="2800" dirty="0" smtClean="0"/>
              <a:t>Naudojantis šiais registrais galime paprastai ir dinamiškai dirbti su elementais iš „masyvo“, tereikia į SI priskirti dominančio elemento indekso reikšmę.</a:t>
            </a:r>
          </a:p>
          <a:p>
            <a:endParaRPr lang="lt-LT" sz="2800" dirty="0"/>
          </a:p>
        </p:txBody>
      </p:sp>
      <p:sp>
        <p:nvSpPr>
          <p:cNvPr id="6" name="Rectangle 5"/>
          <p:cNvSpPr/>
          <p:nvPr/>
        </p:nvSpPr>
        <p:spPr>
          <a:xfrm>
            <a:off x="251520" y="4077072"/>
            <a:ext cx="8640960" cy="255454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lt-LT" sz="2000" i="1" dirty="0" smtClean="0">
                <a:solidFill>
                  <a:srgbClr val="0070C0"/>
                </a:solidFill>
              </a:rPr>
              <a:t>;KODO PAVYZDYS</a:t>
            </a:r>
            <a:endParaRPr lang="lt-LT" sz="2000" i="1" dirty="0">
              <a:solidFill>
                <a:srgbClr val="0070C0"/>
              </a:solidFill>
            </a:endParaRPr>
          </a:p>
          <a:p>
            <a:r>
              <a:rPr lang="lt-LT" sz="2000" dirty="0" smtClean="0"/>
              <a:t>.DATA</a:t>
            </a:r>
          </a:p>
          <a:p>
            <a:r>
              <a:rPr lang="lt-LT" sz="2000" dirty="0" smtClean="0"/>
              <a:t>Masyvas1 </a:t>
            </a:r>
            <a:r>
              <a:rPr lang="lt-LT" sz="2000" dirty="0"/>
              <a:t>db 10 dup </a:t>
            </a:r>
            <a:r>
              <a:rPr lang="lt-LT" sz="2000" dirty="0" smtClean="0"/>
              <a:t>(?)</a:t>
            </a:r>
            <a:r>
              <a:rPr lang="lt-LT" sz="2000" dirty="0"/>
              <a:t>	</a:t>
            </a:r>
            <a:r>
              <a:rPr lang="en-US" sz="2000" dirty="0" smtClean="0"/>
              <a:t>	</a:t>
            </a:r>
            <a:r>
              <a:rPr lang="lt-LT" sz="2000" i="1" dirty="0" smtClean="0">
                <a:solidFill>
                  <a:srgbClr val="0070C0"/>
                </a:solidFill>
              </a:rPr>
              <a:t>; </a:t>
            </a:r>
            <a:r>
              <a:rPr lang="lt-LT" sz="2000" i="1" dirty="0">
                <a:solidFill>
                  <a:srgbClr val="0070C0"/>
                </a:solidFill>
              </a:rPr>
              <a:t>„Masyvas“ iš 10 </a:t>
            </a:r>
            <a:r>
              <a:rPr lang="lt-LT" sz="2000" i="1" dirty="0" smtClean="0">
                <a:solidFill>
                  <a:srgbClr val="0070C0"/>
                </a:solidFill>
              </a:rPr>
              <a:t>elementų</a:t>
            </a:r>
          </a:p>
          <a:p>
            <a:r>
              <a:rPr lang="lt-LT" sz="2000" i="1" dirty="0" smtClean="0">
                <a:solidFill>
                  <a:srgbClr val="0070C0"/>
                </a:solidFill>
              </a:rPr>
              <a:t>.CODE</a:t>
            </a:r>
            <a:endParaRPr lang="lt-LT" sz="2000" i="1" dirty="0">
              <a:solidFill>
                <a:srgbClr val="0070C0"/>
              </a:solidFill>
            </a:endParaRPr>
          </a:p>
          <a:p>
            <a:r>
              <a:rPr lang="en-US" sz="2000" i="1" dirty="0" smtClean="0">
                <a:solidFill>
                  <a:srgbClr val="0070C0"/>
                </a:solidFill>
              </a:rPr>
              <a:t>;</a:t>
            </a:r>
            <a:r>
              <a:rPr lang="lt-LT" sz="2000" i="1" dirty="0" smtClean="0">
                <a:solidFill>
                  <a:srgbClr val="0070C0"/>
                </a:solidFill>
              </a:rPr>
              <a:t>Blablabla... &lt;..&gt;</a:t>
            </a:r>
            <a:endParaRPr lang="en-US" sz="2000" i="1" dirty="0" smtClean="0">
              <a:solidFill>
                <a:srgbClr val="0070C0"/>
              </a:solidFill>
            </a:endParaRPr>
          </a:p>
          <a:p>
            <a:r>
              <a:rPr lang="en-US" sz="2000" b="1" i="1" dirty="0" smtClean="0">
                <a:solidFill>
                  <a:srgbClr val="7030A0"/>
                </a:solidFill>
              </a:rPr>
              <a:t>MOV </a:t>
            </a:r>
            <a:r>
              <a:rPr lang="en-US" sz="2000" i="1" dirty="0" err="1" smtClean="0">
                <a:solidFill>
                  <a:schemeClr val="tx1"/>
                </a:solidFill>
              </a:rPr>
              <a:t>si</a:t>
            </a:r>
            <a:r>
              <a:rPr lang="en-US" sz="2000" i="1" dirty="0" smtClean="0">
                <a:solidFill>
                  <a:schemeClr val="tx1"/>
                </a:solidFill>
              </a:rPr>
              <a:t>, 0h;	</a:t>
            </a:r>
            <a:r>
              <a:rPr lang="lt-LT" sz="2000" i="1" dirty="0" smtClean="0">
                <a:solidFill>
                  <a:schemeClr val="tx1"/>
                </a:solidFill>
              </a:rPr>
              <a:t>	</a:t>
            </a:r>
            <a:r>
              <a:rPr lang="en-US" sz="2000" i="1" dirty="0" smtClean="0">
                <a:solidFill>
                  <a:srgbClr val="0070C0"/>
                </a:solidFill>
              </a:rPr>
              <a:t>;</a:t>
            </a:r>
            <a:r>
              <a:rPr lang="lt-LT" sz="2000" i="1" dirty="0" smtClean="0">
                <a:solidFill>
                  <a:srgbClr val="0070C0"/>
                </a:solidFill>
              </a:rPr>
              <a:t>nurodome</a:t>
            </a:r>
            <a:r>
              <a:rPr lang="en-US" sz="2000" i="1" dirty="0" smtClean="0">
                <a:solidFill>
                  <a:srgbClr val="0070C0"/>
                </a:solidFill>
              </a:rPr>
              <a:t> </a:t>
            </a:r>
            <a:r>
              <a:rPr lang="lt-LT" sz="2000" i="1" dirty="0" smtClean="0">
                <a:solidFill>
                  <a:srgbClr val="0070C0"/>
                </a:solidFill>
              </a:rPr>
              <a:t>su kuria pozicija norim dirbti, šiuo atveju 0</a:t>
            </a:r>
          </a:p>
          <a:p>
            <a:r>
              <a:rPr lang="en-US" sz="2000" b="1" i="1" dirty="0" smtClean="0">
                <a:solidFill>
                  <a:srgbClr val="7030A0"/>
                </a:solidFill>
              </a:rPr>
              <a:t>MOV</a:t>
            </a:r>
            <a:r>
              <a:rPr lang="en-US" sz="2000" i="1" dirty="0" smtClean="0">
                <a:solidFill>
                  <a:srgbClr val="7030A0"/>
                </a:solidFill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</a:rPr>
              <a:t>[Masyvas1+si], 69h</a:t>
            </a:r>
            <a:r>
              <a:rPr lang="lt-LT" sz="2000" i="1" dirty="0" smtClean="0">
                <a:solidFill>
                  <a:schemeClr val="tx1"/>
                </a:solidFill>
              </a:rPr>
              <a:t>	</a:t>
            </a:r>
            <a:r>
              <a:rPr lang="lt-LT" sz="2000" i="1" dirty="0" smtClean="0">
                <a:solidFill>
                  <a:srgbClr val="0070C0"/>
                </a:solidFill>
              </a:rPr>
              <a:t>;Į masyvo pirmą reikšmę (pagal SI) prilyginam 69h</a:t>
            </a:r>
            <a:endParaRPr lang="en-US" sz="2000" i="1" dirty="0">
              <a:solidFill>
                <a:srgbClr val="0070C0"/>
              </a:solidFill>
            </a:endParaRPr>
          </a:p>
          <a:p>
            <a:r>
              <a:rPr lang="en-US" sz="2000" b="1" i="1" dirty="0" smtClean="0">
                <a:solidFill>
                  <a:srgbClr val="7030A0"/>
                </a:solidFill>
              </a:rPr>
              <a:t>MOV</a:t>
            </a:r>
            <a:r>
              <a:rPr lang="en-US" sz="2000" i="1" dirty="0" smtClean="0">
                <a:solidFill>
                  <a:srgbClr val="7030A0"/>
                </a:solidFill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</a:rPr>
              <a:t>al, [Masyvas1+si]</a:t>
            </a:r>
            <a:r>
              <a:rPr lang="lt-LT" sz="2000" i="1" dirty="0" smtClean="0">
                <a:solidFill>
                  <a:schemeClr val="tx1"/>
                </a:solidFill>
              </a:rPr>
              <a:t>	</a:t>
            </a:r>
            <a:r>
              <a:rPr lang="lt-LT" sz="2000" i="1" dirty="0" smtClean="0">
                <a:solidFill>
                  <a:srgbClr val="0070C0"/>
                </a:solidFill>
              </a:rPr>
              <a:t>;Į AL‘ą dedame pirmąją masyvo reikšmę</a:t>
            </a:r>
            <a:endParaRPr lang="en-US" sz="2000" i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r>
              <a:rPr lang="lt-LT" sz="4000" b="1" dirty="0" smtClean="0"/>
              <a:t>Registrai vs Atminties kintamieji</a:t>
            </a:r>
            <a:endParaRPr lang="lt-LT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372121"/>
            <a:ext cx="381642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lt-LT" sz="2800" b="1" i="1" dirty="0" smtClean="0">
                <a:solidFill>
                  <a:srgbClr val="0070C0"/>
                </a:solidFill>
              </a:rPr>
              <a:t>Registrai</a:t>
            </a:r>
            <a:endParaRPr lang="lt-LT" sz="2400" b="1" i="1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 smtClean="0"/>
              <a:t>Jų yra nedaug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 smtClean="0"/>
              <a:t>Jie skirti vykdyti tarpinėms operacijoms (pvz. aritmetikai)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 smtClean="0"/>
              <a:t>Jie yra žiauriai greiti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 smtClean="0"/>
              <a:t>Su jais galima daryti bet kokias operacijas (su nežymiomis išimtimis)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t-LT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499992" y="1372121"/>
            <a:ext cx="410445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lt-LT" sz="2800" b="1" i="1" dirty="0" smtClean="0">
                <a:solidFill>
                  <a:srgbClr val="0070C0"/>
                </a:solidFill>
              </a:rPr>
              <a:t>Atminties Kintamieji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 smtClean="0"/>
              <a:t>Jų gali būti labai daug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 smtClean="0"/>
              <a:t>Jie skirti ilgalaikiam reikšmių laikymui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 smtClean="0"/>
              <a:t>Jie yra pakankamai lėti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 smtClean="0"/>
              <a:t>Operacijoms su jais dažnai taikomi apribojimai, todėl veiksmai su jais dažnai būna nepatogūs (reikia naudoti tarpininko principą t.y. kintamojo reikšmę talpinti registre.)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31052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557808"/>
            <a:ext cx="8229600" cy="1143000"/>
          </a:xfrm>
        </p:spPr>
        <p:txBody>
          <a:bodyPr>
            <a:normAutofit/>
          </a:bodyPr>
          <a:lstStyle/>
          <a:p>
            <a:r>
              <a:rPr lang="lt-LT" sz="3400" b="1" dirty="0" smtClean="0"/>
              <a:t>Pagridinės assemblerinių komandų taisyklės</a:t>
            </a:r>
            <a:endParaRPr lang="lt-LT" sz="3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916832"/>
            <a:ext cx="856895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lt-LT" sz="2400" dirty="0" smtClean="0"/>
              <a:t>Įprastas operacijos pavidalas:	OPE OP1 (, OP2)</a:t>
            </a:r>
          </a:p>
          <a:p>
            <a:pPr>
              <a:tabLst>
                <a:tab pos="361950" algn="l"/>
              </a:tabLst>
            </a:pPr>
            <a:r>
              <a:rPr lang="lt-LT" sz="2200" i="1" dirty="0" smtClean="0"/>
              <a:t>	OPE – operacija, OP1 ir OP2 yra operandai (operac. dalyviai)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lt-LT" sz="2400" dirty="0" smtClean="0"/>
              <a:t>Jei operacija turi rezultatą, jis bus talpinamas į pirmąjį operandą</a:t>
            </a:r>
          </a:p>
          <a:p>
            <a:pPr>
              <a:tabLst>
                <a:tab pos="361950" algn="l"/>
              </a:tabLst>
            </a:pPr>
            <a:r>
              <a:rPr lang="en-US" sz="2400" dirty="0" smtClean="0"/>
              <a:t>	</a:t>
            </a:r>
            <a:r>
              <a:rPr lang="lt-LT" sz="2400" dirty="0" smtClean="0"/>
              <a:t>(pvz</a:t>
            </a:r>
            <a:r>
              <a:rPr lang="en-US" sz="2400" dirty="0" smtClean="0"/>
              <a:t>.:</a:t>
            </a:r>
            <a:r>
              <a:rPr lang="lt-LT" sz="2400" dirty="0" smtClean="0"/>
              <a:t> ADD al, ah &lt;-&gt; al </a:t>
            </a:r>
            <a:r>
              <a:rPr lang="en-US" sz="2400" dirty="0" smtClean="0"/>
              <a:t>= al + ah)</a:t>
            </a:r>
            <a:r>
              <a:rPr lang="lt-LT" sz="2400" dirty="0" smtClean="0"/>
              <a:t> (</a:t>
            </a:r>
            <a:r>
              <a:rPr lang="lt-LT" sz="2300" dirty="0" smtClean="0"/>
              <a:t>išskyrus retus atvejus </a:t>
            </a:r>
            <a:r>
              <a:rPr lang="lt-LT" sz="2300" b="1" dirty="0" smtClean="0"/>
              <a:t>DIV</a:t>
            </a:r>
            <a:r>
              <a:rPr lang="lt-LT" sz="2300" dirty="0"/>
              <a:t>,</a:t>
            </a:r>
            <a:r>
              <a:rPr lang="lt-LT" sz="2300" b="1" dirty="0" smtClean="0"/>
              <a:t>MUL</a:t>
            </a:r>
            <a:r>
              <a:rPr lang="lt-LT" sz="23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lt-LT" sz="2400" dirty="0" smtClean="0"/>
              <a:t>Operandų dydžiai </a:t>
            </a:r>
            <a:r>
              <a:rPr lang="lt-LT" sz="2400" b="1" dirty="0" smtClean="0">
                <a:solidFill>
                  <a:srgbClr val="FF0000"/>
                </a:solidFill>
              </a:rPr>
              <a:t>privalo</a:t>
            </a:r>
            <a:r>
              <a:rPr lang="lt-LT" sz="2400" b="1" dirty="0" smtClean="0"/>
              <a:t> </a:t>
            </a:r>
            <a:r>
              <a:rPr lang="lt-LT" sz="2400" dirty="0" smtClean="0"/>
              <a:t>sutapti </a:t>
            </a:r>
            <a:r>
              <a:rPr lang="lt-LT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!)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lt-LT" sz="2400" dirty="0" smtClean="0"/>
              <a:t>Abu operandai </a:t>
            </a:r>
            <a:r>
              <a:rPr lang="lt-LT" sz="2400" b="1" dirty="0" smtClean="0">
                <a:solidFill>
                  <a:srgbClr val="FF0000"/>
                </a:solidFill>
              </a:rPr>
              <a:t>negali būti </a:t>
            </a:r>
            <a:r>
              <a:rPr lang="lt-LT" sz="2400" dirty="0" smtClean="0"/>
              <a:t>atminties kintamieji </a:t>
            </a:r>
            <a:r>
              <a:rPr lang="lt-LT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!)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361950" algn="l"/>
              </a:tabLst>
            </a:pPr>
            <a:endParaRPr lang="lt-LT" sz="2400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361950" algn="l"/>
              </a:tabLst>
            </a:pP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287144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r>
              <a:rPr lang="lt-LT" sz="4000" b="1" dirty="0" smtClean="0"/>
              <a:t>Duomenų priskyrimo operacijos</a:t>
            </a:r>
            <a:endParaRPr lang="lt-LT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251520" y="1362248"/>
            <a:ext cx="8712968" cy="378565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809625" algn="l"/>
              </a:tabLst>
            </a:pPr>
            <a:r>
              <a:rPr lang="lt-LT" sz="2400" dirty="0" smtClean="0">
                <a:solidFill>
                  <a:srgbClr val="0070C0"/>
                </a:solidFill>
              </a:rPr>
              <a:t>;Operacijos</a:t>
            </a:r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rgbClr val="7030A0"/>
                </a:solidFill>
              </a:rPr>
              <a:t>MOV</a:t>
            </a:r>
            <a:r>
              <a:rPr lang="en-US" sz="2400" dirty="0" smtClean="0">
                <a:solidFill>
                  <a:srgbClr val="7030A0"/>
                </a:solidFill>
              </a:rPr>
              <a:t>	</a:t>
            </a:r>
            <a:r>
              <a:rPr lang="lt-LT" sz="2400" dirty="0" smtClean="0">
                <a:solidFill>
                  <a:schemeClr val="tx1"/>
                </a:solidFill>
              </a:rPr>
              <a:t>op</a:t>
            </a:r>
            <a:r>
              <a:rPr lang="en-US" sz="2400" dirty="0" smtClean="0">
                <a:solidFill>
                  <a:schemeClr val="tx1"/>
                </a:solidFill>
              </a:rPr>
              <a:t>1, op2	</a:t>
            </a:r>
            <a:r>
              <a:rPr lang="lt-LT" sz="2400" dirty="0" smtClean="0">
                <a:solidFill>
                  <a:srgbClr val="0070C0"/>
                </a:solidFill>
              </a:rPr>
              <a:t>;</a:t>
            </a:r>
            <a:r>
              <a:rPr lang="en-US" sz="2400" dirty="0" smtClean="0">
                <a:solidFill>
                  <a:srgbClr val="0070C0"/>
                </a:solidFill>
              </a:rPr>
              <a:t>op1 = </a:t>
            </a:r>
            <a:r>
              <a:rPr lang="lt-LT" sz="2400" dirty="0" smtClean="0">
                <a:solidFill>
                  <a:srgbClr val="0070C0"/>
                </a:solidFill>
              </a:rPr>
              <a:t>op</a:t>
            </a:r>
            <a:r>
              <a:rPr lang="en-US" sz="2400" dirty="0" smtClean="0">
                <a:solidFill>
                  <a:srgbClr val="0070C0"/>
                </a:solidFill>
              </a:rPr>
              <a:t>2</a:t>
            </a:r>
          </a:p>
          <a:p>
            <a:pPr>
              <a:tabLst>
                <a:tab pos="809625" algn="l"/>
              </a:tabLst>
            </a:pPr>
            <a:r>
              <a:rPr lang="en-US" sz="2400" b="1" dirty="0" smtClean="0">
                <a:solidFill>
                  <a:srgbClr val="7030A0"/>
                </a:solidFill>
              </a:rPr>
              <a:t>XCHG</a:t>
            </a: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op1, op2</a:t>
            </a:r>
            <a:r>
              <a:rPr lang="en-US" sz="2400" dirty="0" smtClean="0">
                <a:solidFill>
                  <a:srgbClr val="0070C0"/>
                </a:solidFill>
              </a:rPr>
              <a:t>	;</a:t>
            </a:r>
            <a:r>
              <a:rPr lang="lt-LT" sz="2400" dirty="0" smtClean="0">
                <a:solidFill>
                  <a:srgbClr val="0070C0"/>
                </a:solidFill>
              </a:rPr>
              <a:t>apkeičia op1 ir op2 reikšmes</a:t>
            </a:r>
          </a:p>
          <a:p>
            <a:pPr>
              <a:tabLst>
                <a:tab pos="809625" algn="l"/>
              </a:tabLst>
            </a:pPr>
            <a:r>
              <a:rPr lang="lt-LT" sz="2400" dirty="0">
                <a:solidFill>
                  <a:srgbClr val="0070C0"/>
                </a:solidFill>
              </a:rPr>
              <a:t>;Operacijos su </a:t>
            </a:r>
            <a:r>
              <a:rPr lang="lt-LT" sz="2400" dirty="0" smtClean="0">
                <a:solidFill>
                  <a:srgbClr val="0070C0"/>
                </a:solidFill>
              </a:rPr>
              <a:t>atminties kintamaisiais</a:t>
            </a:r>
            <a:endParaRPr lang="lt-LT" sz="2400" dirty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b="1" dirty="0">
                <a:solidFill>
                  <a:srgbClr val="7030A0"/>
                </a:solidFill>
              </a:rPr>
              <a:t>MOV</a:t>
            </a:r>
            <a:r>
              <a:rPr lang="lt-LT" sz="2400" dirty="0">
                <a:solidFill>
                  <a:srgbClr val="0070C0"/>
                </a:solidFill>
              </a:rPr>
              <a:t>	</a:t>
            </a:r>
            <a:r>
              <a:rPr lang="lt-LT" sz="2400" dirty="0">
                <a:solidFill>
                  <a:schemeClr val="tx1"/>
                </a:solidFill>
              </a:rPr>
              <a:t>op</a:t>
            </a:r>
            <a:r>
              <a:rPr lang="en-US" sz="2400" dirty="0">
                <a:solidFill>
                  <a:schemeClr val="tx1"/>
                </a:solidFill>
              </a:rPr>
              <a:t>1, </a:t>
            </a:r>
            <a:r>
              <a:rPr lang="en-US" sz="2400" dirty="0" smtClean="0">
                <a:solidFill>
                  <a:schemeClr val="tx1"/>
                </a:solidFill>
              </a:rPr>
              <a:t>[</a:t>
            </a:r>
            <a:r>
              <a:rPr lang="lt-LT" sz="2400" dirty="0" smtClean="0">
                <a:solidFill>
                  <a:schemeClr val="tx1"/>
                </a:solidFill>
              </a:rPr>
              <a:t>kintamasis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r>
              <a:rPr lang="lt-LT" sz="2400" dirty="0" smtClean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  <a:r>
              <a:rPr lang="lt-LT" sz="2400" dirty="0">
                <a:solidFill>
                  <a:srgbClr val="0070C0"/>
                </a:solidFill>
              </a:rPr>
              <a:t>op</a:t>
            </a:r>
            <a:r>
              <a:rPr lang="en-US" sz="2400" dirty="0">
                <a:solidFill>
                  <a:srgbClr val="0070C0"/>
                </a:solidFill>
              </a:rPr>
              <a:t>1 = </a:t>
            </a:r>
            <a:r>
              <a:rPr lang="lt-LT" sz="2400" dirty="0" smtClean="0">
                <a:solidFill>
                  <a:srgbClr val="0070C0"/>
                </a:solidFill>
              </a:rPr>
              <a:t>kintamasis</a:t>
            </a:r>
            <a:endParaRPr lang="lt-LT" sz="2400" dirty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dirty="0" smtClean="0">
                <a:solidFill>
                  <a:srgbClr val="0070C0"/>
                </a:solidFill>
              </a:rPr>
              <a:t>;Operacijos su „masyvais“</a:t>
            </a:r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rgbClr val="7030A0"/>
                </a:solidFill>
              </a:rPr>
              <a:t>MOV</a:t>
            </a:r>
            <a:r>
              <a:rPr lang="lt-LT" sz="2400" dirty="0" smtClean="0">
                <a:solidFill>
                  <a:srgbClr val="0070C0"/>
                </a:solidFill>
              </a:rPr>
              <a:t>	</a:t>
            </a:r>
            <a:r>
              <a:rPr lang="lt-LT" sz="2400" dirty="0" smtClean="0">
                <a:solidFill>
                  <a:schemeClr val="tx1"/>
                </a:solidFill>
              </a:rPr>
              <a:t>op</a:t>
            </a:r>
            <a:r>
              <a:rPr lang="en-US" sz="2400" dirty="0" smtClean="0">
                <a:solidFill>
                  <a:schemeClr val="tx1"/>
                </a:solidFill>
              </a:rPr>
              <a:t>1, [</a:t>
            </a:r>
            <a:r>
              <a:rPr lang="en-US" sz="2400" dirty="0" err="1" smtClean="0">
                <a:solidFill>
                  <a:schemeClr val="tx1"/>
                </a:solidFill>
              </a:rPr>
              <a:t>masyvas+pozicija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r>
              <a:rPr lang="lt-LT" sz="2400" dirty="0">
                <a:solidFill>
                  <a:srgbClr val="0070C0"/>
                </a:solidFill>
              </a:rPr>
              <a:t> </a:t>
            </a:r>
            <a:r>
              <a:rPr lang="lt-LT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;</a:t>
            </a:r>
            <a:r>
              <a:rPr lang="lt-LT" sz="2400" dirty="0" smtClean="0">
                <a:solidFill>
                  <a:srgbClr val="0070C0"/>
                </a:solidFill>
              </a:rPr>
              <a:t>op</a:t>
            </a:r>
            <a:r>
              <a:rPr lang="en-US" sz="2400" dirty="0" smtClean="0">
                <a:solidFill>
                  <a:srgbClr val="0070C0"/>
                </a:solidFill>
              </a:rPr>
              <a:t>1 = </a:t>
            </a:r>
            <a:r>
              <a:rPr lang="lt-LT" sz="2400" dirty="0" smtClean="0">
                <a:solidFill>
                  <a:srgbClr val="0070C0"/>
                </a:solidFill>
              </a:rPr>
              <a:t>Masyvas[pozicija]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en-US" sz="2400" dirty="0" smtClean="0">
                <a:solidFill>
                  <a:srgbClr val="0070C0"/>
                </a:solidFill>
              </a:rPr>
              <a:t>;</a:t>
            </a:r>
            <a:r>
              <a:rPr lang="en-US" sz="2400" dirty="0" err="1" smtClean="0">
                <a:solidFill>
                  <a:srgbClr val="0070C0"/>
                </a:solidFill>
              </a:rPr>
              <a:t>pozicija</a:t>
            </a:r>
            <a:r>
              <a:rPr lang="en-US" sz="2400" dirty="0" smtClean="0">
                <a:solidFill>
                  <a:srgbClr val="0070C0"/>
                </a:solidFill>
              </a:rPr>
              <a:t> = </a:t>
            </a:r>
            <a:r>
              <a:rPr lang="en-US" sz="2400" dirty="0" err="1" smtClean="0">
                <a:solidFill>
                  <a:srgbClr val="0070C0"/>
                </a:solidFill>
              </a:rPr>
              <a:t>konstanta</a:t>
            </a:r>
            <a:r>
              <a:rPr lang="en-US" sz="2400" dirty="0" smtClean="0">
                <a:solidFill>
                  <a:srgbClr val="0070C0"/>
                </a:solidFill>
              </a:rPr>
              <a:t> ARBA </a:t>
            </a:r>
            <a:r>
              <a:rPr lang="en-US" sz="2400" dirty="0" err="1" smtClean="0">
                <a:solidFill>
                  <a:srgbClr val="0070C0"/>
                </a:solidFill>
              </a:rPr>
              <a:t>registras</a:t>
            </a:r>
            <a:r>
              <a:rPr lang="en-US" sz="2400" dirty="0" smtClean="0">
                <a:solidFill>
                  <a:srgbClr val="0070C0"/>
                </a:solidFill>
              </a:rPr>
              <a:t> SI</a:t>
            </a:r>
          </a:p>
          <a:p>
            <a:pPr>
              <a:tabLst>
                <a:tab pos="809625" algn="l"/>
              </a:tabLst>
            </a:pPr>
            <a:r>
              <a:rPr lang="lt-LT" sz="2400" b="1" dirty="0">
                <a:solidFill>
                  <a:srgbClr val="7030A0"/>
                </a:solidFill>
              </a:rPr>
              <a:t>MOV</a:t>
            </a:r>
            <a:r>
              <a:rPr lang="lt-LT" sz="2400" dirty="0">
                <a:solidFill>
                  <a:srgbClr val="0070C0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masyvas+pozicija</a:t>
            </a:r>
            <a:r>
              <a:rPr lang="en-US" sz="2400" dirty="0" smtClean="0">
                <a:solidFill>
                  <a:schemeClr val="tx1"/>
                </a:solidFill>
              </a:rPr>
              <a:t>], </a:t>
            </a:r>
            <a:r>
              <a:rPr lang="lt-LT" sz="2400" dirty="0" smtClean="0">
                <a:solidFill>
                  <a:schemeClr val="tx1"/>
                </a:solidFill>
              </a:rPr>
              <a:t>op</a:t>
            </a:r>
            <a:r>
              <a:rPr lang="en-US" sz="2400" dirty="0" smtClean="0">
                <a:solidFill>
                  <a:schemeClr val="tx1"/>
                </a:solidFill>
              </a:rPr>
              <a:t>1  </a:t>
            </a:r>
            <a:r>
              <a:rPr lang="en-US" sz="2400" dirty="0" smtClean="0">
                <a:solidFill>
                  <a:srgbClr val="0070C0"/>
                </a:solidFill>
              </a:rPr>
              <a:t>;</a:t>
            </a:r>
            <a:r>
              <a:rPr lang="en-US" sz="2400" dirty="0" err="1" smtClean="0">
                <a:solidFill>
                  <a:srgbClr val="0070C0"/>
                </a:solidFill>
              </a:rPr>
              <a:t>Masyvas</a:t>
            </a:r>
            <a:r>
              <a:rPr lang="en-US" sz="2400" dirty="0" smtClean="0">
                <a:solidFill>
                  <a:srgbClr val="0070C0"/>
                </a:solidFill>
              </a:rPr>
              <a:t>[</a:t>
            </a:r>
            <a:r>
              <a:rPr lang="en-US" sz="2400" dirty="0" err="1" smtClean="0">
                <a:solidFill>
                  <a:srgbClr val="0070C0"/>
                </a:solidFill>
              </a:rPr>
              <a:t>pozicija</a:t>
            </a:r>
            <a:r>
              <a:rPr lang="en-US" sz="2400" dirty="0" smtClean="0">
                <a:solidFill>
                  <a:srgbClr val="0070C0"/>
                </a:solidFill>
              </a:rPr>
              <a:t>] = op1 </a:t>
            </a:r>
            <a:endParaRPr lang="lt-LT" sz="2400" dirty="0" smtClean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b="1" dirty="0">
                <a:solidFill>
                  <a:srgbClr val="7030A0"/>
                </a:solidFill>
              </a:rPr>
              <a:t>MOV </a:t>
            </a: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wreg, offset </a:t>
            </a:r>
            <a:r>
              <a:rPr lang="en-US" sz="2400" dirty="0" err="1" smtClean="0">
                <a:solidFill>
                  <a:schemeClr val="tx1"/>
                </a:solidFill>
              </a:rPr>
              <a:t>Kintamasis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rgbClr val="0070C0"/>
                </a:solidFill>
              </a:rPr>
              <a:t>;wreg = </a:t>
            </a:r>
            <a:r>
              <a:rPr lang="en-US" sz="2400" dirty="0" err="1" smtClean="0">
                <a:solidFill>
                  <a:srgbClr val="0070C0"/>
                </a:solidFill>
              </a:rPr>
              <a:t>Kintamojo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adresas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atmintyje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5918" y="5661248"/>
            <a:ext cx="8728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b="1" dirty="0">
                <a:solidFill>
                  <a:srgbClr val="FF0000"/>
                </a:solidFill>
              </a:rPr>
              <a:t>Svarbu</a:t>
            </a:r>
            <a:r>
              <a:rPr lang="en-US" b="1" dirty="0">
                <a:solidFill>
                  <a:srgbClr val="FF0000"/>
                </a:solidFill>
              </a:rPr>
              <a:t>!</a:t>
            </a:r>
            <a:endParaRPr lang="lt-LT" dirty="0"/>
          </a:p>
          <a:p>
            <a:r>
              <a:rPr lang="lt-LT" dirty="0" smtClean="0"/>
              <a:t>Adresas assembleryje yra </a:t>
            </a:r>
            <a:r>
              <a:rPr lang="lt-LT" b="1" i="1" dirty="0" smtClean="0">
                <a:solidFill>
                  <a:srgbClr val="C00000"/>
                </a:solidFill>
              </a:rPr>
              <a:t>žodžio</a:t>
            </a:r>
            <a:r>
              <a:rPr lang="lt-LT" dirty="0" smtClean="0">
                <a:solidFill>
                  <a:srgbClr val="C00000"/>
                </a:solidFill>
              </a:rPr>
              <a:t> </a:t>
            </a:r>
            <a:r>
              <a:rPr lang="lt-LT" dirty="0" smtClean="0"/>
              <a:t>dydžio, nesvarbu kokio dydžio kintąmojo adresą bepaimtume.</a:t>
            </a:r>
            <a:endParaRPr lang="lt-LT" sz="2000" dirty="0"/>
          </a:p>
        </p:txBody>
      </p:sp>
    </p:spTree>
    <p:extLst>
      <p:ext uri="{BB962C8B-B14F-4D97-AF65-F5344CB8AC3E}">
        <p14:creationId xmlns:p14="http://schemas.microsoft.com/office/powerpoint/2010/main" val="345289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r>
              <a:rPr lang="lt-LT" sz="4000" b="1" dirty="0" smtClean="0"/>
              <a:t>Aritmetinės operacijos</a:t>
            </a:r>
            <a:endParaRPr lang="lt-LT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251520" y="1403276"/>
            <a:ext cx="8568952" cy="489364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809625" algn="l"/>
              </a:tabLst>
            </a:pPr>
            <a:r>
              <a:rPr lang="lt-LT" sz="2400" dirty="0" smtClean="0">
                <a:solidFill>
                  <a:srgbClr val="0070C0"/>
                </a:solidFill>
              </a:rPr>
              <a:t>;Operacijos</a:t>
            </a:r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rgbClr val="7030A0"/>
                </a:solidFill>
              </a:rPr>
              <a:t>ADD</a:t>
            </a:r>
            <a:r>
              <a:rPr lang="lt-LT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	</a:t>
            </a:r>
            <a:r>
              <a:rPr lang="lt-LT" sz="2400" dirty="0" smtClean="0">
                <a:solidFill>
                  <a:schemeClr val="tx1"/>
                </a:solidFill>
              </a:rPr>
              <a:t>op</a:t>
            </a:r>
            <a:r>
              <a:rPr lang="en-US" sz="2400" dirty="0" smtClean="0">
                <a:solidFill>
                  <a:schemeClr val="tx1"/>
                </a:solidFill>
              </a:rPr>
              <a:t>1, op2	</a:t>
            </a:r>
            <a:r>
              <a:rPr lang="lt-LT" sz="2400" dirty="0" smtClean="0">
                <a:solidFill>
                  <a:srgbClr val="0070C0"/>
                </a:solidFill>
              </a:rPr>
              <a:t>;</a:t>
            </a:r>
            <a:r>
              <a:rPr lang="en-US" sz="2400" dirty="0" smtClean="0">
                <a:solidFill>
                  <a:srgbClr val="0070C0"/>
                </a:solidFill>
              </a:rPr>
              <a:t>op1 = op1 + op2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tabLst>
                <a:tab pos="809625" algn="l"/>
              </a:tabLst>
            </a:pPr>
            <a:r>
              <a:rPr lang="en-US" sz="2400" b="1" dirty="0" smtClean="0">
                <a:solidFill>
                  <a:srgbClr val="7030A0"/>
                </a:solidFill>
              </a:rPr>
              <a:t>SUB	</a:t>
            </a:r>
            <a:r>
              <a:rPr lang="en-US" sz="2400" dirty="0" smtClean="0">
                <a:solidFill>
                  <a:schemeClr val="tx1"/>
                </a:solidFill>
              </a:rPr>
              <a:t>op1, op2	</a:t>
            </a:r>
            <a:r>
              <a:rPr lang="lt-LT" sz="2400" dirty="0" smtClean="0">
                <a:solidFill>
                  <a:srgbClr val="0070C0"/>
                </a:solidFill>
              </a:rPr>
              <a:t>;</a:t>
            </a:r>
            <a:r>
              <a:rPr lang="en-US" sz="2400" dirty="0">
                <a:solidFill>
                  <a:srgbClr val="0070C0"/>
                </a:solidFill>
              </a:rPr>
              <a:t>op1 = op1 </a:t>
            </a:r>
            <a:r>
              <a:rPr lang="en-US" sz="2400" dirty="0" smtClean="0">
                <a:solidFill>
                  <a:srgbClr val="0070C0"/>
                </a:solidFill>
              </a:rPr>
              <a:t>- </a:t>
            </a:r>
            <a:r>
              <a:rPr lang="en-US" sz="2400" dirty="0">
                <a:solidFill>
                  <a:srgbClr val="0070C0"/>
                </a:solidFill>
              </a:rPr>
              <a:t>op2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tabLst>
                <a:tab pos="809625" algn="l"/>
              </a:tabLst>
            </a:pPr>
            <a:r>
              <a:rPr lang="en-US" sz="2400" b="1" dirty="0" smtClean="0">
                <a:solidFill>
                  <a:srgbClr val="7030A0"/>
                </a:solidFill>
              </a:rPr>
              <a:t>INC</a:t>
            </a:r>
            <a:r>
              <a:rPr lang="en-US" sz="2400" dirty="0" smtClean="0">
                <a:solidFill>
                  <a:srgbClr val="7030A0"/>
                </a:solidFill>
              </a:rPr>
              <a:t> 	</a:t>
            </a:r>
            <a:r>
              <a:rPr lang="en-US" sz="2400" dirty="0" smtClean="0">
                <a:solidFill>
                  <a:schemeClr val="tx1"/>
                </a:solidFill>
              </a:rPr>
              <a:t>op1		</a:t>
            </a:r>
            <a:r>
              <a:rPr lang="lt-LT" sz="2400" dirty="0" smtClean="0">
                <a:solidFill>
                  <a:srgbClr val="0070C0"/>
                </a:solidFill>
              </a:rPr>
              <a:t>;</a:t>
            </a:r>
            <a:r>
              <a:rPr lang="en-US" sz="2400" dirty="0">
                <a:solidFill>
                  <a:srgbClr val="0070C0"/>
                </a:solidFill>
              </a:rPr>
              <a:t>op1 = op1 + 1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tabLst>
                <a:tab pos="809625" algn="l"/>
              </a:tabLst>
            </a:pPr>
            <a:r>
              <a:rPr lang="en-US" sz="2400" b="1" dirty="0" smtClean="0">
                <a:solidFill>
                  <a:srgbClr val="7030A0"/>
                </a:solidFill>
              </a:rPr>
              <a:t>DEC</a:t>
            </a:r>
            <a:r>
              <a:rPr lang="en-US" sz="2400" dirty="0" smtClean="0">
                <a:solidFill>
                  <a:srgbClr val="7030A0"/>
                </a:solidFill>
              </a:rPr>
              <a:t> 	</a:t>
            </a:r>
            <a:r>
              <a:rPr lang="en-US" sz="2400" dirty="0" smtClean="0">
                <a:solidFill>
                  <a:schemeClr val="tx1"/>
                </a:solidFill>
              </a:rPr>
              <a:t>op1		</a:t>
            </a:r>
            <a:r>
              <a:rPr lang="lt-LT" sz="2400" dirty="0" smtClean="0">
                <a:solidFill>
                  <a:srgbClr val="0070C0"/>
                </a:solidFill>
              </a:rPr>
              <a:t>;</a:t>
            </a:r>
            <a:r>
              <a:rPr lang="en-US" sz="2400" dirty="0">
                <a:solidFill>
                  <a:srgbClr val="0070C0"/>
                </a:solidFill>
              </a:rPr>
              <a:t>op1 = op1 </a:t>
            </a:r>
            <a:r>
              <a:rPr lang="en-US" sz="2400" dirty="0" smtClean="0">
                <a:solidFill>
                  <a:srgbClr val="0070C0"/>
                </a:solidFill>
              </a:rPr>
              <a:t>- 1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tabLst>
                <a:tab pos="809625" algn="l"/>
              </a:tabLst>
            </a:pPr>
            <a:r>
              <a:rPr lang="en-US" sz="2400" b="1" dirty="0" smtClean="0">
                <a:solidFill>
                  <a:srgbClr val="7030A0"/>
                </a:solidFill>
              </a:rPr>
              <a:t>NEG</a:t>
            </a:r>
            <a:r>
              <a:rPr lang="en-US" sz="2400" dirty="0" smtClean="0">
                <a:solidFill>
                  <a:srgbClr val="7030A0"/>
                </a:solidFill>
              </a:rPr>
              <a:t> 	</a:t>
            </a:r>
            <a:r>
              <a:rPr lang="en-US" sz="2400" dirty="0" smtClean="0">
                <a:solidFill>
                  <a:schemeClr val="tx1"/>
                </a:solidFill>
              </a:rPr>
              <a:t>op1		</a:t>
            </a:r>
            <a:r>
              <a:rPr lang="lt-LT" sz="2400" dirty="0" smtClean="0">
                <a:solidFill>
                  <a:srgbClr val="0070C0"/>
                </a:solidFill>
              </a:rPr>
              <a:t>;</a:t>
            </a:r>
            <a:r>
              <a:rPr lang="en-US" sz="2400" dirty="0">
                <a:solidFill>
                  <a:srgbClr val="0070C0"/>
                </a:solidFill>
              </a:rPr>
              <a:t>op1 = op1 </a:t>
            </a:r>
            <a:r>
              <a:rPr lang="en-US" sz="2400" dirty="0" smtClean="0">
                <a:solidFill>
                  <a:srgbClr val="0070C0"/>
                </a:solidFill>
              </a:rPr>
              <a:t>* -1</a:t>
            </a:r>
          </a:p>
          <a:p>
            <a:pPr>
              <a:tabLst>
                <a:tab pos="809625" algn="l"/>
              </a:tabLst>
            </a:pPr>
            <a:endParaRPr lang="en-US" sz="2400" dirty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en-US" sz="2400" b="1" dirty="0" smtClean="0">
                <a:solidFill>
                  <a:srgbClr val="7030A0"/>
                </a:solidFill>
              </a:rPr>
              <a:t>MUL 	b</a:t>
            </a:r>
            <a:r>
              <a:rPr lang="en-US" sz="2400" dirty="0" smtClean="0">
                <a:solidFill>
                  <a:schemeClr val="tx1"/>
                </a:solidFill>
              </a:rPr>
              <a:t>reg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lt-LT" sz="2400" dirty="0" smtClean="0">
                <a:solidFill>
                  <a:srgbClr val="0070C0"/>
                </a:solidFill>
              </a:rPr>
              <a:t>;</a:t>
            </a:r>
            <a:r>
              <a:rPr lang="en-US" sz="2400" dirty="0" smtClean="0">
                <a:solidFill>
                  <a:srgbClr val="0070C0"/>
                </a:solidFill>
              </a:rPr>
              <a:t>ax = al * breg (</a:t>
            </a:r>
            <a:r>
              <a:rPr lang="lt-LT" sz="2400" dirty="0" smtClean="0">
                <a:solidFill>
                  <a:srgbClr val="0070C0"/>
                </a:solidFill>
              </a:rPr>
              <a:t>baito dydžio </a:t>
            </a:r>
            <a:r>
              <a:rPr lang="lt-LT" sz="2400" b="1" u="sng" dirty="0" smtClean="0">
                <a:solidFill>
                  <a:srgbClr val="0070C0"/>
                </a:solidFill>
              </a:rPr>
              <a:t>registras</a:t>
            </a:r>
            <a:r>
              <a:rPr lang="lt-LT" sz="2400" dirty="0" smtClean="0">
                <a:solidFill>
                  <a:srgbClr val="0070C0"/>
                </a:solidFill>
              </a:rPr>
              <a:t>)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w</a:t>
            </a:r>
            <a:r>
              <a:rPr lang="en-US" sz="2400" dirty="0" smtClean="0">
                <a:solidFill>
                  <a:schemeClr val="tx1"/>
                </a:solidFill>
              </a:rPr>
              <a:t>reg</a:t>
            </a:r>
            <a:r>
              <a:rPr lang="lt-LT" sz="2400" dirty="0" smtClean="0">
                <a:solidFill>
                  <a:schemeClr val="tx1"/>
                </a:solidFill>
              </a:rPr>
              <a:t>	</a:t>
            </a:r>
            <a:r>
              <a:rPr lang="lt-LT" sz="2400" dirty="0" smtClean="0">
                <a:solidFill>
                  <a:srgbClr val="0070C0"/>
                </a:solidFill>
              </a:rPr>
              <a:t>;(dx ax) </a:t>
            </a:r>
            <a:r>
              <a:rPr lang="en-US" sz="2400" dirty="0" smtClean="0">
                <a:solidFill>
                  <a:srgbClr val="0070C0"/>
                </a:solidFill>
              </a:rPr>
              <a:t>= </a:t>
            </a:r>
            <a:r>
              <a:rPr lang="lt-LT" sz="2400" dirty="0" smtClean="0">
                <a:solidFill>
                  <a:srgbClr val="0070C0"/>
                </a:solidFill>
              </a:rPr>
              <a:t>ax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* </a:t>
            </a:r>
            <a:r>
              <a:rPr lang="lt-LT" sz="2400" dirty="0" err="1" smtClean="0">
                <a:solidFill>
                  <a:srgbClr val="0070C0"/>
                </a:solidFill>
              </a:rPr>
              <a:t>w</a:t>
            </a:r>
            <a:r>
              <a:rPr lang="en-US" sz="2400" dirty="0" smtClean="0">
                <a:solidFill>
                  <a:srgbClr val="0070C0"/>
                </a:solidFill>
              </a:rPr>
              <a:t>reg (</a:t>
            </a:r>
            <a:r>
              <a:rPr lang="lt-LT" sz="2400" dirty="0" smtClean="0">
                <a:solidFill>
                  <a:srgbClr val="0070C0"/>
                </a:solidFill>
              </a:rPr>
              <a:t>žodžio dydžio </a:t>
            </a:r>
            <a:r>
              <a:rPr lang="lt-LT" sz="2400" b="1" u="sng" dirty="0" smtClean="0">
                <a:solidFill>
                  <a:srgbClr val="0070C0"/>
                </a:solidFill>
              </a:rPr>
              <a:t>registras</a:t>
            </a:r>
            <a:r>
              <a:rPr lang="lt-LT" sz="2400" dirty="0" smtClean="0">
                <a:solidFill>
                  <a:srgbClr val="0070C0"/>
                </a:solidFill>
              </a:rPr>
              <a:t>)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rgbClr val="7030A0"/>
                </a:solidFill>
              </a:rPr>
              <a:t>DIV</a:t>
            </a:r>
            <a:r>
              <a:rPr lang="en-US" sz="2400" b="1" dirty="0">
                <a:solidFill>
                  <a:srgbClr val="7030A0"/>
                </a:solidFill>
              </a:rPr>
              <a:t>	b</a:t>
            </a:r>
            <a:r>
              <a:rPr lang="en-US" sz="2400" dirty="0">
                <a:solidFill>
                  <a:schemeClr val="tx1"/>
                </a:solidFill>
              </a:rPr>
              <a:t>reg	</a:t>
            </a:r>
            <a:r>
              <a:rPr lang="lt-LT" sz="2400" dirty="0" smtClean="0">
                <a:solidFill>
                  <a:srgbClr val="0070C0"/>
                </a:solidFill>
              </a:rPr>
              <a:t>;al</a:t>
            </a:r>
            <a:r>
              <a:rPr lang="en-US" sz="2400" dirty="0" smtClean="0">
                <a:solidFill>
                  <a:srgbClr val="0070C0"/>
                </a:solidFill>
              </a:rPr>
              <a:t>= a</a:t>
            </a:r>
            <a:r>
              <a:rPr lang="lt-LT" sz="2400" dirty="0" smtClean="0">
                <a:solidFill>
                  <a:srgbClr val="0070C0"/>
                </a:solidFill>
              </a:rPr>
              <a:t>x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lt-LT" sz="2400" dirty="0" smtClean="0">
                <a:solidFill>
                  <a:srgbClr val="0070C0"/>
                </a:solidFill>
              </a:rPr>
              <a:t>/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breg (</a:t>
            </a:r>
            <a:r>
              <a:rPr lang="lt-LT" sz="2400" dirty="0">
                <a:solidFill>
                  <a:srgbClr val="0070C0"/>
                </a:solidFill>
              </a:rPr>
              <a:t>baito dydžio </a:t>
            </a:r>
            <a:r>
              <a:rPr lang="lt-LT" sz="2400" b="1" u="sng" dirty="0">
                <a:solidFill>
                  <a:srgbClr val="0070C0"/>
                </a:solidFill>
              </a:rPr>
              <a:t>registras</a:t>
            </a:r>
            <a:r>
              <a:rPr lang="lt-LT" sz="2400" dirty="0" smtClean="0">
                <a:solidFill>
                  <a:srgbClr val="0070C0"/>
                </a:solidFill>
              </a:rPr>
              <a:t>) </a:t>
            </a:r>
            <a:r>
              <a:rPr lang="en-US" sz="2400" dirty="0" smtClean="0">
                <a:solidFill>
                  <a:srgbClr val="0070C0"/>
                </a:solidFill>
              </a:rPr>
              <a:t>,</a:t>
            </a:r>
            <a:r>
              <a:rPr lang="lt-LT" sz="2000" dirty="0" smtClean="0">
                <a:solidFill>
                  <a:srgbClr val="0070C0"/>
                </a:solidFill>
              </a:rPr>
              <a:t>ah</a:t>
            </a:r>
            <a:r>
              <a:rPr lang="en-US" sz="2000" dirty="0">
                <a:solidFill>
                  <a:srgbClr val="0070C0"/>
                </a:solidFill>
              </a:rPr>
              <a:t>=</a:t>
            </a:r>
            <a:r>
              <a:rPr lang="lt-LT" sz="2000" dirty="0" smtClean="0">
                <a:solidFill>
                  <a:srgbClr val="0070C0"/>
                </a:solidFill>
              </a:rPr>
              <a:t>liekana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b="1" dirty="0">
                <a:solidFill>
                  <a:srgbClr val="7030A0"/>
                </a:solidFill>
              </a:rPr>
              <a:t>w</a:t>
            </a:r>
            <a:r>
              <a:rPr lang="en-US" sz="2400" dirty="0">
                <a:solidFill>
                  <a:schemeClr val="tx1"/>
                </a:solidFill>
              </a:rPr>
              <a:t>reg</a:t>
            </a:r>
            <a:r>
              <a:rPr lang="lt-LT" sz="2400" dirty="0">
                <a:solidFill>
                  <a:schemeClr val="tx1"/>
                </a:solidFill>
              </a:rPr>
              <a:t>	</a:t>
            </a:r>
            <a:r>
              <a:rPr lang="lt-LT" sz="2400" dirty="0" smtClean="0">
                <a:solidFill>
                  <a:srgbClr val="0070C0"/>
                </a:solidFill>
              </a:rPr>
              <a:t>;ax </a:t>
            </a:r>
            <a:r>
              <a:rPr lang="en-US" sz="2400" dirty="0">
                <a:solidFill>
                  <a:srgbClr val="0070C0"/>
                </a:solidFill>
              </a:rPr>
              <a:t>= </a:t>
            </a:r>
            <a:r>
              <a:rPr lang="lt-LT" sz="2400" dirty="0" smtClean="0">
                <a:solidFill>
                  <a:srgbClr val="0070C0"/>
                </a:solidFill>
              </a:rPr>
              <a:t>(dx ax</a:t>
            </a:r>
            <a:r>
              <a:rPr lang="en-US" sz="2400" dirty="0" smtClean="0">
                <a:solidFill>
                  <a:srgbClr val="0070C0"/>
                </a:solidFill>
              </a:rPr>
              <a:t>)*</a:t>
            </a:r>
            <a:r>
              <a:rPr lang="lt-LT" sz="2400" dirty="0" smtClean="0">
                <a:solidFill>
                  <a:srgbClr val="0070C0"/>
                </a:solidFill>
              </a:rPr>
              <a:t>w</a:t>
            </a:r>
            <a:r>
              <a:rPr lang="en-US" sz="2400" dirty="0">
                <a:solidFill>
                  <a:srgbClr val="0070C0"/>
                </a:solidFill>
              </a:rPr>
              <a:t>reg (</a:t>
            </a:r>
            <a:r>
              <a:rPr lang="lt-LT" sz="2400" dirty="0">
                <a:solidFill>
                  <a:srgbClr val="0070C0"/>
                </a:solidFill>
              </a:rPr>
              <a:t>žodžio dydžio </a:t>
            </a:r>
            <a:r>
              <a:rPr lang="lt-LT" sz="2400" b="1" u="sng" dirty="0">
                <a:solidFill>
                  <a:srgbClr val="0070C0"/>
                </a:solidFill>
              </a:rPr>
              <a:t>registras</a:t>
            </a:r>
            <a:r>
              <a:rPr lang="lt-LT" sz="2400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>
                <a:solidFill>
                  <a:srgbClr val="0070C0"/>
                </a:solidFill>
              </a:rPr>
              <a:t> ,</a:t>
            </a:r>
            <a:r>
              <a:rPr lang="lt-LT" sz="2000" dirty="0" smtClean="0">
                <a:solidFill>
                  <a:srgbClr val="0070C0"/>
                </a:solidFill>
              </a:rPr>
              <a:t>dx=liekana</a:t>
            </a:r>
            <a:endParaRPr lang="lt-LT" sz="2400" dirty="0" smtClean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endParaRPr lang="lt-LT" sz="2400" dirty="0" smtClean="0">
              <a:solidFill>
                <a:schemeClr val="tx1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rgbClr val="7030A0"/>
                </a:solidFill>
              </a:rPr>
              <a:t>IMUL </a:t>
            </a:r>
            <a:r>
              <a:rPr lang="lt-LT" sz="2400" dirty="0" smtClean="0">
                <a:solidFill>
                  <a:schemeClr val="tx1"/>
                </a:solidFill>
              </a:rPr>
              <a:t>ir</a:t>
            </a:r>
            <a:r>
              <a:rPr lang="lt-LT" sz="2400" b="1" dirty="0" smtClean="0">
                <a:solidFill>
                  <a:schemeClr val="tx1"/>
                </a:solidFill>
              </a:rPr>
              <a:t> </a:t>
            </a:r>
            <a:r>
              <a:rPr lang="lt-LT" sz="2400" b="1" dirty="0" smtClean="0">
                <a:solidFill>
                  <a:srgbClr val="7030A0"/>
                </a:solidFill>
              </a:rPr>
              <a:t>IDIV </a:t>
            </a:r>
            <a:r>
              <a:rPr lang="lt-LT" sz="2400" dirty="0" smtClean="0">
                <a:solidFill>
                  <a:schemeClr val="tx1"/>
                </a:solidFill>
              </a:rPr>
              <a:t>galioja tas pats, tik šitos skirtos skaičiams su ženklu.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3528" y="53752"/>
            <a:ext cx="8363272" cy="1143000"/>
          </a:xfrm>
        </p:spPr>
        <p:txBody>
          <a:bodyPr>
            <a:normAutofit/>
          </a:bodyPr>
          <a:lstStyle/>
          <a:p>
            <a:r>
              <a:rPr lang="lt-LT" sz="3500" b="1" dirty="0" smtClean="0"/>
              <a:t>Loginės ir bitinės (bitwise) operacijos</a:t>
            </a:r>
            <a:endParaRPr lang="lt-LT" sz="3500" b="1" dirty="0"/>
          </a:p>
        </p:txBody>
      </p:sp>
      <p:sp>
        <p:nvSpPr>
          <p:cNvPr id="4" name="Rectangle 3"/>
          <p:cNvSpPr/>
          <p:nvPr/>
        </p:nvSpPr>
        <p:spPr>
          <a:xfrm>
            <a:off x="179512" y="1403276"/>
            <a:ext cx="8856984" cy="483209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809625" algn="l"/>
              </a:tabLst>
            </a:pPr>
            <a:r>
              <a:rPr lang="lt-LT" sz="2400" dirty="0" smtClean="0">
                <a:solidFill>
                  <a:srgbClr val="0070C0"/>
                </a:solidFill>
              </a:rPr>
              <a:t>;Loginės Operacijos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en-US" sz="2400" dirty="0" smtClean="0">
                <a:solidFill>
                  <a:srgbClr val="0070C0"/>
                </a:solidFill>
              </a:rPr>
              <a:t>;op1 = </a:t>
            </a:r>
            <a:r>
              <a:rPr lang="en-US" sz="2400" b="1" dirty="0" smtClean="0">
                <a:solidFill>
                  <a:srgbClr val="0070C0"/>
                </a:solidFill>
              </a:rPr>
              <a:t>10001111</a:t>
            </a:r>
            <a:r>
              <a:rPr lang="en-US" sz="2400" dirty="0" smtClean="0">
                <a:solidFill>
                  <a:srgbClr val="0070C0"/>
                </a:solidFill>
              </a:rPr>
              <a:t>	op2 = </a:t>
            </a:r>
            <a:r>
              <a:rPr lang="en-US" sz="2400" b="1" dirty="0" smtClean="0">
                <a:solidFill>
                  <a:srgbClr val="0070C0"/>
                </a:solidFill>
              </a:rPr>
              <a:t>01111100</a:t>
            </a:r>
            <a:endParaRPr lang="lt-LT" sz="2400" b="1" dirty="0" smtClean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rgbClr val="7030A0"/>
                </a:solidFill>
              </a:rPr>
              <a:t>AND</a:t>
            </a:r>
            <a:r>
              <a:rPr lang="en-US" sz="2400" dirty="0" smtClean="0">
                <a:solidFill>
                  <a:srgbClr val="7030A0"/>
                </a:solidFill>
              </a:rPr>
              <a:t>	</a:t>
            </a:r>
            <a:r>
              <a:rPr lang="lt-LT" sz="2400" dirty="0" smtClean="0">
                <a:solidFill>
                  <a:schemeClr val="tx1"/>
                </a:solidFill>
              </a:rPr>
              <a:t>op</a:t>
            </a:r>
            <a:r>
              <a:rPr lang="en-US" sz="2400" dirty="0" smtClean="0">
                <a:solidFill>
                  <a:schemeClr val="tx1"/>
                </a:solidFill>
              </a:rPr>
              <a:t>1, op2	</a:t>
            </a:r>
            <a:r>
              <a:rPr lang="lt-LT" sz="2400" dirty="0" smtClean="0">
                <a:solidFill>
                  <a:srgbClr val="0070C0"/>
                </a:solidFill>
              </a:rPr>
              <a:t>;</a:t>
            </a:r>
            <a:r>
              <a:rPr lang="en-US" sz="2400" dirty="0" smtClean="0">
                <a:solidFill>
                  <a:srgbClr val="0070C0"/>
                </a:solidFill>
              </a:rPr>
              <a:t>op1 = op1 AND op2 = </a:t>
            </a:r>
            <a:r>
              <a:rPr lang="en-US" sz="2400" b="1" dirty="0" smtClean="0">
                <a:solidFill>
                  <a:srgbClr val="0070C0"/>
                </a:solidFill>
              </a:rPr>
              <a:t>0000</a:t>
            </a:r>
            <a:r>
              <a:rPr lang="en-US" sz="2400" b="1" dirty="0" smtClean="0">
                <a:solidFill>
                  <a:srgbClr val="7030A0"/>
                </a:solidFill>
              </a:rPr>
              <a:t>11</a:t>
            </a:r>
            <a:r>
              <a:rPr lang="en-US" sz="2400" b="1" dirty="0" smtClean="0">
                <a:solidFill>
                  <a:srgbClr val="0070C0"/>
                </a:solidFill>
              </a:rPr>
              <a:t>00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lt-LT" sz="2000" dirty="0" smtClean="0">
                <a:solidFill>
                  <a:srgbClr val="0070C0"/>
                </a:solidFill>
              </a:rPr>
              <a:t>kas bendra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rgbClr val="7030A0"/>
                </a:solidFill>
              </a:rPr>
              <a:t>OR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op1, op2	</a:t>
            </a:r>
            <a:r>
              <a:rPr lang="lt-LT" sz="2400" dirty="0" smtClean="0">
                <a:solidFill>
                  <a:srgbClr val="0070C0"/>
                </a:solidFill>
              </a:rPr>
              <a:t>;</a:t>
            </a:r>
            <a:r>
              <a:rPr lang="en-US" sz="2400" dirty="0">
                <a:solidFill>
                  <a:srgbClr val="0070C0"/>
                </a:solidFill>
              </a:rPr>
              <a:t>op1 = op1 </a:t>
            </a:r>
            <a:r>
              <a:rPr lang="en-US" sz="2400" dirty="0" smtClean="0">
                <a:solidFill>
                  <a:srgbClr val="0070C0"/>
                </a:solidFill>
              </a:rPr>
              <a:t>OR op2 = </a:t>
            </a:r>
            <a:r>
              <a:rPr lang="en-US" sz="2400" b="1" dirty="0" smtClean="0">
                <a:solidFill>
                  <a:srgbClr val="0070C0"/>
                </a:solidFill>
              </a:rPr>
              <a:t>11111111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lt-LT" sz="2000" dirty="0" smtClean="0">
                <a:solidFill>
                  <a:srgbClr val="0070C0"/>
                </a:solidFill>
              </a:rPr>
              <a:t>turi bent vienas)</a:t>
            </a:r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rgbClr val="7030A0"/>
                </a:solidFill>
              </a:rPr>
              <a:t>XOR	</a:t>
            </a:r>
            <a:r>
              <a:rPr lang="lt-LT" sz="2400" dirty="0" smtClean="0">
                <a:solidFill>
                  <a:schemeClr val="tx1"/>
                </a:solidFill>
              </a:rPr>
              <a:t>op</a:t>
            </a:r>
            <a:r>
              <a:rPr lang="en-US" sz="2400" dirty="0" smtClean="0">
                <a:solidFill>
                  <a:schemeClr val="tx1"/>
                </a:solidFill>
              </a:rPr>
              <a:t>1, op2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lt-LT" sz="2400" dirty="0" smtClean="0">
                <a:solidFill>
                  <a:srgbClr val="0070C0"/>
                </a:solidFill>
              </a:rPr>
              <a:t>;</a:t>
            </a:r>
            <a:r>
              <a:rPr lang="en-US" sz="2400" dirty="0">
                <a:solidFill>
                  <a:srgbClr val="0070C0"/>
                </a:solidFill>
              </a:rPr>
              <a:t>op1 = op1 </a:t>
            </a:r>
            <a:r>
              <a:rPr lang="en-US" sz="2400" dirty="0" smtClean="0">
                <a:solidFill>
                  <a:srgbClr val="0070C0"/>
                </a:solidFill>
              </a:rPr>
              <a:t>XOR op2</a:t>
            </a:r>
            <a:r>
              <a:rPr lang="lt-LT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= </a:t>
            </a:r>
            <a:r>
              <a:rPr lang="en-US" sz="2400" b="1" dirty="0" smtClean="0">
                <a:solidFill>
                  <a:srgbClr val="0070C0"/>
                </a:solidFill>
              </a:rPr>
              <a:t>1111</a:t>
            </a:r>
            <a:r>
              <a:rPr lang="en-US" sz="2400" b="1" dirty="0" smtClean="0">
                <a:solidFill>
                  <a:srgbClr val="7030A0"/>
                </a:solidFill>
              </a:rPr>
              <a:t>00</a:t>
            </a:r>
            <a:r>
              <a:rPr lang="en-US" sz="2400" b="1" dirty="0" smtClean="0">
                <a:solidFill>
                  <a:srgbClr val="0070C0"/>
                </a:solidFill>
              </a:rPr>
              <a:t>11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lt-LT" sz="2000" dirty="0" smtClean="0">
                <a:solidFill>
                  <a:srgbClr val="0070C0"/>
                </a:solidFill>
              </a:rPr>
              <a:t>turi TIK vienas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  <a:endParaRPr lang="lt-LT" sz="2400" b="1" dirty="0" smtClean="0">
              <a:solidFill>
                <a:srgbClr val="7030A0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rgbClr val="7030A0"/>
                </a:solidFill>
              </a:rPr>
              <a:t>NOT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op1</a:t>
            </a:r>
            <a:r>
              <a:rPr lang="en-US" sz="2400" b="1" dirty="0" smtClean="0">
                <a:solidFill>
                  <a:srgbClr val="7030A0"/>
                </a:solidFill>
              </a:rPr>
              <a:t>		</a:t>
            </a:r>
            <a:r>
              <a:rPr lang="lt-LT" sz="2400" dirty="0" smtClean="0">
                <a:solidFill>
                  <a:srgbClr val="0070C0"/>
                </a:solidFill>
              </a:rPr>
              <a:t>;</a:t>
            </a:r>
            <a:r>
              <a:rPr lang="en-US" sz="2400" dirty="0">
                <a:solidFill>
                  <a:srgbClr val="0070C0"/>
                </a:solidFill>
              </a:rPr>
              <a:t>op1 = </a:t>
            </a:r>
            <a:r>
              <a:rPr lang="en-US" sz="2400" dirty="0" smtClean="0">
                <a:solidFill>
                  <a:srgbClr val="0070C0"/>
                </a:solidFill>
              </a:rPr>
              <a:t>NOT op1 = </a:t>
            </a:r>
            <a:r>
              <a:rPr lang="en-US" sz="2400" b="1" dirty="0" smtClean="0">
                <a:solidFill>
                  <a:srgbClr val="0070C0"/>
                </a:solidFill>
              </a:rPr>
              <a:t>01110000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lt-LT" sz="2000" dirty="0" smtClean="0">
                <a:solidFill>
                  <a:srgbClr val="0070C0"/>
                </a:solidFill>
              </a:rPr>
              <a:t>priešingas)</a:t>
            </a:r>
          </a:p>
          <a:p>
            <a:pPr>
              <a:tabLst>
                <a:tab pos="809625" algn="l"/>
              </a:tabLst>
            </a:pPr>
            <a:endParaRPr lang="lt-LT" sz="2000" dirty="0" smtClean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dirty="0" smtClean="0">
                <a:solidFill>
                  <a:srgbClr val="0070C0"/>
                </a:solidFill>
              </a:rPr>
              <a:t>;Bitinės Operacijos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rgbClr val="7030A0"/>
                </a:solidFill>
              </a:rPr>
              <a:t>SHL</a:t>
            </a:r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lt-LT" sz="2400" dirty="0">
                <a:solidFill>
                  <a:schemeClr val="tx1"/>
                </a:solidFill>
              </a:rPr>
              <a:t>op</a:t>
            </a:r>
            <a:r>
              <a:rPr lang="en-US" sz="2400" dirty="0">
                <a:solidFill>
                  <a:schemeClr val="tx1"/>
                </a:solidFill>
              </a:rPr>
              <a:t>1, </a:t>
            </a:r>
            <a:r>
              <a:rPr lang="lt-LT" sz="2400" dirty="0" smtClean="0">
                <a:solidFill>
                  <a:schemeClr val="tx1"/>
                </a:solidFill>
              </a:rPr>
              <a:t>poz</a:t>
            </a:r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rgbClr val="7030A0"/>
                </a:solidFill>
              </a:rPr>
              <a:t>SHR</a:t>
            </a:r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lt-LT" sz="2400" dirty="0">
                <a:solidFill>
                  <a:schemeClr val="tx1"/>
                </a:solidFill>
              </a:rPr>
              <a:t>op</a:t>
            </a:r>
            <a:r>
              <a:rPr lang="en-US" sz="2400" dirty="0">
                <a:solidFill>
                  <a:schemeClr val="tx1"/>
                </a:solidFill>
              </a:rPr>
              <a:t>1, </a:t>
            </a:r>
            <a:r>
              <a:rPr lang="lt-LT" sz="2400" dirty="0">
                <a:solidFill>
                  <a:schemeClr val="tx1"/>
                </a:solidFill>
              </a:rPr>
              <a:t>poz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lt-LT" sz="2400" b="1" dirty="0" smtClean="0">
                <a:solidFill>
                  <a:srgbClr val="7030A0"/>
                </a:solidFill>
              </a:rPr>
              <a:t> </a:t>
            </a:r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rgbClr val="7030A0"/>
                </a:solidFill>
              </a:rPr>
              <a:t>ROL</a:t>
            </a:r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lt-LT" sz="2400" dirty="0">
                <a:solidFill>
                  <a:schemeClr val="tx1"/>
                </a:solidFill>
              </a:rPr>
              <a:t>op</a:t>
            </a:r>
            <a:r>
              <a:rPr lang="en-US" sz="2400" dirty="0">
                <a:solidFill>
                  <a:schemeClr val="tx1"/>
                </a:solidFill>
              </a:rPr>
              <a:t>1, </a:t>
            </a:r>
            <a:r>
              <a:rPr lang="lt-LT" sz="2400" dirty="0">
                <a:solidFill>
                  <a:schemeClr val="tx1"/>
                </a:solidFill>
              </a:rPr>
              <a:t>poz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  <a:endParaRPr lang="lt-LT" sz="2400" dirty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rgbClr val="7030A0"/>
                </a:solidFill>
              </a:rPr>
              <a:t>ROR</a:t>
            </a:r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lt-LT" sz="2400" dirty="0">
                <a:solidFill>
                  <a:schemeClr val="tx1"/>
                </a:solidFill>
              </a:rPr>
              <a:t>op</a:t>
            </a:r>
            <a:r>
              <a:rPr lang="en-US" sz="2400" dirty="0">
                <a:solidFill>
                  <a:schemeClr val="tx1"/>
                </a:solidFill>
              </a:rPr>
              <a:t>1, </a:t>
            </a:r>
            <a:r>
              <a:rPr lang="lt-LT" sz="2400" dirty="0">
                <a:solidFill>
                  <a:schemeClr val="tx1"/>
                </a:solidFill>
              </a:rPr>
              <a:t>poz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  <a:endParaRPr lang="lt-LT" sz="2400" dirty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endParaRPr lang="lt-LT" sz="2400" dirty="0">
              <a:solidFill>
                <a:srgbClr val="0070C0"/>
              </a:solidFill>
            </a:endParaRPr>
          </a:p>
        </p:txBody>
      </p:sp>
      <p:pic>
        <p:nvPicPr>
          <p:cNvPr id="2052" name="Picture 4" descr="C:\Users\Jonas\Desktop\SH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4005064"/>
            <a:ext cx="2646839" cy="112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onas\Desktop\RO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"/>
          <a:stretch/>
        </p:blipFill>
        <p:spPr bwMode="auto">
          <a:xfrm>
            <a:off x="3131840" y="5129716"/>
            <a:ext cx="2646839" cy="112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0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r>
              <a:rPr lang="lt-LT" sz="4000" b="1" dirty="0" smtClean="0"/>
              <a:t>Stekas</a:t>
            </a:r>
            <a:endParaRPr lang="lt-LT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462132"/>
            <a:ext cx="5832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 smtClean="0"/>
              <a:t>Stekas yra toks mechanizmas, kuris leidžia laikyti žodžius (dviejų baitų reikšmes). </a:t>
            </a:r>
          </a:p>
          <a:p>
            <a:endParaRPr lang="lt-LT" sz="2400" dirty="0" smtClean="0"/>
          </a:p>
          <a:p>
            <a:r>
              <a:rPr lang="lt-LT" sz="2400" dirty="0" smtClean="0"/>
              <a:t>Jis reikšmes laiko „vertikalios krūvos pavidalu“. </a:t>
            </a:r>
            <a:r>
              <a:rPr lang="lt-LT" sz="2400" dirty="0"/>
              <a:t>N</a:t>
            </a:r>
            <a:r>
              <a:rPr lang="lt-LT" sz="2400" dirty="0" smtClean="0"/>
              <a:t>aują reikšmę į steką galima įdėti tik „uždedant ant viršaus“, o iš steko paimti reikšmę galima tik „nuimant nuo viršaus“.</a:t>
            </a:r>
          </a:p>
          <a:p>
            <a:endParaRPr lang="lt-LT" sz="2400" dirty="0"/>
          </a:p>
        </p:txBody>
      </p:sp>
      <p:sp>
        <p:nvSpPr>
          <p:cNvPr id="8" name="Rectangle 7"/>
          <p:cNvSpPr/>
          <p:nvPr/>
        </p:nvSpPr>
        <p:spPr>
          <a:xfrm>
            <a:off x="251520" y="4585191"/>
            <a:ext cx="8568952" cy="150810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809625" algn="l"/>
              </a:tabLst>
            </a:pPr>
            <a:r>
              <a:rPr lang="lt-LT" sz="2400" dirty="0">
                <a:solidFill>
                  <a:srgbClr val="0070C0"/>
                </a:solidFill>
              </a:rPr>
              <a:t>;Operacijos</a:t>
            </a:r>
          </a:p>
          <a:p>
            <a:r>
              <a:rPr lang="lt-LT" sz="2400" b="1" dirty="0" smtClean="0">
                <a:solidFill>
                  <a:srgbClr val="7030A0"/>
                </a:solidFill>
              </a:rPr>
              <a:t>PUSH</a:t>
            </a:r>
            <a:r>
              <a:rPr lang="lt-LT" sz="2400" dirty="0" smtClean="0">
                <a:solidFill>
                  <a:srgbClr val="7030A0"/>
                </a:solidFill>
              </a:rPr>
              <a:t> </a:t>
            </a:r>
            <a:r>
              <a:rPr lang="lt-LT" sz="2000" dirty="0"/>
              <a:t>&lt;žodžio operandas</a:t>
            </a:r>
            <a:r>
              <a:rPr lang="lt-LT" sz="2000" dirty="0" smtClean="0"/>
              <a:t>&gt;	</a:t>
            </a:r>
            <a:r>
              <a:rPr lang="lt-LT" sz="2000" dirty="0" smtClean="0">
                <a:solidFill>
                  <a:srgbClr val="0070C0"/>
                </a:solidFill>
              </a:rPr>
              <a:t>;operando reikšmė padedama ant viršaus</a:t>
            </a:r>
            <a:endParaRPr lang="lt-LT" sz="2000" dirty="0">
              <a:solidFill>
                <a:srgbClr val="0070C0"/>
              </a:solidFill>
            </a:endParaRPr>
          </a:p>
          <a:p>
            <a:r>
              <a:rPr lang="lt-LT" sz="2400" b="1" dirty="0">
                <a:solidFill>
                  <a:srgbClr val="7030A0"/>
                </a:solidFill>
              </a:rPr>
              <a:t>POP</a:t>
            </a:r>
            <a:r>
              <a:rPr lang="lt-LT" sz="2400" dirty="0">
                <a:solidFill>
                  <a:srgbClr val="7030A0"/>
                </a:solidFill>
              </a:rPr>
              <a:t> </a:t>
            </a:r>
            <a:r>
              <a:rPr lang="lt-LT" sz="2000" dirty="0" smtClean="0"/>
              <a:t>&lt;</a:t>
            </a:r>
            <a:r>
              <a:rPr lang="lt-LT" sz="2000" dirty="0"/>
              <a:t>žodžio operandas</a:t>
            </a:r>
            <a:r>
              <a:rPr lang="lt-LT" sz="2000" dirty="0" smtClean="0"/>
              <a:t>&gt;		</a:t>
            </a:r>
            <a:r>
              <a:rPr lang="lt-LT" sz="2000" dirty="0" smtClean="0">
                <a:solidFill>
                  <a:srgbClr val="0070C0"/>
                </a:solidFill>
              </a:rPr>
              <a:t>;reikšmė nuimama nuo steko viršaus ir </a:t>
            </a:r>
            <a:r>
              <a:rPr lang="lt-LT" sz="2000" dirty="0" smtClean="0"/>
              <a:t>					</a:t>
            </a:r>
            <a:r>
              <a:rPr lang="lt-LT" sz="2000" dirty="0" smtClean="0">
                <a:solidFill>
                  <a:srgbClr val="0070C0"/>
                </a:solidFill>
              </a:rPr>
              <a:t>;padedama į operandą</a:t>
            </a:r>
            <a:endParaRPr lang="lt-LT" sz="24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C:\Users\Jonas\Desktop\2000px-Data_stac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79" y="1550886"/>
            <a:ext cx="3014817" cy="274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8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8824" y="53752"/>
            <a:ext cx="8229600" cy="1143000"/>
          </a:xfrm>
        </p:spPr>
        <p:txBody>
          <a:bodyPr>
            <a:normAutofit/>
          </a:bodyPr>
          <a:lstStyle/>
          <a:p>
            <a:r>
              <a:rPr lang="lt-LT" sz="4000" b="1" dirty="0" smtClean="0"/>
              <a:t>Žymės, CMP, JMP ir sąlyginiai JMP</a:t>
            </a:r>
            <a:endParaRPr lang="lt-LT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462132"/>
            <a:ext cx="83529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 smtClean="0"/>
              <a:t>Assembleris neturi mums įprastų sąlyginių sakinių IF ar ciklų WHILE, FOR, REPEAT...UNTIL</a:t>
            </a:r>
            <a:r>
              <a:rPr lang="en-US" sz="2400" dirty="0" smtClean="0"/>
              <a:t>, ta</a:t>
            </a:r>
            <a:r>
              <a:rPr lang="lt-LT" sz="2400" dirty="0" smtClean="0"/>
              <a:t>čiau tokį patį funkcionalumą galima išgauti naudojantis žymėmis, lyginimo komanda CMP, besąlyginio šuolio komanda JMP bei sąlyginiais ekvivalentais.</a:t>
            </a:r>
          </a:p>
          <a:p>
            <a:endParaRPr lang="lt-LT" sz="2400" dirty="0" smtClean="0"/>
          </a:p>
          <a:p>
            <a:endParaRPr lang="lt-LT" sz="2400" dirty="0"/>
          </a:p>
          <a:p>
            <a:pPr>
              <a:tabLst>
                <a:tab pos="1438275" algn="l"/>
              </a:tabLst>
            </a:pPr>
            <a:r>
              <a:rPr lang="lt-LT" sz="2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ŽYMĖ</a:t>
            </a:r>
            <a:r>
              <a:rPr lang="lt-LT" sz="2400" dirty="0" smtClean="0"/>
              <a:t> </a:t>
            </a:r>
            <a:r>
              <a:rPr lang="lt-LT" sz="2800" b="1" i="1" dirty="0" smtClean="0">
                <a:solidFill>
                  <a:srgbClr val="002060"/>
                </a:solidFill>
              </a:rPr>
              <a:t>-</a:t>
            </a:r>
            <a:r>
              <a:rPr lang="lt-LT" sz="2400" dirty="0" smtClean="0"/>
              <a:t>	specialus žymėjimas, kuris nusako poziciją kode į kurią galima „šokti“ (vykdyti jump‘ą).</a:t>
            </a:r>
          </a:p>
          <a:p>
            <a:endParaRPr lang="lt-LT" sz="2400" dirty="0"/>
          </a:p>
        </p:txBody>
      </p:sp>
      <p:sp>
        <p:nvSpPr>
          <p:cNvPr id="8" name="Rectangle 7"/>
          <p:cNvSpPr/>
          <p:nvPr/>
        </p:nvSpPr>
        <p:spPr>
          <a:xfrm>
            <a:off x="253430" y="4725144"/>
            <a:ext cx="8568952" cy="120032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809625" algn="l"/>
              </a:tabLst>
            </a:pPr>
            <a:r>
              <a:rPr lang="lt-LT" sz="2400" dirty="0" smtClean="0">
                <a:solidFill>
                  <a:srgbClr val="0070C0"/>
                </a:solidFill>
              </a:rPr>
              <a:t>;Kode žymės aprašomos taip</a:t>
            </a:r>
            <a:endParaRPr lang="lt-LT" sz="2400" dirty="0">
              <a:solidFill>
                <a:srgbClr val="0070C0"/>
              </a:solidFill>
            </a:endParaRPr>
          </a:p>
          <a:p>
            <a:r>
              <a:rPr lang="lt-LT" sz="2400" b="1" dirty="0" smtClean="0">
                <a:solidFill>
                  <a:schemeClr val="tx1"/>
                </a:solidFill>
              </a:rPr>
              <a:t>Žymės_pavadinimas:</a:t>
            </a:r>
            <a:r>
              <a:rPr lang="lt-LT" sz="2400" b="1" dirty="0" smtClean="0">
                <a:solidFill>
                  <a:srgbClr val="7030A0"/>
                </a:solidFill>
              </a:rPr>
              <a:t>		</a:t>
            </a:r>
            <a:r>
              <a:rPr lang="lt-LT" sz="2400" dirty="0" smtClean="0">
                <a:solidFill>
                  <a:srgbClr val="0070C0"/>
                </a:solidFill>
              </a:rPr>
              <a:t>; &lt;- po pavadinimo seka dvitaškis</a:t>
            </a:r>
          </a:p>
          <a:p>
            <a:endParaRPr lang="lt-LT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548679"/>
            <a:ext cx="83529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8275" algn="l"/>
              </a:tabLst>
            </a:pPr>
            <a:r>
              <a:rPr lang="lt-LT" sz="2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JMP </a:t>
            </a:r>
            <a:r>
              <a:rPr lang="lt-LT" sz="2800" b="1" i="1" dirty="0" smtClean="0">
                <a:solidFill>
                  <a:srgbClr val="002060"/>
                </a:solidFill>
              </a:rPr>
              <a:t>-</a:t>
            </a:r>
            <a:r>
              <a:rPr lang="lt-LT" sz="2400" dirty="0" smtClean="0"/>
              <a:t>	nesąlyginis šuolis, kuris leidžia assembleriui „šokti ant žymės“ ir savo darbą tęsti nuo eilutės, esančios po žymės</a:t>
            </a:r>
            <a:endParaRPr lang="lt-LT" sz="2400" dirty="0"/>
          </a:p>
        </p:txBody>
      </p:sp>
      <p:sp>
        <p:nvSpPr>
          <p:cNvPr id="5" name="Rectangle 4"/>
          <p:cNvSpPr/>
          <p:nvPr/>
        </p:nvSpPr>
        <p:spPr>
          <a:xfrm>
            <a:off x="135732" y="1579730"/>
            <a:ext cx="8568952" cy="193899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809625" algn="l"/>
              </a:tabLst>
            </a:pPr>
            <a:r>
              <a:rPr lang="lt-LT" sz="2400" dirty="0" smtClean="0">
                <a:solidFill>
                  <a:srgbClr val="0070C0"/>
                </a:solidFill>
              </a:rPr>
              <a:t>;Kode JMP aprašomas taip</a:t>
            </a:r>
          </a:p>
          <a:p>
            <a:pPr>
              <a:tabLst>
                <a:tab pos="809625" algn="l"/>
              </a:tabLst>
            </a:pPr>
            <a:endParaRPr lang="lt-LT" sz="2400" dirty="0" smtClean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chemeClr val="tx1"/>
                </a:solidFill>
              </a:rPr>
              <a:t>Žymė:</a:t>
            </a:r>
          </a:p>
          <a:p>
            <a:pPr>
              <a:tabLst>
                <a:tab pos="809625" algn="l"/>
              </a:tabLst>
            </a:pPr>
            <a:r>
              <a:rPr lang="lt-LT" sz="2400" dirty="0" smtClean="0">
                <a:solidFill>
                  <a:srgbClr val="0070C0"/>
                </a:solidFill>
              </a:rPr>
              <a:t>;kodas &lt;..&gt;</a:t>
            </a:r>
            <a:endParaRPr lang="lt-LT" sz="2400" dirty="0">
              <a:solidFill>
                <a:srgbClr val="0070C0"/>
              </a:solidFill>
            </a:endParaRPr>
          </a:p>
          <a:p>
            <a:r>
              <a:rPr lang="lt-LT" sz="2400" b="1" dirty="0" smtClean="0">
                <a:solidFill>
                  <a:srgbClr val="7030A0"/>
                </a:solidFill>
              </a:rPr>
              <a:t>JMP</a:t>
            </a:r>
            <a:r>
              <a:rPr lang="lt-LT" sz="2400" b="1" dirty="0" smtClean="0">
                <a:solidFill>
                  <a:schemeClr val="tx1"/>
                </a:solidFill>
              </a:rPr>
              <a:t> Žymė</a:t>
            </a:r>
            <a:r>
              <a:rPr lang="lt-LT" sz="2400" b="1" dirty="0" smtClean="0">
                <a:solidFill>
                  <a:srgbClr val="7030A0"/>
                </a:solidFill>
              </a:rPr>
              <a:t>		</a:t>
            </a:r>
            <a:endParaRPr lang="lt-LT" sz="2400" dirty="0" smtClean="0">
              <a:solidFill>
                <a:srgbClr val="0070C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619672" y="2438400"/>
            <a:ext cx="2023294" cy="904875"/>
          </a:xfrm>
          <a:custGeom>
            <a:avLst/>
            <a:gdLst>
              <a:gd name="connsiteX0" fmla="*/ 42094 w 2023294"/>
              <a:gd name="connsiteY0" fmla="*/ 866775 h 904875"/>
              <a:gd name="connsiteX1" fmla="*/ 137344 w 2023294"/>
              <a:gd name="connsiteY1" fmla="*/ 885825 h 904875"/>
              <a:gd name="connsiteX2" fmla="*/ 489769 w 2023294"/>
              <a:gd name="connsiteY2" fmla="*/ 904875 h 904875"/>
              <a:gd name="connsiteX3" fmla="*/ 1204144 w 2023294"/>
              <a:gd name="connsiteY3" fmla="*/ 895350 h 904875"/>
              <a:gd name="connsiteX4" fmla="*/ 1318444 w 2023294"/>
              <a:gd name="connsiteY4" fmla="*/ 876300 h 904875"/>
              <a:gd name="connsiteX5" fmla="*/ 1404169 w 2023294"/>
              <a:gd name="connsiteY5" fmla="*/ 857250 h 904875"/>
              <a:gd name="connsiteX6" fmla="*/ 1432744 w 2023294"/>
              <a:gd name="connsiteY6" fmla="*/ 847725 h 904875"/>
              <a:gd name="connsiteX7" fmla="*/ 1470844 w 2023294"/>
              <a:gd name="connsiteY7" fmla="*/ 838200 h 904875"/>
              <a:gd name="connsiteX8" fmla="*/ 1499419 w 2023294"/>
              <a:gd name="connsiteY8" fmla="*/ 828675 h 904875"/>
              <a:gd name="connsiteX9" fmla="*/ 1537519 w 2023294"/>
              <a:gd name="connsiteY9" fmla="*/ 819150 h 904875"/>
              <a:gd name="connsiteX10" fmla="*/ 1566094 w 2023294"/>
              <a:gd name="connsiteY10" fmla="*/ 809625 h 904875"/>
              <a:gd name="connsiteX11" fmla="*/ 1613719 w 2023294"/>
              <a:gd name="connsiteY11" fmla="*/ 800100 h 904875"/>
              <a:gd name="connsiteX12" fmla="*/ 1651819 w 2023294"/>
              <a:gd name="connsiteY12" fmla="*/ 790575 h 904875"/>
              <a:gd name="connsiteX13" fmla="*/ 1699444 w 2023294"/>
              <a:gd name="connsiteY13" fmla="*/ 781050 h 904875"/>
              <a:gd name="connsiteX14" fmla="*/ 1747069 w 2023294"/>
              <a:gd name="connsiteY14" fmla="*/ 762000 h 904875"/>
              <a:gd name="connsiteX15" fmla="*/ 1804219 w 2023294"/>
              <a:gd name="connsiteY15" fmla="*/ 742950 h 904875"/>
              <a:gd name="connsiteX16" fmla="*/ 1832794 w 2023294"/>
              <a:gd name="connsiteY16" fmla="*/ 723900 h 904875"/>
              <a:gd name="connsiteX17" fmla="*/ 1861369 w 2023294"/>
              <a:gd name="connsiteY17" fmla="*/ 714375 h 904875"/>
              <a:gd name="connsiteX18" fmla="*/ 1947094 w 2023294"/>
              <a:gd name="connsiteY18" fmla="*/ 647700 h 904875"/>
              <a:gd name="connsiteX19" fmla="*/ 2004244 w 2023294"/>
              <a:gd name="connsiteY19" fmla="*/ 533400 h 904875"/>
              <a:gd name="connsiteX20" fmla="*/ 2013769 w 2023294"/>
              <a:gd name="connsiteY20" fmla="*/ 504825 h 904875"/>
              <a:gd name="connsiteX21" fmla="*/ 2023294 w 2023294"/>
              <a:gd name="connsiteY21" fmla="*/ 476250 h 904875"/>
              <a:gd name="connsiteX22" fmla="*/ 2004244 w 2023294"/>
              <a:gd name="connsiteY22" fmla="*/ 314325 h 904875"/>
              <a:gd name="connsiteX23" fmla="*/ 1985194 w 2023294"/>
              <a:gd name="connsiteY23" fmla="*/ 285750 h 904875"/>
              <a:gd name="connsiteX24" fmla="*/ 1899469 w 2023294"/>
              <a:gd name="connsiteY24" fmla="*/ 238125 h 904875"/>
              <a:gd name="connsiteX25" fmla="*/ 1870894 w 2023294"/>
              <a:gd name="connsiteY25" fmla="*/ 219075 h 904875"/>
              <a:gd name="connsiteX26" fmla="*/ 1785169 w 2023294"/>
              <a:gd name="connsiteY26" fmla="*/ 190500 h 904875"/>
              <a:gd name="connsiteX27" fmla="*/ 1756594 w 2023294"/>
              <a:gd name="connsiteY27" fmla="*/ 180975 h 904875"/>
              <a:gd name="connsiteX28" fmla="*/ 1728019 w 2023294"/>
              <a:gd name="connsiteY28" fmla="*/ 171450 h 904875"/>
              <a:gd name="connsiteX29" fmla="*/ 1689919 w 2023294"/>
              <a:gd name="connsiteY29" fmla="*/ 161925 h 904875"/>
              <a:gd name="connsiteX30" fmla="*/ 1432744 w 2023294"/>
              <a:gd name="connsiteY30" fmla="*/ 142875 h 904875"/>
              <a:gd name="connsiteX31" fmla="*/ 1337494 w 2023294"/>
              <a:gd name="connsiteY31" fmla="*/ 133350 h 904875"/>
              <a:gd name="connsiteX32" fmla="*/ 1099369 w 2023294"/>
              <a:gd name="connsiteY32" fmla="*/ 123825 h 904875"/>
              <a:gd name="connsiteX33" fmla="*/ 899344 w 2023294"/>
              <a:gd name="connsiteY33" fmla="*/ 114300 h 904875"/>
              <a:gd name="connsiteX34" fmla="*/ 632644 w 2023294"/>
              <a:gd name="connsiteY34" fmla="*/ 104775 h 904875"/>
              <a:gd name="connsiteX35" fmla="*/ 413569 w 2023294"/>
              <a:gd name="connsiteY35" fmla="*/ 95250 h 904875"/>
              <a:gd name="connsiteX36" fmla="*/ 3994 w 2023294"/>
              <a:gd name="connsiteY36" fmla="*/ 95250 h 904875"/>
              <a:gd name="connsiteX37" fmla="*/ 61144 w 2023294"/>
              <a:gd name="connsiteY37" fmla="*/ 114300 h 904875"/>
              <a:gd name="connsiteX38" fmla="*/ 118294 w 2023294"/>
              <a:gd name="connsiteY38" fmla="*/ 142875 h 904875"/>
              <a:gd name="connsiteX39" fmla="*/ 146869 w 2023294"/>
              <a:gd name="connsiteY39" fmla="*/ 161925 h 904875"/>
              <a:gd name="connsiteX40" fmla="*/ 89719 w 2023294"/>
              <a:gd name="connsiteY40" fmla="*/ 142875 h 904875"/>
              <a:gd name="connsiteX41" fmla="*/ 61144 w 2023294"/>
              <a:gd name="connsiteY41" fmla="*/ 133350 h 904875"/>
              <a:gd name="connsiteX42" fmla="*/ 32569 w 2023294"/>
              <a:gd name="connsiteY42" fmla="*/ 123825 h 904875"/>
              <a:gd name="connsiteX43" fmla="*/ 3994 w 2023294"/>
              <a:gd name="connsiteY43" fmla="*/ 114300 h 904875"/>
              <a:gd name="connsiteX44" fmla="*/ 13519 w 2023294"/>
              <a:gd name="connsiteY44" fmla="*/ 85725 h 904875"/>
              <a:gd name="connsiteX45" fmla="*/ 42094 w 2023294"/>
              <a:gd name="connsiteY45" fmla="*/ 76200 h 904875"/>
              <a:gd name="connsiteX46" fmla="*/ 70669 w 2023294"/>
              <a:gd name="connsiteY46" fmla="*/ 57150 h 904875"/>
              <a:gd name="connsiteX47" fmla="*/ 99244 w 2023294"/>
              <a:gd name="connsiteY47" fmla="*/ 47625 h 904875"/>
              <a:gd name="connsiteX48" fmla="*/ 127819 w 2023294"/>
              <a:gd name="connsiteY48" fmla="*/ 28575 h 904875"/>
              <a:gd name="connsiteX49" fmla="*/ 184969 w 2023294"/>
              <a:gd name="connsiteY49" fmla="*/ 9525 h 904875"/>
              <a:gd name="connsiteX50" fmla="*/ 213544 w 2023294"/>
              <a:gd name="connsiteY50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023294" h="904875">
                <a:moveTo>
                  <a:pt x="42094" y="866775"/>
                </a:moveTo>
                <a:cubicBezTo>
                  <a:pt x="73844" y="873125"/>
                  <a:pt x="105098" y="882894"/>
                  <a:pt x="137344" y="885825"/>
                </a:cubicBezTo>
                <a:cubicBezTo>
                  <a:pt x="324391" y="902829"/>
                  <a:pt x="207076" y="894002"/>
                  <a:pt x="489769" y="904875"/>
                </a:cubicBezTo>
                <a:cubicBezTo>
                  <a:pt x="727894" y="901700"/>
                  <a:pt x="966139" y="903557"/>
                  <a:pt x="1204144" y="895350"/>
                </a:cubicBezTo>
                <a:cubicBezTo>
                  <a:pt x="1242747" y="894019"/>
                  <a:pt x="1280569" y="883875"/>
                  <a:pt x="1318444" y="876300"/>
                </a:cubicBezTo>
                <a:cubicBezTo>
                  <a:pt x="1351180" y="869753"/>
                  <a:pt x="1372782" y="866218"/>
                  <a:pt x="1404169" y="857250"/>
                </a:cubicBezTo>
                <a:cubicBezTo>
                  <a:pt x="1413823" y="854492"/>
                  <a:pt x="1423090" y="850483"/>
                  <a:pt x="1432744" y="847725"/>
                </a:cubicBezTo>
                <a:cubicBezTo>
                  <a:pt x="1445331" y="844129"/>
                  <a:pt x="1458257" y="841796"/>
                  <a:pt x="1470844" y="838200"/>
                </a:cubicBezTo>
                <a:cubicBezTo>
                  <a:pt x="1480498" y="835442"/>
                  <a:pt x="1489765" y="831433"/>
                  <a:pt x="1499419" y="828675"/>
                </a:cubicBezTo>
                <a:cubicBezTo>
                  <a:pt x="1512006" y="825079"/>
                  <a:pt x="1524932" y="822746"/>
                  <a:pt x="1537519" y="819150"/>
                </a:cubicBezTo>
                <a:cubicBezTo>
                  <a:pt x="1547173" y="816392"/>
                  <a:pt x="1556354" y="812060"/>
                  <a:pt x="1566094" y="809625"/>
                </a:cubicBezTo>
                <a:cubicBezTo>
                  <a:pt x="1581800" y="805698"/>
                  <a:pt x="1597915" y="803612"/>
                  <a:pt x="1613719" y="800100"/>
                </a:cubicBezTo>
                <a:cubicBezTo>
                  <a:pt x="1626498" y="797260"/>
                  <a:pt x="1639040" y="793415"/>
                  <a:pt x="1651819" y="790575"/>
                </a:cubicBezTo>
                <a:cubicBezTo>
                  <a:pt x="1667623" y="787063"/>
                  <a:pt x="1683937" y="785702"/>
                  <a:pt x="1699444" y="781050"/>
                </a:cubicBezTo>
                <a:cubicBezTo>
                  <a:pt x="1715821" y="776137"/>
                  <a:pt x="1731001" y="767843"/>
                  <a:pt x="1747069" y="762000"/>
                </a:cubicBezTo>
                <a:cubicBezTo>
                  <a:pt x="1765940" y="755138"/>
                  <a:pt x="1787511" y="754089"/>
                  <a:pt x="1804219" y="742950"/>
                </a:cubicBezTo>
                <a:cubicBezTo>
                  <a:pt x="1813744" y="736600"/>
                  <a:pt x="1822555" y="729020"/>
                  <a:pt x="1832794" y="723900"/>
                </a:cubicBezTo>
                <a:cubicBezTo>
                  <a:pt x="1841774" y="719410"/>
                  <a:pt x="1852592" y="719251"/>
                  <a:pt x="1861369" y="714375"/>
                </a:cubicBezTo>
                <a:cubicBezTo>
                  <a:pt x="1889552" y="698718"/>
                  <a:pt x="1925966" y="674864"/>
                  <a:pt x="1947094" y="647700"/>
                </a:cubicBezTo>
                <a:cubicBezTo>
                  <a:pt x="1990178" y="592307"/>
                  <a:pt x="1983352" y="596076"/>
                  <a:pt x="2004244" y="533400"/>
                </a:cubicBezTo>
                <a:lnTo>
                  <a:pt x="2013769" y="504825"/>
                </a:lnTo>
                <a:lnTo>
                  <a:pt x="2023294" y="476250"/>
                </a:lnTo>
                <a:cubicBezTo>
                  <a:pt x="2021789" y="455180"/>
                  <a:pt x="2025893" y="357623"/>
                  <a:pt x="2004244" y="314325"/>
                </a:cubicBezTo>
                <a:cubicBezTo>
                  <a:pt x="1999124" y="304086"/>
                  <a:pt x="1993809" y="293288"/>
                  <a:pt x="1985194" y="285750"/>
                </a:cubicBezTo>
                <a:cubicBezTo>
                  <a:pt x="1905107" y="215674"/>
                  <a:pt x="1956159" y="266470"/>
                  <a:pt x="1899469" y="238125"/>
                </a:cubicBezTo>
                <a:cubicBezTo>
                  <a:pt x="1889230" y="233005"/>
                  <a:pt x="1881355" y="223724"/>
                  <a:pt x="1870894" y="219075"/>
                </a:cubicBezTo>
                <a:lnTo>
                  <a:pt x="1785169" y="190500"/>
                </a:lnTo>
                <a:lnTo>
                  <a:pt x="1756594" y="180975"/>
                </a:lnTo>
                <a:cubicBezTo>
                  <a:pt x="1747069" y="177800"/>
                  <a:pt x="1737759" y="173885"/>
                  <a:pt x="1728019" y="171450"/>
                </a:cubicBezTo>
                <a:cubicBezTo>
                  <a:pt x="1715319" y="168275"/>
                  <a:pt x="1702909" y="163549"/>
                  <a:pt x="1689919" y="161925"/>
                </a:cubicBezTo>
                <a:cubicBezTo>
                  <a:pt x="1634967" y="155056"/>
                  <a:pt x="1480291" y="146679"/>
                  <a:pt x="1432744" y="142875"/>
                </a:cubicBezTo>
                <a:cubicBezTo>
                  <a:pt x="1400937" y="140330"/>
                  <a:pt x="1369350" y="135170"/>
                  <a:pt x="1337494" y="133350"/>
                </a:cubicBezTo>
                <a:cubicBezTo>
                  <a:pt x="1258185" y="128818"/>
                  <a:pt x="1178732" y="127276"/>
                  <a:pt x="1099369" y="123825"/>
                </a:cubicBezTo>
                <a:lnTo>
                  <a:pt x="899344" y="114300"/>
                </a:lnTo>
                <a:lnTo>
                  <a:pt x="632644" y="104775"/>
                </a:lnTo>
                <a:lnTo>
                  <a:pt x="413569" y="95250"/>
                </a:lnTo>
                <a:cubicBezTo>
                  <a:pt x="255380" y="80869"/>
                  <a:pt x="205241" y="72029"/>
                  <a:pt x="3994" y="95250"/>
                </a:cubicBezTo>
                <a:cubicBezTo>
                  <a:pt x="-15954" y="97552"/>
                  <a:pt x="44436" y="103161"/>
                  <a:pt x="61144" y="114300"/>
                </a:cubicBezTo>
                <a:cubicBezTo>
                  <a:pt x="143036" y="168895"/>
                  <a:pt x="39424" y="103440"/>
                  <a:pt x="118294" y="142875"/>
                </a:cubicBezTo>
                <a:cubicBezTo>
                  <a:pt x="128533" y="147995"/>
                  <a:pt x="158317" y="161925"/>
                  <a:pt x="146869" y="161925"/>
                </a:cubicBezTo>
                <a:cubicBezTo>
                  <a:pt x="126789" y="161925"/>
                  <a:pt x="108769" y="149225"/>
                  <a:pt x="89719" y="142875"/>
                </a:cubicBezTo>
                <a:lnTo>
                  <a:pt x="61144" y="133350"/>
                </a:lnTo>
                <a:lnTo>
                  <a:pt x="32569" y="123825"/>
                </a:lnTo>
                <a:lnTo>
                  <a:pt x="3994" y="114300"/>
                </a:lnTo>
                <a:cubicBezTo>
                  <a:pt x="7169" y="104775"/>
                  <a:pt x="6419" y="92825"/>
                  <a:pt x="13519" y="85725"/>
                </a:cubicBezTo>
                <a:cubicBezTo>
                  <a:pt x="20619" y="78625"/>
                  <a:pt x="33114" y="80690"/>
                  <a:pt x="42094" y="76200"/>
                </a:cubicBezTo>
                <a:cubicBezTo>
                  <a:pt x="52333" y="71080"/>
                  <a:pt x="60430" y="62270"/>
                  <a:pt x="70669" y="57150"/>
                </a:cubicBezTo>
                <a:cubicBezTo>
                  <a:pt x="79649" y="52660"/>
                  <a:pt x="90264" y="52115"/>
                  <a:pt x="99244" y="47625"/>
                </a:cubicBezTo>
                <a:cubicBezTo>
                  <a:pt x="109483" y="42505"/>
                  <a:pt x="117358" y="33224"/>
                  <a:pt x="127819" y="28575"/>
                </a:cubicBezTo>
                <a:cubicBezTo>
                  <a:pt x="146169" y="20420"/>
                  <a:pt x="165919" y="15875"/>
                  <a:pt x="184969" y="9525"/>
                </a:cubicBezTo>
                <a:lnTo>
                  <a:pt x="213544" y="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 smtClean="0">
                <a:solidFill>
                  <a:schemeClr val="tx1"/>
                </a:solidFill>
              </a:rPr>
              <a:t>Šoka ant žymės</a:t>
            </a:r>
            <a:endParaRPr lang="lt-LT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3832592"/>
            <a:ext cx="8352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8275" algn="l"/>
              </a:tabLst>
            </a:pPr>
            <a:r>
              <a:rPr lang="lt-LT" sz="2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CMP </a:t>
            </a:r>
            <a:r>
              <a:rPr lang="lt-LT" sz="2800" b="1" i="1" dirty="0" smtClean="0">
                <a:solidFill>
                  <a:srgbClr val="002060"/>
                </a:solidFill>
              </a:rPr>
              <a:t>-</a:t>
            </a:r>
            <a:r>
              <a:rPr lang="lt-LT" sz="2400" dirty="0" smtClean="0"/>
              <a:t>	palyginimo funkcija, kuri veikia lygiai taip pat, kuri skirta palyginti dvejoms reikšmėms. Po palyginimo suformuojama specialaus registro STATUS FLAG (SF) reikšmė ir pagal ją galime naudoti specialius sąlyginius šuolius.</a:t>
            </a:r>
            <a:endParaRPr lang="lt-LT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5619" y="5517232"/>
            <a:ext cx="8568952" cy="120032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809625" algn="l"/>
              </a:tabLst>
            </a:pPr>
            <a:r>
              <a:rPr lang="lt-LT" sz="2400" dirty="0" smtClean="0">
                <a:solidFill>
                  <a:srgbClr val="0070C0"/>
                </a:solidFill>
              </a:rPr>
              <a:t>;Kode CMP aprašomas taip</a:t>
            </a:r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rgbClr val="7030A0"/>
                </a:solidFill>
              </a:rPr>
              <a:t>CMP </a:t>
            </a:r>
            <a:r>
              <a:rPr lang="lt-LT" sz="2400" b="1" dirty="0" smtClean="0">
                <a:solidFill>
                  <a:schemeClr val="tx1"/>
                </a:solidFill>
              </a:rPr>
              <a:t>op1, op2	</a:t>
            </a:r>
            <a:r>
              <a:rPr lang="lt-LT" sz="2400" dirty="0" smtClean="0">
                <a:solidFill>
                  <a:srgbClr val="0070C0"/>
                </a:solidFill>
              </a:rPr>
              <a:t>;po šitos eilutės suformuojamas Status Flag‘as</a:t>
            </a:r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rgbClr val="7030A0"/>
                </a:solidFill>
              </a:rPr>
              <a:t>		</a:t>
            </a:r>
            <a:endParaRPr lang="lt-LT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9512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t-LT" b="1" dirty="0" smtClean="0"/>
              <a:t>Turinys</a:t>
            </a:r>
            <a:endParaRPr lang="lt-LT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335774"/>
              </p:ext>
            </p:extLst>
          </p:nvPr>
        </p:nvGraphicFramePr>
        <p:xfrm>
          <a:off x="3635896" y="1196752"/>
          <a:ext cx="4572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0">
                <a:tc gridSpan="3">
                  <a:txBody>
                    <a:bodyPr/>
                    <a:lstStyle/>
                    <a:p>
                      <a:r>
                        <a:rPr lang="lt-LT" dirty="0" smtClean="0"/>
                        <a:t>Duomenys assembleryje</a:t>
                      </a:r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>
                          <a:hlinkClick r:id="rId2" action="ppaction://hlinksldjump"/>
                        </a:rPr>
                        <a:t>Skaičiavimo</a:t>
                      </a:r>
                      <a:r>
                        <a:rPr lang="lt-LT" baseline="0" dirty="0" smtClean="0">
                          <a:hlinkClick r:id="rId2" action="ppaction://hlinksldjump"/>
                        </a:rPr>
                        <a:t> sistemos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>
                          <a:hlinkClick r:id="rId3" action="ppaction://hlinksldjump"/>
                        </a:rPr>
                        <a:t>Duomenų</a:t>
                      </a:r>
                      <a:r>
                        <a:rPr lang="lt-LT" baseline="0" dirty="0" smtClean="0">
                          <a:hlinkClick r:id="rId3" action="ppaction://hlinksldjump"/>
                        </a:rPr>
                        <a:t> matavimo vnt.</a:t>
                      </a:r>
                      <a:endParaRPr lang="lt-LT" dirty="0" smtClean="0"/>
                    </a:p>
                    <a:p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>
                          <a:hlinkClick r:id="rId4" action="ppaction://hlinksldjump"/>
                        </a:rPr>
                        <a:t>Simboliai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60953"/>
              </p:ext>
            </p:extLst>
          </p:nvPr>
        </p:nvGraphicFramePr>
        <p:xfrm>
          <a:off x="179512" y="2492896"/>
          <a:ext cx="806489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79"/>
                <a:gridCol w="1612979"/>
                <a:gridCol w="1612979"/>
                <a:gridCol w="1612979"/>
                <a:gridCol w="1612979"/>
              </a:tblGrid>
              <a:tr h="139040">
                <a:tc gridSpan="5">
                  <a:txBody>
                    <a:bodyPr/>
                    <a:lstStyle/>
                    <a:p>
                      <a:r>
                        <a:rPr lang="lt-LT" dirty="0" smtClean="0"/>
                        <a:t>Kintamieji ir operavimas jais assembleryje</a:t>
                      </a:r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Atminties kintamieji</a:t>
                      </a:r>
                      <a:r>
                        <a:rPr lang="en-US" dirty="0" smtClean="0">
                          <a:hlinkClick r:id="rId5" action="ppaction://hlinksldjump"/>
                        </a:rPr>
                        <a:t>(1)</a:t>
                      </a:r>
                      <a:r>
                        <a:rPr lang="en-US" dirty="0" smtClean="0">
                          <a:hlinkClick r:id="rId6" action="ppaction://hlinksldjump"/>
                        </a:rPr>
                        <a:t>(2)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>
                          <a:hlinkClick r:id="rId7" action="ppaction://hlinksldjump"/>
                        </a:rPr>
                        <a:t>Registrai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>
                          <a:hlinkClick r:id="rId8" action="ppaction://hlinksldjump"/>
                        </a:rPr>
                        <a:t>Darbiniai</a:t>
                      </a:r>
                      <a:r>
                        <a:rPr lang="lt-LT" baseline="0" dirty="0" smtClean="0">
                          <a:hlinkClick r:id="rId8" action="ppaction://hlinksldjump"/>
                        </a:rPr>
                        <a:t> registrai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>
                          <a:hlinkClick r:id="rId9" action="ppaction://hlinksldjump"/>
                        </a:rPr>
                        <a:t>Indeksiniai registrai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>
                          <a:hlinkClick r:id="rId10" action="ppaction://hlinksldjump"/>
                        </a:rPr>
                        <a:t>Atm.</a:t>
                      </a:r>
                      <a:r>
                        <a:rPr lang="lt-LT" baseline="0" dirty="0" smtClean="0">
                          <a:hlinkClick r:id="rId10" action="ppaction://hlinksldjump"/>
                        </a:rPr>
                        <a:t> Kintamieji vs Registrai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70060"/>
              </p:ext>
            </p:extLst>
          </p:nvPr>
        </p:nvGraphicFramePr>
        <p:xfrm>
          <a:off x="179512" y="3645024"/>
          <a:ext cx="806489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368152"/>
                <a:gridCol w="1440160"/>
                <a:gridCol w="1872208"/>
                <a:gridCol w="1728192"/>
              </a:tblGrid>
              <a:tr h="139040">
                <a:tc gridSpan="5">
                  <a:txBody>
                    <a:bodyPr/>
                    <a:lstStyle/>
                    <a:p>
                      <a:r>
                        <a:rPr lang="lt-LT" dirty="0" smtClean="0"/>
                        <a:t>Assemblerinės</a:t>
                      </a:r>
                      <a:r>
                        <a:rPr lang="lt-LT" baseline="0" dirty="0" smtClean="0"/>
                        <a:t> komandos ir operavimas jomis</a:t>
                      </a:r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>
                          <a:hlinkClick r:id="rId11" action="ppaction://hlinksldjump"/>
                        </a:rPr>
                        <a:t>Pagrindinės taisyklės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>
                          <a:hlinkClick r:id="rId12" action="ppaction://hlinksldjump"/>
                        </a:rPr>
                        <a:t>Duomenų</a:t>
                      </a:r>
                      <a:r>
                        <a:rPr lang="lt-LT" baseline="0" dirty="0" smtClean="0">
                          <a:hlinkClick r:id="rId12" action="ppaction://hlinksldjump"/>
                        </a:rPr>
                        <a:t> priskyrimas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>
                          <a:hlinkClick r:id="rId13" action="ppaction://hlinksldjump"/>
                        </a:rPr>
                        <a:t>Aritmetinės operacijos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>
                          <a:hlinkClick r:id="rId14" action="ppaction://hlinksldjump"/>
                        </a:rPr>
                        <a:t>Loginės</a:t>
                      </a:r>
                      <a:r>
                        <a:rPr lang="lt-LT" baseline="0" dirty="0" smtClean="0">
                          <a:hlinkClick r:id="rId14" action="ppaction://hlinksldjump"/>
                        </a:rPr>
                        <a:t> ir bitinės operac.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>
                          <a:hlinkClick r:id="rId15" action="ppaction://hlinksldjump"/>
                        </a:rPr>
                        <a:t>Steko</a:t>
                      </a:r>
                      <a:r>
                        <a:rPr lang="lt-LT" baseline="0" dirty="0" smtClean="0">
                          <a:hlinkClick r:id="rId15" action="ppaction://hlinksldjump"/>
                        </a:rPr>
                        <a:t> operacijos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16748"/>
              </p:ext>
            </p:extLst>
          </p:nvPr>
        </p:nvGraphicFramePr>
        <p:xfrm>
          <a:off x="179512" y="4847560"/>
          <a:ext cx="6336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440160"/>
                <a:gridCol w="1584176"/>
                <a:gridCol w="1728192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lt-LT" dirty="0" smtClean="0"/>
                        <a:t>Kodo tėkmės manipuliavimas (JMP,</a:t>
                      </a:r>
                      <a:r>
                        <a:rPr lang="lt-LT" baseline="0" dirty="0" smtClean="0"/>
                        <a:t> CMP ir t.t.)</a:t>
                      </a:r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>
                          <a:hlinkClick r:id="rId16" action="ppaction://hlinksldjump"/>
                        </a:rPr>
                        <a:t>Įvadas ir Žymė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>
                          <a:hlinkClick r:id="rId17" action="ppaction://hlinksldjump"/>
                        </a:rPr>
                        <a:t>JMP, CMP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>
                          <a:hlinkClick r:id="rId18" action="ppaction://hlinksldjump"/>
                        </a:rPr>
                        <a:t>Sąlyginiai</a:t>
                      </a:r>
                      <a:r>
                        <a:rPr lang="lt-LT" baseline="0" dirty="0" smtClean="0">
                          <a:hlinkClick r:id="rId18" action="ppaction://hlinksldjump"/>
                        </a:rPr>
                        <a:t> jump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>
                          <a:hlinkClick r:id="rId19" action="ppaction://hlinksldjump"/>
                        </a:rPr>
                        <a:t>LOOP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64273"/>
              </p:ext>
            </p:extLst>
          </p:nvPr>
        </p:nvGraphicFramePr>
        <p:xfrm>
          <a:off x="179512" y="5744160"/>
          <a:ext cx="495775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90035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lt-LT" dirty="0" smtClean="0"/>
                        <a:t>Pertraukimas INT</a:t>
                      </a:r>
                      <a:r>
                        <a:rPr lang="lt-LT" baseline="0" dirty="0" smtClean="0"/>
                        <a:t> 21h ir jo funkcijos</a:t>
                      </a:r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>
                          <a:hlinkClick r:id="rId20" action="ppaction://hlinksldjump"/>
                        </a:rPr>
                        <a:t>Skaitymas ir išvedimas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>
                          <a:hlinkClick r:id="rId21" action="ppaction://hlinksldjump"/>
                        </a:rPr>
                        <a:t>Vieno simbolio išved. Ir Programos uždarymas</a:t>
                      </a:r>
                      <a:endParaRPr lang="lt-LT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39781"/>
              </p:ext>
            </p:extLst>
          </p:nvPr>
        </p:nvGraphicFramePr>
        <p:xfrm>
          <a:off x="251520" y="1340768"/>
          <a:ext cx="280831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</a:tblGrid>
              <a:tr h="0">
                <a:tc>
                  <a:txBody>
                    <a:bodyPr/>
                    <a:lstStyle/>
                    <a:p>
                      <a:r>
                        <a:rPr lang="lt-LT" b="1" dirty="0" smtClean="0"/>
                        <a:t>Pradžia</a:t>
                      </a:r>
                      <a:endParaRPr lang="lt-LT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sz="1800" b="0" dirty="0" smtClean="0">
                          <a:hlinkClick r:id="rId22" action="ppaction://hlinksldjump"/>
                        </a:rPr>
                        <a:t>Keletas assemblerinių niuansų</a:t>
                      </a:r>
                      <a:endParaRPr lang="lt-LT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4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548680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Sąlyginiai šuoliai</a:t>
            </a:r>
            <a:r>
              <a:rPr lang="lt-LT" sz="2400" b="1" i="1" dirty="0" smtClean="0">
                <a:solidFill>
                  <a:srgbClr val="002060"/>
                </a:solidFill>
              </a:rPr>
              <a:t>-  </a:t>
            </a:r>
            <a:r>
              <a:rPr lang="lt-LT" sz="2400" dirty="0" smtClean="0"/>
              <a:t>jie yra JMP‘ai, tik jie vykdomi, jei jų sąlyga išpildoma. Jei neišpildoma, einama toliau.</a:t>
            </a:r>
          </a:p>
          <a:p>
            <a:endParaRPr lang="lt-LT" sz="2400" dirty="0"/>
          </a:p>
          <a:p>
            <a:endParaRPr lang="lt-LT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55123"/>
              </p:ext>
            </p:extLst>
          </p:nvPr>
        </p:nvGraphicFramePr>
        <p:xfrm>
          <a:off x="179514" y="1556792"/>
          <a:ext cx="8784975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198"/>
                <a:gridCol w="1584176"/>
                <a:gridCol w="5400601"/>
              </a:tblGrid>
              <a:tr h="370840">
                <a:tc>
                  <a:txBody>
                    <a:bodyPr/>
                    <a:lstStyle/>
                    <a:p>
                      <a:r>
                        <a:rPr lang="lt-LT" b="1" dirty="0" smtClean="0"/>
                        <a:t>Operacija</a:t>
                      </a:r>
                      <a:endParaRPr lang="lt-LT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t-LT" b="1" dirty="0" smtClean="0"/>
                        <a:t>Sąlyga</a:t>
                      </a:r>
                      <a:endParaRPr lang="lt-LT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t-LT" b="1" dirty="0" smtClean="0"/>
                        <a:t>Vertimas</a:t>
                      </a:r>
                      <a:endParaRPr lang="lt-LT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b="1" dirty="0" smtClean="0"/>
                        <a:t>JE</a:t>
                      </a:r>
                      <a:r>
                        <a:rPr lang="lt-LT" dirty="0" smtClean="0"/>
                        <a:t>, JZ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op1 == op2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</a:t>
                      </a:r>
                      <a:r>
                        <a:rPr lang="en-US" b="1" u="sng" dirty="0" smtClean="0"/>
                        <a:t>E</a:t>
                      </a:r>
                      <a:r>
                        <a:rPr lang="en-US" dirty="0" smtClean="0"/>
                        <a:t>qual</a:t>
                      </a:r>
                      <a:r>
                        <a:rPr lang="lt-LT" dirty="0" smtClean="0"/>
                        <a:t>, if </a:t>
                      </a:r>
                      <a:r>
                        <a:rPr lang="lt-LT" b="1" u="sng" dirty="0" smtClean="0"/>
                        <a:t>Z</a:t>
                      </a:r>
                      <a:r>
                        <a:rPr lang="lt-LT" dirty="0" smtClean="0"/>
                        <a:t>ero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b="1" dirty="0" smtClean="0"/>
                        <a:t>JNE</a:t>
                      </a:r>
                      <a:r>
                        <a:rPr lang="lt-LT" dirty="0" smtClean="0"/>
                        <a:t>, JNZ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op1 != op2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</a:t>
                      </a:r>
                      <a:r>
                        <a:rPr lang="en-US" b="1" u="sng" dirty="0" smtClean="0"/>
                        <a:t>N</a:t>
                      </a:r>
                      <a:r>
                        <a:rPr lang="en-US" dirty="0" smtClean="0"/>
                        <a:t>ot </a:t>
                      </a:r>
                      <a:r>
                        <a:rPr lang="en-US" b="1" u="sng" dirty="0" smtClean="0"/>
                        <a:t>E</a:t>
                      </a:r>
                      <a:r>
                        <a:rPr lang="en-US" dirty="0" smtClean="0"/>
                        <a:t>qual</a:t>
                      </a:r>
                      <a:r>
                        <a:rPr lang="lt-LT" dirty="0" smtClean="0"/>
                        <a:t>,</a:t>
                      </a:r>
                      <a:r>
                        <a:rPr lang="lt-LT" baseline="0" dirty="0" smtClean="0"/>
                        <a:t> if </a:t>
                      </a:r>
                      <a:r>
                        <a:rPr lang="lt-LT" b="1" u="sng" baseline="0" dirty="0" smtClean="0"/>
                        <a:t>N</a:t>
                      </a:r>
                      <a:r>
                        <a:rPr lang="lt-LT" baseline="0" dirty="0" smtClean="0"/>
                        <a:t>ot </a:t>
                      </a:r>
                      <a:r>
                        <a:rPr lang="lt-LT" b="1" u="sng" baseline="0" dirty="0" smtClean="0"/>
                        <a:t>Z</a:t>
                      </a:r>
                      <a:r>
                        <a:rPr lang="lt-LT" baseline="0" dirty="0" smtClean="0"/>
                        <a:t>ero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lt-LT" b="1" i="1" dirty="0" smtClean="0">
                          <a:solidFill>
                            <a:schemeClr val="tx1"/>
                          </a:solidFill>
                        </a:rPr>
                        <a:t>Skaičiams</a:t>
                      </a:r>
                      <a:r>
                        <a:rPr lang="lt-LT" b="1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lt-LT" b="1" i="1" baseline="0" dirty="0" smtClean="0">
                          <a:solidFill>
                            <a:srgbClr val="C00000"/>
                          </a:solidFill>
                        </a:rPr>
                        <a:t>su ženklu</a:t>
                      </a:r>
                      <a:endParaRPr lang="lt-LT" b="1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b="1" dirty="0" smtClean="0"/>
                        <a:t>JG</a:t>
                      </a:r>
                      <a:r>
                        <a:rPr lang="lt-LT" dirty="0" smtClean="0"/>
                        <a:t>, JNLE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op1</a:t>
                      </a:r>
                      <a:r>
                        <a:rPr lang="en-US" baseline="0" dirty="0" smtClean="0"/>
                        <a:t> &gt; op2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u="sng" baseline="0" dirty="0" smtClean="0"/>
                        <a:t>G</a:t>
                      </a:r>
                      <a:r>
                        <a:rPr lang="en-US" baseline="0" dirty="0" smtClean="0"/>
                        <a:t>reater</a:t>
                      </a:r>
                      <a:r>
                        <a:rPr lang="lt-LT" baseline="0" dirty="0" smtClean="0"/>
                        <a:t>, if </a:t>
                      </a:r>
                      <a:r>
                        <a:rPr lang="lt-LT" b="1" u="sng" baseline="0" dirty="0" smtClean="0"/>
                        <a:t>N</a:t>
                      </a:r>
                      <a:r>
                        <a:rPr lang="lt-LT" baseline="0" dirty="0" smtClean="0"/>
                        <a:t>ot </a:t>
                      </a:r>
                      <a:r>
                        <a:rPr lang="lt-LT" b="1" u="sng" baseline="0" dirty="0" smtClean="0"/>
                        <a:t>L</a:t>
                      </a:r>
                      <a:r>
                        <a:rPr lang="lt-LT" baseline="0" dirty="0" smtClean="0"/>
                        <a:t>ower or </a:t>
                      </a:r>
                      <a:r>
                        <a:rPr lang="lt-LT" b="1" u="sng" baseline="0" dirty="0" smtClean="0"/>
                        <a:t>E</a:t>
                      </a:r>
                      <a:r>
                        <a:rPr lang="lt-LT" baseline="0" dirty="0" smtClean="0"/>
                        <a:t>qual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b="1" dirty="0" smtClean="0"/>
                        <a:t>JGE</a:t>
                      </a:r>
                      <a:r>
                        <a:rPr lang="lt-LT" dirty="0" smtClean="0"/>
                        <a:t>, JNL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op1</a:t>
                      </a:r>
                      <a:r>
                        <a:rPr lang="en-US" baseline="0" dirty="0" smtClean="0"/>
                        <a:t> &gt;= op2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</a:t>
                      </a:r>
                      <a:r>
                        <a:rPr lang="en-US" b="1" u="sng" dirty="0" smtClean="0"/>
                        <a:t>G</a:t>
                      </a:r>
                      <a:r>
                        <a:rPr lang="en-US" dirty="0" smtClean="0"/>
                        <a:t>reater or </a:t>
                      </a:r>
                      <a:r>
                        <a:rPr lang="en-US" b="1" u="sng" dirty="0" smtClean="0"/>
                        <a:t>E</a:t>
                      </a:r>
                      <a:r>
                        <a:rPr lang="en-US" dirty="0" smtClean="0"/>
                        <a:t>qual</a:t>
                      </a:r>
                      <a:r>
                        <a:rPr lang="lt-LT" dirty="0" smtClean="0"/>
                        <a:t>, if </a:t>
                      </a:r>
                      <a:r>
                        <a:rPr lang="lt-LT" b="1" u="sng" dirty="0" smtClean="0"/>
                        <a:t>N</a:t>
                      </a:r>
                      <a:r>
                        <a:rPr lang="lt-LT" dirty="0" smtClean="0"/>
                        <a:t>ot </a:t>
                      </a:r>
                      <a:r>
                        <a:rPr lang="lt-LT" b="1" u="sng" dirty="0" smtClean="0"/>
                        <a:t>L</a:t>
                      </a:r>
                      <a:r>
                        <a:rPr lang="lt-LT" dirty="0" smtClean="0"/>
                        <a:t>ower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b="1" dirty="0" smtClean="0"/>
                        <a:t>JL</a:t>
                      </a:r>
                      <a:r>
                        <a:rPr lang="lt-LT" dirty="0" smtClean="0"/>
                        <a:t>, JNGE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op1</a:t>
                      </a:r>
                      <a:r>
                        <a:rPr lang="en-US" baseline="0" dirty="0" smtClean="0"/>
                        <a:t> &lt; op2</a:t>
                      </a:r>
                      <a:endParaRPr lang="lt-L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</a:t>
                      </a:r>
                      <a:r>
                        <a:rPr lang="en-US" b="1" u="sng" dirty="0" smtClean="0"/>
                        <a:t>L</a:t>
                      </a:r>
                      <a:r>
                        <a:rPr lang="en-US" dirty="0" smtClean="0"/>
                        <a:t>ower</a:t>
                      </a:r>
                      <a:r>
                        <a:rPr lang="lt-LT" dirty="0" smtClean="0"/>
                        <a:t>, if </a:t>
                      </a:r>
                      <a:r>
                        <a:rPr lang="lt-LT" b="1" u="sng" dirty="0" smtClean="0"/>
                        <a:t>N</a:t>
                      </a:r>
                      <a:r>
                        <a:rPr lang="lt-LT" dirty="0" smtClean="0"/>
                        <a:t>ot</a:t>
                      </a:r>
                      <a:r>
                        <a:rPr lang="lt-LT" baseline="0" dirty="0" smtClean="0"/>
                        <a:t> </a:t>
                      </a:r>
                      <a:r>
                        <a:rPr lang="lt-LT" b="1" u="sng" baseline="0" dirty="0" smtClean="0"/>
                        <a:t>G</a:t>
                      </a:r>
                      <a:r>
                        <a:rPr lang="lt-LT" baseline="0" dirty="0" smtClean="0"/>
                        <a:t>reater or </a:t>
                      </a:r>
                      <a:r>
                        <a:rPr lang="lt-LT" b="1" u="sng" baseline="0" dirty="0" smtClean="0"/>
                        <a:t>E</a:t>
                      </a:r>
                      <a:r>
                        <a:rPr lang="lt-LT" baseline="0" dirty="0" smtClean="0"/>
                        <a:t>qual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b="1" dirty="0" smtClean="0"/>
                        <a:t>JLE</a:t>
                      </a:r>
                      <a:r>
                        <a:rPr lang="lt-LT" dirty="0" smtClean="0"/>
                        <a:t>, JNG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op1</a:t>
                      </a:r>
                      <a:r>
                        <a:rPr lang="en-US" baseline="0" dirty="0" smtClean="0"/>
                        <a:t> &lt;= op2</a:t>
                      </a:r>
                      <a:endParaRPr lang="lt-L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</a:t>
                      </a:r>
                      <a:r>
                        <a:rPr lang="en-US" b="1" u="sng" dirty="0" smtClean="0"/>
                        <a:t>L</a:t>
                      </a:r>
                      <a:r>
                        <a:rPr lang="en-US" dirty="0" smtClean="0"/>
                        <a:t>ower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b="1" u="sng" baseline="0" dirty="0" smtClean="0"/>
                        <a:t>E</a:t>
                      </a:r>
                      <a:r>
                        <a:rPr lang="en-US" baseline="0" dirty="0" smtClean="0"/>
                        <a:t>qual</a:t>
                      </a:r>
                      <a:r>
                        <a:rPr lang="lt-LT" baseline="0" dirty="0" smtClean="0"/>
                        <a:t>, if </a:t>
                      </a:r>
                      <a:r>
                        <a:rPr lang="lt-LT" b="1" baseline="0" dirty="0" smtClean="0"/>
                        <a:t>N</a:t>
                      </a:r>
                      <a:r>
                        <a:rPr lang="lt-LT" baseline="0" dirty="0" smtClean="0"/>
                        <a:t>ot </a:t>
                      </a:r>
                      <a:r>
                        <a:rPr lang="lt-LT" b="1" baseline="0" dirty="0" smtClean="0"/>
                        <a:t>G</a:t>
                      </a:r>
                      <a:r>
                        <a:rPr lang="lt-LT" baseline="0" dirty="0" smtClean="0"/>
                        <a:t>reater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lt-LT" b="1" i="1" dirty="0" smtClean="0">
                          <a:solidFill>
                            <a:schemeClr val="tx1"/>
                          </a:solidFill>
                        </a:rPr>
                        <a:t>Skaičiams</a:t>
                      </a:r>
                      <a:r>
                        <a:rPr lang="lt-LT" b="1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lt-LT" b="1" i="1" baseline="0" dirty="0" smtClean="0">
                          <a:solidFill>
                            <a:srgbClr val="C00000"/>
                          </a:solidFill>
                        </a:rPr>
                        <a:t>be ženklo</a:t>
                      </a:r>
                      <a:endParaRPr lang="lt-LT" b="1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b="1" dirty="0" smtClean="0"/>
                        <a:t>JA,</a:t>
                      </a:r>
                      <a:r>
                        <a:rPr lang="lt-LT" b="1" baseline="0" dirty="0" smtClean="0"/>
                        <a:t> </a:t>
                      </a:r>
                      <a:r>
                        <a:rPr lang="lt-LT" b="0" baseline="0" dirty="0" smtClean="0"/>
                        <a:t>JNBE</a:t>
                      </a:r>
                      <a:endParaRPr lang="lt-L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op1</a:t>
                      </a:r>
                      <a:r>
                        <a:rPr lang="en-US" baseline="0" dirty="0" smtClean="0"/>
                        <a:t> &gt; op2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</a:t>
                      </a:r>
                      <a:r>
                        <a:rPr lang="lt-LT" b="1" u="sng" baseline="0" dirty="0" smtClean="0"/>
                        <a:t>A</a:t>
                      </a:r>
                      <a:r>
                        <a:rPr lang="lt-LT" b="0" u="none" baseline="0" dirty="0" smtClean="0"/>
                        <a:t>bove</a:t>
                      </a:r>
                      <a:r>
                        <a:rPr lang="lt-LT" baseline="0" dirty="0" smtClean="0"/>
                        <a:t>, if </a:t>
                      </a:r>
                      <a:r>
                        <a:rPr lang="lt-LT" b="1" u="sng" baseline="0" dirty="0" smtClean="0"/>
                        <a:t>N</a:t>
                      </a:r>
                      <a:r>
                        <a:rPr lang="lt-LT" baseline="0" dirty="0" smtClean="0"/>
                        <a:t>ot </a:t>
                      </a:r>
                      <a:r>
                        <a:rPr lang="lt-LT" b="1" u="sng" baseline="0" dirty="0" smtClean="0"/>
                        <a:t>B</a:t>
                      </a:r>
                      <a:r>
                        <a:rPr lang="lt-LT" b="0" u="none" baseline="0" dirty="0" smtClean="0"/>
                        <a:t>elow</a:t>
                      </a:r>
                      <a:r>
                        <a:rPr lang="lt-LT" baseline="0" dirty="0" smtClean="0"/>
                        <a:t> or </a:t>
                      </a:r>
                      <a:r>
                        <a:rPr lang="lt-LT" b="1" u="sng" baseline="0" dirty="0" smtClean="0"/>
                        <a:t>E</a:t>
                      </a:r>
                      <a:r>
                        <a:rPr lang="lt-LT" baseline="0" dirty="0" smtClean="0"/>
                        <a:t>qual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b="1" dirty="0" smtClean="0"/>
                        <a:t>JAE</a:t>
                      </a:r>
                      <a:r>
                        <a:rPr lang="lt-LT" dirty="0" smtClean="0"/>
                        <a:t>,</a:t>
                      </a:r>
                      <a:r>
                        <a:rPr lang="lt-LT" baseline="0" dirty="0" smtClean="0"/>
                        <a:t> JNB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op1</a:t>
                      </a:r>
                      <a:r>
                        <a:rPr lang="en-US" baseline="0" dirty="0" smtClean="0"/>
                        <a:t> &gt;= op2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</a:t>
                      </a:r>
                      <a:r>
                        <a:rPr lang="lt-LT" b="1" u="sng" dirty="0" smtClean="0"/>
                        <a:t>A</a:t>
                      </a:r>
                      <a:r>
                        <a:rPr lang="lt-LT" b="0" u="none" dirty="0" smtClean="0"/>
                        <a:t>bove </a:t>
                      </a:r>
                      <a:r>
                        <a:rPr lang="en-US" dirty="0" smtClean="0"/>
                        <a:t>or </a:t>
                      </a:r>
                      <a:r>
                        <a:rPr lang="en-US" b="1" u="sng" dirty="0" smtClean="0"/>
                        <a:t>E</a:t>
                      </a:r>
                      <a:r>
                        <a:rPr lang="en-US" dirty="0" smtClean="0"/>
                        <a:t>qual</a:t>
                      </a:r>
                      <a:r>
                        <a:rPr lang="lt-LT" dirty="0" smtClean="0"/>
                        <a:t>, if </a:t>
                      </a:r>
                      <a:r>
                        <a:rPr lang="lt-LT" b="1" u="sng" dirty="0" smtClean="0"/>
                        <a:t>N</a:t>
                      </a:r>
                      <a:r>
                        <a:rPr lang="lt-LT" dirty="0" smtClean="0"/>
                        <a:t>ot </a:t>
                      </a:r>
                      <a:r>
                        <a:rPr lang="lt-LT" b="1" u="sng" dirty="0" smtClean="0"/>
                        <a:t>B</a:t>
                      </a:r>
                      <a:r>
                        <a:rPr lang="lt-LT" b="0" u="none" dirty="0" smtClean="0"/>
                        <a:t>elow</a:t>
                      </a:r>
                      <a:endParaRPr lang="lt-LT" b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b="1" dirty="0" smtClean="0"/>
                        <a:t>JB,</a:t>
                      </a:r>
                      <a:r>
                        <a:rPr lang="lt-LT" b="1" baseline="0" dirty="0" smtClean="0"/>
                        <a:t> </a:t>
                      </a:r>
                      <a:r>
                        <a:rPr lang="lt-LT" b="0" baseline="0" dirty="0" smtClean="0"/>
                        <a:t>JNAE</a:t>
                      </a:r>
                      <a:endParaRPr lang="lt-L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op1</a:t>
                      </a:r>
                      <a:r>
                        <a:rPr lang="en-US" baseline="0" dirty="0" smtClean="0"/>
                        <a:t> &lt; op2</a:t>
                      </a:r>
                      <a:endParaRPr lang="lt-L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</a:t>
                      </a:r>
                      <a:r>
                        <a:rPr lang="lt-LT" b="1" u="sng" dirty="0" smtClean="0"/>
                        <a:t>B</a:t>
                      </a:r>
                      <a:r>
                        <a:rPr lang="lt-LT" b="0" u="none" dirty="0" smtClean="0"/>
                        <a:t>elow</a:t>
                      </a:r>
                      <a:r>
                        <a:rPr lang="lt-LT" dirty="0" smtClean="0"/>
                        <a:t>, if </a:t>
                      </a:r>
                      <a:r>
                        <a:rPr lang="lt-LT" b="1" u="sng" dirty="0" smtClean="0"/>
                        <a:t>N</a:t>
                      </a:r>
                      <a:r>
                        <a:rPr lang="lt-LT" dirty="0" smtClean="0"/>
                        <a:t>ot</a:t>
                      </a:r>
                      <a:r>
                        <a:rPr lang="lt-LT" baseline="0" dirty="0" smtClean="0"/>
                        <a:t> </a:t>
                      </a:r>
                      <a:r>
                        <a:rPr lang="lt-LT" b="1" u="sng" baseline="0" dirty="0" smtClean="0"/>
                        <a:t>A</a:t>
                      </a:r>
                      <a:r>
                        <a:rPr lang="lt-LT" b="0" u="none" baseline="0" dirty="0" smtClean="0"/>
                        <a:t>bove</a:t>
                      </a:r>
                      <a:r>
                        <a:rPr lang="lt-LT" b="1" u="none" baseline="0" dirty="0" smtClean="0"/>
                        <a:t> </a:t>
                      </a:r>
                      <a:r>
                        <a:rPr lang="lt-LT" baseline="0" dirty="0" smtClean="0"/>
                        <a:t>or </a:t>
                      </a:r>
                      <a:r>
                        <a:rPr lang="lt-LT" b="1" u="sng" baseline="0" dirty="0" smtClean="0"/>
                        <a:t>E</a:t>
                      </a:r>
                      <a:r>
                        <a:rPr lang="lt-LT" baseline="0" dirty="0" smtClean="0"/>
                        <a:t>qual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b="1" dirty="0" smtClean="0"/>
                        <a:t>JBE</a:t>
                      </a:r>
                      <a:r>
                        <a:rPr lang="lt-LT" dirty="0" smtClean="0"/>
                        <a:t>,</a:t>
                      </a:r>
                      <a:r>
                        <a:rPr lang="lt-LT" baseline="0" dirty="0" smtClean="0"/>
                        <a:t> JNA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op1</a:t>
                      </a:r>
                      <a:r>
                        <a:rPr lang="en-US" baseline="0" dirty="0" smtClean="0"/>
                        <a:t> &lt;= op2</a:t>
                      </a:r>
                      <a:endParaRPr lang="lt-L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</a:t>
                      </a:r>
                      <a:r>
                        <a:rPr lang="lt-LT" b="1" u="sng" dirty="0" smtClean="0"/>
                        <a:t>B</a:t>
                      </a:r>
                      <a:r>
                        <a:rPr lang="lt-LT" b="0" u="none" dirty="0" smtClean="0"/>
                        <a:t>elow </a:t>
                      </a:r>
                      <a:r>
                        <a:rPr lang="en-US" baseline="0" dirty="0" smtClean="0"/>
                        <a:t>or </a:t>
                      </a:r>
                      <a:r>
                        <a:rPr lang="en-US" b="1" u="sng" baseline="0" dirty="0" smtClean="0"/>
                        <a:t>E</a:t>
                      </a:r>
                      <a:r>
                        <a:rPr lang="en-US" baseline="0" dirty="0" smtClean="0"/>
                        <a:t>qual</a:t>
                      </a:r>
                      <a:r>
                        <a:rPr lang="lt-LT" baseline="0" dirty="0" smtClean="0"/>
                        <a:t>, if </a:t>
                      </a:r>
                      <a:r>
                        <a:rPr lang="lt-LT" b="1" u="sng" baseline="0" dirty="0" smtClean="0"/>
                        <a:t>N</a:t>
                      </a:r>
                      <a:r>
                        <a:rPr lang="lt-LT" baseline="0" dirty="0" smtClean="0"/>
                        <a:t>ot </a:t>
                      </a:r>
                      <a:r>
                        <a:rPr lang="lt-LT" b="1" u="sng" baseline="0" dirty="0" smtClean="0"/>
                        <a:t>A</a:t>
                      </a:r>
                      <a:r>
                        <a:rPr lang="lt-LT" b="0" baseline="0" dirty="0" smtClean="0"/>
                        <a:t>bove</a:t>
                      </a:r>
                      <a:endParaRPr lang="lt-LT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2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3528" y="53752"/>
            <a:ext cx="8363272" cy="1143000"/>
          </a:xfrm>
        </p:spPr>
        <p:txBody>
          <a:bodyPr>
            <a:normAutofit/>
          </a:bodyPr>
          <a:lstStyle/>
          <a:p>
            <a:r>
              <a:rPr lang="lt-LT" sz="3500" b="1" dirty="0" smtClean="0"/>
              <a:t>Pavyzdžiai (su IF‘u)</a:t>
            </a:r>
            <a:endParaRPr lang="lt-LT" sz="3500" b="1" dirty="0"/>
          </a:p>
        </p:txBody>
      </p:sp>
      <p:sp>
        <p:nvSpPr>
          <p:cNvPr id="4" name="Rectangle 3"/>
          <p:cNvSpPr/>
          <p:nvPr/>
        </p:nvSpPr>
        <p:spPr>
          <a:xfrm>
            <a:off x="179512" y="1340768"/>
            <a:ext cx="8856984" cy="341632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809625" algn="l"/>
              </a:tabLst>
            </a:pPr>
            <a:r>
              <a:rPr lang="lt-LT" sz="2400" dirty="0" smtClean="0">
                <a:solidFill>
                  <a:srgbClr val="0070C0"/>
                </a:solidFill>
              </a:rPr>
              <a:t>;IF‘o pavyzdys</a:t>
            </a:r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rgbClr val="7030A0"/>
                </a:solidFill>
              </a:rPr>
              <a:t>CMP</a:t>
            </a:r>
            <a:r>
              <a:rPr lang="lt-LT" sz="2400" b="1" dirty="0">
                <a:solidFill>
                  <a:srgbClr val="7030A0"/>
                </a:solidFill>
              </a:rPr>
              <a:t>	</a:t>
            </a:r>
            <a:r>
              <a:rPr lang="lt-LT" sz="2400" dirty="0">
                <a:solidFill>
                  <a:schemeClr val="tx1"/>
                </a:solidFill>
              </a:rPr>
              <a:t> al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lt-LT" sz="2400" dirty="0">
                <a:solidFill>
                  <a:schemeClr val="tx1"/>
                </a:solidFill>
              </a:rPr>
              <a:t>3d		</a:t>
            </a:r>
            <a:r>
              <a:rPr lang="lt-LT" sz="2400" dirty="0">
                <a:solidFill>
                  <a:srgbClr val="0070C0"/>
                </a:solidFill>
              </a:rPr>
              <a:t>; </a:t>
            </a:r>
            <a:r>
              <a:rPr lang="lt-LT" sz="2400" dirty="0" smtClean="0">
                <a:solidFill>
                  <a:srgbClr val="0070C0"/>
                </a:solidFill>
              </a:rPr>
              <a:t>AL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lt-LT" sz="2400" dirty="0" smtClean="0">
                <a:solidFill>
                  <a:srgbClr val="0070C0"/>
                </a:solidFill>
              </a:rPr>
              <a:t>reikšmę lyginu su 3d (3)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rgbClr val="7030A0"/>
                </a:solidFill>
              </a:rPr>
              <a:t>JNE	</a:t>
            </a:r>
            <a:r>
              <a:rPr lang="lt-LT" sz="2400" dirty="0">
                <a:solidFill>
                  <a:schemeClr val="tx1"/>
                </a:solidFill>
              </a:rPr>
              <a:t> </a:t>
            </a:r>
            <a:r>
              <a:rPr lang="lt-LT" sz="2400" dirty="0" smtClean="0">
                <a:solidFill>
                  <a:schemeClr val="tx1"/>
                </a:solidFill>
              </a:rPr>
              <a:t>ELSE</a:t>
            </a:r>
            <a:r>
              <a:rPr lang="en-US" sz="2400" dirty="0" smtClean="0">
                <a:solidFill>
                  <a:schemeClr val="tx1"/>
                </a:solidFill>
              </a:rPr>
              <a:t>		</a:t>
            </a:r>
            <a:r>
              <a:rPr lang="lt-LT" sz="2400" dirty="0">
                <a:solidFill>
                  <a:srgbClr val="0070C0"/>
                </a:solidFill>
              </a:rPr>
              <a:t>; </a:t>
            </a:r>
            <a:r>
              <a:rPr lang="lt-LT" sz="2400" dirty="0" smtClean="0">
                <a:solidFill>
                  <a:srgbClr val="0070C0"/>
                </a:solidFill>
              </a:rPr>
              <a:t>Jei ne trys, tada šoku į žymę ELSE</a:t>
            </a:r>
            <a:endParaRPr lang="lt-LT" sz="2400" b="1" dirty="0">
              <a:solidFill>
                <a:srgbClr val="7030A0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dirty="0" smtClean="0">
                <a:solidFill>
                  <a:schemeClr val="tx1"/>
                </a:solidFill>
              </a:rPr>
              <a:t>THEN:				</a:t>
            </a:r>
            <a:r>
              <a:rPr lang="lt-LT" sz="2400" dirty="0">
                <a:solidFill>
                  <a:srgbClr val="0070C0"/>
                </a:solidFill>
              </a:rPr>
              <a:t>; </a:t>
            </a:r>
            <a:r>
              <a:rPr lang="lt-LT" sz="2400" dirty="0" smtClean="0">
                <a:solidFill>
                  <a:srgbClr val="0070C0"/>
                </a:solidFill>
              </a:rPr>
              <a:t>Jei trys, tada eina toliau</a:t>
            </a:r>
            <a:endParaRPr lang="lt-LT" sz="2400" dirty="0">
              <a:solidFill>
                <a:schemeClr val="tx1"/>
              </a:solidFill>
            </a:endParaRPr>
          </a:p>
          <a:p>
            <a:pPr>
              <a:tabLst>
                <a:tab pos="809625" algn="l"/>
              </a:tabLst>
            </a:pPr>
            <a:r>
              <a:rPr lang="en-US" sz="2400" dirty="0" smtClean="0">
                <a:solidFill>
                  <a:srgbClr val="0070C0"/>
                </a:solidFill>
              </a:rPr>
              <a:t>;</a:t>
            </a:r>
            <a:r>
              <a:rPr lang="lt-LT" sz="2400" dirty="0" smtClean="0">
                <a:solidFill>
                  <a:srgbClr val="0070C0"/>
                </a:solidFill>
              </a:rPr>
              <a:t>kažkoks kodas vykdomas, jei trys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rgbClr val="7030A0"/>
                </a:solidFill>
              </a:rPr>
              <a:t>J</a:t>
            </a:r>
            <a:r>
              <a:rPr lang="en-US" sz="2400" b="1" dirty="0" smtClean="0">
                <a:solidFill>
                  <a:srgbClr val="7030A0"/>
                </a:solidFill>
              </a:rPr>
              <a:t>MP</a:t>
            </a:r>
            <a:r>
              <a:rPr lang="lt-LT" sz="2400" b="1" dirty="0">
                <a:solidFill>
                  <a:srgbClr val="7030A0"/>
                </a:solidFill>
              </a:rPr>
              <a:t>	</a:t>
            </a:r>
            <a:r>
              <a:rPr lang="lt-LT" sz="2400" dirty="0">
                <a:solidFill>
                  <a:schemeClr val="tx1"/>
                </a:solidFill>
              </a:rPr>
              <a:t> </a:t>
            </a:r>
            <a:r>
              <a:rPr lang="lt-LT" sz="2400" dirty="0" smtClean="0">
                <a:solidFill>
                  <a:schemeClr val="tx1"/>
                </a:solidFill>
              </a:rPr>
              <a:t>endIF		</a:t>
            </a:r>
            <a:r>
              <a:rPr lang="lt-LT" sz="2400" dirty="0" smtClean="0">
                <a:solidFill>
                  <a:srgbClr val="0070C0"/>
                </a:solidFill>
              </a:rPr>
              <a:t>; šoka į IF‘o galą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dirty="0" smtClean="0">
                <a:solidFill>
                  <a:schemeClr val="tx1"/>
                </a:solidFill>
              </a:rPr>
              <a:t>ELSE:			 	</a:t>
            </a:r>
            <a:r>
              <a:rPr lang="lt-LT" sz="2400" dirty="0" smtClean="0">
                <a:solidFill>
                  <a:srgbClr val="0070C0"/>
                </a:solidFill>
              </a:rPr>
              <a:t>; čia patenka, tik jei ne trys</a:t>
            </a:r>
            <a:endParaRPr lang="lt-LT" sz="2400" dirty="0">
              <a:solidFill>
                <a:schemeClr val="tx1"/>
              </a:solidFill>
            </a:endParaRPr>
          </a:p>
          <a:p>
            <a:pPr>
              <a:tabLst>
                <a:tab pos="809625" algn="l"/>
              </a:tabLst>
            </a:pPr>
            <a:r>
              <a:rPr lang="en-US" sz="2400" dirty="0">
                <a:solidFill>
                  <a:srgbClr val="0070C0"/>
                </a:solidFill>
              </a:rPr>
              <a:t>;</a:t>
            </a:r>
            <a:r>
              <a:rPr lang="lt-LT" sz="2400" dirty="0">
                <a:solidFill>
                  <a:srgbClr val="0070C0"/>
                </a:solidFill>
              </a:rPr>
              <a:t>kažkoks </a:t>
            </a:r>
            <a:r>
              <a:rPr lang="lt-LT" sz="2400" dirty="0" smtClean="0">
                <a:solidFill>
                  <a:srgbClr val="0070C0"/>
                </a:solidFill>
              </a:rPr>
              <a:t>kodas vykdomas, jei </a:t>
            </a:r>
            <a:r>
              <a:rPr lang="lt-LT" sz="2400" b="1" dirty="0" smtClean="0">
                <a:solidFill>
                  <a:srgbClr val="C00000"/>
                </a:solidFill>
              </a:rPr>
              <a:t>NE</a:t>
            </a:r>
            <a:r>
              <a:rPr lang="lt-LT" sz="2400" dirty="0" smtClean="0">
                <a:solidFill>
                  <a:srgbClr val="C00000"/>
                </a:solidFill>
              </a:rPr>
              <a:t> </a:t>
            </a:r>
            <a:r>
              <a:rPr lang="lt-LT" sz="2400" dirty="0" smtClean="0">
                <a:solidFill>
                  <a:srgbClr val="0070C0"/>
                </a:solidFill>
              </a:rPr>
              <a:t>trys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dirty="0" smtClean="0">
                <a:solidFill>
                  <a:schemeClr val="tx1"/>
                </a:solidFill>
              </a:rPr>
              <a:t>endIF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r>
              <a:rPr lang="lt-LT" sz="2400" dirty="0" smtClean="0">
                <a:solidFill>
                  <a:schemeClr val="tx1"/>
                </a:solidFill>
              </a:rPr>
              <a:t>				</a:t>
            </a:r>
            <a:r>
              <a:rPr lang="lt-LT" sz="2400" dirty="0">
                <a:solidFill>
                  <a:srgbClr val="0070C0"/>
                </a:solidFill>
              </a:rPr>
              <a:t>; </a:t>
            </a:r>
            <a:r>
              <a:rPr lang="lt-LT" sz="2400" dirty="0" smtClean="0">
                <a:solidFill>
                  <a:srgbClr val="0070C0"/>
                </a:solidFill>
              </a:rPr>
              <a:t>IF‘o pabaiga</a:t>
            </a:r>
          </a:p>
        </p:txBody>
      </p:sp>
    </p:spTree>
    <p:extLst>
      <p:ext uri="{BB962C8B-B14F-4D97-AF65-F5344CB8AC3E}">
        <p14:creationId xmlns:p14="http://schemas.microsoft.com/office/powerpoint/2010/main" val="18776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1340768"/>
            <a:ext cx="8856984" cy="304698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809625" algn="l"/>
              </a:tabLst>
            </a:pPr>
            <a:r>
              <a:rPr lang="lt-LT" sz="2400" dirty="0" smtClean="0">
                <a:solidFill>
                  <a:srgbClr val="0070C0"/>
                </a:solidFill>
              </a:rPr>
              <a:t>;</a:t>
            </a:r>
            <a:r>
              <a:rPr lang="en-US" sz="2400" dirty="0">
                <a:solidFill>
                  <a:srgbClr val="0070C0"/>
                </a:solidFill>
              </a:rPr>
              <a:t>C</a:t>
            </a:r>
            <a:r>
              <a:rPr lang="lt-LT" sz="2400" dirty="0">
                <a:solidFill>
                  <a:srgbClr val="0070C0"/>
                </a:solidFill>
              </a:rPr>
              <a:t>iklo pavyzdys</a:t>
            </a:r>
          </a:p>
          <a:p>
            <a:pPr>
              <a:tabLst>
                <a:tab pos="809625" algn="l"/>
              </a:tabLst>
            </a:pPr>
            <a:r>
              <a:rPr lang="lt-LT" sz="2400" b="1" dirty="0">
                <a:solidFill>
                  <a:srgbClr val="7030A0"/>
                </a:solidFill>
              </a:rPr>
              <a:t>MOV	</a:t>
            </a:r>
            <a:r>
              <a:rPr lang="lt-LT" sz="2400" dirty="0"/>
              <a:t> al</a:t>
            </a:r>
            <a:r>
              <a:rPr lang="en-US" sz="2400" dirty="0"/>
              <a:t>, </a:t>
            </a:r>
            <a:r>
              <a:rPr lang="lt-LT" sz="2400" dirty="0"/>
              <a:t>3d		</a:t>
            </a:r>
            <a:r>
              <a:rPr lang="lt-LT" sz="2400" dirty="0">
                <a:solidFill>
                  <a:srgbClr val="0070C0"/>
                </a:solidFill>
              </a:rPr>
              <a:t>; AL registras bus ciklo skaitliukas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dirty="0" smtClean="0"/>
              <a:t>Ciklas:</a:t>
            </a:r>
            <a:endParaRPr lang="lt-LT" sz="2400" b="1" dirty="0">
              <a:solidFill>
                <a:srgbClr val="7030A0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dirty="0" smtClean="0">
                <a:solidFill>
                  <a:srgbClr val="0070C0"/>
                </a:solidFill>
              </a:rPr>
              <a:t>;kažkoks </a:t>
            </a:r>
            <a:r>
              <a:rPr lang="lt-LT" sz="2400" dirty="0">
                <a:solidFill>
                  <a:srgbClr val="0070C0"/>
                </a:solidFill>
              </a:rPr>
              <a:t>kodas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en-US" sz="2400" b="1" dirty="0">
                <a:solidFill>
                  <a:srgbClr val="7030A0"/>
                </a:solidFill>
              </a:rPr>
              <a:t>DEC	</a:t>
            </a:r>
            <a:r>
              <a:rPr lang="en-US" sz="2400" dirty="0"/>
              <a:t>al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/>
              <a:t>	</a:t>
            </a:r>
            <a:r>
              <a:rPr lang="lt-LT" sz="2400" dirty="0">
                <a:solidFill>
                  <a:srgbClr val="0070C0"/>
                </a:solidFill>
              </a:rPr>
              <a:t>; AL mažinu vienetu</a:t>
            </a:r>
            <a:endParaRPr lang="lt-LT" sz="2000" dirty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b="1" dirty="0">
                <a:solidFill>
                  <a:srgbClr val="7030A0"/>
                </a:solidFill>
              </a:rPr>
              <a:t>CMP	</a:t>
            </a:r>
            <a:r>
              <a:rPr lang="lt-LT" sz="2400" dirty="0"/>
              <a:t>al, 0</a:t>
            </a:r>
            <a:r>
              <a:rPr lang="en-US" sz="2400" dirty="0"/>
              <a:t>h</a:t>
            </a:r>
            <a:r>
              <a:rPr lang="lt-LT" sz="2400" dirty="0"/>
              <a:t>	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lt-LT" sz="2400" dirty="0">
                <a:solidFill>
                  <a:srgbClr val="0070C0"/>
                </a:solidFill>
              </a:rPr>
              <a:t>; tikrinu, ar AL = 0, jei ne, suku toliau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b="1" dirty="0">
                <a:solidFill>
                  <a:srgbClr val="7030A0"/>
                </a:solidFill>
              </a:rPr>
              <a:t>JNE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lt-LT" sz="2400" dirty="0"/>
              <a:t>Ciklas</a:t>
            </a: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lt-LT" sz="2400" dirty="0">
                <a:solidFill>
                  <a:srgbClr val="0070C0"/>
                </a:solidFill>
              </a:rPr>
              <a:t>; Gauname, kad ciklas apsisuka 3 kartus</a:t>
            </a:r>
          </a:p>
          <a:p>
            <a:pPr>
              <a:tabLst>
                <a:tab pos="809625" algn="l"/>
              </a:tabLst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3528" y="53752"/>
            <a:ext cx="8363272" cy="1143000"/>
          </a:xfrm>
        </p:spPr>
        <p:txBody>
          <a:bodyPr>
            <a:normAutofit/>
          </a:bodyPr>
          <a:lstStyle/>
          <a:p>
            <a:r>
              <a:rPr lang="lt-LT" sz="3500" b="1" dirty="0" smtClean="0"/>
              <a:t>Pavyzdžiai (su ciklu)</a:t>
            </a:r>
            <a:endParaRPr lang="lt-LT" sz="3500" b="1" dirty="0"/>
          </a:p>
        </p:txBody>
      </p:sp>
    </p:spTree>
    <p:extLst>
      <p:ext uri="{BB962C8B-B14F-4D97-AF65-F5344CB8AC3E}">
        <p14:creationId xmlns:p14="http://schemas.microsoft.com/office/powerpoint/2010/main" val="22920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548679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8275" algn="l"/>
              </a:tabLst>
            </a:pPr>
            <a:r>
              <a:rPr lang="en-US" sz="2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r>
              <a:rPr lang="lt-LT" sz="2800" b="1" i="1" dirty="0" smtClean="0">
                <a:solidFill>
                  <a:srgbClr val="002060"/>
                </a:solidFill>
              </a:rPr>
              <a:t>-</a:t>
            </a:r>
            <a:r>
              <a:rPr lang="lt-LT" sz="2400" dirty="0" smtClean="0"/>
              <a:t>	speciali komanda, skirta lengvai aprašyti ciklams. Ciklas suksis tiek kartų, kokia reikšmė yra patalpinta CX registre</a:t>
            </a:r>
            <a:r>
              <a:rPr lang="en-US" sz="2400" dirty="0" smtClean="0"/>
              <a:t>.</a:t>
            </a:r>
          </a:p>
          <a:p>
            <a:pPr>
              <a:tabLst>
                <a:tab pos="1438275" algn="l"/>
              </a:tabLst>
            </a:pPr>
            <a:endParaRPr lang="lt-LT" sz="2400" b="1" dirty="0" smtClean="0">
              <a:solidFill>
                <a:srgbClr val="7030A0"/>
              </a:solidFill>
            </a:endParaRPr>
          </a:p>
          <a:p>
            <a:pPr>
              <a:tabLst>
                <a:tab pos="1438275" algn="l"/>
              </a:tabLst>
            </a:pPr>
            <a:r>
              <a:rPr lang="en-US" sz="2400" b="1" dirty="0" smtClean="0">
                <a:solidFill>
                  <a:srgbClr val="7030A0"/>
                </a:solidFill>
              </a:rPr>
              <a:t>LOOP</a:t>
            </a:r>
            <a:r>
              <a:rPr lang="lt-LT" sz="2400" dirty="0" smtClean="0">
                <a:solidFill>
                  <a:srgbClr val="7030A0"/>
                </a:solidFill>
              </a:rPr>
              <a:t> </a:t>
            </a:r>
            <a:r>
              <a:rPr lang="lt-LT" sz="2400" dirty="0" smtClean="0"/>
              <a:t>veikia tokiu principu:</a:t>
            </a:r>
          </a:p>
          <a:p>
            <a:pPr marL="457200" indent="-457200">
              <a:buFont typeface="+mj-lt"/>
              <a:buAutoNum type="arabicPeriod"/>
              <a:tabLst>
                <a:tab pos="1438275" algn="l"/>
              </a:tabLst>
            </a:pPr>
            <a:r>
              <a:rPr lang="lt-LT" sz="2400" dirty="0" smtClean="0"/>
              <a:t>Vykdomas kodas po žyme</a:t>
            </a:r>
          </a:p>
          <a:p>
            <a:pPr marL="457200" indent="-457200">
              <a:buFont typeface="+mj-lt"/>
              <a:buAutoNum type="arabicPeriod"/>
              <a:tabLst>
                <a:tab pos="1438275" algn="l"/>
              </a:tabLst>
            </a:pPr>
            <a:r>
              <a:rPr lang="lt-LT" sz="2400" dirty="0" smtClean="0"/>
              <a:t>Pasiekus komandą LOOP įvykdoma CX – 1</a:t>
            </a:r>
          </a:p>
          <a:p>
            <a:pPr marL="457200" indent="-457200">
              <a:buFont typeface="+mj-lt"/>
              <a:buAutoNum type="arabicPeriod"/>
              <a:tabLst>
                <a:tab pos="1438275" algn="l"/>
              </a:tabLst>
            </a:pPr>
            <a:r>
              <a:rPr lang="lt-LT" sz="2400" dirty="0" smtClean="0"/>
              <a:t>Jei CX &gt; 0, tada šoka į žymę, jei ne – eina toliau.</a:t>
            </a:r>
          </a:p>
          <a:p>
            <a:pPr marL="457200" indent="-457200">
              <a:buFont typeface="+mj-lt"/>
              <a:buAutoNum type="arabicPeriod"/>
              <a:tabLst>
                <a:tab pos="1438275" algn="l"/>
              </a:tabLst>
            </a:pPr>
            <a:endParaRPr lang="lt-LT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35732" y="3568948"/>
            <a:ext cx="8568952" cy="2308324"/>
            <a:chOff x="135732" y="2300581"/>
            <a:chExt cx="8568952" cy="2308324"/>
          </a:xfrm>
        </p:grpSpPr>
        <p:sp>
          <p:nvSpPr>
            <p:cNvPr id="5" name="Rectangle 4"/>
            <p:cNvSpPr/>
            <p:nvPr/>
          </p:nvSpPr>
          <p:spPr>
            <a:xfrm>
              <a:off x="135732" y="2300581"/>
              <a:ext cx="8568952" cy="2308324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809625" algn="l"/>
                </a:tabLst>
              </a:pPr>
              <a:r>
                <a:rPr lang="lt-LT" sz="2400" dirty="0" smtClean="0">
                  <a:solidFill>
                    <a:srgbClr val="0070C0"/>
                  </a:solidFill>
                </a:rPr>
                <a:t>;Kode LOOP yra aprašomas taip</a:t>
              </a:r>
            </a:p>
            <a:p>
              <a:pPr>
                <a:tabLst>
                  <a:tab pos="809625" algn="l"/>
                </a:tabLst>
              </a:pPr>
              <a:r>
                <a:rPr lang="en-US" sz="2400" b="1" dirty="0" smtClean="0">
                  <a:solidFill>
                    <a:srgbClr val="7030A0"/>
                  </a:solidFill>
                </a:rPr>
                <a:t>MOV 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cx, 10d</a:t>
              </a:r>
              <a:r>
                <a:rPr lang="lt-LT" sz="2400" b="1" dirty="0" smtClean="0">
                  <a:solidFill>
                    <a:schemeClr val="tx1"/>
                  </a:solidFill>
                </a:rPr>
                <a:t>	</a:t>
              </a:r>
              <a:r>
                <a:rPr lang="lt-LT" sz="2400" dirty="0" smtClean="0">
                  <a:solidFill>
                    <a:srgbClr val="0070C0"/>
                  </a:solidFill>
                </a:rPr>
                <a:t>;į CX siunčiame kiek kartų turi apsisukti ciklas</a:t>
              </a:r>
              <a:endParaRPr lang="lt-LT" sz="2400" dirty="0" smtClean="0">
                <a:solidFill>
                  <a:schemeClr val="tx1"/>
                </a:solidFill>
              </a:endParaRPr>
            </a:p>
            <a:p>
              <a:pPr>
                <a:tabLst>
                  <a:tab pos="809625" algn="l"/>
                </a:tabLst>
              </a:pPr>
              <a:r>
                <a:rPr lang="lt-LT" sz="2400" b="1" dirty="0" smtClean="0">
                  <a:solidFill>
                    <a:schemeClr val="tx1"/>
                  </a:solidFill>
                </a:rPr>
                <a:t>Žymė:</a:t>
              </a:r>
            </a:p>
            <a:p>
              <a:pPr>
                <a:tabLst>
                  <a:tab pos="809625" algn="l"/>
                </a:tabLst>
              </a:pPr>
              <a:r>
                <a:rPr lang="lt-LT" sz="2400" dirty="0" smtClean="0">
                  <a:solidFill>
                    <a:srgbClr val="0070C0"/>
                  </a:solidFill>
                </a:rPr>
                <a:t>;kodas &lt;..&gt;</a:t>
              </a:r>
              <a:endParaRPr lang="lt-LT" sz="2400" dirty="0">
                <a:solidFill>
                  <a:srgbClr val="0070C0"/>
                </a:solidFill>
              </a:endParaRPr>
            </a:p>
            <a:p>
              <a:r>
                <a:rPr lang="lt-LT" sz="2400" b="1" dirty="0" smtClean="0">
                  <a:solidFill>
                    <a:srgbClr val="7030A0"/>
                  </a:solidFill>
                </a:rPr>
                <a:t>LOOP</a:t>
              </a:r>
              <a:r>
                <a:rPr lang="lt-LT" sz="2400" b="1" dirty="0" smtClean="0">
                  <a:solidFill>
                    <a:schemeClr val="tx1"/>
                  </a:solidFill>
                </a:rPr>
                <a:t> Žymė</a:t>
              </a:r>
              <a:r>
                <a:rPr lang="lt-LT" sz="2400" b="1" dirty="0" smtClean="0">
                  <a:solidFill>
                    <a:srgbClr val="7030A0"/>
                  </a:solidFill>
                </a:rPr>
                <a:t>		</a:t>
              </a:r>
            </a:p>
            <a:p>
              <a:endParaRPr lang="lt-LT" sz="24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756618" y="3172197"/>
              <a:ext cx="2023294" cy="904875"/>
            </a:xfrm>
            <a:custGeom>
              <a:avLst/>
              <a:gdLst>
                <a:gd name="connsiteX0" fmla="*/ 42094 w 2023294"/>
                <a:gd name="connsiteY0" fmla="*/ 866775 h 904875"/>
                <a:gd name="connsiteX1" fmla="*/ 137344 w 2023294"/>
                <a:gd name="connsiteY1" fmla="*/ 885825 h 904875"/>
                <a:gd name="connsiteX2" fmla="*/ 489769 w 2023294"/>
                <a:gd name="connsiteY2" fmla="*/ 904875 h 904875"/>
                <a:gd name="connsiteX3" fmla="*/ 1204144 w 2023294"/>
                <a:gd name="connsiteY3" fmla="*/ 895350 h 904875"/>
                <a:gd name="connsiteX4" fmla="*/ 1318444 w 2023294"/>
                <a:gd name="connsiteY4" fmla="*/ 876300 h 904875"/>
                <a:gd name="connsiteX5" fmla="*/ 1404169 w 2023294"/>
                <a:gd name="connsiteY5" fmla="*/ 857250 h 904875"/>
                <a:gd name="connsiteX6" fmla="*/ 1432744 w 2023294"/>
                <a:gd name="connsiteY6" fmla="*/ 847725 h 904875"/>
                <a:gd name="connsiteX7" fmla="*/ 1470844 w 2023294"/>
                <a:gd name="connsiteY7" fmla="*/ 838200 h 904875"/>
                <a:gd name="connsiteX8" fmla="*/ 1499419 w 2023294"/>
                <a:gd name="connsiteY8" fmla="*/ 828675 h 904875"/>
                <a:gd name="connsiteX9" fmla="*/ 1537519 w 2023294"/>
                <a:gd name="connsiteY9" fmla="*/ 819150 h 904875"/>
                <a:gd name="connsiteX10" fmla="*/ 1566094 w 2023294"/>
                <a:gd name="connsiteY10" fmla="*/ 809625 h 904875"/>
                <a:gd name="connsiteX11" fmla="*/ 1613719 w 2023294"/>
                <a:gd name="connsiteY11" fmla="*/ 800100 h 904875"/>
                <a:gd name="connsiteX12" fmla="*/ 1651819 w 2023294"/>
                <a:gd name="connsiteY12" fmla="*/ 790575 h 904875"/>
                <a:gd name="connsiteX13" fmla="*/ 1699444 w 2023294"/>
                <a:gd name="connsiteY13" fmla="*/ 781050 h 904875"/>
                <a:gd name="connsiteX14" fmla="*/ 1747069 w 2023294"/>
                <a:gd name="connsiteY14" fmla="*/ 762000 h 904875"/>
                <a:gd name="connsiteX15" fmla="*/ 1804219 w 2023294"/>
                <a:gd name="connsiteY15" fmla="*/ 742950 h 904875"/>
                <a:gd name="connsiteX16" fmla="*/ 1832794 w 2023294"/>
                <a:gd name="connsiteY16" fmla="*/ 723900 h 904875"/>
                <a:gd name="connsiteX17" fmla="*/ 1861369 w 2023294"/>
                <a:gd name="connsiteY17" fmla="*/ 714375 h 904875"/>
                <a:gd name="connsiteX18" fmla="*/ 1947094 w 2023294"/>
                <a:gd name="connsiteY18" fmla="*/ 647700 h 904875"/>
                <a:gd name="connsiteX19" fmla="*/ 2004244 w 2023294"/>
                <a:gd name="connsiteY19" fmla="*/ 533400 h 904875"/>
                <a:gd name="connsiteX20" fmla="*/ 2013769 w 2023294"/>
                <a:gd name="connsiteY20" fmla="*/ 504825 h 904875"/>
                <a:gd name="connsiteX21" fmla="*/ 2023294 w 2023294"/>
                <a:gd name="connsiteY21" fmla="*/ 476250 h 904875"/>
                <a:gd name="connsiteX22" fmla="*/ 2004244 w 2023294"/>
                <a:gd name="connsiteY22" fmla="*/ 314325 h 904875"/>
                <a:gd name="connsiteX23" fmla="*/ 1985194 w 2023294"/>
                <a:gd name="connsiteY23" fmla="*/ 285750 h 904875"/>
                <a:gd name="connsiteX24" fmla="*/ 1899469 w 2023294"/>
                <a:gd name="connsiteY24" fmla="*/ 238125 h 904875"/>
                <a:gd name="connsiteX25" fmla="*/ 1870894 w 2023294"/>
                <a:gd name="connsiteY25" fmla="*/ 219075 h 904875"/>
                <a:gd name="connsiteX26" fmla="*/ 1785169 w 2023294"/>
                <a:gd name="connsiteY26" fmla="*/ 190500 h 904875"/>
                <a:gd name="connsiteX27" fmla="*/ 1756594 w 2023294"/>
                <a:gd name="connsiteY27" fmla="*/ 180975 h 904875"/>
                <a:gd name="connsiteX28" fmla="*/ 1728019 w 2023294"/>
                <a:gd name="connsiteY28" fmla="*/ 171450 h 904875"/>
                <a:gd name="connsiteX29" fmla="*/ 1689919 w 2023294"/>
                <a:gd name="connsiteY29" fmla="*/ 161925 h 904875"/>
                <a:gd name="connsiteX30" fmla="*/ 1432744 w 2023294"/>
                <a:gd name="connsiteY30" fmla="*/ 142875 h 904875"/>
                <a:gd name="connsiteX31" fmla="*/ 1337494 w 2023294"/>
                <a:gd name="connsiteY31" fmla="*/ 133350 h 904875"/>
                <a:gd name="connsiteX32" fmla="*/ 1099369 w 2023294"/>
                <a:gd name="connsiteY32" fmla="*/ 123825 h 904875"/>
                <a:gd name="connsiteX33" fmla="*/ 899344 w 2023294"/>
                <a:gd name="connsiteY33" fmla="*/ 114300 h 904875"/>
                <a:gd name="connsiteX34" fmla="*/ 632644 w 2023294"/>
                <a:gd name="connsiteY34" fmla="*/ 104775 h 904875"/>
                <a:gd name="connsiteX35" fmla="*/ 413569 w 2023294"/>
                <a:gd name="connsiteY35" fmla="*/ 95250 h 904875"/>
                <a:gd name="connsiteX36" fmla="*/ 3994 w 2023294"/>
                <a:gd name="connsiteY36" fmla="*/ 95250 h 904875"/>
                <a:gd name="connsiteX37" fmla="*/ 61144 w 2023294"/>
                <a:gd name="connsiteY37" fmla="*/ 114300 h 904875"/>
                <a:gd name="connsiteX38" fmla="*/ 118294 w 2023294"/>
                <a:gd name="connsiteY38" fmla="*/ 142875 h 904875"/>
                <a:gd name="connsiteX39" fmla="*/ 146869 w 2023294"/>
                <a:gd name="connsiteY39" fmla="*/ 161925 h 904875"/>
                <a:gd name="connsiteX40" fmla="*/ 89719 w 2023294"/>
                <a:gd name="connsiteY40" fmla="*/ 142875 h 904875"/>
                <a:gd name="connsiteX41" fmla="*/ 61144 w 2023294"/>
                <a:gd name="connsiteY41" fmla="*/ 133350 h 904875"/>
                <a:gd name="connsiteX42" fmla="*/ 32569 w 2023294"/>
                <a:gd name="connsiteY42" fmla="*/ 123825 h 904875"/>
                <a:gd name="connsiteX43" fmla="*/ 3994 w 2023294"/>
                <a:gd name="connsiteY43" fmla="*/ 114300 h 904875"/>
                <a:gd name="connsiteX44" fmla="*/ 13519 w 2023294"/>
                <a:gd name="connsiteY44" fmla="*/ 85725 h 904875"/>
                <a:gd name="connsiteX45" fmla="*/ 42094 w 2023294"/>
                <a:gd name="connsiteY45" fmla="*/ 76200 h 904875"/>
                <a:gd name="connsiteX46" fmla="*/ 70669 w 2023294"/>
                <a:gd name="connsiteY46" fmla="*/ 57150 h 904875"/>
                <a:gd name="connsiteX47" fmla="*/ 99244 w 2023294"/>
                <a:gd name="connsiteY47" fmla="*/ 47625 h 904875"/>
                <a:gd name="connsiteX48" fmla="*/ 127819 w 2023294"/>
                <a:gd name="connsiteY48" fmla="*/ 28575 h 904875"/>
                <a:gd name="connsiteX49" fmla="*/ 184969 w 2023294"/>
                <a:gd name="connsiteY49" fmla="*/ 9525 h 904875"/>
                <a:gd name="connsiteX50" fmla="*/ 213544 w 2023294"/>
                <a:gd name="connsiteY50" fmla="*/ 0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23294" h="904875">
                  <a:moveTo>
                    <a:pt x="42094" y="866775"/>
                  </a:moveTo>
                  <a:cubicBezTo>
                    <a:pt x="73844" y="873125"/>
                    <a:pt x="105098" y="882894"/>
                    <a:pt x="137344" y="885825"/>
                  </a:cubicBezTo>
                  <a:cubicBezTo>
                    <a:pt x="324391" y="902829"/>
                    <a:pt x="207076" y="894002"/>
                    <a:pt x="489769" y="904875"/>
                  </a:cubicBezTo>
                  <a:cubicBezTo>
                    <a:pt x="727894" y="901700"/>
                    <a:pt x="966139" y="903557"/>
                    <a:pt x="1204144" y="895350"/>
                  </a:cubicBezTo>
                  <a:cubicBezTo>
                    <a:pt x="1242747" y="894019"/>
                    <a:pt x="1280569" y="883875"/>
                    <a:pt x="1318444" y="876300"/>
                  </a:cubicBezTo>
                  <a:cubicBezTo>
                    <a:pt x="1351180" y="869753"/>
                    <a:pt x="1372782" y="866218"/>
                    <a:pt x="1404169" y="857250"/>
                  </a:cubicBezTo>
                  <a:cubicBezTo>
                    <a:pt x="1413823" y="854492"/>
                    <a:pt x="1423090" y="850483"/>
                    <a:pt x="1432744" y="847725"/>
                  </a:cubicBezTo>
                  <a:cubicBezTo>
                    <a:pt x="1445331" y="844129"/>
                    <a:pt x="1458257" y="841796"/>
                    <a:pt x="1470844" y="838200"/>
                  </a:cubicBezTo>
                  <a:cubicBezTo>
                    <a:pt x="1480498" y="835442"/>
                    <a:pt x="1489765" y="831433"/>
                    <a:pt x="1499419" y="828675"/>
                  </a:cubicBezTo>
                  <a:cubicBezTo>
                    <a:pt x="1512006" y="825079"/>
                    <a:pt x="1524932" y="822746"/>
                    <a:pt x="1537519" y="819150"/>
                  </a:cubicBezTo>
                  <a:cubicBezTo>
                    <a:pt x="1547173" y="816392"/>
                    <a:pt x="1556354" y="812060"/>
                    <a:pt x="1566094" y="809625"/>
                  </a:cubicBezTo>
                  <a:cubicBezTo>
                    <a:pt x="1581800" y="805698"/>
                    <a:pt x="1597915" y="803612"/>
                    <a:pt x="1613719" y="800100"/>
                  </a:cubicBezTo>
                  <a:cubicBezTo>
                    <a:pt x="1626498" y="797260"/>
                    <a:pt x="1639040" y="793415"/>
                    <a:pt x="1651819" y="790575"/>
                  </a:cubicBezTo>
                  <a:cubicBezTo>
                    <a:pt x="1667623" y="787063"/>
                    <a:pt x="1683937" y="785702"/>
                    <a:pt x="1699444" y="781050"/>
                  </a:cubicBezTo>
                  <a:cubicBezTo>
                    <a:pt x="1715821" y="776137"/>
                    <a:pt x="1731001" y="767843"/>
                    <a:pt x="1747069" y="762000"/>
                  </a:cubicBezTo>
                  <a:cubicBezTo>
                    <a:pt x="1765940" y="755138"/>
                    <a:pt x="1787511" y="754089"/>
                    <a:pt x="1804219" y="742950"/>
                  </a:cubicBezTo>
                  <a:cubicBezTo>
                    <a:pt x="1813744" y="736600"/>
                    <a:pt x="1822555" y="729020"/>
                    <a:pt x="1832794" y="723900"/>
                  </a:cubicBezTo>
                  <a:cubicBezTo>
                    <a:pt x="1841774" y="719410"/>
                    <a:pt x="1852592" y="719251"/>
                    <a:pt x="1861369" y="714375"/>
                  </a:cubicBezTo>
                  <a:cubicBezTo>
                    <a:pt x="1889552" y="698718"/>
                    <a:pt x="1925966" y="674864"/>
                    <a:pt x="1947094" y="647700"/>
                  </a:cubicBezTo>
                  <a:cubicBezTo>
                    <a:pt x="1990178" y="592307"/>
                    <a:pt x="1983352" y="596076"/>
                    <a:pt x="2004244" y="533400"/>
                  </a:cubicBezTo>
                  <a:lnTo>
                    <a:pt x="2013769" y="504825"/>
                  </a:lnTo>
                  <a:lnTo>
                    <a:pt x="2023294" y="476250"/>
                  </a:lnTo>
                  <a:cubicBezTo>
                    <a:pt x="2021789" y="455180"/>
                    <a:pt x="2025893" y="357623"/>
                    <a:pt x="2004244" y="314325"/>
                  </a:cubicBezTo>
                  <a:cubicBezTo>
                    <a:pt x="1999124" y="304086"/>
                    <a:pt x="1993809" y="293288"/>
                    <a:pt x="1985194" y="285750"/>
                  </a:cubicBezTo>
                  <a:cubicBezTo>
                    <a:pt x="1905107" y="215674"/>
                    <a:pt x="1956159" y="266470"/>
                    <a:pt x="1899469" y="238125"/>
                  </a:cubicBezTo>
                  <a:cubicBezTo>
                    <a:pt x="1889230" y="233005"/>
                    <a:pt x="1881355" y="223724"/>
                    <a:pt x="1870894" y="219075"/>
                  </a:cubicBezTo>
                  <a:lnTo>
                    <a:pt x="1785169" y="190500"/>
                  </a:lnTo>
                  <a:lnTo>
                    <a:pt x="1756594" y="180975"/>
                  </a:lnTo>
                  <a:cubicBezTo>
                    <a:pt x="1747069" y="177800"/>
                    <a:pt x="1737759" y="173885"/>
                    <a:pt x="1728019" y="171450"/>
                  </a:cubicBezTo>
                  <a:cubicBezTo>
                    <a:pt x="1715319" y="168275"/>
                    <a:pt x="1702909" y="163549"/>
                    <a:pt x="1689919" y="161925"/>
                  </a:cubicBezTo>
                  <a:cubicBezTo>
                    <a:pt x="1634967" y="155056"/>
                    <a:pt x="1480291" y="146679"/>
                    <a:pt x="1432744" y="142875"/>
                  </a:cubicBezTo>
                  <a:cubicBezTo>
                    <a:pt x="1400937" y="140330"/>
                    <a:pt x="1369350" y="135170"/>
                    <a:pt x="1337494" y="133350"/>
                  </a:cubicBezTo>
                  <a:cubicBezTo>
                    <a:pt x="1258185" y="128818"/>
                    <a:pt x="1178732" y="127276"/>
                    <a:pt x="1099369" y="123825"/>
                  </a:cubicBezTo>
                  <a:lnTo>
                    <a:pt x="899344" y="114300"/>
                  </a:lnTo>
                  <a:lnTo>
                    <a:pt x="632644" y="104775"/>
                  </a:lnTo>
                  <a:lnTo>
                    <a:pt x="413569" y="95250"/>
                  </a:lnTo>
                  <a:cubicBezTo>
                    <a:pt x="255380" y="80869"/>
                    <a:pt x="205241" y="72029"/>
                    <a:pt x="3994" y="95250"/>
                  </a:cubicBezTo>
                  <a:cubicBezTo>
                    <a:pt x="-15954" y="97552"/>
                    <a:pt x="44436" y="103161"/>
                    <a:pt x="61144" y="114300"/>
                  </a:cubicBezTo>
                  <a:cubicBezTo>
                    <a:pt x="143036" y="168895"/>
                    <a:pt x="39424" y="103440"/>
                    <a:pt x="118294" y="142875"/>
                  </a:cubicBezTo>
                  <a:cubicBezTo>
                    <a:pt x="128533" y="147995"/>
                    <a:pt x="158317" y="161925"/>
                    <a:pt x="146869" y="161925"/>
                  </a:cubicBezTo>
                  <a:cubicBezTo>
                    <a:pt x="126789" y="161925"/>
                    <a:pt x="108769" y="149225"/>
                    <a:pt x="89719" y="142875"/>
                  </a:cubicBezTo>
                  <a:lnTo>
                    <a:pt x="61144" y="133350"/>
                  </a:lnTo>
                  <a:lnTo>
                    <a:pt x="32569" y="123825"/>
                  </a:lnTo>
                  <a:lnTo>
                    <a:pt x="3994" y="114300"/>
                  </a:lnTo>
                  <a:cubicBezTo>
                    <a:pt x="7169" y="104775"/>
                    <a:pt x="6419" y="92825"/>
                    <a:pt x="13519" y="85725"/>
                  </a:cubicBezTo>
                  <a:cubicBezTo>
                    <a:pt x="20619" y="78625"/>
                    <a:pt x="33114" y="80690"/>
                    <a:pt x="42094" y="76200"/>
                  </a:cubicBezTo>
                  <a:cubicBezTo>
                    <a:pt x="52333" y="71080"/>
                    <a:pt x="60430" y="62270"/>
                    <a:pt x="70669" y="57150"/>
                  </a:cubicBezTo>
                  <a:cubicBezTo>
                    <a:pt x="79649" y="52660"/>
                    <a:pt x="90264" y="52115"/>
                    <a:pt x="99244" y="47625"/>
                  </a:cubicBezTo>
                  <a:cubicBezTo>
                    <a:pt x="109483" y="42505"/>
                    <a:pt x="117358" y="33224"/>
                    <a:pt x="127819" y="28575"/>
                  </a:cubicBezTo>
                  <a:cubicBezTo>
                    <a:pt x="146169" y="20420"/>
                    <a:pt x="165919" y="15875"/>
                    <a:pt x="184969" y="9525"/>
                  </a:cubicBezTo>
                  <a:lnTo>
                    <a:pt x="213544" y="0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t-LT" b="1" dirty="0" smtClean="0">
                  <a:solidFill>
                    <a:schemeClr val="tx1"/>
                  </a:solidFill>
                </a:rPr>
                <a:t>Šoka ant žymės,</a:t>
              </a:r>
              <a:endParaRPr lang="lt-LT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2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88024" y="1340768"/>
            <a:ext cx="4248472" cy="193899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809625" algn="l"/>
              </a:tabLst>
            </a:pPr>
            <a:r>
              <a:rPr lang="lt-LT" sz="2400" dirty="0" smtClean="0">
                <a:solidFill>
                  <a:srgbClr val="0070C0"/>
                </a:solidFill>
              </a:rPr>
              <a:t>;</a:t>
            </a:r>
            <a:r>
              <a:rPr lang="en-US" sz="2400" dirty="0">
                <a:solidFill>
                  <a:srgbClr val="0070C0"/>
                </a:solidFill>
              </a:rPr>
              <a:t>C</a:t>
            </a:r>
            <a:r>
              <a:rPr lang="lt-LT" sz="2400" dirty="0">
                <a:solidFill>
                  <a:srgbClr val="0070C0"/>
                </a:solidFill>
              </a:rPr>
              <a:t>iklo </a:t>
            </a:r>
            <a:r>
              <a:rPr lang="lt-LT" sz="2400" dirty="0" smtClean="0">
                <a:solidFill>
                  <a:srgbClr val="0070C0"/>
                </a:solidFill>
              </a:rPr>
              <a:t>pavyzdys su LOOP</a:t>
            </a:r>
            <a:endParaRPr lang="lt-LT" sz="2400" dirty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b="1" dirty="0">
                <a:solidFill>
                  <a:srgbClr val="7030A0"/>
                </a:solidFill>
              </a:rPr>
              <a:t>MOV	</a:t>
            </a:r>
            <a:r>
              <a:rPr lang="lt-LT" sz="2400" dirty="0"/>
              <a:t> </a:t>
            </a:r>
            <a:r>
              <a:rPr lang="lt-LT" sz="2400" dirty="0" smtClean="0"/>
              <a:t>cx</a:t>
            </a:r>
            <a:r>
              <a:rPr lang="en-US" sz="2400" dirty="0" smtClean="0"/>
              <a:t>, </a:t>
            </a:r>
            <a:r>
              <a:rPr lang="lt-LT" sz="2400" dirty="0"/>
              <a:t>3d		</a:t>
            </a:r>
            <a:endParaRPr lang="lt-LT" sz="2400" dirty="0" smtClean="0"/>
          </a:p>
          <a:p>
            <a:pPr>
              <a:tabLst>
                <a:tab pos="809625" algn="l"/>
              </a:tabLst>
            </a:pPr>
            <a:r>
              <a:rPr lang="lt-LT" sz="2400" dirty="0" smtClean="0"/>
              <a:t>Ciklas:</a:t>
            </a:r>
          </a:p>
          <a:p>
            <a:pPr>
              <a:tabLst>
                <a:tab pos="809625" algn="l"/>
              </a:tabLst>
            </a:pPr>
            <a:r>
              <a:rPr lang="lt-LT" sz="2400" dirty="0" smtClean="0">
                <a:solidFill>
                  <a:srgbClr val="0070C0"/>
                </a:solidFill>
              </a:rPr>
              <a:t>;kažkoks kodas</a:t>
            </a:r>
            <a:endParaRPr lang="lt-LT" sz="2400" b="1" dirty="0">
              <a:solidFill>
                <a:srgbClr val="7030A0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rgbClr val="7030A0"/>
                </a:solidFill>
              </a:rPr>
              <a:t>LOOP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lt-LT" sz="2400" dirty="0" smtClean="0"/>
              <a:t>Ciklas</a:t>
            </a:r>
            <a:r>
              <a:rPr lang="en-US" sz="2400" b="1" dirty="0" smtClean="0">
                <a:solidFill>
                  <a:srgbClr val="7030A0"/>
                </a:solidFill>
              </a:rPr>
              <a:t>		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3528" y="53752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lt-LT" sz="3500" b="1" dirty="0" smtClean="0"/>
              <a:t>Pavyzdžiai (su ciklu perdarytas su LOOP)</a:t>
            </a:r>
            <a:endParaRPr lang="lt-LT" sz="3500" b="1" dirty="0"/>
          </a:p>
        </p:txBody>
      </p:sp>
      <p:sp>
        <p:nvSpPr>
          <p:cNvPr id="4" name="Rectangle 3"/>
          <p:cNvSpPr/>
          <p:nvPr/>
        </p:nvSpPr>
        <p:spPr>
          <a:xfrm>
            <a:off x="179512" y="1340768"/>
            <a:ext cx="4428492" cy="304698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809625" algn="l"/>
              </a:tabLst>
            </a:pPr>
            <a:r>
              <a:rPr lang="lt-LT" sz="2400" dirty="0" smtClean="0">
                <a:solidFill>
                  <a:srgbClr val="0070C0"/>
                </a:solidFill>
              </a:rPr>
              <a:t>;</a:t>
            </a:r>
            <a:r>
              <a:rPr lang="en-US" sz="2400" dirty="0">
                <a:solidFill>
                  <a:srgbClr val="0070C0"/>
                </a:solidFill>
              </a:rPr>
              <a:t>C</a:t>
            </a:r>
            <a:r>
              <a:rPr lang="lt-LT" sz="2400" dirty="0">
                <a:solidFill>
                  <a:srgbClr val="0070C0"/>
                </a:solidFill>
              </a:rPr>
              <a:t>iklo </a:t>
            </a:r>
            <a:r>
              <a:rPr lang="lt-LT" sz="2400" dirty="0" smtClean="0">
                <a:solidFill>
                  <a:srgbClr val="0070C0"/>
                </a:solidFill>
              </a:rPr>
              <a:t>pavyzdys be LOOP</a:t>
            </a:r>
            <a:endParaRPr lang="lt-LT" sz="2400" dirty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b="1" dirty="0">
                <a:solidFill>
                  <a:srgbClr val="7030A0"/>
                </a:solidFill>
              </a:rPr>
              <a:t>MOV	</a:t>
            </a:r>
            <a:r>
              <a:rPr lang="lt-LT" sz="2400" dirty="0"/>
              <a:t> al</a:t>
            </a:r>
            <a:r>
              <a:rPr lang="en-US" sz="2400" dirty="0"/>
              <a:t>, </a:t>
            </a:r>
            <a:r>
              <a:rPr lang="lt-LT" sz="2400" dirty="0"/>
              <a:t>3d		</a:t>
            </a:r>
            <a:endParaRPr lang="lt-LT" sz="2400" dirty="0" smtClean="0"/>
          </a:p>
          <a:p>
            <a:pPr>
              <a:tabLst>
                <a:tab pos="809625" algn="l"/>
              </a:tabLst>
            </a:pPr>
            <a:r>
              <a:rPr lang="lt-LT" sz="2400" dirty="0" smtClean="0"/>
              <a:t>Ciklas:</a:t>
            </a:r>
          </a:p>
          <a:p>
            <a:pPr>
              <a:tabLst>
                <a:tab pos="809625" algn="l"/>
              </a:tabLst>
            </a:pPr>
            <a:r>
              <a:rPr lang="lt-LT" sz="2400" dirty="0" smtClean="0">
                <a:solidFill>
                  <a:srgbClr val="0070C0"/>
                </a:solidFill>
              </a:rPr>
              <a:t>;kažkoks kodas</a:t>
            </a:r>
            <a:endParaRPr lang="lt-LT" sz="2400" b="1" dirty="0">
              <a:solidFill>
                <a:srgbClr val="7030A0"/>
              </a:solidFill>
            </a:endParaRPr>
          </a:p>
          <a:p>
            <a:pPr>
              <a:tabLst>
                <a:tab pos="809625" algn="l"/>
              </a:tabLst>
            </a:pPr>
            <a:r>
              <a:rPr lang="en-US" sz="2400" b="1" dirty="0" smtClean="0">
                <a:solidFill>
                  <a:srgbClr val="7030A0"/>
                </a:solidFill>
              </a:rPr>
              <a:t>DEC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/>
              <a:t>al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/>
              <a:t>	</a:t>
            </a:r>
            <a:endParaRPr lang="lt-LT" sz="2400" dirty="0" smtClean="0"/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rgbClr val="7030A0"/>
                </a:solidFill>
              </a:rPr>
              <a:t>CMP</a:t>
            </a:r>
            <a:r>
              <a:rPr lang="lt-LT" sz="2400" b="1" dirty="0">
                <a:solidFill>
                  <a:srgbClr val="7030A0"/>
                </a:solidFill>
              </a:rPr>
              <a:t>	</a:t>
            </a:r>
            <a:r>
              <a:rPr lang="lt-LT" sz="2400" dirty="0"/>
              <a:t>al, 0</a:t>
            </a:r>
            <a:r>
              <a:rPr lang="en-US" sz="2400" dirty="0"/>
              <a:t>h</a:t>
            </a:r>
            <a:r>
              <a:rPr lang="lt-LT" sz="2400" dirty="0"/>
              <a:t>	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lt-LT" sz="2400" b="1" dirty="0" smtClean="0">
              <a:solidFill>
                <a:srgbClr val="7030A0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rgbClr val="7030A0"/>
                </a:solidFill>
              </a:rPr>
              <a:t>JNE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lt-LT" sz="2400" dirty="0"/>
              <a:t>Ciklas</a:t>
            </a:r>
            <a:r>
              <a:rPr lang="en-US" sz="2400" b="1" dirty="0">
                <a:solidFill>
                  <a:srgbClr val="7030A0"/>
                </a:solidFill>
              </a:rPr>
              <a:t>		</a:t>
            </a:r>
            <a:endParaRPr lang="lt-LT" sz="2400" b="1" dirty="0" smtClean="0">
              <a:solidFill>
                <a:srgbClr val="7030A0"/>
              </a:solidFill>
            </a:endParaRPr>
          </a:p>
          <a:p>
            <a:pPr>
              <a:tabLst>
                <a:tab pos="809625" algn="l"/>
              </a:tabLst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14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3528" y="53752"/>
            <a:ext cx="83632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t-LT" sz="3500" b="1" dirty="0" smtClean="0"/>
              <a:t>INT </a:t>
            </a:r>
            <a:r>
              <a:rPr lang="en-US" sz="3500" b="1" dirty="0" smtClean="0"/>
              <a:t>21h</a:t>
            </a:r>
            <a:endParaRPr lang="lt-LT" sz="3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462132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 smtClean="0"/>
              <a:t>Yra dalykų, kurių assembleris negali daryti be išorinės pagalbos (pvz.: nuskaityti ar išvesti simbolių eilutę). Interrupt‘ai suteikia assembleriui reikiamą funkcionalumą, leidžia padaryti daug naudingų dalykų.</a:t>
            </a:r>
          </a:p>
        </p:txBody>
      </p:sp>
      <p:pic>
        <p:nvPicPr>
          <p:cNvPr id="1026" name="Picture 2" descr="C:\Users\Jonas\Desktop\1fe4dab9bfc2284a68ff119b26fa47919b533179_f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996952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1520" y="3272224"/>
            <a:ext cx="7056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2400" dirty="0"/>
              <a:t>Jums, kol kas, reikės tik vieno interrupt‘o INT 21h</a:t>
            </a:r>
          </a:p>
          <a:p>
            <a:r>
              <a:rPr lang="lt-LT" sz="2400" dirty="0"/>
              <a:t>Priklausomai nuo registro AH reikšmės, iškvietus INT 21h bus iškviečiama vis kitokia funkcija, kuri reikalaus vis kitokių parametrų</a:t>
            </a:r>
          </a:p>
        </p:txBody>
      </p:sp>
      <p:sp>
        <p:nvSpPr>
          <p:cNvPr id="8" name="Rectangle 7"/>
          <p:cNvSpPr/>
          <p:nvPr/>
        </p:nvSpPr>
        <p:spPr>
          <a:xfrm>
            <a:off x="301849" y="5085184"/>
            <a:ext cx="8568952" cy="156966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809625" algn="l"/>
              </a:tabLst>
            </a:pPr>
            <a:r>
              <a:rPr lang="lt-LT" sz="2400" dirty="0" smtClean="0">
                <a:solidFill>
                  <a:srgbClr val="0070C0"/>
                </a:solidFill>
              </a:rPr>
              <a:t>;Kode INT 21h kviečiamas taip</a:t>
            </a:r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rgbClr val="7030A0"/>
                </a:solidFill>
              </a:rPr>
              <a:t>MOV </a:t>
            </a:r>
            <a:r>
              <a:rPr lang="lt-LT" sz="2400" dirty="0" smtClean="0">
                <a:solidFill>
                  <a:schemeClr val="tx1"/>
                </a:solidFill>
              </a:rPr>
              <a:t>ax, 09h</a:t>
            </a:r>
            <a:r>
              <a:rPr lang="lt-LT" sz="2400" b="1" dirty="0" smtClean="0">
                <a:solidFill>
                  <a:schemeClr val="tx1"/>
                </a:solidFill>
              </a:rPr>
              <a:t>	</a:t>
            </a:r>
            <a:r>
              <a:rPr lang="lt-LT" sz="2400" dirty="0" smtClean="0">
                <a:solidFill>
                  <a:srgbClr val="0070C0"/>
                </a:solidFill>
              </a:rPr>
              <a:t>;nusistatomos reikiamų registrų reikšmės </a:t>
            </a:r>
          </a:p>
          <a:p>
            <a:pPr>
              <a:tabLst>
                <a:tab pos="809625" algn="l"/>
              </a:tabLst>
            </a:pPr>
            <a:r>
              <a:rPr lang="lt-LT" sz="2400" b="1" dirty="0" smtClean="0">
                <a:solidFill>
                  <a:srgbClr val="7030A0"/>
                </a:solidFill>
              </a:rPr>
              <a:t>INT </a:t>
            </a:r>
            <a:r>
              <a:rPr lang="lt-LT" sz="2400" dirty="0" smtClean="0">
                <a:solidFill>
                  <a:schemeClr val="tx1"/>
                </a:solidFill>
              </a:rPr>
              <a:t>21h</a:t>
            </a:r>
            <a:r>
              <a:rPr lang="lt-LT" sz="2400" b="1" dirty="0" smtClean="0">
                <a:solidFill>
                  <a:schemeClr val="tx1"/>
                </a:solidFill>
              </a:rPr>
              <a:t>	</a:t>
            </a:r>
            <a:r>
              <a:rPr lang="lt-LT" sz="2400" dirty="0" smtClean="0">
                <a:solidFill>
                  <a:srgbClr val="0070C0"/>
                </a:solidFill>
              </a:rPr>
              <a:t>;kviečiamas interrupt‘as</a:t>
            </a:r>
            <a:endParaRPr lang="lt-LT" sz="2400" dirty="0">
              <a:solidFill>
                <a:srgbClr val="0070C0"/>
              </a:solidFill>
            </a:endParaRPr>
          </a:p>
          <a:p>
            <a:pPr>
              <a:tabLst>
                <a:tab pos="809625" algn="l"/>
              </a:tabLst>
            </a:pPr>
            <a:r>
              <a:rPr lang="lt-LT" sz="2400" dirty="0" smtClean="0">
                <a:solidFill>
                  <a:srgbClr val="0070C0"/>
                </a:solidFill>
              </a:rPr>
              <a:t>; kažkas įvyksta ir yra grąžinamos kažkokios reikšmės </a:t>
            </a:r>
          </a:p>
        </p:txBody>
      </p:sp>
    </p:spTree>
    <p:extLst>
      <p:ext uri="{BB962C8B-B14F-4D97-AF65-F5344CB8AC3E}">
        <p14:creationId xmlns:p14="http://schemas.microsoft.com/office/powerpoint/2010/main" val="37191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3528" y="53752"/>
            <a:ext cx="83632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t-LT" sz="3500" b="1" dirty="0" smtClean="0"/>
              <a:t>INT </a:t>
            </a:r>
            <a:r>
              <a:rPr lang="en-US" sz="3500" b="1" dirty="0" smtClean="0"/>
              <a:t>21h</a:t>
            </a:r>
            <a:r>
              <a:rPr lang="lt-LT" sz="3500" b="1" dirty="0" smtClean="0"/>
              <a:t> išvedimo ir įvedimo funkcijos</a:t>
            </a:r>
            <a:endParaRPr lang="lt-LT" sz="3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462132"/>
            <a:ext cx="835292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lt-LT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Eilutės išvedimas į ekraną </a:t>
            </a:r>
            <a:r>
              <a:rPr lang="lt-LT" sz="2400" dirty="0" smtClean="0"/>
              <a:t>(</a:t>
            </a:r>
            <a:r>
              <a:rPr lang="lt-LT" sz="2400" b="1" dirty="0" smtClean="0"/>
              <a:t>AH </a:t>
            </a:r>
            <a:r>
              <a:rPr lang="en-US" sz="2400" b="1" dirty="0" smtClean="0"/>
              <a:t>= 09h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lt-LT" sz="2400" i="1" dirty="0" smtClean="0"/>
              <a:t>Parametrai</a:t>
            </a:r>
            <a:r>
              <a:rPr lang="en-US" sz="2400" dirty="0" smtClean="0"/>
              <a:t>:	</a:t>
            </a:r>
            <a:r>
              <a:rPr lang="lt-LT" sz="2400" b="1" dirty="0" smtClean="0"/>
              <a:t>DX</a:t>
            </a:r>
            <a:r>
              <a:rPr lang="en-US" sz="2400" dirty="0" smtClean="0"/>
              <a:t> – </a:t>
            </a:r>
            <a:r>
              <a:rPr lang="lt-LT" sz="2400" dirty="0" smtClean="0"/>
              <a:t>eilutės adresas (pvz.: </a:t>
            </a:r>
            <a:r>
              <a:rPr lang="lt-LT" sz="2400" b="1" dirty="0" smtClean="0">
                <a:solidFill>
                  <a:srgbClr val="7030A0"/>
                </a:solidFill>
              </a:rPr>
              <a:t>mov</a:t>
            </a:r>
            <a:r>
              <a:rPr lang="lt-LT" sz="2400" dirty="0" smtClean="0">
                <a:solidFill>
                  <a:srgbClr val="7030A0"/>
                </a:solidFill>
              </a:rPr>
              <a:t> </a:t>
            </a:r>
            <a:r>
              <a:rPr lang="lt-LT" sz="2400" dirty="0" smtClean="0"/>
              <a:t>DX,offset eilute)</a:t>
            </a:r>
            <a:br>
              <a:rPr lang="lt-LT" sz="2400" dirty="0" smtClean="0"/>
            </a:br>
            <a:r>
              <a:rPr lang="lt-LT" sz="2400" i="1" dirty="0" smtClean="0"/>
              <a:t>Veikimas</a:t>
            </a:r>
            <a:r>
              <a:rPr lang="lt-LT" sz="2400" dirty="0" smtClean="0"/>
              <a:t>: eilutė vedama į ekraną po vieną simbolį iki tol, kol pasiekiamas simbolis </a:t>
            </a:r>
            <a:r>
              <a:rPr lang="en-US" sz="2400" dirty="0" smtClean="0"/>
              <a:t>‘$’</a:t>
            </a:r>
            <a:r>
              <a:rPr lang="lt-LT" sz="2400" dirty="0" smtClean="0"/>
              <a:t> arba 0h</a:t>
            </a:r>
            <a:endParaRPr lang="en-US" sz="2400" dirty="0"/>
          </a:p>
          <a:p>
            <a:r>
              <a:rPr lang="lt-LT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Eilutės nuskaitymas iš ekrano </a:t>
            </a:r>
            <a:r>
              <a:rPr lang="lt-LT" sz="2400" dirty="0" smtClean="0"/>
              <a:t>(</a:t>
            </a:r>
            <a:r>
              <a:rPr lang="lt-LT" sz="2400" b="1" dirty="0" smtClean="0"/>
              <a:t>AH </a:t>
            </a:r>
            <a:r>
              <a:rPr lang="en-US" sz="2400" b="1" dirty="0"/>
              <a:t>= </a:t>
            </a:r>
            <a:r>
              <a:rPr lang="en-US" sz="2400" b="1" dirty="0" smtClean="0"/>
              <a:t>0</a:t>
            </a:r>
            <a:r>
              <a:rPr lang="lt-LT" sz="2400" b="1" dirty="0" smtClean="0"/>
              <a:t>A</a:t>
            </a:r>
            <a:r>
              <a:rPr lang="en-US" sz="2400" b="1" dirty="0" smtClean="0"/>
              <a:t>h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lt-LT" sz="2400" i="1" dirty="0"/>
              <a:t>Parametrai</a:t>
            </a:r>
            <a:r>
              <a:rPr lang="en-US" sz="2400" dirty="0"/>
              <a:t>:	</a:t>
            </a:r>
            <a:r>
              <a:rPr lang="lt-LT" sz="2400" b="1" dirty="0" smtClean="0"/>
              <a:t>DX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lt-LT" sz="2400" dirty="0" smtClean="0"/>
              <a:t>buferio adresas </a:t>
            </a:r>
            <a:r>
              <a:rPr lang="lt-LT" sz="2400" dirty="0"/>
              <a:t>(pvz.: </a:t>
            </a:r>
            <a:r>
              <a:rPr lang="lt-LT" sz="2400" b="1" dirty="0">
                <a:solidFill>
                  <a:srgbClr val="7030A0"/>
                </a:solidFill>
              </a:rPr>
              <a:t>mov</a:t>
            </a:r>
            <a:r>
              <a:rPr lang="lt-LT" sz="2400" dirty="0">
                <a:solidFill>
                  <a:srgbClr val="7030A0"/>
                </a:solidFill>
              </a:rPr>
              <a:t> </a:t>
            </a:r>
            <a:r>
              <a:rPr lang="lt-LT" sz="2400" dirty="0" smtClean="0"/>
              <a:t>DX, </a:t>
            </a:r>
            <a:r>
              <a:rPr lang="lt-LT" sz="2400" dirty="0"/>
              <a:t>offset </a:t>
            </a:r>
            <a:r>
              <a:rPr lang="lt-LT" sz="2400" dirty="0" smtClean="0"/>
              <a:t>buferis)</a:t>
            </a:r>
            <a:r>
              <a:rPr lang="lt-LT" sz="2400" dirty="0"/>
              <a:t/>
            </a:r>
            <a:br>
              <a:rPr lang="lt-LT" sz="2400" dirty="0"/>
            </a:br>
            <a:r>
              <a:rPr lang="lt-LT" sz="2400" i="1" dirty="0"/>
              <a:t>Veikimas</a:t>
            </a:r>
            <a:r>
              <a:rPr lang="lt-LT" sz="2400" dirty="0"/>
              <a:t>: </a:t>
            </a:r>
            <a:r>
              <a:rPr lang="lt-LT" sz="2400" dirty="0" smtClean="0"/>
              <a:t>Buferis yra pakeičiamas taip...</a:t>
            </a:r>
          </a:p>
          <a:p>
            <a:r>
              <a:rPr lang="lt-LT" sz="2400" dirty="0" smtClean="0"/>
              <a:t>Buferis[0] = buferio dydis</a:t>
            </a:r>
            <a:br>
              <a:rPr lang="lt-LT" sz="2400" dirty="0" smtClean="0"/>
            </a:br>
            <a:r>
              <a:rPr lang="lt-LT" sz="2400" dirty="0" smtClean="0"/>
              <a:t>Buferis[1] = kiek simbolių buvo nuskaityta</a:t>
            </a:r>
          </a:p>
          <a:p>
            <a:r>
              <a:rPr lang="lt-LT" sz="2400" dirty="0" smtClean="0"/>
              <a:t>Buferis[2..] = nuskaityti simboliai, koduoti ASCII lentele</a:t>
            </a:r>
          </a:p>
          <a:p>
            <a:endParaRPr lang="lt-LT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6777" y="5517232"/>
            <a:ext cx="8928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b="1" dirty="0">
                <a:solidFill>
                  <a:srgbClr val="FF0000"/>
                </a:solidFill>
              </a:rPr>
              <a:t>Svarbu</a:t>
            </a:r>
            <a:r>
              <a:rPr lang="en-US" sz="2000" b="1" dirty="0">
                <a:solidFill>
                  <a:srgbClr val="FF0000"/>
                </a:solidFill>
              </a:rPr>
              <a:t>!</a:t>
            </a:r>
            <a:endParaRPr lang="lt-LT" sz="2000" dirty="0"/>
          </a:p>
          <a:p>
            <a:r>
              <a:rPr lang="lt-LT" sz="2000" dirty="0" smtClean="0"/>
              <a:t>Reikia būtinai pasirūpinti, kad išvedama eilutė baigtųsi </a:t>
            </a:r>
            <a:r>
              <a:rPr lang="en-US" sz="2000" dirty="0" smtClean="0"/>
              <a:t>‘$’ </a:t>
            </a:r>
            <a:r>
              <a:rPr lang="lt-LT" sz="2000" dirty="0" smtClean="0"/>
              <a:t>arba 0h, nes kitaip, spausdins viską iš eilės, kol ras arba kol programa nulūš.</a:t>
            </a:r>
            <a:endParaRPr lang="lt-LT" sz="2000" dirty="0"/>
          </a:p>
        </p:txBody>
      </p:sp>
    </p:spTree>
    <p:extLst>
      <p:ext uri="{BB962C8B-B14F-4D97-AF65-F5344CB8AC3E}">
        <p14:creationId xmlns:p14="http://schemas.microsoft.com/office/powerpoint/2010/main" val="2835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3528" y="53752"/>
            <a:ext cx="83632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t-LT" sz="3500" b="1" dirty="0" smtClean="0"/>
              <a:t>INT </a:t>
            </a:r>
            <a:r>
              <a:rPr lang="en-US" sz="3500" b="1" dirty="0" smtClean="0"/>
              <a:t>21h</a:t>
            </a:r>
            <a:r>
              <a:rPr lang="lt-LT" sz="3500" b="1" dirty="0" smtClean="0"/>
              <a:t> simbolio išvedimo ir programos uždarymo funkcijos</a:t>
            </a:r>
            <a:endParaRPr lang="lt-LT" sz="3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462132"/>
            <a:ext cx="835292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lt-LT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Simbolio išvedimas į ekraną</a:t>
            </a:r>
            <a:r>
              <a:rPr lang="lt-LT" sz="2400" dirty="0" smtClean="0"/>
              <a:t>(</a:t>
            </a:r>
            <a:r>
              <a:rPr lang="lt-LT" sz="2400" b="1" dirty="0" smtClean="0"/>
              <a:t>AH </a:t>
            </a:r>
            <a:r>
              <a:rPr lang="en-US" sz="2400" b="1" dirty="0" smtClean="0"/>
              <a:t>= 0</a:t>
            </a:r>
            <a:r>
              <a:rPr lang="lt-LT" sz="2400" b="1" dirty="0" smtClean="0"/>
              <a:t>2</a:t>
            </a:r>
            <a:r>
              <a:rPr lang="en-US" sz="2400" b="1" dirty="0" smtClean="0"/>
              <a:t>h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lt-LT" sz="2400" i="1" dirty="0" smtClean="0"/>
              <a:t>Parametrai</a:t>
            </a:r>
            <a:r>
              <a:rPr lang="en-US" sz="2400" dirty="0" smtClean="0"/>
              <a:t>:	</a:t>
            </a:r>
            <a:r>
              <a:rPr lang="lt-LT" sz="2400" b="1" dirty="0" smtClean="0"/>
              <a:t>DL </a:t>
            </a:r>
            <a:r>
              <a:rPr lang="en-US" sz="2400" dirty="0" smtClean="0"/>
              <a:t>– </a:t>
            </a:r>
            <a:r>
              <a:rPr lang="lt-LT" sz="2400" dirty="0" smtClean="0"/>
              <a:t>simbolis (pvz.: </a:t>
            </a:r>
            <a:r>
              <a:rPr lang="lt-LT" sz="2400" b="1" dirty="0" smtClean="0">
                <a:solidFill>
                  <a:srgbClr val="7030A0"/>
                </a:solidFill>
              </a:rPr>
              <a:t>mov</a:t>
            </a:r>
            <a:r>
              <a:rPr lang="lt-LT" sz="2400" dirty="0" smtClean="0">
                <a:solidFill>
                  <a:srgbClr val="7030A0"/>
                </a:solidFill>
              </a:rPr>
              <a:t> </a:t>
            </a:r>
            <a:r>
              <a:rPr lang="lt-LT" sz="2400" dirty="0" smtClean="0"/>
              <a:t>DL,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‘a’</a:t>
            </a:r>
            <a:r>
              <a:rPr lang="lt-LT" sz="2400" dirty="0" smtClean="0"/>
              <a:t>)</a:t>
            </a:r>
            <a:br>
              <a:rPr lang="lt-LT" sz="2400" dirty="0" smtClean="0"/>
            </a:br>
            <a:r>
              <a:rPr lang="lt-LT" sz="2400" i="1" dirty="0" smtClean="0"/>
              <a:t>Veikimas</a:t>
            </a:r>
            <a:r>
              <a:rPr lang="lt-LT" sz="2400" dirty="0" smtClean="0"/>
              <a:t>: į langą bus išvedamas vienas simbolis, nurodytas registre DL</a:t>
            </a:r>
            <a:endParaRPr lang="lt-LT" sz="2400" dirty="0"/>
          </a:p>
          <a:p>
            <a:pPr>
              <a:spcAft>
                <a:spcPts val="1200"/>
              </a:spcAft>
            </a:pPr>
            <a:r>
              <a:rPr lang="lt-LT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Programos uždarymas </a:t>
            </a:r>
            <a:r>
              <a:rPr lang="lt-LT" sz="2400" b="1" dirty="0"/>
              <a:t>(AH =</a:t>
            </a:r>
            <a:r>
              <a:rPr lang="en-US" sz="2400" b="1" dirty="0"/>
              <a:t> </a:t>
            </a:r>
            <a:r>
              <a:rPr lang="lt-LT" sz="2400" b="1" dirty="0"/>
              <a:t>4C</a:t>
            </a:r>
            <a:r>
              <a:rPr lang="en-US" sz="2400" b="1" dirty="0"/>
              <a:t>h</a:t>
            </a:r>
            <a:r>
              <a:rPr lang="en-US" sz="2400" dirty="0"/>
              <a:t>)</a:t>
            </a:r>
            <a:r>
              <a:rPr lang="lt-LT" sz="2400" dirty="0"/>
              <a:t/>
            </a:r>
            <a:br>
              <a:rPr lang="lt-LT" sz="2400" dirty="0"/>
            </a:br>
            <a:r>
              <a:rPr lang="lt-LT" sz="2400" i="1" dirty="0"/>
              <a:t>Veikimas</a:t>
            </a:r>
            <a:r>
              <a:rPr lang="lt-LT" sz="2400" dirty="0"/>
              <a:t>: Kai interrupt‘as paleidžiamas, programa baigia darbą.</a:t>
            </a: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6777" y="4822120"/>
            <a:ext cx="8928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b="1" dirty="0">
                <a:solidFill>
                  <a:srgbClr val="FF0000"/>
                </a:solidFill>
              </a:rPr>
              <a:t>Svarbu</a:t>
            </a:r>
            <a:r>
              <a:rPr lang="en-US" sz="2000" b="1" dirty="0">
                <a:solidFill>
                  <a:srgbClr val="FF0000"/>
                </a:solidFill>
              </a:rPr>
              <a:t>!</a:t>
            </a:r>
            <a:endParaRPr lang="lt-LT" sz="2000" dirty="0"/>
          </a:p>
          <a:p>
            <a:r>
              <a:rPr lang="lt-LT" sz="2000" dirty="0" smtClean="0"/>
              <a:t>Reikia atsiminti, kad skirtumas tarp dešimtainio skaitmens assembleryje ir dešimtainio skaitmens ASCII lentelėje yra 30h, todėl visada galima patogiai išvesti skaitmenis į ekraną, tiesiog reikia prie jų pridėti 30h. Nuskaitant, reikia atimti 30h iš skaitmens, kad tikslią jo vertę assembleryje.</a:t>
            </a:r>
          </a:p>
          <a:p>
            <a:r>
              <a:rPr lang="lt-LT" sz="2000" b="1" dirty="0" smtClean="0"/>
              <a:t>Pvz</a:t>
            </a:r>
            <a:r>
              <a:rPr lang="en-US" sz="2000" b="1" dirty="0" smtClean="0"/>
              <a:t>.: </a:t>
            </a:r>
            <a:r>
              <a:rPr lang="lt-LT" sz="2000" b="1" dirty="0" smtClean="0"/>
              <a:t>3h</a:t>
            </a:r>
            <a:r>
              <a:rPr lang="lt-LT" sz="2000" dirty="0" smtClean="0"/>
              <a:t> + </a:t>
            </a:r>
            <a:r>
              <a:rPr lang="lt-LT" sz="2000" i="1" dirty="0" smtClean="0"/>
              <a:t>30h</a:t>
            </a:r>
            <a:r>
              <a:rPr lang="lt-LT" sz="2000" dirty="0" smtClean="0"/>
              <a:t> </a:t>
            </a:r>
            <a:r>
              <a:rPr lang="en-US" sz="2000" dirty="0" smtClean="0"/>
              <a:t>= </a:t>
            </a:r>
            <a:r>
              <a:rPr lang="en-US" sz="2000" b="1" dirty="0" smtClean="0">
                <a:solidFill>
                  <a:srgbClr val="FF0000"/>
                </a:solidFill>
              </a:rPr>
              <a:t>‘3’	</a:t>
            </a:r>
            <a:r>
              <a:rPr lang="lt-LT" sz="2000" b="1" dirty="0"/>
              <a:t> Pvz</a:t>
            </a:r>
            <a:r>
              <a:rPr lang="en-US" sz="2000" b="1" dirty="0"/>
              <a:t>.: </a:t>
            </a:r>
            <a:r>
              <a:rPr lang="en-US" sz="2000" b="1" dirty="0" smtClean="0">
                <a:solidFill>
                  <a:srgbClr val="FF0000"/>
                </a:solidFill>
              </a:rPr>
              <a:t>‘5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’</a:t>
            </a:r>
            <a:r>
              <a:rPr lang="en-US" sz="2000" dirty="0" smtClean="0"/>
              <a:t> – 30h </a:t>
            </a:r>
            <a:r>
              <a:rPr lang="en-US" sz="2000" b="1" dirty="0" smtClean="0"/>
              <a:t>= 5h </a:t>
            </a:r>
            <a:endParaRPr lang="lt-LT" sz="2000" b="1" dirty="0"/>
          </a:p>
        </p:txBody>
      </p:sp>
    </p:spTree>
    <p:extLst>
      <p:ext uri="{BB962C8B-B14F-4D97-AF65-F5344CB8AC3E}">
        <p14:creationId xmlns:p14="http://schemas.microsoft.com/office/powerpoint/2010/main" val="14138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r>
              <a:rPr lang="lt-LT" sz="4000" b="1" dirty="0" smtClean="0"/>
              <a:t>Patarimai „nuo savęs“</a:t>
            </a:r>
            <a:endParaRPr lang="lt-LT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484784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en-US" sz="2400" dirty="0" smtClean="0"/>
              <a:t>Ne</a:t>
            </a:r>
            <a:r>
              <a:rPr lang="lt-LT" sz="2400" dirty="0" smtClean="0"/>
              <a:t>darykit paskutinę naktį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lt-LT" sz="2400" dirty="0" smtClean="0"/>
              <a:t>Padėkit vieni kitiems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lt-LT" sz="2400" dirty="0" smtClean="0"/>
              <a:t>Nekopijuokit aklai kodo, nes bus ragai, kai reiks kažką keist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lt-LT" sz="2400" dirty="0" smtClean="0"/>
              <a:t>Atsiminkit, šitas dalykas neturi būti lengvas. Jūsų tikslas nr 1 yra išgyventi, ypač pradžioj. 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231622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ndianaintern.net/blog/wp-content/uploads/2015/08/thats-all-fol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"/>
            <a:ext cx="1049005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9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424936" cy="1143000"/>
          </a:xfrm>
        </p:spPr>
        <p:txBody>
          <a:bodyPr>
            <a:normAutofit/>
          </a:bodyPr>
          <a:lstStyle/>
          <a:p>
            <a:r>
              <a:rPr lang="lt-LT" sz="4000" b="1" dirty="0" smtClean="0"/>
              <a:t>Keletas assemblerinių niuansų</a:t>
            </a:r>
            <a:endParaRPr lang="lt-LT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340768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 smtClean="0"/>
              <a:t>Analizuojamas assembleris sutampa su tuo, kuriuo turite programuoti pratybų užduotis (jų yra kitokių)</a:t>
            </a:r>
            <a:br>
              <a:rPr lang="lt-LT" sz="2400" dirty="0" smtClean="0"/>
            </a:br>
            <a:endParaRPr lang="lt-L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 smtClean="0"/>
              <a:t>Assembleris nėra case-sensitive (nerūpi ar didžiosios, ar mažosios raidės, mato taip pat)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 smtClean="0"/>
              <a:t>Assembleris kodą skaito iš viršaus į apačią po vieną eilutę (nereikia dėti jokių ; ir t.t.)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 smtClean="0"/>
              <a:t>; yra skirtas komentarams rašyti</a:t>
            </a:r>
          </a:p>
          <a:p>
            <a:endParaRPr lang="lt-L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lt-LT" sz="2400" dirty="0" smtClean="0"/>
          </a:p>
          <a:p>
            <a:endParaRPr lang="lt-L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19306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512" y="537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lt-LT" sz="4000" b="1" dirty="0" smtClean="0"/>
              <a:t>Duomenų dydžio matavimo vienetai</a:t>
            </a:r>
            <a:endParaRPr lang="lt-LT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1462132"/>
            <a:ext cx="85689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3200" b="1" i="1" dirty="0" smtClean="0"/>
              <a:t>Bitas</a:t>
            </a:r>
            <a:r>
              <a:rPr lang="lt-LT" sz="3200" i="1" dirty="0" smtClean="0"/>
              <a:t> </a:t>
            </a:r>
          </a:p>
          <a:p>
            <a:r>
              <a:rPr lang="lt-LT" sz="2400" dirty="0" smtClean="0"/>
              <a:t>vienas dvejetainis skaitmuo			</a:t>
            </a:r>
          </a:p>
          <a:p>
            <a:r>
              <a:rPr lang="lt-LT" sz="2400" dirty="0" smtClean="0"/>
              <a:t>{0,1}</a:t>
            </a:r>
          </a:p>
          <a:p>
            <a:r>
              <a:rPr lang="en-US" sz="2400" dirty="0" smtClean="0"/>
              <a:t>				</a:t>
            </a:r>
            <a:r>
              <a:rPr lang="en-US" sz="2400" i="1" dirty="0" err="1" smtClean="0"/>
              <a:t>pvz</a:t>
            </a:r>
            <a:r>
              <a:rPr lang="en-US" sz="2400" i="1" dirty="0" smtClean="0"/>
              <a:t>.: 	0b, 1b</a:t>
            </a:r>
            <a:endParaRPr lang="lt-LT" sz="2400" i="1" dirty="0" smtClean="0"/>
          </a:p>
          <a:p>
            <a:r>
              <a:rPr lang="lt-LT" sz="3200" b="1" i="1" dirty="0" smtClean="0"/>
              <a:t>Baitas</a:t>
            </a:r>
            <a:endParaRPr lang="lt-LT" sz="2400" i="1" dirty="0" smtClean="0"/>
          </a:p>
          <a:p>
            <a:r>
              <a:rPr lang="lt-LT" sz="2400" dirty="0" smtClean="0"/>
              <a:t>aštuoni bitai ⇔ du šešioliktainiai skaitmenys	</a:t>
            </a:r>
          </a:p>
          <a:p>
            <a:r>
              <a:rPr lang="lt-LT" sz="2400" dirty="0" smtClean="0"/>
              <a:t>{0..F, 0..F}</a:t>
            </a:r>
            <a:r>
              <a:rPr lang="en-US" sz="2400" dirty="0" smtClean="0"/>
              <a:t>			</a:t>
            </a:r>
            <a:r>
              <a:rPr lang="en-US" sz="2400" i="1" dirty="0" err="1" smtClean="0"/>
              <a:t>pvz</a:t>
            </a:r>
            <a:r>
              <a:rPr lang="en-US" sz="2400" i="1" dirty="0" smtClean="0"/>
              <a:t>.:	69h, 0FFh</a:t>
            </a:r>
          </a:p>
          <a:p>
            <a:endParaRPr lang="lt-LT" sz="2400" dirty="0" smtClean="0"/>
          </a:p>
          <a:p>
            <a:r>
              <a:rPr lang="lt-LT" sz="3200" b="1" i="1" dirty="0" smtClean="0"/>
              <a:t>Žodis</a:t>
            </a:r>
            <a:endParaRPr lang="lt-LT" sz="2400" i="1" dirty="0"/>
          </a:p>
          <a:p>
            <a:r>
              <a:rPr lang="lt-LT" sz="2400" dirty="0"/>
              <a:t>š</a:t>
            </a:r>
            <a:r>
              <a:rPr lang="lt-LT" sz="2400" dirty="0" smtClean="0"/>
              <a:t>ešiolika bitų </a:t>
            </a:r>
            <a:r>
              <a:rPr lang="lt-LT" sz="2400" dirty="0"/>
              <a:t>⇔ </a:t>
            </a:r>
            <a:r>
              <a:rPr lang="lt-LT" sz="2400" dirty="0" smtClean="0"/>
              <a:t>du baitai ⇔ keturi šešioliktainiai skaitmenys</a:t>
            </a:r>
          </a:p>
          <a:p>
            <a:r>
              <a:rPr lang="lt-LT" sz="2400" dirty="0" smtClean="0"/>
              <a:t>{0..F, 0</a:t>
            </a:r>
            <a:r>
              <a:rPr lang="lt-LT" sz="2400" dirty="0"/>
              <a:t>..</a:t>
            </a:r>
            <a:r>
              <a:rPr lang="lt-LT" sz="2400" dirty="0" smtClean="0"/>
              <a:t>F, 0..F, 0</a:t>
            </a:r>
            <a:r>
              <a:rPr lang="lt-LT" sz="2400" dirty="0"/>
              <a:t>..F</a:t>
            </a:r>
            <a:r>
              <a:rPr lang="lt-LT" sz="2400" dirty="0" smtClean="0"/>
              <a:t>}		</a:t>
            </a:r>
            <a:r>
              <a:rPr lang="lt-LT" sz="2400" i="1" dirty="0" smtClean="0"/>
              <a:t>pvz.:	</a:t>
            </a:r>
            <a:r>
              <a:rPr lang="en-US" sz="2400" i="1" dirty="0" err="1" smtClean="0"/>
              <a:t>ACDCh</a:t>
            </a:r>
            <a:r>
              <a:rPr lang="en-US" sz="2400" i="1" dirty="0" smtClean="0"/>
              <a:t>, 0420h</a:t>
            </a:r>
            <a:r>
              <a:rPr lang="lt-LT" sz="2400" i="1" dirty="0" smtClean="0"/>
              <a:t>, F1FAh</a:t>
            </a:r>
            <a:endParaRPr lang="en-US" sz="2400" i="1" dirty="0"/>
          </a:p>
          <a:p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22117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04" y="53752"/>
            <a:ext cx="8424936" cy="1143000"/>
          </a:xfrm>
        </p:spPr>
        <p:txBody>
          <a:bodyPr>
            <a:normAutofit fontScale="90000"/>
          </a:bodyPr>
          <a:lstStyle/>
          <a:p>
            <a:r>
              <a:rPr lang="lt-LT" b="1" dirty="0" smtClean="0"/>
              <a:t>Įvairių skaičiavimo sistemų konstantos</a:t>
            </a:r>
            <a:endParaRPr lang="lt-LT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340768"/>
            <a:ext cx="85689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 smtClean="0"/>
              <a:t>Assembleryje konstantos yra aprašomos nurodant jų vertę ir skaičiavimo sistemą (tam naudojama viena raidė vadinama postfiksu)</a:t>
            </a:r>
          </a:p>
          <a:p>
            <a:endParaRPr lang="lt-LT" sz="2400" dirty="0"/>
          </a:p>
          <a:p>
            <a:r>
              <a:rPr lang="lt-LT" sz="2400" b="1" dirty="0" smtClean="0"/>
              <a:t>Dešimtainis</a:t>
            </a:r>
            <a:r>
              <a:rPr lang="lt-LT" sz="2400" dirty="0" smtClean="0"/>
              <a:t>:	10d, -15d</a:t>
            </a:r>
          </a:p>
          <a:p>
            <a:r>
              <a:rPr lang="lt-LT" sz="2400" b="1" dirty="0" smtClean="0"/>
              <a:t>Dvejetainis</a:t>
            </a:r>
            <a:r>
              <a:rPr lang="lt-LT" sz="2400" dirty="0" smtClean="0"/>
              <a:t>:	0011b, 1111b</a:t>
            </a:r>
          </a:p>
          <a:p>
            <a:r>
              <a:rPr lang="lt-LT" sz="2400" b="1" dirty="0" smtClean="0"/>
              <a:t>Aštuntainis</a:t>
            </a:r>
            <a:r>
              <a:rPr lang="lt-LT" sz="2400" dirty="0" smtClean="0"/>
              <a:t>:	77o, 15o</a:t>
            </a:r>
          </a:p>
          <a:p>
            <a:r>
              <a:rPr lang="lt-LT" sz="2400" b="1" dirty="0" smtClean="0"/>
              <a:t>Šešioliktainis</a:t>
            </a:r>
            <a:r>
              <a:rPr lang="lt-LT" sz="2400" dirty="0" smtClean="0"/>
              <a:t>: </a:t>
            </a:r>
            <a:r>
              <a:rPr lang="en-US" sz="2400" dirty="0" smtClean="0"/>
              <a:t>	</a:t>
            </a:r>
            <a:r>
              <a:rPr lang="lt-LT" sz="2400" dirty="0" smtClean="0"/>
              <a:t>FFh, 69h</a:t>
            </a:r>
          </a:p>
          <a:p>
            <a:endParaRPr lang="lt-LT" sz="2400" dirty="0" smtClean="0"/>
          </a:p>
          <a:p>
            <a:endParaRPr lang="lt-LT" sz="2400" dirty="0"/>
          </a:p>
          <a:p>
            <a:r>
              <a:rPr lang="lt-LT" sz="2000" b="1" dirty="0" smtClean="0">
                <a:solidFill>
                  <a:srgbClr val="FF0000"/>
                </a:solidFill>
              </a:rPr>
              <a:t>Svarbu</a:t>
            </a:r>
            <a:r>
              <a:rPr lang="en-US" sz="2000" b="1" dirty="0" smtClean="0">
                <a:solidFill>
                  <a:srgbClr val="FF0000"/>
                </a:solidFill>
              </a:rPr>
              <a:t>!</a:t>
            </a:r>
            <a:endParaRPr lang="lt-LT" sz="2000" dirty="0" smtClean="0"/>
          </a:p>
          <a:p>
            <a:r>
              <a:rPr lang="en-US" sz="2000" dirty="0" smtClean="0"/>
              <a:t>A</a:t>
            </a:r>
            <a:r>
              <a:rPr lang="lt-LT" sz="2000" dirty="0" smtClean="0"/>
              <a:t>ssembleryje nereikia atlikti kažkokių konversijų ar kitaip apdoroti esamus skaičius, norint dirbti su įvairiomis skaičiavimo sistemomis</a:t>
            </a:r>
            <a:endParaRPr lang="lt-LT" sz="2400" dirty="0" smtClean="0"/>
          </a:p>
          <a:p>
            <a:endParaRPr lang="lt-LT" sz="2400" dirty="0" smtClean="0"/>
          </a:p>
          <a:p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28295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1520" y="53752"/>
            <a:ext cx="8229600" cy="1143000"/>
          </a:xfrm>
        </p:spPr>
        <p:txBody>
          <a:bodyPr>
            <a:normAutofit/>
          </a:bodyPr>
          <a:lstStyle/>
          <a:p>
            <a:r>
              <a:rPr lang="lt-LT" sz="4000" b="1" dirty="0" smtClean="0"/>
              <a:t>Simboliai</a:t>
            </a:r>
            <a:endParaRPr lang="lt-LT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412776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 smtClean="0"/>
              <a:t>Assembleris simboliams koduoti naudoja ASCII lentelę, kuri sudaryta iš 256 skirtingų reikšmių.</a:t>
            </a:r>
          </a:p>
          <a:p>
            <a:endParaRPr lang="lt-LT" sz="2400" dirty="0"/>
          </a:p>
          <a:p>
            <a:r>
              <a:rPr lang="lt-LT" sz="2400" dirty="0" smtClean="0"/>
              <a:t>Simboliai, apsirašo taip pat kaip kitos konstantos, tik naudojamos viengubos kabutės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‘%‘</a:t>
            </a:r>
          </a:p>
          <a:p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5212357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2000" b="1" dirty="0" smtClean="0">
                <a:solidFill>
                  <a:srgbClr val="FF0000"/>
                </a:solidFill>
              </a:rPr>
              <a:t>Svarbu</a:t>
            </a:r>
            <a:r>
              <a:rPr lang="en-US" sz="2000" b="1" dirty="0" smtClean="0">
                <a:solidFill>
                  <a:srgbClr val="FF0000"/>
                </a:solidFill>
              </a:rPr>
              <a:t>! </a:t>
            </a:r>
            <a:r>
              <a:rPr lang="lt-LT" sz="2000" b="1" dirty="0" smtClean="0">
                <a:solidFill>
                  <a:srgbClr val="FF0000"/>
                </a:solidFill>
              </a:rPr>
              <a:t/>
            </a:r>
            <a:br>
              <a:rPr lang="lt-LT" sz="2000" b="1" dirty="0" smtClean="0">
                <a:solidFill>
                  <a:srgbClr val="FF0000"/>
                </a:solidFill>
              </a:rPr>
            </a:br>
            <a:r>
              <a:rPr lang="en-US" sz="2000" dirty="0" smtClean="0"/>
              <a:t>A</a:t>
            </a:r>
            <a:r>
              <a:rPr lang="lt-LT" sz="2000" dirty="0" smtClean="0"/>
              <a:t>ssembleris </a:t>
            </a:r>
            <a:r>
              <a:rPr lang="lt-LT" sz="2000" dirty="0"/>
              <a:t>moka </a:t>
            </a:r>
            <a:r>
              <a:rPr lang="lt-LT" sz="2000" dirty="0" smtClean="0"/>
              <a:t>laikyti tik šešioliktainius </a:t>
            </a:r>
            <a:r>
              <a:rPr lang="lt-LT" sz="2000" dirty="0"/>
              <a:t>skaičius ir simboliai atmintyje laikomi juos atitinkančiu </a:t>
            </a:r>
            <a:r>
              <a:rPr lang="lt-LT" sz="2000" dirty="0" smtClean="0"/>
              <a:t>skaičiumi iš </a:t>
            </a:r>
            <a:r>
              <a:rPr lang="lt-LT" sz="2000" dirty="0"/>
              <a:t>lentelės</a:t>
            </a:r>
            <a:r>
              <a:rPr lang="lt-LT" sz="2000" dirty="0" smtClean="0"/>
              <a:t>. </a:t>
            </a:r>
            <a:br>
              <a:rPr lang="lt-LT" sz="2000" dirty="0" smtClean="0"/>
            </a:br>
            <a:r>
              <a:rPr lang="lt-LT" sz="2000" dirty="0" smtClean="0"/>
              <a:t>Pvz.	33d ⇔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‘!‘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3752"/>
            <a:ext cx="8229600" cy="1143000"/>
          </a:xfrm>
        </p:spPr>
        <p:txBody>
          <a:bodyPr/>
          <a:lstStyle/>
          <a:p>
            <a:r>
              <a:rPr lang="lt-LT" sz="4000" b="1" dirty="0" smtClean="0"/>
              <a:t>Atminties kintamieji (1)</a:t>
            </a:r>
            <a:endParaRPr lang="lt-LT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462132"/>
            <a:ext cx="878497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 smtClean="0"/>
              <a:t>Assembleryje kintamieji yra skirstomi </a:t>
            </a:r>
            <a:r>
              <a:rPr lang="en-US" sz="2400" dirty="0" smtClean="0"/>
              <a:t>ne TIPAIS</a:t>
            </a:r>
            <a:r>
              <a:rPr lang="lt-LT" sz="2400" dirty="0" smtClean="0"/>
              <a:t> (pvz. </a:t>
            </a:r>
            <a:r>
              <a:rPr lang="lt-LT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lt-LT" sz="2400" dirty="0" smtClean="0"/>
              <a:t>, </a:t>
            </a:r>
            <a:r>
              <a:rPr lang="lt-LT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char</a:t>
            </a:r>
            <a:r>
              <a:rPr lang="lt-LT" sz="2400" dirty="0" smtClean="0"/>
              <a:t>, </a:t>
            </a:r>
            <a:r>
              <a:rPr lang="lt-LT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double</a:t>
            </a:r>
            <a:r>
              <a:rPr lang="lt-LT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lt-LT" sz="2400" dirty="0" smtClean="0"/>
              <a:t>ir t.t.) </a:t>
            </a:r>
            <a:r>
              <a:rPr lang="en-US" sz="2400" dirty="0" smtClean="0"/>
              <a:t>, o DYD</a:t>
            </a:r>
            <a:r>
              <a:rPr lang="lt-LT" sz="2400" dirty="0" smtClean="0"/>
              <a:t>ŽIU.</a:t>
            </a:r>
            <a:r>
              <a:rPr lang="en-US" sz="2400" dirty="0" smtClean="0"/>
              <a:t> </a:t>
            </a:r>
            <a:endParaRPr lang="lt-LT" sz="2400" dirty="0"/>
          </a:p>
          <a:p>
            <a:r>
              <a:rPr lang="lt-LT" sz="2800" dirty="0" smtClean="0"/>
              <a:t>Dydžiai:</a:t>
            </a:r>
            <a:endParaRPr lang="lt-LT" sz="2400" dirty="0"/>
          </a:p>
          <a:p>
            <a:r>
              <a:rPr lang="lt-LT" sz="2800" b="1" dirty="0" smtClean="0"/>
              <a:t>db </a:t>
            </a:r>
            <a:r>
              <a:rPr lang="lt-LT" sz="2400" dirty="0" smtClean="0"/>
              <a:t>– vienas baitas  ⇔  vienas ASCII lentelės simbolis (</a:t>
            </a:r>
            <a:r>
              <a:rPr lang="lt-LT" sz="2400" b="1" u="sng" dirty="0" smtClean="0"/>
              <a:t>D</a:t>
            </a:r>
            <a:r>
              <a:rPr lang="lt-LT" sz="2400" dirty="0" smtClean="0"/>
              <a:t>efine </a:t>
            </a:r>
            <a:r>
              <a:rPr lang="lt-LT" sz="2400" b="1" u="sng" dirty="0" smtClean="0"/>
              <a:t>B</a:t>
            </a:r>
            <a:r>
              <a:rPr lang="lt-LT" sz="2400" dirty="0" smtClean="0"/>
              <a:t>yte)</a:t>
            </a:r>
          </a:p>
          <a:p>
            <a:r>
              <a:rPr lang="lt-LT" sz="2800" b="1" dirty="0" smtClean="0"/>
              <a:t>dw</a:t>
            </a:r>
            <a:r>
              <a:rPr lang="lt-LT" sz="2800" dirty="0" smtClean="0"/>
              <a:t> </a:t>
            </a:r>
            <a:r>
              <a:rPr lang="lt-LT" sz="2400" dirty="0" smtClean="0"/>
              <a:t>– vienas „žodis“ ⇔ du baitai (</a:t>
            </a:r>
            <a:r>
              <a:rPr lang="lt-LT" sz="2400" b="1" u="sng" dirty="0" smtClean="0"/>
              <a:t>D</a:t>
            </a:r>
            <a:r>
              <a:rPr lang="lt-LT" sz="2400" dirty="0" smtClean="0"/>
              <a:t>efine </a:t>
            </a:r>
            <a:r>
              <a:rPr lang="lt-LT" sz="2400" b="1" u="sng" dirty="0" smtClean="0"/>
              <a:t>W</a:t>
            </a:r>
            <a:r>
              <a:rPr lang="lt-LT" sz="2400" dirty="0" smtClean="0"/>
              <a:t>ord)</a:t>
            </a:r>
            <a:endParaRPr lang="lt-LT" sz="2400" dirty="0"/>
          </a:p>
          <a:p>
            <a:r>
              <a:rPr lang="lt-LT" sz="2800" b="1" dirty="0" smtClean="0"/>
              <a:t>dd</a:t>
            </a:r>
            <a:r>
              <a:rPr lang="lt-LT" sz="2800" dirty="0" smtClean="0"/>
              <a:t> </a:t>
            </a:r>
            <a:r>
              <a:rPr lang="lt-LT" sz="2400" dirty="0" smtClean="0"/>
              <a:t>– dvigubas „žodis“ </a:t>
            </a:r>
            <a:r>
              <a:rPr lang="lt-LT" sz="2400" dirty="0"/>
              <a:t>⇔ keturi </a:t>
            </a:r>
            <a:r>
              <a:rPr lang="lt-LT" sz="2400" dirty="0" smtClean="0"/>
              <a:t>baitai (</a:t>
            </a:r>
            <a:r>
              <a:rPr lang="lt-LT" sz="2400" b="1" u="sng" dirty="0" smtClean="0"/>
              <a:t>D</a:t>
            </a:r>
            <a:r>
              <a:rPr lang="lt-LT" sz="2400" dirty="0" smtClean="0"/>
              <a:t>efine </a:t>
            </a:r>
            <a:r>
              <a:rPr lang="lt-LT" sz="2400" b="1" u="sng" dirty="0" smtClean="0"/>
              <a:t>D</a:t>
            </a:r>
            <a:r>
              <a:rPr lang="lt-LT" sz="2400" dirty="0" smtClean="0"/>
              <a:t>ouble word)</a:t>
            </a:r>
          </a:p>
          <a:p>
            <a:endParaRPr lang="lt-LT" sz="1200" dirty="0" smtClean="0"/>
          </a:p>
          <a:p>
            <a:r>
              <a:rPr lang="lt-LT" sz="2400" i="1" dirty="0"/>
              <a:t>Kintamųjų aprašymas:</a:t>
            </a:r>
          </a:p>
          <a:p>
            <a:r>
              <a:rPr lang="lt-LT" sz="2400" dirty="0" smtClean="0"/>
              <a:t>Paprasto vieno kintamojo aprašymas: Pavadinimas Dydis Reikšmė</a:t>
            </a:r>
            <a:endParaRPr lang="lt-LT" sz="2400" dirty="0"/>
          </a:p>
          <a:p>
            <a:r>
              <a:rPr lang="lt-LT" sz="2400" i="1" dirty="0"/>
              <a:t>Kintamųjų aprašymas:</a:t>
            </a:r>
          </a:p>
          <a:p>
            <a:endParaRPr lang="lt-LT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51520" y="4894128"/>
            <a:ext cx="8640960" cy="163121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lt-LT" sz="2000" dirty="0" smtClean="0"/>
              <a:t>.DATA				</a:t>
            </a:r>
            <a:r>
              <a:rPr lang="lt-LT" sz="2000" i="1" dirty="0" smtClean="0">
                <a:solidFill>
                  <a:srgbClr val="0070C0"/>
                </a:solidFill>
              </a:rPr>
              <a:t>; KODO PAVYZDYS</a:t>
            </a:r>
          </a:p>
          <a:p>
            <a:r>
              <a:rPr lang="lt-LT" sz="2000" i="1" dirty="0" smtClean="0">
                <a:solidFill>
                  <a:srgbClr val="0070C0"/>
                </a:solidFill>
              </a:rPr>
              <a:t>;Apsirašo taip:	KintamojoPavadinimas dydis reikšmė(-s)</a:t>
            </a:r>
            <a:endParaRPr lang="lt-LT" sz="2000" i="1" dirty="0">
              <a:solidFill>
                <a:srgbClr val="0070C0"/>
              </a:solidFill>
            </a:endParaRPr>
          </a:p>
          <a:p>
            <a:r>
              <a:rPr lang="lt-LT" sz="2000" dirty="0"/>
              <a:t>Kintamasis1 db 13h		</a:t>
            </a:r>
            <a:r>
              <a:rPr lang="lt-LT" sz="2000" i="1" dirty="0">
                <a:solidFill>
                  <a:srgbClr val="0070C0"/>
                </a:solidFill>
              </a:rPr>
              <a:t>; Baitas, kurio reikšmė 13h</a:t>
            </a:r>
          </a:p>
          <a:p>
            <a:r>
              <a:rPr lang="lt-LT" sz="2000" dirty="0"/>
              <a:t>Kintamasis2 dw 1337h	</a:t>
            </a:r>
            <a:r>
              <a:rPr lang="lt-LT" sz="2000" dirty="0" smtClean="0"/>
              <a:t>	</a:t>
            </a:r>
            <a:r>
              <a:rPr lang="lt-LT" sz="2000" i="1" dirty="0" smtClean="0">
                <a:solidFill>
                  <a:srgbClr val="0070C0"/>
                </a:solidFill>
              </a:rPr>
              <a:t>; </a:t>
            </a:r>
            <a:r>
              <a:rPr lang="lt-LT" sz="2000" i="1" dirty="0">
                <a:solidFill>
                  <a:srgbClr val="0070C0"/>
                </a:solidFill>
              </a:rPr>
              <a:t>Žodis, kurio reikšmė 1337h</a:t>
            </a:r>
          </a:p>
          <a:p>
            <a:r>
              <a:rPr lang="lt-LT" sz="2000" dirty="0" smtClean="0"/>
              <a:t>Simbolis </a:t>
            </a:r>
            <a:r>
              <a:rPr lang="lt-LT" sz="2000" dirty="0"/>
              <a:t>db </a:t>
            </a:r>
            <a:r>
              <a:rPr lang="en-US" sz="2000" dirty="0">
                <a:solidFill>
                  <a:srgbClr val="FFFF00"/>
                </a:solidFill>
              </a:rPr>
              <a:t>‘@‘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lt-LT" sz="20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lt-LT" sz="2000" i="1" dirty="0" smtClean="0">
                <a:solidFill>
                  <a:srgbClr val="0070C0"/>
                </a:solidFill>
              </a:rPr>
              <a:t>; </a:t>
            </a:r>
            <a:r>
              <a:rPr lang="lt-LT" sz="2000" i="1" dirty="0">
                <a:solidFill>
                  <a:srgbClr val="0070C0"/>
                </a:solidFill>
              </a:rPr>
              <a:t>Baitas, su </a:t>
            </a:r>
            <a:r>
              <a:rPr lang="en-US" sz="2000" i="1" dirty="0">
                <a:solidFill>
                  <a:srgbClr val="0070C0"/>
                </a:solidFill>
              </a:rPr>
              <a:t>@ </a:t>
            </a:r>
            <a:r>
              <a:rPr lang="lt-LT" sz="2000" i="1" dirty="0">
                <a:solidFill>
                  <a:srgbClr val="0070C0"/>
                </a:solidFill>
              </a:rPr>
              <a:t>reikšme iš ASCII lent.</a:t>
            </a:r>
          </a:p>
        </p:txBody>
      </p:sp>
    </p:spTree>
    <p:extLst>
      <p:ext uri="{BB962C8B-B14F-4D97-AF65-F5344CB8AC3E}">
        <p14:creationId xmlns:p14="http://schemas.microsoft.com/office/powerpoint/2010/main" val="41871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3752"/>
            <a:ext cx="8229600" cy="1143000"/>
          </a:xfrm>
        </p:spPr>
        <p:txBody>
          <a:bodyPr/>
          <a:lstStyle/>
          <a:p>
            <a:r>
              <a:rPr lang="lt-LT" sz="4000" b="1" dirty="0" smtClean="0"/>
              <a:t>Atminties kintamieji (2)</a:t>
            </a:r>
            <a:endParaRPr lang="lt-LT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462132"/>
            <a:ext cx="87849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 smtClean="0"/>
              <a:t>Assembleryje taip pat galima apsirašyti kintamąjį sudarytą iš daugiau nei vieno elemento (veikimo principu panašu į masyvą).</a:t>
            </a:r>
          </a:p>
          <a:p>
            <a:endParaRPr lang="lt-LT" sz="2400" dirty="0"/>
          </a:p>
          <a:p>
            <a:r>
              <a:rPr lang="lt-LT" sz="2400" b="1" dirty="0" smtClean="0"/>
              <a:t>Aprašoma taip (kai norime užpildyti viena konkrečia reikšme):</a:t>
            </a:r>
            <a:r>
              <a:rPr lang="lt-LT" sz="2400" dirty="0" smtClean="0"/>
              <a:t/>
            </a:r>
            <a:br>
              <a:rPr lang="lt-LT" sz="2400" dirty="0" smtClean="0"/>
            </a:br>
            <a:r>
              <a:rPr lang="lt-LT" sz="2400" i="1" dirty="0" smtClean="0"/>
              <a:t>Pavadinimas</a:t>
            </a:r>
            <a:r>
              <a:rPr lang="lt-LT" sz="2400" dirty="0" smtClean="0"/>
              <a:t> Dydis </a:t>
            </a:r>
            <a:r>
              <a:rPr lang="lt-LT" sz="2400" i="1" dirty="0" smtClean="0"/>
              <a:t>reikšmių_kiekis</a:t>
            </a:r>
            <a:r>
              <a:rPr lang="lt-LT" sz="2400" dirty="0" smtClean="0"/>
              <a:t> dup (konkreti reikšmė)</a:t>
            </a:r>
          </a:p>
          <a:p>
            <a:r>
              <a:rPr lang="lt-LT" sz="2400" b="1" u="sng" dirty="0" smtClean="0"/>
              <a:t>ARBA</a:t>
            </a:r>
            <a:r>
              <a:rPr lang="lt-LT" sz="2400" b="1" dirty="0" smtClean="0"/>
              <a:t> (kai turime kelias konkrečias reikšmes, kurias norim laikyt)</a:t>
            </a:r>
          </a:p>
          <a:p>
            <a:r>
              <a:rPr lang="lt-LT" sz="2400" i="1" dirty="0" smtClean="0"/>
              <a:t>Pavadinimas</a:t>
            </a:r>
            <a:r>
              <a:rPr lang="lt-LT" sz="2400" dirty="0" smtClean="0"/>
              <a:t> Dydis </a:t>
            </a:r>
            <a:r>
              <a:rPr lang="lt-LT" sz="2400" i="1" dirty="0" smtClean="0"/>
              <a:t>reikšmė1</a:t>
            </a:r>
            <a:r>
              <a:rPr lang="lt-LT" sz="2400" dirty="0" smtClean="0"/>
              <a:t>, </a:t>
            </a:r>
            <a:r>
              <a:rPr lang="lt-LT" sz="2400" i="1" dirty="0" smtClean="0"/>
              <a:t>reikšmė2</a:t>
            </a:r>
            <a:r>
              <a:rPr lang="lt-LT" sz="2400" dirty="0" smtClean="0"/>
              <a:t>...</a:t>
            </a:r>
          </a:p>
          <a:p>
            <a:r>
              <a:rPr lang="lt-LT" sz="2400" b="1" u="sng" dirty="0" smtClean="0"/>
              <a:t>ARBA</a:t>
            </a:r>
            <a:r>
              <a:rPr lang="lt-LT" sz="2400" b="1" dirty="0" smtClean="0"/>
              <a:t> (simbolių eilučių atveju)</a:t>
            </a:r>
          </a:p>
          <a:p>
            <a:r>
              <a:rPr lang="lt-LT" sz="2400" i="1" dirty="0" smtClean="0"/>
              <a:t>Pavadinimas</a:t>
            </a:r>
            <a:r>
              <a:rPr lang="lt-LT" sz="2400" dirty="0" smtClean="0"/>
              <a:t> Dydis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‘</a:t>
            </a:r>
            <a:r>
              <a:rPr lang="lt-LT" sz="2400" dirty="0" smtClean="0">
                <a:solidFill>
                  <a:schemeClr val="accent6">
                    <a:lumMod val="50000"/>
                  </a:schemeClr>
                </a:solidFill>
              </a:rPr>
              <a:t>simbolių eilutė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tarp </a:t>
            </a:r>
            <a:r>
              <a:rPr lang="lt-LT" sz="2400" dirty="0" smtClean="0">
                <a:solidFill>
                  <a:schemeClr val="accent6">
                    <a:lumMod val="50000"/>
                  </a:schemeClr>
                </a:solidFill>
              </a:rPr>
              <a:t>kabučių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’</a:t>
            </a:r>
            <a:endParaRPr lang="lt-LT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lt-LT" sz="2400" dirty="0"/>
          </a:p>
          <a:p>
            <a:endParaRPr lang="lt-LT" sz="2400" dirty="0" smtClean="0"/>
          </a:p>
          <a:p>
            <a:endParaRPr lang="lt-LT" sz="2400" dirty="0"/>
          </a:p>
          <a:p>
            <a:endParaRPr lang="lt-LT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51520" y="4894128"/>
            <a:ext cx="8640960" cy="132343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lt-LT" sz="2000" dirty="0" smtClean="0"/>
              <a:t>.DATA				</a:t>
            </a:r>
            <a:r>
              <a:rPr lang="lt-LT" sz="2000" i="1" dirty="0" smtClean="0">
                <a:solidFill>
                  <a:srgbClr val="0070C0"/>
                </a:solidFill>
              </a:rPr>
              <a:t>; KODO PAVYZDYS</a:t>
            </a:r>
          </a:p>
          <a:p>
            <a:r>
              <a:rPr lang="lt-LT" sz="2000" dirty="0"/>
              <a:t>Masyvas1 db 10 dup (00h)	</a:t>
            </a:r>
            <a:r>
              <a:rPr lang="en-US" sz="2000" dirty="0"/>
              <a:t>	</a:t>
            </a:r>
            <a:r>
              <a:rPr lang="lt-LT" sz="2000" i="1" dirty="0">
                <a:solidFill>
                  <a:srgbClr val="0070C0"/>
                </a:solidFill>
              </a:rPr>
              <a:t>; „Masyvas“ iš 10 </a:t>
            </a:r>
            <a:r>
              <a:rPr lang="lt-LT" sz="2000" i="1" dirty="0" smtClean="0">
                <a:solidFill>
                  <a:srgbClr val="0070C0"/>
                </a:solidFill>
              </a:rPr>
              <a:t>nulių</a:t>
            </a:r>
          </a:p>
          <a:p>
            <a:r>
              <a:rPr lang="lt-LT" sz="2000" dirty="0" smtClean="0">
                <a:solidFill>
                  <a:schemeClr val="tx1"/>
                </a:solidFill>
              </a:rPr>
              <a:t>Masyvas2 db 01h, 02h, 03h</a:t>
            </a:r>
            <a:r>
              <a:rPr lang="lt-LT" sz="2000" dirty="0" smtClean="0">
                <a:solidFill>
                  <a:srgbClr val="0070C0"/>
                </a:solidFill>
              </a:rPr>
              <a:t>	; „Masyvas“, kuriame 3 reikšmės (1,2,3)</a:t>
            </a:r>
          </a:p>
          <a:p>
            <a:r>
              <a:rPr lang="lt-LT" sz="2000" dirty="0" smtClean="0"/>
              <a:t>Eilute db </a:t>
            </a:r>
            <a:r>
              <a:rPr lang="en-US" sz="2000" dirty="0" smtClean="0"/>
              <a:t>‘</a:t>
            </a:r>
            <a:r>
              <a:rPr lang="lt-LT" sz="2000" dirty="0" smtClean="0"/>
              <a:t>Labas Pasauli</a:t>
            </a:r>
            <a:r>
              <a:rPr lang="en-US" sz="2000" dirty="0" smtClean="0"/>
              <a:t>!’		</a:t>
            </a:r>
            <a:r>
              <a:rPr lang="en-US" sz="2000" dirty="0" smtClean="0">
                <a:solidFill>
                  <a:srgbClr val="0070C0"/>
                </a:solidFill>
              </a:rPr>
              <a:t>;</a:t>
            </a:r>
            <a:r>
              <a:rPr lang="lt-LT" sz="2000" dirty="0" smtClean="0">
                <a:solidFill>
                  <a:srgbClr val="0070C0"/>
                </a:solidFill>
              </a:rPr>
              <a:t> „Masyvas“, kuris sudarytas iš simbolių kodų</a:t>
            </a:r>
            <a:endParaRPr lang="lt-LT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9512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t-LT" b="1" dirty="0" smtClean="0"/>
              <a:t>Registrai</a:t>
            </a:r>
            <a:endParaRPr lang="lt-LT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68760"/>
            <a:ext cx="892899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b="1" i="1" dirty="0" smtClean="0"/>
              <a:t>AX, BX, CX, DX, </a:t>
            </a:r>
            <a:r>
              <a:rPr lang="lt-LT" sz="2000" b="1" i="1" dirty="0" smtClean="0">
                <a:solidFill>
                  <a:schemeClr val="bg1">
                    <a:lumMod val="65000"/>
                  </a:schemeClr>
                </a:solidFill>
              </a:rPr>
              <a:t>ES, CS, SS, DS</a:t>
            </a:r>
            <a:r>
              <a:rPr lang="lt-LT" sz="2000" b="1" i="1" dirty="0" smtClean="0"/>
              <a:t>, SI, </a:t>
            </a:r>
            <a:r>
              <a:rPr lang="lt-LT" sz="2000" b="1" i="1" dirty="0" smtClean="0">
                <a:solidFill>
                  <a:schemeClr val="bg1">
                    <a:lumMod val="65000"/>
                  </a:schemeClr>
                </a:solidFill>
              </a:rPr>
              <a:t>DI, IP, BP, SP, SF</a:t>
            </a:r>
            <a:endParaRPr lang="lt-LT" sz="2400" dirty="0" smtClean="0"/>
          </a:p>
          <a:p>
            <a:r>
              <a:rPr lang="lt-LT" sz="2400" dirty="0" smtClean="0"/>
              <a:t>Registrai – tai mažos duomenų talpyklos, kurios gali laikyti </a:t>
            </a:r>
            <a:r>
              <a:rPr lang="lt-LT" sz="2400" b="1" i="1" dirty="0" smtClean="0">
                <a:solidFill>
                  <a:srgbClr val="FF0000"/>
                </a:solidFill>
              </a:rPr>
              <a:t>žodžio</a:t>
            </a:r>
            <a:r>
              <a:rPr lang="lt-LT" sz="2400" dirty="0" smtClean="0">
                <a:solidFill>
                  <a:srgbClr val="FF0000"/>
                </a:solidFill>
              </a:rPr>
              <a:t> </a:t>
            </a:r>
            <a:r>
              <a:rPr lang="lt-LT" sz="2400" dirty="0" smtClean="0"/>
              <a:t>dydžio duomenis (šios architektūros kontekste). </a:t>
            </a:r>
          </a:p>
          <a:p>
            <a:r>
              <a:rPr lang="lt-LT" sz="2400" dirty="0" smtClean="0"/>
              <a:t>Assembleryje registrai yra naudojami įvairiems tikslams, pagal tai, jie yra skirstomi į kelias kategorijas: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 smtClean="0"/>
              <a:t>Darbiniai (skirti laikinų duomenų laikymui, operacijų rezultatų laikymui ir t.t.) </a:t>
            </a:r>
            <a:r>
              <a:rPr lang="lt-LT" sz="2400" b="1" i="1" dirty="0"/>
              <a:t>AX, BX, CX, DX</a:t>
            </a:r>
            <a:endParaRPr lang="lt-L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 smtClean="0"/>
              <a:t>Segmentiniai (rodo, kurioj atminties vietoj yra segmentai, kur jie prasideda) </a:t>
            </a:r>
            <a:r>
              <a:rPr lang="lt-LT" sz="2400" b="1" i="1" dirty="0"/>
              <a:t>ES, CS, SS, </a:t>
            </a:r>
            <a:r>
              <a:rPr lang="lt-LT" sz="2400" b="1" i="1" dirty="0" smtClean="0"/>
              <a:t>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 smtClean="0"/>
              <a:t>Indeksiniai (skirti patogiam adresavimui) </a:t>
            </a:r>
            <a:r>
              <a:rPr lang="lt-LT" sz="2400" b="1" i="1" dirty="0"/>
              <a:t>SI, DI</a:t>
            </a:r>
            <a:endParaRPr lang="lt-L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400" dirty="0" smtClean="0"/>
              <a:t>Kiti </a:t>
            </a:r>
            <a:r>
              <a:rPr lang="lt-LT" sz="2400" b="1" i="1" dirty="0" smtClean="0"/>
              <a:t>IP</a:t>
            </a:r>
            <a:r>
              <a:rPr lang="lt-LT" sz="2400" b="1" i="1" dirty="0"/>
              <a:t>, BP, SP, SF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t-LT" sz="2400" dirty="0" smtClean="0"/>
          </a:p>
          <a:p>
            <a:r>
              <a:rPr lang="lt-LT" sz="2400" i="1" dirty="0" smtClean="0"/>
              <a:t>Programavimui su assembleriu mums (kol kas) reikės tik darbinių ir indeksinių</a:t>
            </a:r>
            <a:endParaRPr lang="lt-LT" sz="2400" i="1" dirty="0"/>
          </a:p>
        </p:txBody>
      </p:sp>
    </p:spTree>
    <p:extLst>
      <p:ext uri="{BB962C8B-B14F-4D97-AF65-F5344CB8AC3E}">
        <p14:creationId xmlns:p14="http://schemas.microsoft.com/office/powerpoint/2010/main" val="33315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1246</TotalTime>
  <Words>1268</Words>
  <Application>Microsoft Office PowerPoint</Application>
  <PresentationFormat>On-screen Show (4:3)</PresentationFormat>
  <Paragraphs>318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Perspective</vt:lpstr>
      <vt:lpstr>PowerPoint Presentation</vt:lpstr>
      <vt:lpstr>PowerPoint Presentation</vt:lpstr>
      <vt:lpstr>Keletas assemblerinių niuansų</vt:lpstr>
      <vt:lpstr>Duomenų dydžio matavimo vienetai</vt:lpstr>
      <vt:lpstr>Įvairių skaičiavimo sistemų konstantos</vt:lpstr>
      <vt:lpstr>Simboliai</vt:lpstr>
      <vt:lpstr>Atminties kintamieji (1)</vt:lpstr>
      <vt:lpstr>Atminties kintamieji (2)</vt:lpstr>
      <vt:lpstr>PowerPoint Presentation</vt:lpstr>
      <vt:lpstr>PowerPoint Presentation</vt:lpstr>
      <vt:lpstr>PowerPoint Presentation</vt:lpstr>
      <vt:lpstr>Registrai vs Atminties kintamieji</vt:lpstr>
      <vt:lpstr>Pagridinės assemblerinių komandų taisyklės</vt:lpstr>
      <vt:lpstr>Duomenų priskyrimo operacijos</vt:lpstr>
      <vt:lpstr>Aritmetinės operacijos</vt:lpstr>
      <vt:lpstr>Loginės ir bitinės (bitwise) operacijos</vt:lpstr>
      <vt:lpstr>Stekas</vt:lpstr>
      <vt:lpstr>Žymės, CMP, JMP ir sąlyginiai JMP</vt:lpstr>
      <vt:lpstr>PowerPoint Presentation</vt:lpstr>
      <vt:lpstr>PowerPoint Presentation</vt:lpstr>
      <vt:lpstr>Pavyzdžiai (su IF‘u)</vt:lpstr>
      <vt:lpstr>Pavyzdžiai (su ciklu)</vt:lpstr>
      <vt:lpstr>PowerPoint Presentation</vt:lpstr>
      <vt:lpstr>Pavyzdžiai (su ciklu perdarytas su LOOP)</vt:lpstr>
      <vt:lpstr>PowerPoint Presentation</vt:lpstr>
      <vt:lpstr>PowerPoint Presentation</vt:lpstr>
      <vt:lpstr>PowerPoint Presentation</vt:lpstr>
      <vt:lpstr>Patarimai „nuo savęs“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Brusokas</dc:creator>
  <cp:lastModifiedBy>Jonas Brusokas</cp:lastModifiedBy>
  <cp:revision>231</cp:revision>
  <dcterms:created xsi:type="dcterms:W3CDTF">2015-10-01T10:17:36Z</dcterms:created>
  <dcterms:modified xsi:type="dcterms:W3CDTF">2015-10-06T14:49:04Z</dcterms:modified>
</cp:coreProperties>
</file>