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76" r:id="rId5"/>
    <p:sldId id="277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4C22D-CCEE-4952-9124-4E3C463F6CE3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191EB-DAD5-4643-A97B-D21B4E1242F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6693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5FF50-7DB1-4CCA-A222-BDD49EC413DD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6787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FAF3-D4CD-4407-926D-EC3D0EBDB447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7167-91C7-4F53-8120-261D56246B5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3746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FAF3-D4CD-4407-926D-EC3D0EBDB447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7167-91C7-4F53-8120-261D56246B5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848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FAF3-D4CD-4407-926D-EC3D0EBDB447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7167-91C7-4F53-8120-261D56246B5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2596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FAF3-D4CD-4407-926D-EC3D0EBDB447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7167-91C7-4F53-8120-261D56246B5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0777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FAF3-D4CD-4407-926D-EC3D0EBDB447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7167-91C7-4F53-8120-261D56246B5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2764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FAF3-D4CD-4407-926D-EC3D0EBDB447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7167-91C7-4F53-8120-261D56246B5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1672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FAF3-D4CD-4407-926D-EC3D0EBDB447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7167-91C7-4F53-8120-261D56246B5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275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FAF3-D4CD-4407-926D-EC3D0EBDB447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7167-91C7-4F53-8120-261D56246B5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2551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FAF3-D4CD-4407-926D-EC3D0EBDB447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7167-91C7-4F53-8120-261D56246B5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1080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FAF3-D4CD-4407-926D-EC3D0EBDB447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7167-91C7-4F53-8120-261D56246B5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8067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FAF3-D4CD-4407-926D-EC3D0EBDB447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7167-91C7-4F53-8120-261D56246B5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3408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FAF3-D4CD-4407-926D-EC3D0EBDB447}" type="datetimeFigureOut">
              <a:rPr lang="lt-LT" smtClean="0"/>
              <a:t>2015-11-17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7167-91C7-4F53-8120-261D56246B56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6043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Eilutinės komandos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8551" y="5095860"/>
            <a:ext cx="5754985" cy="1655762"/>
          </a:xfrm>
        </p:spPr>
        <p:txBody>
          <a:bodyPr/>
          <a:lstStyle/>
          <a:p>
            <a:r>
              <a:rPr lang="lt-LT" dirty="0" smtClean="0"/>
              <a:t>SS 3-ia paskaita</a:t>
            </a:r>
          </a:p>
          <a:p>
            <a:r>
              <a:rPr lang="lt-LT" dirty="0" smtClean="0"/>
              <a:t>Parengė Jurgis Kargaudas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5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414" y="157962"/>
            <a:ext cx="10515600" cy="1325563"/>
          </a:xfrm>
        </p:spPr>
        <p:txBody>
          <a:bodyPr/>
          <a:lstStyle/>
          <a:p>
            <a:pPr algn="ctr"/>
            <a:r>
              <a:rPr lang="lt-LT" dirty="0" smtClean="0"/>
              <a:t>Duomenų persiuntimo komandos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02" y="1368425"/>
            <a:ext cx="7044559" cy="53161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lt-LT" dirty="0" smtClean="0"/>
              <a:t>MOVSB </a:t>
            </a:r>
            <a:r>
              <a:rPr lang="en-US" dirty="0" smtClean="0"/>
              <a:t>– Move string byte</a:t>
            </a:r>
          </a:p>
          <a:p>
            <a:pPr marL="0" indent="0">
              <a:buNone/>
            </a:pPr>
            <a:r>
              <a:rPr lang="en-US" dirty="0" smtClean="0"/>
              <a:t>MOVSW – Move string word</a:t>
            </a:r>
          </a:p>
          <a:p>
            <a:pPr marL="0" indent="0">
              <a:buNone/>
            </a:pPr>
            <a:r>
              <a:rPr lang="en-US" dirty="0" smtClean="0"/>
              <a:t>LODSB – Load string byte</a:t>
            </a:r>
          </a:p>
          <a:p>
            <a:pPr marL="0" indent="0">
              <a:buNone/>
            </a:pPr>
            <a:r>
              <a:rPr lang="en-US" dirty="0" smtClean="0"/>
              <a:t>LODSW – Load string word</a:t>
            </a:r>
          </a:p>
          <a:p>
            <a:pPr marL="0" indent="0">
              <a:buNone/>
            </a:pPr>
            <a:r>
              <a:rPr lang="en-US" dirty="0" smtClean="0"/>
              <a:t>STOSB – Store string byte</a:t>
            </a:r>
          </a:p>
          <a:p>
            <a:pPr marL="0" indent="0">
              <a:buNone/>
            </a:pPr>
            <a:r>
              <a:rPr lang="en-US" dirty="0" smtClean="0"/>
              <a:t>STOSW – Store string word</a:t>
            </a:r>
            <a:endParaRPr lang="lt-LT" dirty="0" smtClean="0"/>
          </a:p>
          <a:p>
            <a:pPr marL="0" indent="0">
              <a:buNone/>
            </a:pPr>
            <a:r>
              <a:rPr lang="lt-LT" i="1" dirty="0" smtClean="0"/>
              <a:t>Pvz.: atliekama komanda MOVS</a:t>
            </a:r>
            <a:r>
              <a:rPr lang="lt-LT" b="1" i="1" dirty="0" smtClean="0"/>
              <a:t>W</a:t>
            </a:r>
            <a:r>
              <a:rPr lang="lt-LT" i="1" dirty="0" smtClean="0"/>
              <a:t>. Kas vyksta:</a:t>
            </a:r>
          </a:p>
          <a:p>
            <a:pPr marL="514350" indent="-514350">
              <a:buAutoNum type="arabicParenR"/>
            </a:pPr>
            <a:r>
              <a:rPr lang="lt-LT" i="1" dirty="0" smtClean="0"/>
              <a:t>Paimama </a:t>
            </a:r>
            <a:r>
              <a:rPr lang="lt-LT" b="1" i="1" dirty="0" smtClean="0"/>
              <a:t>žodžio</a:t>
            </a:r>
            <a:r>
              <a:rPr lang="lt-LT" i="1" dirty="0" smtClean="0"/>
              <a:t>, esančio absoliučiu adresu DS*10h + SI, reikšmė</a:t>
            </a:r>
          </a:p>
          <a:p>
            <a:pPr marL="514350" indent="-514350">
              <a:buAutoNum type="arabicParenR"/>
            </a:pPr>
            <a:r>
              <a:rPr lang="lt-LT" i="1" dirty="0" smtClean="0"/>
              <a:t>Paimta reikšmė įrašoma į atminties vietą, kurios absoliutus adresas yra ES*10h + DI</a:t>
            </a:r>
          </a:p>
          <a:p>
            <a:pPr marL="514350" indent="-514350">
              <a:buAutoNum type="arabicParenR"/>
            </a:pPr>
            <a:r>
              <a:rPr lang="lt-LT" i="1" dirty="0" smtClean="0"/>
              <a:t>Priklausomai nuo DF (Direction Flag),</a:t>
            </a:r>
            <a:r>
              <a:rPr lang="en-US" i="1" dirty="0"/>
              <a:t> </a:t>
            </a:r>
            <a:r>
              <a:rPr lang="en-US" i="1" dirty="0" err="1" smtClean="0"/>
              <a:t>didinamos</a:t>
            </a:r>
            <a:r>
              <a:rPr lang="en-US" i="1" dirty="0" smtClean="0"/>
              <a:t> </a:t>
            </a:r>
            <a:r>
              <a:rPr lang="en-US" i="1" dirty="0" err="1" smtClean="0"/>
              <a:t>arba</a:t>
            </a:r>
            <a:r>
              <a:rPr lang="en-US" i="1" dirty="0" smtClean="0"/>
              <a:t> ma</a:t>
            </a:r>
            <a:r>
              <a:rPr lang="lt-LT" i="1" dirty="0" smtClean="0"/>
              <a:t>žinamos SI ir DI registrų reikšmės</a:t>
            </a:r>
            <a:endParaRPr lang="lt-LT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92507"/>
              </p:ext>
            </p:extLst>
          </p:nvPr>
        </p:nvGraphicFramePr>
        <p:xfrm>
          <a:off x="7805393" y="1916866"/>
          <a:ext cx="3910030" cy="396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015"/>
                <a:gridCol w="1955015"/>
              </a:tblGrid>
              <a:tr h="5543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Komandos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pavadinimas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Atliekamas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veiksmas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43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MOVSB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:[di], ds:[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43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MOVSW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43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LODSB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al, ds:[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43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LODSW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ax, ds:[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43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STOSB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:[di], al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43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STOSW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mov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:[di], ax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416459" y="3748135"/>
            <a:ext cx="6871581" cy="9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SI ir DI eilutinėse komandose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421394"/>
            <a:ext cx="11091249" cy="5323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t-LT" dirty="0" smtClean="0"/>
              <a:t>Po kiekvienos eilutinės komandos yra keičiamos SI ir/arba DI reikšmės. Tačiau, jei kažkuris iš registrų komandoje nebuvo panaudotas, jo reikšmė išlieka nepakitusi.</a:t>
            </a:r>
          </a:p>
          <a:p>
            <a:pPr marL="0" indent="0">
              <a:buNone/>
            </a:pPr>
            <a:r>
              <a:rPr lang="lt-LT" dirty="0" smtClean="0"/>
              <a:t>SI ir DI keičiamos pagal šias taisykles:</a:t>
            </a:r>
          </a:p>
          <a:p>
            <a:r>
              <a:rPr lang="lt-LT" dirty="0" smtClean="0"/>
              <a:t>DF </a:t>
            </a:r>
            <a:r>
              <a:rPr lang="en-US" dirty="0" smtClean="0"/>
              <a:t>= 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reik</a:t>
            </a:r>
            <a:r>
              <a:rPr lang="lt-LT" dirty="0" smtClean="0">
                <a:sym typeface="Wingdings" panose="05000000000000000000" pitchFamily="2" charset="2"/>
              </a:rPr>
              <a:t>šmė yra mažinama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DF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= 0  </a:t>
            </a:r>
            <a:r>
              <a:rPr lang="en-US" dirty="0" err="1" smtClean="0">
                <a:sym typeface="Wingdings" panose="05000000000000000000" pitchFamily="2" charset="2"/>
              </a:rPr>
              <a:t>rei</a:t>
            </a:r>
            <a:r>
              <a:rPr lang="lt-LT" dirty="0" smtClean="0">
                <a:sym typeface="Wingdings" panose="05000000000000000000" pitchFamily="2" charset="2"/>
              </a:rPr>
              <a:t>kšmė yra didinama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Komanda dirba su žodžiais  reikšmė keičiama per 2</a:t>
            </a:r>
          </a:p>
          <a:p>
            <a:r>
              <a:rPr lang="lt-LT" dirty="0" smtClean="0">
                <a:sym typeface="Wingdings" panose="05000000000000000000" pitchFamily="2" charset="2"/>
              </a:rPr>
              <a:t>Komanda dirba su baitais  reikšmė keičiama per 1</a:t>
            </a:r>
          </a:p>
          <a:p>
            <a:pPr marL="0" indent="0">
              <a:buNone/>
            </a:pPr>
            <a:r>
              <a:rPr lang="lt-LT" i="1" dirty="0" smtClean="0">
                <a:sym typeface="Wingdings" panose="05000000000000000000" pitchFamily="2" charset="2"/>
              </a:rPr>
              <a:t>Pvz.: Vykdoma komanda SCASW, o DF</a:t>
            </a:r>
            <a:r>
              <a:rPr lang="en-US" i="1" dirty="0" smtClean="0">
                <a:sym typeface="Wingdings" panose="05000000000000000000" pitchFamily="2" charset="2"/>
              </a:rPr>
              <a:t>=1</a:t>
            </a:r>
            <a:r>
              <a:rPr lang="lt-LT" i="1" dirty="0" smtClean="0">
                <a:sym typeface="Wingdings" panose="05000000000000000000" pitchFamily="2" charset="2"/>
              </a:rPr>
              <a:t>. Kaip pasikeis SI ir DI?</a:t>
            </a:r>
          </a:p>
          <a:p>
            <a:pPr marL="514350" indent="-514350">
              <a:buAutoNum type="arabicParenR"/>
            </a:pPr>
            <a:r>
              <a:rPr lang="en-US" i="1" dirty="0" smtClean="0">
                <a:sym typeface="Wingdings" panose="05000000000000000000" pitchFamily="2" charset="2"/>
              </a:rPr>
              <a:t>SCASW  </a:t>
            </a:r>
            <a:r>
              <a:rPr lang="lt-LT" i="1" dirty="0" smtClean="0">
                <a:sym typeface="Wingdings" panose="05000000000000000000" pitchFamily="2" charset="2"/>
              </a:rPr>
              <a:t>naudojamas tik DI registras, SI nesikeis.</a:t>
            </a:r>
          </a:p>
          <a:p>
            <a:pPr marL="514350" indent="-514350">
              <a:buAutoNum type="arabicParenR"/>
            </a:pPr>
            <a:r>
              <a:rPr lang="lt-LT" i="1" dirty="0" smtClean="0">
                <a:sym typeface="Wingdings" panose="05000000000000000000" pitchFamily="2" charset="2"/>
              </a:rPr>
              <a:t>SCAS</a:t>
            </a:r>
            <a:r>
              <a:rPr lang="lt-LT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 </a:t>
            </a:r>
            <a:r>
              <a:rPr lang="lt-LT" i="1" dirty="0" smtClean="0">
                <a:sym typeface="Wingdings" panose="05000000000000000000" pitchFamily="2" charset="2"/>
              </a:rPr>
              <a:t> dirbama su žodžiais, reikšmė keisis per 2.</a:t>
            </a:r>
          </a:p>
          <a:p>
            <a:pPr marL="514350" indent="-514350">
              <a:buAutoNum type="arabicParenR"/>
            </a:pPr>
            <a:r>
              <a:rPr lang="lt-LT" i="1" dirty="0" smtClean="0">
                <a:sym typeface="Wingdings" panose="05000000000000000000" pitchFamily="2" charset="2"/>
              </a:rPr>
              <a:t>DF </a:t>
            </a:r>
            <a:r>
              <a:rPr lang="en-US" i="1" dirty="0" smtClean="0">
                <a:sym typeface="Wingdings" panose="05000000000000000000" pitchFamily="2" charset="2"/>
              </a:rPr>
              <a:t>=</a:t>
            </a:r>
            <a:r>
              <a:rPr lang="lt-LT" i="1" dirty="0" smtClean="0">
                <a:sym typeface="Wingdings" panose="05000000000000000000" pitchFamily="2" charset="2"/>
              </a:rPr>
              <a:t> </a:t>
            </a:r>
            <a:r>
              <a:rPr lang="en-US" i="1" dirty="0" smtClean="0">
                <a:sym typeface="Wingdings" panose="05000000000000000000" pitchFamily="2" charset="2"/>
              </a:rPr>
              <a:t>1  </a:t>
            </a:r>
            <a:r>
              <a:rPr lang="en-US" i="1" dirty="0" err="1" smtClean="0">
                <a:sym typeface="Wingdings" panose="05000000000000000000" pitchFamily="2" charset="2"/>
              </a:rPr>
              <a:t>rei</a:t>
            </a:r>
            <a:r>
              <a:rPr lang="lt-LT" i="1" dirty="0" smtClean="0">
                <a:sym typeface="Wingdings" panose="05000000000000000000" pitchFamily="2" charset="2"/>
              </a:rPr>
              <a:t>kšmė bus mažinama.</a:t>
            </a:r>
          </a:p>
          <a:p>
            <a:pPr marL="0" indent="0">
              <a:buNone/>
            </a:pPr>
            <a:r>
              <a:rPr lang="lt-LT" i="1" dirty="0" smtClean="0">
                <a:sym typeface="Wingdings" panose="05000000000000000000" pitchFamily="2" charset="2"/>
              </a:rPr>
              <a:t>Ats.: SI nesikeis, DI:</a:t>
            </a:r>
            <a:r>
              <a:rPr lang="en-US" i="1" dirty="0" smtClean="0">
                <a:sym typeface="Wingdings" panose="05000000000000000000" pitchFamily="2" charset="2"/>
              </a:rPr>
              <a:t>=DI-2.</a:t>
            </a:r>
            <a:endParaRPr lang="lt-LT" i="1" dirty="0">
              <a:sym typeface="Wingdings" panose="05000000000000000000" pitchFamily="2" charset="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4381" y="4395553"/>
            <a:ext cx="11019418" cy="2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Pakartojimo prefiksai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12572" cy="2153251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Pakartojimo prefiksai leidžia pakartoti eilutinę komandą.</a:t>
            </a:r>
          </a:p>
          <a:p>
            <a:pPr marL="0" indent="0">
              <a:buNone/>
            </a:pPr>
            <a:r>
              <a:rPr lang="lt-LT" dirty="0" smtClean="0"/>
              <a:t>Visi pakartojimo prefiksai užima vieną baitą mašininiame kode. Paskutinis baito bitas yra </a:t>
            </a:r>
            <a:r>
              <a:rPr lang="lt-LT" b="1" dirty="0" smtClean="0"/>
              <a:t>z (zero) </a:t>
            </a:r>
            <a:r>
              <a:rPr lang="lt-LT" dirty="0" smtClean="0"/>
              <a:t>bitas. </a:t>
            </a:r>
          </a:p>
          <a:p>
            <a:pPr marL="0" indent="0">
              <a:buNone/>
            </a:pPr>
            <a:endParaRPr lang="lt-L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52539"/>
              </p:ext>
            </p:extLst>
          </p:nvPr>
        </p:nvGraphicFramePr>
        <p:xfrm>
          <a:off x="7957750" y="1429147"/>
          <a:ext cx="3776526" cy="2599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842"/>
                <a:gridCol w="1258842"/>
                <a:gridCol w="1258842"/>
              </a:tblGrid>
              <a:tr h="889520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Prefiksas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Prefikso mašininis kodas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z bito reikšmė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9520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REP</a:t>
                      </a:r>
                    </a:p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REPE</a:t>
                      </a:r>
                    </a:p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REPZ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F3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0689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REPNE</a:t>
                      </a:r>
                    </a:p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REPNZ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F2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328639"/>
            <a:ext cx="5982730" cy="215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t-LT" dirty="0" smtClean="0"/>
              <a:t>Palyginimo komandos su pakartojimo prefiksu yra kartojamos tol, kol CX</a:t>
            </a:r>
            <a:r>
              <a:rPr lang="en-US" dirty="0" smtClean="0"/>
              <a:t>!=0 </a:t>
            </a:r>
            <a:r>
              <a:rPr lang="en-US" dirty="0" err="1" smtClean="0"/>
              <a:t>ir</a:t>
            </a:r>
            <a:r>
              <a:rPr lang="en-US" dirty="0" smtClean="0"/>
              <a:t> ZF=z</a:t>
            </a:r>
            <a:r>
              <a:rPr lang="lt-LT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lt-LT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lt-LT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03076" y="4357127"/>
            <a:ext cx="4759410" cy="215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Duomen</a:t>
            </a:r>
            <a:r>
              <a:rPr lang="lt-LT" dirty="0" smtClean="0"/>
              <a:t>ų persiuntimo komandos su pakartojimo prefiksu yra kartojamos tol, kol CX</a:t>
            </a:r>
            <a:r>
              <a:rPr lang="en-US" dirty="0" smtClean="0"/>
              <a:t>!=0</a:t>
            </a:r>
            <a:r>
              <a:rPr lang="lt-LT" dirty="0" smtClean="0"/>
              <a:t>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344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Eilutinių komandų vykdymo schema</a:t>
            </a:r>
            <a:endParaRPr lang="lt-L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47" y="1394265"/>
            <a:ext cx="5687836" cy="5241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230" y="1511929"/>
            <a:ext cx="60477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Pvz</a:t>
            </a:r>
            <a:r>
              <a:rPr lang="en-US" dirty="0" smtClean="0"/>
              <a:t>.: CX=0005, SF=0000, SI = 1234, DI = ABCD, </a:t>
            </a:r>
            <a:r>
              <a:rPr lang="en-US" dirty="0" err="1" smtClean="0"/>
              <a:t>vis</a:t>
            </a:r>
            <a:r>
              <a:rPr lang="lt-LT" dirty="0" smtClean="0"/>
              <a:t>ų</a:t>
            </a:r>
            <a:r>
              <a:rPr lang="en-US" dirty="0" smtClean="0"/>
              <a:t> ES </a:t>
            </a:r>
            <a:r>
              <a:rPr lang="en-US" dirty="0" err="1" smtClean="0"/>
              <a:t>ir</a:t>
            </a:r>
            <a:r>
              <a:rPr lang="en-US" dirty="0" smtClean="0"/>
              <a:t> DS </a:t>
            </a:r>
            <a:r>
              <a:rPr lang="lt-LT" dirty="0" smtClean="0"/>
              <a:t>baitų reikšmės yra nuliai</a:t>
            </a:r>
            <a:r>
              <a:rPr lang="en-US" dirty="0" smtClean="0"/>
              <a:t>. </a:t>
            </a:r>
            <a:r>
              <a:rPr lang="en-US" dirty="0" err="1" smtClean="0"/>
              <a:t>Vykdoma</a:t>
            </a:r>
            <a:r>
              <a:rPr lang="en-US" dirty="0" smtClean="0"/>
              <a:t> </a:t>
            </a:r>
            <a:r>
              <a:rPr lang="en-US" dirty="0" err="1" smtClean="0"/>
              <a:t>komanda</a:t>
            </a:r>
            <a:r>
              <a:rPr lang="en-US" dirty="0" smtClean="0"/>
              <a:t> REPNZ CMPSW. </a:t>
            </a:r>
            <a:r>
              <a:rPr lang="en-US" dirty="0" err="1" smtClean="0"/>
              <a:t>Kokios</a:t>
            </a:r>
            <a:r>
              <a:rPr lang="en-US" dirty="0" smtClean="0"/>
              <a:t> bus SI, DI </a:t>
            </a:r>
            <a:r>
              <a:rPr lang="en-US" dirty="0" err="1" smtClean="0"/>
              <a:t>ir</a:t>
            </a:r>
            <a:r>
              <a:rPr lang="en-US" dirty="0" smtClean="0"/>
              <a:t> CX </a:t>
            </a:r>
            <a:r>
              <a:rPr lang="en-US" dirty="0" err="1" smtClean="0"/>
              <a:t>reik</a:t>
            </a:r>
            <a:r>
              <a:rPr lang="lt-LT" dirty="0" smtClean="0"/>
              <a:t>šmės įvykdžius komandą?</a:t>
            </a:r>
          </a:p>
          <a:p>
            <a:pPr marL="342900" indent="-342900">
              <a:buAutoNum type="arabicParenR"/>
            </a:pPr>
            <a:r>
              <a:rPr lang="lt-LT" dirty="0" smtClean="0"/>
              <a:t>Ar CX </a:t>
            </a:r>
            <a:r>
              <a:rPr lang="en-US" dirty="0" smtClean="0"/>
              <a:t>= 0? Ne.</a:t>
            </a:r>
          </a:p>
          <a:p>
            <a:pPr marL="342900" indent="-342900">
              <a:buAutoNum type="arabicParenR"/>
            </a:pPr>
            <a:r>
              <a:rPr lang="en-US" dirty="0" smtClean="0"/>
              <a:t>CX:=0005-1=0004;</a:t>
            </a:r>
          </a:p>
          <a:p>
            <a:pPr marL="342900" indent="-342900">
              <a:buAutoNum type="arabicParenR"/>
            </a:pPr>
            <a:r>
              <a:rPr lang="lt-LT" dirty="0" smtClean="0"/>
              <a:t>Vykdom operaciją. Kadangi visi ES ir DS baitai užpildyti nuliais, bus atliekamas toks veiksmas: CMP 0000h, 0000h. Reiškia, ZF tampa 1 (nes atėmę gavom nulį, reiškia ZF</a:t>
            </a:r>
            <a:r>
              <a:rPr lang="en-US" dirty="0" smtClean="0"/>
              <a:t>=1).</a:t>
            </a:r>
            <a:endParaRPr lang="lt-LT" dirty="0" smtClean="0"/>
          </a:p>
          <a:p>
            <a:pPr marL="342900" indent="-342900">
              <a:buAutoNum type="arabicParenR"/>
            </a:pPr>
            <a:r>
              <a:rPr lang="lt-LT" dirty="0"/>
              <a:t>K</a:t>
            </a:r>
            <a:r>
              <a:rPr lang="en-US" dirty="0" err="1" smtClean="0"/>
              <a:t>omanda</a:t>
            </a:r>
            <a:r>
              <a:rPr lang="en-US" dirty="0" smtClean="0"/>
              <a:t> SCAS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dirbam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lt-LT" dirty="0" smtClean="0">
                <a:solidFill>
                  <a:srgbClr val="FF0000"/>
                </a:solidFill>
                <a:sym typeface="Wingdings" panose="05000000000000000000" pitchFamily="2" charset="2"/>
              </a:rPr>
              <a:t>žodžiais</a:t>
            </a:r>
            <a:r>
              <a:rPr lang="lt-LT" dirty="0" smtClean="0">
                <a:sym typeface="Wingdings" panose="05000000000000000000" pitchFamily="2" charset="2"/>
              </a:rPr>
              <a:t>, dalyvauja ir SI, ir DI registrai  DF</a:t>
            </a:r>
            <a:r>
              <a:rPr lang="en-US" dirty="0" smtClean="0">
                <a:sym typeface="Wingdings" panose="05000000000000000000" pitchFamily="2" charset="2"/>
              </a:rPr>
              <a:t>=0, </a:t>
            </a:r>
            <a:r>
              <a:rPr lang="en-US" dirty="0" err="1" smtClean="0">
                <a:sym typeface="Wingdings" panose="05000000000000000000" pitchFamily="2" charset="2"/>
              </a:rPr>
              <a:t>rei</a:t>
            </a:r>
            <a:r>
              <a:rPr lang="lt-LT" dirty="0" smtClean="0">
                <a:sym typeface="Wingdings" panose="05000000000000000000" pitchFamily="2" charset="2"/>
              </a:rPr>
              <a:t>kšmės didės  SI</a:t>
            </a:r>
            <a:r>
              <a:rPr lang="en-US" dirty="0" smtClean="0">
                <a:sym typeface="Wingdings" panose="05000000000000000000" pitchFamily="2" charset="2"/>
              </a:rPr>
              <a:t>:=1234+2=1236, DI:=ABCD+2=ABCF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sym typeface="Wingdings" panose="05000000000000000000" pitchFamily="2" charset="2"/>
              </a:rPr>
              <a:t>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lt-LT" dirty="0" smtClean="0">
                <a:sym typeface="Wingdings" panose="05000000000000000000" pitchFamily="2" charset="2"/>
              </a:rPr>
              <a:t>vykdoma komanda yra</a:t>
            </a:r>
            <a:r>
              <a:rPr lang="en-US" dirty="0" smtClean="0">
                <a:sym typeface="Wingdings" panose="05000000000000000000" pitchFamily="2" charset="2"/>
              </a:rPr>
              <a:t> CMPS </a:t>
            </a:r>
            <a:r>
              <a:rPr lang="en-US" dirty="0" err="1" smtClean="0">
                <a:sym typeface="Wingdings" panose="05000000000000000000" pitchFamily="2" charset="2"/>
              </a:rPr>
              <a:t>arba</a:t>
            </a:r>
            <a:r>
              <a:rPr lang="en-US" dirty="0" smtClean="0">
                <a:sym typeface="Wingdings" panose="05000000000000000000" pitchFamily="2" charset="2"/>
              </a:rPr>
              <a:t> SCAS? </a:t>
            </a:r>
            <a:r>
              <a:rPr lang="en-US" dirty="0" err="1" smtClean="0">
                <a:sym typeface="Wingdings" panose="05000000000000000000" pitchFamily="2" charset="2"/>
              </a:rPr>
              <a:t>Taip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sym typeface="Wingdings" panose="05000000000000000000" pitchFamily="2" charset="2"/>
              </a:rPr>
              <a:t>Ar</a:t>
            </a:r>
            <a:r>
              <a:rPr lang="en-US" dirty="0" smtClean="0">
                <a:sym typeface="Wingdings" panose="05000000000000000000" pitchFamily="2" charset="2"/>
              </a:rPr>
              <a:t> ZF=z? ZF=1, z=0 Ne.</a:t>
            </a:r>
          </a:p>
          <a:p>
            <a:pPr marL="342900" indent="-342900">
              <a:buAutoNum type="arabicParenR"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Eilutin</a:t>
            </a:r>
            <a:r>
              <a:rPr lang="lt-LT" dirty="0" smtClean="0">
                <a:sym typeface="Wingdings" panose="05000000000000000000" pitchFamily="2" charset="2"/>
              </a:rPr>
              <a:t>ė komanda įvykdyta, einama vykdyti kitos komandos.</a:t>
            </a:r>
          </a:p>
          <a:p>
            <a:endParaRPr lang="lt-LT" dirty="0">
              <a:sym typeface="Wingdings" panose="05000000000000000000" pitchFamily="2" charset="2"/>
            </a:endParaRPr>
          </a:p>
          <a:p>
            <a:r>
              <a:rPr lang="lt-LT" u="sng" dirty="0" smtClean="0">
                <a:sym typeface="Wingdings" panose="05000000000000000000" pitchFamily="2" charset="2"/>
              </a:rPr>
              <a:t>Ats.: SI</a:t>
            </a:r>
            <a:r>
              <a:rPr lang="en-US" u="sng" dirty="0" smtClean="0">
                <a:sym typeface="Wingdings" panose="05000000000000000000" pitchFamily="2" charset="2"/>
              </a:rPr>
              <a:t>=1236, DI=ABCF, CX=0004.</a:t>
            </a:r>
            <a:endParaRPr lang="en-US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99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Pavyzdinis uždavinys (1)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t-LT" dirty="0" smtClean="0"/>
              <a:t>Registrų reikšmės SI</a:t>
            </a:r>
            <a:r>
              <a:rPr lang="en-US" dirty="0" smtClean="0"/>
              <a:t>=</a:t>
            </a:r>
            <a:r>
              <a:rPr lang="lt-LT" dirty="0" smtClean="0"/>
              <a:t>0000</a:t>
            </a:r>
            <a:r>
              <a:rPr lang="en-US" dirty="0" smtClean="0"/>
              <a:t>,</a:t>
            </a:r>
            <a:r>
              <a:rPr lang="lt-LT" dirty="0"/>
              <a:t> </a:t>
            </a:r>
            <a:r>
              <a:rPr lang="en-US" dirty="0" smtClean="0"/>
              <a:t> DI=</a:t>
            </a:r>
            <a:r>
              <a:rPr lang="lt-LT" dirty="0" smtClean="0"/>
              <a:t>00</a:t>
            </a:r>
            <a:r>
              <a:rPr lang="en-US" dirty="0" smtClean="0"/>
              <a:t>00, </a:t>
            </a:r>
            <a:r>
              <a:rPr lang="lt-LT" dirty="0" smtClean="0"/>
              <a:t>DS</a:t>
            </a:r>
            <a:r>
              <a:rPr lang="en-US" dirty="0" smtClean="0"/>
              <a:t>=1234, ES=3333, AX=BABA, CX = 0014, SF = </a:t>
            </a:r>
            <a:r>
              <a:rPr lang="en-US" dirty="0" smtClean="0"/>
              <a:t>000F</a:t>
            </a:r>
            <a:r>
              <a:rPr lang="en-US" dirty="0" smtClean="0"/>
              <a:t>. </a:t>
            </a:r>
            <a:r>
              <a:rPr lang="lt-LT" dirty="0" smtClean="0"/>
              <a:t>Duomenų segmento pirmųjų 20-ies baitų reikšmės yra atitinkamai 01h, 02h, 03h, ..., 14h. Vykdoma komanda REP MOVSB. Kokia bus SI, DI ir baitų, atmintyje esančių adresais 33330...33344, reikšmių suma įvykdžius komandą?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 smtClean="0"/>
              <a:t>Tikslas yra rasti sumą iš trijų skaičių:</a:t>
            </a:r>
          </a:p>
          <a:p>
            <a:pPr marL="514350" indent="-514350">
              <a:buFont typeface="+mj-lt"/>
              <a:buAutoNum type="arabicParenR"/>
            </a:pPr>
            <a:r>
              <a:rPr lang="lt-LT" dirty="0" smtClean="0"/>
              <a:t>SI registro reikšmės įvykdžius komandą</a:t>
            </a:r>
          </a:p>
          <a:p>
            <a:pPr marL="514350" indent="-514350">
              <a:buFont typeface="+mj-lt"/>
              <a:buAutoNum type="arabicParenR"/>
            </a:pPr>
            <a:r>
              <a:rPr lang="lt-LT" dirty="0" smtClean="0"/>
              <a:t>DI registro reikšmės įvykdžius komandą</a:t>
            </a:r>
          </a:p>
          <a:p>
            <a:pPr marL="514350" indent="-514350">
              <a:buFont typeface="+mj-lt"/>
              <a:buAutoNum type="arabicParenR"/>
            </a:pPr>
            <a:r>
              <a:rPr lang="lt-LT" dirty="0" smtClean="0"/>
              <a:t>Baitų, esančių nurodytais adresais, reikšmių sumos</a:t>
            </a:r>
          </a:p>
        </p:txBody>
      </p:sp>
    </p:spTree>
    <p:extLst>
      <p:ext uri="{BB962C8B-B14F-4D97-AF65-F5344CB8AC3E}">
        <p14:creationId xmlns:p14="http://schemas.microsoft.com/office/powerpoint/2010/main" val="28309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3488" y="231007"/>
            <a:ext cx="10515600" cy="1325563"/>
          </a:xfrm>
        </p:spPr>
        <p:txBody>
          <a:bodyPr/>
          <a:lstStyle/>
          <a:p>
            <a:pPr algn="ctr"/>
            <a:r>
              <a:rPr lang="lt-LT" dirty="0" smtClean="0"/>
              <a:t>Pavyzdinis uždavinys (2)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92224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Pradėkime nuo baitų, esančių nurodytais adresais. Nusibraižykime, kaip atrodo atmintis prieš vykdant komandą.</a:t>
            </a:r>
          </a:p>
          <a:p>
            <a:pPr marL="0" indent="0">
              <a:buNone/>
            </a:pPr>
            <a:r>
              <a:rPr lang="lt-LT" dirty="0" smtClean="0"/>
              <a:t>Baitai, kurių mums reikia, vis dar nežinomi, tačiau pirmojo reikalingo baito adresas sutampa su ES segmento pradžia. Kadangi komandoje MOVSB rašoma į </a:t>
            </a:r>
            <a:r>
              <a:rPr lang="lt-LT" b="1" dirty="0" smtClean="0"/>
              <a:t>ES</a:t>
            </a:r>
            <a:r>
              <a:rPr lang="lt-LT" dirty="0" smtClean="0"/>
              <a:t> segmentą (MOVSB atlieka veiksmą MOV </a:t>
            </a:r>
            <a:r>
              <a:rPr lang="lt-LT" b="1" dirty="0" smtClean="0"/>
              <a:t>ES</a:t>
            </a:r>
            <a:r>
              <a:rPr lang="lt-LT" dirty="0" smtClean="0"/>
              <a:t>:[DI], DS:[SI]), pradėkime vykdyti komandą ir žiūrėkime, </a:t>
            </a:r>
            <a:r>
              <a:rPr lang="en-US" dirty="0" err="1" smtClean="0"/>
              <a:t>kaip</a:t>
            </a:r>
            <a:r>
              <a:rPr lang="en-US" dirty="0" smtClean="0"/>
              <a:t> </a:t>
            </a:r>
            <a:r>
              <a:rPr lang="en-US" dirty="0" err="1" smtClean="0"/>
              <a:t>keisis</a:t>
            </a:r>
            <a:r>
              <a:rPr lang="en-US" dirty="0" smtClean="0"/>
              <a:t> </a:t>
            </a:r>
            <a:r>
              <a:rPr lang="en-US" dirty="0" err="1" smtClean="0"/>
              <a:t>atminties</a:t>
            </a:r>
            <a:r>
              <a:rPr lang="en-US" dirty="0" smtClean="0"/>
              <a:t> </a:t>
            </a:r>
            <a:r>
              <a:rPr lang="en-US" dirty="0" err="1" smtClean="0"/>
              <a:t>baitai</a:t>
            </a:r>
            <a:r>
              <a:rPr lang="lt-LT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01170"/>
              </p:ext>
            </p:extLst>
          </p:nvPr>
        </p:nvGraphicFramePr>
        <p:xfrm>
          <a:off x="8277728" y="0"/>
          <a:ext cx="3693172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872"/>
                <a:gridCol w="1451300"/>
              </a:tblGrid>
              <a:tr h="214567">
                <a:tc>
                  <a:txBody>
                    <a:bodyPr/>
                    <a:lstStyle/>
                    <a:p>
                      <a:pPr algn="r"/>
                      <a:r>
                        <a:rPr lang="lt-LT" b="0" dirty="0" smtClean="0">
                          <a:solidFill>
                            <a:schemeClr val="tx1"/>
                          </a:solidFill>
                        </a:rPr>
                        <a:t>Absoliutus adresas</a:t>
                      </a:r>
                      <a:endParaRPr lang="lt-LT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chemeClr val="tx1"/>
                          </a:solidFill>
                        </a:rPr>
                        <a:t>Baito reikšmė atmintyje</a:t>
                      </a:r>
                      <a:endParaRPr lang="lt-L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4567">
                <a:tc>
                  <a:txBody>
                    <a:bodyPr/>
                    <a:lstStyle/>
                    <a:p>
                      <a:pPr algn="r"/>
                      <a:r>
                        <a:rPr lang="lt-LT" b="0" dirty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lt-LT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chemeClr val="tx1"/>
                          </a:solidFill>
                        </a:rPr>
                        <a:t>XXh</a:t>
                      </a:r>
                      <a:endParaRPr lang="lt-L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272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272">
                <a:tc>
                  <a:txBody>
                    <a:bodyPr/>
                    <a:lstStyle/>
                    <a:p>
                      <a:pPr algn="r"/>
                      <a:r>
                        <a:rPr lang="lt-LT" i="1" dirty="0" smtClean="0">
                          <a:solidFill>
                            <a:schemeClr val="tx1"/>
                          </a:solidFill>
                        </a:rPr>
                        <a:t>DS pradžia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12340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01h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272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02h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272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... 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272">
                <a:tc>
                  <a:txBody>
                    <a:bodyPr/>
                    <a:lstStyle/>
                    <a:p>
                      <a:pPr algn="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12354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14h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27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t-LT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... 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272">
                <a:tc>
                  <a:txBody>
                    <a:bodyPr/>
                    <a:lstStyle/>
                    <a:p>
                      <a:pPr algn="r"/>
                      <a:r>
                        <a:rPr lang="lt-LT" i="1" dirty="0" smtClean="0">
                          <a:solidFill>
                            <a:schemeClr val="tx1"/>
                          </a:solidFill>
                        </a:rPr>
                        <a:t>DS pabaiga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2233F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XXh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272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... 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lt-LT" i="1" dirty="0" smtClean="0">
                          <a:solidFill>
                            <a:schemeClr val="tx1"/>
                          </a:solidFill>
                        </a:rPr>
                        <a:t>ES pradžia 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33330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XXh</a:t>
                      </a:r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33331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XXh</a:t>
                      </a:r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688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33344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XXh</a:t>
                      </a:r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688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272">
                <a:tc>
                  <a:txBody>
                    <a:bodyPr/>
                    <a:lstStyle/>
                    <a:p>
                      <a:pPr algn="r"/>
                      <a:r>
                        <a:rPr lang="lt-LT" i="1" dirty="0" smtClean="0">
                          <a:solidFill>
                            <a:schemeClr val="tx1"/>
                          </a:solidFill>
                        </a:rPr>
                        <a:t>ES pabaiga 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4332F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XXh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272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27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FFFFF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XXh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74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1994" y="67448"/>
            <a:ext cx="10515600" cy="1325563"/>
          </a:xfrm>
        </p:spPr>
        <p:txBody>
          <a:bodyPr/>
          <a:lstStyle/>
          <a:p>
            <a:pPr algn="ctr"/>
            <a:r>
              <a:rPr lang="lt-LT" dirty="0" smtClean="0"/>
              <a:t>Pavyzdinis uždavinys (3)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06" y="1280160"/>
            <a:ext cx="8229601" cy="54093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lt-LT" dirty="0" smtClean="0"/>
              <a:t>Vykdome </a:t>
            </a:r>
            <a:r>
              <a:rPr lang="en-US" dirty="0" err="1" smtClean="0"/>
              <a:t>komand</a:t>
            </a:r>
            <a:r>
              <a:rPr lang="lt-LT" dirty="0" smtClean="0"/>
              <a:t>ą </a:t>
            </a:r>
            <a:r>
              <a:rPr lang="en-US" dirty="0" smtClean="0"/>
              <a:t>REP MOV</a:t>
            </a:r>
            <a:r>
              <a:rPr lang="lt-LT" dirty="0" smtClean="0"/>
              <a:t>SB</a:t>
            </a:r>
            <a:r>
              <a:rPr lang="lt-LT" dirty="0" smtClean="0"/>
              <a:t>:</a:t>
            </a:r>
          </a:p>
          <a:p>
            <a:pPr marL="514350" indent="-514350">
              <a:buAutoNum type="arabicParenR"/>
            </a:pPr>
            <a:r>
              <a:rPr lang="lt-LT" dirty="0" smtClean="0"/>
              <a:t>Ar CX </a:t>
            </a:r>
            <a:r>
              <a:rPr lang="en-US" dirty="0" smtClean="0"/>
              <a:t>= 0? CX=0014, </a:t>
            </a:r>
            <a:r>
              <a:rPr lang="en-US" dirty="0" err="1" smtClean="0"/>
              <a:t>rei</a:t>
            </a:r>
            <a:r>
              <a:rPr lang="lt-LT" dirty="0" smtClean="0"/>
              <a:t>škia ne.</a:t>
            </a:r>
          </a:p>
          <a:p>
            <a:pPr marL="514350" indent="-514350">
              <a:buAutoNum type="arabicParenR"/>
            </a:pPr>
            <a:r>
              <a:rPr lang="lt-LT" dirty="0" smtClean="0"/>
              <a:t>CX:</a:t>
            </a:r>
            <a:r>
              <a:rPr lang="en-US" dirty="0" smtClean="0"/>
              <a:t>=0014-1=0013.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Vykdom</a:t>
            </a:r>
            <a:r>
              <a:rPr lang="en-US" dirty="0" smtClean="0"/>
              <a:t> </a:t>
            </a:r>
            <a:r>
              <a:rPr lang="en-US" dirty="0" err="1" smtClean="0"/>
              <a:t>operacij</a:t>
            </a:r>
            <a:r>
              <a:rPr lang="lt-LT" dirty="0" smtClean="0"/>
              <a:t>ą. Atliekamas veiksmas: MOV ES:[DI], DS:[SI]. Vadinasi, baito, esančio adresu 12340 (1234*10h+0000), reikšmę įrašysime į adresą 33330 (3333*10h+0000).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Komandoje</a:t>
            </a:r>
            <a:r>
              <a:rPr lang="en-US" dirty="0" smtClean="0"/>
              <a:t> </a:t>
            </a:r>
            <a:r>
              <a:rPr lang="en-US" dirty="0" err="1" smtClean="0"/>
              <a:t>naudojamas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SI, </a:t>
            </a:r>
            <a:r>
              <a:rPr lang="en-US" dirty="0" err="1" smtClean="0"/>
              <a:t>ir</a:t>
            </a:r>
            <a:r>
              <a:rPr lang="en-US" dirty="0" smtClean="0"/>
              <a:t> DI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keisis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ir</a:t>
            </a:r>
            <a:r>
              <a:rPr lang="en-US" dirty="0" smtClean="0">
                <a:sym typeface="Wingdings" panose="05000000000000000000" pitchFamily="2" charset="2"/>
              </a:rPr>
              <a:t> SI, </a:t>
            </a:r>
            <a:r>
              <a:rPr lang="en-US" dirty="0" err="1" smtClean="0">
                <a:sym typeface="Wingdings" panose="05000000000000000000" pitchFamily="2" charset="2"/>
              </a:rPr>
              <a:t>ir</a:t>
            </a:r>
            <a:r>
              <a:rPr lang="en-US" dirty="0" smtClean="0">
                <a:sym typeface="Wingdings" panose="05000000000000000000" pitchFamily="2" charset="2"/>
              </a:rPr>
              <a:t> DI.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err="1" smtClean="0">
                <a:sym typeface="Wingdings" panose="05000000000000000000" pitchFamily="2" charset="2"/>
              </a:rPr>
              <a:t>Komandoje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dirbama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baitais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keisis</a:t>
            </a:r>
            <a:r>
              <a:rPr lang="en-US" dirty="0" smtClean="0">
                <a:sym typeface="Wingdings" panose="05000000000000000000" pitchFamily="2" charset="2"/>
              </a:rPr>
              <a:t> per 1.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DF=0 (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lt-LT" dirty="0" smtClean="0">
                <a:sym typeface="Wingdings" panose="05000000000000000000" pitchFamily="2" charset="2"/>
              </a:rPr>
              <a:t>š S</a:t>
            </a:r>
            <a:r>
              <a:rPr lang="en-US" dirty="0" smtClean="0">
                <a:sym typeface="Wingdings" panose="05000000000000000000" pitchFamily="2" charset="2"/>
              </a:rPr>
              <a:t>F=000F</a:t>
            </a:r>
            <a:r>
              <a:rPr lang="en-US" dirty="0" smtClean="0">
                <a:sym typeface="Wingdings" panose="05000000000000000000" pitchFamily="2" charset="2"/>
              </a:rPr>
              <a:t>)  SI </a:t>
            </a:r>
            <a:r>
              <a:rPr lang="en-US" dirty="0" err="1" smtClean="0">
                <a:sym typeface="Wingdings" panose="05000000000000000000" pitchFamily="2" charset="2"/>
              </a:rPr>
              <a:t>ir</a:t>
            </a:r>
            <a:r>
              <a:rPr lang="en-US" dirty="0" smtClean="0">
                <a:sym typeface="Wingdings" panose="05000000000000000000" pitchFamily="2" charset="2"/>
              </a:rPr>
              <a:t> DI did</a:t>
            </a:r>
            <a:r>
              <a:rPr lang="lt-LT" dirty="0" smtClean="0">
                <a:sym typeface="Wingdings" panose="05000000000000000000" pitchFamily="2" charset="2"/>
              </a:rPr>
              <a:t>ės.</a:t>
            </a:r>
            <a:br>
              <a:rPr lang="lt-LT" dirty="0" smtClean="0">
                <a:sym typeface="Wingdings" panose="05000000000000000000" pitchFamily="2" charset="2"/>
              </a:rPr>
            </a:br>
            <a:r>
              <a:rPr lang="lt-LT" dirty="0" smtClean="0">
                <a:sym typeface="Wingdings" panose="05000000000000000000" pitchFamily="2" charset="2"/>
              </a:rPr>
              <a:t>SI:</a:t>
            </a:r>
            <a:r>
              <a:rPr lang="en-US" dirty="0" smtClean="0">
                <a:sym typeface="Wingdings" panose="05000000000000000000" pitchFamily="2" charset="2"/>
              </a:rPr>
              <a:t>=0000+1=0001; DI:=0000+1=0001</a:t>
            </a:r>
          </a:p>
          <a:p>
            <a:pPr marL="514350" indent="-514350">
              <a:buAutoNum type="arabicParenR"/>
            </a:pPr>
            <a:r>
              <a:rPr lang="en-US" dirty="0" err="1" smtClean="0">
                <a:sym typeface="Wingdings" panose="05000000000000000000" pitchFamily="2" charset="2"/>
              </a:rPr>
              <a:t>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komanda</a:t>
            </a:r>
            <a:r>
              <a:rPr lang="en-US" dirty="0" smtClean="0">
                <a:sym typeface="Wingdings" panose="05000000000000000000" pitchFamily="2" charset="2"/>
              </a:rPr>
              <a:t> SCAS/CMPS? Ne.</a:t>
            </a:r>
          </a:p>
          <a:p>
            <a:pPr marL="0" indent="0">
              <a:buNone/>
            </a:pPr>
            <a:r>
              <a:rPr lang="lt-LT" dirty="0" smtClean="0">
                <a:sym typeface="Wingdings" panose="05000000000000000000" pitchFamily="2" charset="2"/>
              </a:rPr>
              <a:t>Dabar reiktų eiti vykdyti visko iš naujo, bet p</a:t>
            </a:r>
            <a:r>
              <a:rPr lang="en-US" dirty="0" smtClean="0">
                <a:sym typeface="Wingdings" panose="05000000000000000000" pitchFamily="2" charset="2"/>
              </a:rPr>
              <a:t>a</a:t>
            </a:r>
            <a:r>
              <a:rPr lang="lt-LT" dirty="0" smtClean="0">
                <a:sym typeface="Wingdings" panose="05000000000000000000" pitchFamily="2" charset="2"/>
              </a:rPr>
              <a:t>žiūrėkime, kaip atrodo atmintis po vienos iteracijos.</a:t>
            </a:r>
          </a:p>
          <a:p>
            <a:pPr marL="0" indent="0">
              <a:buNone/>
            </a:pPr>
            <a:r>
              <a:rPr lang="lt-LT" dirty="0" smtClean="0">
                <a:sym typeface="Wingdings" panose="05000000000000000000" pitchFamily="2" charset="2"/>
              </a:rPr>
              <a:t>Kas bus po dviejų iteracijų? (Baito, esančio adresu 12341 reikšmė įrašyta į 33331 adresu esantį baitą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Kas</a:t>
            </a:r>
            <a:r>
              <a:rPr lang="en-US" dirty="0" smtClean="0">
                <a:sym typeface="Wingdings" panose="05000000000000000000" pitchFamily="2" charset="2"/>
              </a:rPr>
              <a:t> bus </a:t>
            </a:r>
            <a:r>
              <a:rPr lang="en-US" dirty="0" err="1" smtClean="0">
                <a:sym typeface="Wingdings" panose="05000000000000000000" pitchFamily="2" charset="2"/>
              </a:rPr>
              <a:t>po</a:t>
            </a:r>
            <a:r>
              <a:rPr lang="en-US" dirty="0" smtClean="0">
                <a:sym typeface="Wingdings" panose="05000000000000000000" pitchFamily="2" charset="2"/>
              </a:rPr>
              <a:t> vi</a:t>
            </a:r>
            <a:r>
              <a:rPr lang="lt-LT" dirty="0" smtClean="0">
                <a:sym typeface="Wingdings" panose="05000000000000000000" pitchFamily="2" charset="2"/>
              </a:rPr>
              <a:t>sų iteracijų? Iš viso yra vykdoma 14h (CX reikšmė) kartų, kas yra 20d kartų. Reiškia, visos mūsų žinomos reikšmės duomenų segmente yra perkopijuojamos į pirmus 20 ekstra segmento baitų. </a:t>
            </a:r>
            <a:endParaRPr lang="en-US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85145"/>
              </p:ext>
            </p:extLst>
          </p:nvPr>
        </p:nvGraphicFramePr>
        <p:xfrm>
          <a:off x="8181475" y="0"/>
          <a:ext cx="393981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94"/>
                <a:gridCol w="1548224"/>
              </a:tblGrid>
              <a:tr h="624359">
                <a:tc>
                  <a:txBody>
                    <a:bodyPr/>
                    <a:lstStyle/>
                    <a:p>
                      <a:pPr algn="r"/>
                      <a:r>
                        <a:rPr lang="lt-LT" b="0" dirty="0" smtClean="0">
                          <a:solidFill>
                            <a:schemeClr val="tx1"/>
                          </a:solidFill>
                        </a:rPr>
                        <a:t>Absoliutus adresas</a:t>
                      </a:r>
                      <a:endParaRPr lang="lt-LT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chemeClr val="tx1"/>
                          </a:solidFill>
                        </a:rPr>
                        <a:t>Baito reikšmė atmintyje</a:t>
                      </a:r>
                      <a:endParaRPr lang="lt-L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b="0" dirty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lt-LT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chemeClr val="tx1"/>
                          </a:solidFill>
                        </a:rPr>
                        <a:t>XXh</a:t>
                      </a:r>
                      <a:endParaRPr lang="lt-L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i="1" dirty="0" smtClean="0">
                          <a:solidFill>
                            <a:schemeClr val="tx1"/>
                          </a:solidFill>
                        </a:rPr>
                        <a:t>DS pradžia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12340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01h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02h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... 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12354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14h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t-LT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... 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i="1" dirty="0" smtClean="0">
                          <a:solidFill>
                            <a:schemeClr val="tx1"/>
                          </a:solidFill>
                        </a:rPr>
                        <a:t>DS pabaiga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2233F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XXh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... 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i="1" dirty="0" smtClean="0">
                          <a:solidFill>
                            <a:schemeClr val="tx1"/>
                          </a:solidFill>
                        </a:rPr>
                        <a:t>ES pradžia 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33330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01h</a:t>
                      </a:r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33331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33344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i="1" dirty="0" smtClean="0">
                          <a:solidFill>
                            <a:schemeClr val="tx1"/>
                          </a:solidFill>
                        </a:rPr>
                        <a:t>ES pabaiga 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4332F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XXh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FFFFF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XXh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8718683" y="1689034"/>
            <a:ext cx="2406316" cy="2394284"/>
            <a:chOff x="8681988" y="1934678"/>
            <a:chExt cx="2406316" cy="239428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81988" y="3993281"/>
              <a:ext cx="2329313" cy="335681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8681988" y="1934678"/>
              <a:ext cx="0" cy="2058604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681988" y="1934678"/>
              <a:ext cx="2406316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8386612" y="1953529"/>
            <a:ext cx="3416064" cy="2712718"/>
            <a:chOff x="8386612" y="1953529"/>
            <a:chExt cx="3416064" cy="2712718"/>
          </a:xfrm>
        </p:grpSpPr>
        <p:grpSp>
          <p:nvGrpSpPr>
            <p:cNvPr id="48" name="Group 47"/>
            <p:cNvGrpSpPr/>
            <p:nvPr/>
          </p:nvGrpSpPr>
          <p:grpSpPr>
            <a:xfrm>
              <a:off x="8386612" y="1953529"/>
              <a:ext cx="2406316" cy="2441574"/>
              <a:chOff x="8210349" y="1306063"/>
              <a:chExt cx="2406316" cy="2441574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8210349" y="3731875"/>
                <a:ext cx="2329314" cy="1576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8210349" y="1306063"/>
                <a:ext cx="603" cy="2441574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210349" y="1306063"/>
                <a:ext cx="2406316" cy="0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1061531" y="4296915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>
                  <a:solidFill>
                    <a:srgbClr val="FF0000"/>
                  </a:solidFill>
                </a:rPr>
                <a:t>02h</a:t>
              </a:r>
              <a:endParaRPr lang="lt-LT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235616" y="2302850"/>
            <a:ext cx="3567060" cy="3108105"/>
            <a:chOff x="8235616" y="2302850"/>
            <a:chExt cx="3567060" cy="3108105"/>
          </a:xfrm>
        </p:grpSpPr>
        <p:grpSp>
          <p:nvGrpSpPr>
            <p:cNvPr id="50" name="Group 49"/>
            <p:cNvGrpSpPr/>
            <p:nvPr/>
          </p:nvGrpSpPr>
          <p:grpSpPr>
            <a:xfrm>
              <a:off x="8235616" y="2302850"/>
              <a:ext cx="2406316" cy="2580887"/>
              <a:chOff x="8681988" y="1671269"/>
              <a:chExt cx="2406316" cy="2580887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8681988" y="3993281"/>
                <a:ext cx="2406316" cy="258875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8681988" y="1671269"/>
                <a:ext cx="0" cy="2322013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681988" y="1671269"/>
                <a:ext cx="2406316" cy="0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/>
            <p:cNvCxnSpPr/>
            <p:nvPr/>
          </p:nvCxnSpPr>
          <p:spPr>
            <a:xfrm>
              <a:off x="11802676" y="2718336"/>
              <a:ext cx="0" cy="244438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1061531" y="5041623"/>
              <a:ext cx="741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t-LT" dirty="0" smtClean="0">
                  <a:solidFill>
                    <a:srgbClr val="FF0000"/>
                  </a:solidFill>
                </a:rPr>
                <a:t>14h</a:t>
              </a:r>
              <a:endParaRPr lang="lt-LT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54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Pavyzdinis uždavinys (4)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6303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lt-LT" dirty="0" smtClean="0"/>
              <a:t>Prisimenam sąlygą: mums reikia baitų, esančių adresais 33330...33344, reikšmių sumos. Įvykdę komandą, jau turime šias reikšmes. Sudedam jas (nepamirštam, kad tai šešioliktainiai skaičiai):</a:t>
            </a:r>
          </a:p>
          <a:p>
            <a:pPr marL="0" indent="0">
              <a:buNone/>
            </a:pPr>
            <a:r>
              <a:rPr lang="lt-LT" dirty="0" smtClean="0"/>
              <a:t>01+02+03+...+09+0A+0B+...+13+14</a:t>
            </a:r>
            <a:r>
              <a:rPr lang="en-US" dirty="0" smtClean="0"/>
              <a:t>=D2h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Tr</a:t>
            </a:r>
            <a:r>
              <a:rPr lang="lt-LT" dirty="0" smtClean="0"/>
              <a:t>ūksta: SI ir DI reikšmių.</a:t>
            </a:r>
          </a:p>
          <a:p>
            <a:pPr marL="0" indent="0">
              <a:buNone/>
            </a:pPr>
            <a:r>
              <a:rPr lang="lt-LT" dirty="0" smtClean="0"/>
              <a:t>Anksčiau išsiaiškinom, kad ir SI, ir DI didėja per vieną (nes DF</a:t>
            </a:r>
            <a:r>
              <a:rPr lang="en-US" dirty="0" smtClean="0"/>
              <a:t>=0, </a:t>
            </a:r>
            <a:r>
              <a:rPr lang="en-US" dirty="0" err="1" smtClean="0"/>
              <a:t>dirbam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baitais</a:t>
            </a:r>
            <a:r>
              <a:rPr lang="en-US" dirty="0" smtClean="0"/>
              <a:t>, </a:t>
            </a:r>
            <a:r>
              <a:rPr lang="lt-LT" dirty="0" smtClean="0"/>
              <a:t>naudojami abu registrai). Kadangi eilutinę komandą vykdom 14h kartų</a:t>
            </a:r>
            <a:r>
              <a:rPr lang="en-US" dirty="0" smtClean="0"/>
              <a:t>, </a:t>
            </a:r>
            <a:r>
              <a:rPr lang="en-US" dirty="0" err="1" smtClean="0"/>
              <a:t>reikia</a:t>
            </a:r>
            <a:r>
              <a:rPr lang="en-US" dirty="0" smtClean="0"/>
              <a:t> 14</a:t>
            </a:r>
            <a:r>
              <a:rPr lang="lt-LT" dirty="0" smtClean="0"/>
              <a:t>h</a:t>
            </a:r>
            <a:r>
              <a:rPr lang="en-US" dirty="0" smtClean="0"/>
              <a:t> kart</a:t>
            </a:r>
            <a:r>
              <a:rPr lang="lt-LT" dirty="0" smtClean="0"/>
              <a:t>ų pridėti 01h:</a:t>
            </a:r>
          </a:p>
          <a:p>
            <a:pPr marL="0" indent="0">
              <a:buNone/>
            </a:pPr>
            <a:r>
              <a:rPr lang="lt-LT" dirty="0" smtClean="0"/>
              <a:t>SI</a:t>
            </a:r>
            <a:r>
              <a:rPr lang="en-US" dirty="0" smtClean="0"/>
              <a:t>:=0000+</a:t>
            </a:r>
            <a:r>
              <a:rPr lang="lt-LT" dirty="0" smtClean="0"/>
              <a:t>0014</a:t>
            </a:r>
            <a:r>
              <a:rPr lang="en-US" dirty="0" smtClean="0"/>
              <a:t>=0014</a:t>
            </a:r>
            <a:r>
              <a:rPr lang="lt-LT" dirty="0" smtClean="0"/>
              <a:t>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DI:=0000+0014=0014</a:t>
            </a:r>
            <a:r>
              <a:rPr lang="lt-LT" dirty="0" smtClean="0"/>
              <a:t>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Sudedam</a:t>
            </a:r>
            <a:r>
              <a:rPr lang="en-US" dirty="0" smtClean="0"/>
              <a:t> </a:t>
            </a:r>
            <a:r>
              <a:rPr lang="en-US" dirty="0" err="1" smtClean="0"/>
              <a:t>visk</a:t>
            </a:r>
            <a:r>
              <a:rPr lang="lt-LT" dirty="0" smtClean="0"/>
              <a:t>ą: D2+14+14</a:t>
            </a:r>
            <a:r>
              <a:rPr lang="en-US" dirty="0" smtClean="0"/>
              <a:t>=</a:t>
            </a:r>
            <a:r>
              <a:rPr lang="en-US" dirty="0" err="1" smtClean="0"/>
              <a:t>FAh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err="1" smtClean="0"/>
              <a:t>Ats</a:t>
            </a:r>
            <a:r>
              <a:rPr lang="en-US" u="sng" dirty="0" smtClean="0"/>
              <a:t>.: </a:t>
            </a:r>
            <a:r>
              <a:rPr lang="en-US" u="sng" dirty="0" err="1" smtClean="0"/>
              <a:t>FAh</a:t>
            </a:r>
            <a:endParaRPr lang="lt-LT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85817"/>
              </p:ext>
            </p:extLst>
          </p:nvPr>
        </p:nvGraphicFramePr>
        <p:xfrm>
          <a:off x="8181475" y="0"/>
          <a:ext cx="393981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94"/>
                <a:gridCol w="1548224"/>
              </a:tblGrid>
              <a:tr h="624359">
                <a:tc>
                  <a:txBody>
                    <a:bodyPr/>
                    <a:lstStyle/>
                    <a:p>
                      <a:pPr algn="r"/>
                      <a:r>
                        <a:rPr lang="lt-LT" b="0" dirty="0" smtClean="0">
                          <a:solidFill>
                            <a:schemeClr val="tx1"/>
                          </a:solidFill>
                        </a:rPr>
                        <a:t>Absoliutus adresas</a:t>
                      </a:r>
                      <a:endParaRPr lang="lt-LT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chemeClr val="tx1"/>
                          </a:solidFill>
                        </a:rPr>
                        <a:t>Baito reikšmė atmintyje</a:t>
                      </a:r>
                      <a:endParaRPr lang="lt-L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b="0" dirty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lt-LT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chemeClr val="tx1"/>
                          </a:solidFill>
                        </a:rPr>
                        <a:t>XXh</a:t>
                      </a:r>
                      <a:endParaRPr lang="lt-L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i="1" dirty="0" smtClean="0">
                          <a:solidFill>
                            <a:schemeClr val="tx1"/>
                          </a:solidFill>
                        </a:rPr>
                        <a:t>DS pradžia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12340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01h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02h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... 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12354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b="0" dirty="0" smtClean="0">
                          <a:solidFill>
                            <a:srgbClr val="00B050"/>
                          </a:solidFill>
                        </a:rPr>
                        <a:t>14h</a:t>
                      </a:r>
                      <a:endParaRPr lang="lt-LT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lt-LT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... 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i="1" dirty="0" smtClean="0">
                          <a:solidFill>
                            <a:schemeClr val="tx1"/>
                          </a:solidFill>
                        </a:rPr>
                        <a:t>DS pabaiga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2233F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XXh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... 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i="1" dirty="0" smtClean="0">
                          <a:solidFill>
                            <a:schemeClr val="tx1"/>
                          </a:solidFill>
                        </a:rPr>
                        <a:t>ES pradžia 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33330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01h</a:t>
                      </a:r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33331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02h</a:t>
                      </a:r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33344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rgbClr val="FF0000"/>
                          </a:solidFill>
                        </a:rPr>
                        <a:t>14h</a:t>
                      </a:r>
                      <a:endParaRPr lang="lt-LT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r>
                        <a:rPr lang="lt-LT" i="1" dirty="0" smtClean="0">
                          <a:solidFill>
                            <a:schemeClr val="tx1"/>
                          </a:solidFill>
                        </a:rPr>
                        <a:t>ES pabaiga 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4332F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XXh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algn="r"/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6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FFFFF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XXh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0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147" y="84467"/>
            <a:ext cx="10515600" cy="1325563"/>
          </a:xfrm>
        </p:spPr>
        <p:txBody>
          <a:bodyPr/>
          <a:lstStyle/>
          <a:p>
            <a:pPr algn="ctr"/>
            <a:r>
              <a:rPr lang="lt-LT" dirty="0" smtClean="0"/>
              <a:t>Uždaviniai</a:t>
            </a:r>
            <a:endParaRPr lang="lt-LT" dirty="0"/>
          </a:p>
        </p:txBody>
      </p:sp>
      <p:sp>
        <p:nvSpPr>
          <p:cNvPr id="6" name="TextBox 5"/>
          <p:cNvSpPr txBox="1"/>
          <p:nvPr/>
        </p:nvSpPr>
        <p:spPr>
          <a:xfrm>
            <a:off x="633743" y="1337912"/>
            <a:ext cx="102917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lt-LT" sz="2000" dirty="0" smtClean="0"/>
              <a:t>Registrų SI ir DI reikšmės yra 000A, registras CX</a:t>
            </a:r>
            <a:r>
              <a:rPr lang="en-US" sz="2000" dirty="0" smtClean="0"/>
              <a:t>=0002, </a:t>
            </a:r>
            <a:r>
              <a:rPr lang="en-US" sz="2000" dirty="0" err="1" smtClean="0"/>
              <a:t>registras</a:t>
            </a:r>
            <a:r>
              <a:rPr lang="en-US" sz="2000" dirty="0" smtClean="0"/>
              <a:t> SF=0C00. </a:t>
            </a:r>
            <a:r>
              <a:rPr lang="en-US" sz="2000" dirty="0" err="1" smtClean="0"/>
              <a:t>Kokia</a:t>
            </a:r>
            <a:r>
              <a:rPr lang="en-US" sz="2000" dirty="0" smtClean="0"/>
              <a:t> bus </a:t>
            </a:r>
            <a:r>
              <a:rPr lang="en-US" sz="2000" dirty="0" err="1" smtClean="0"/>
              <a:t>registr</a:t>
            </a:r>
            <a:r>
              <a:rPr lang="lt-LT" sz="2000" dirty="0" smtClean="0"/>
              <a:t>ų SI ir DI reikšmių suma, įvykdžius komandą: REP STOSW?</a:t>
            </a:r>
          </a:p>
          <a:p>
            <a:pPr marL="342900" indent="-342900">
              <a:buAutoNum type="arabicPeriod"/>
            </a:pPr>
            <a:r>
              <a:rPr lang="lt-LT" sz="2000" dirty="0" smtClean="0"/>
              <a:t>Registrų </a:t>
            </a:r>
            <a:r>
              <a:rPr lang="lt-LT" sz="2000" dirty="0" smtClean="0"/>
              <a:t>SI ir DI reikšmės yra ABCD, registras CX</a:t>
            </a:r>
            <a:r>
              <a:rPr lang="en-US" sz="2000" dirty="0" smtClean="0"/>
              <a:t>=0000, </a:t>
            </a:r>
            <a:r>
              <a:rPr lang="en-US" sz="2000" dirty="0" err="1" smtClean="0"/>
              <a:t>registras</a:t>
            </a:r>
            <a:r>
              <a:rPr lang="en-US" sz="2000" dirty="0" smtClean="0"/>
              <a:t> SF=0000. </a:t>
            </a:r>
            <a:r>
              <a:rPr lang="en-US" sz="2000" dirty="0" err="1" smtClean="0"/>
              <a:t>Kokia</a:t>
            </a:r>
            <a:r>
              <a:rPr lang="en-US" sz="2000" dirty="0" smtClean="0"/>
              <a:t> bus </a:t>
            </a:r>
            <a:r>
              <a:rPr lang="en-US" sz="2000" dirty="0" err="1" smtClean="0"/>
              <a:t>registr</a:t>
            </a:r>
            <a:r>
              <a:rPr lang="lt-LT" sz="2000" dirty="0" smtClean="0"/>
              <a:t>ų SI ir DI reikšmių suma, įvykdžius komandą: REP LODSW?</a:t>
            </a:r>
          </a:p>
          <a:p>
            <a:pPr marL="342900" indent="-342900">
              <a:buAutoNum type="arabicPeriod"/>
            </a:pPr>
            <a:r>
              <a:rPr lang="lt-LT" sz="2000" dirty="0" smtClean="0"/>
              <a:t>DI</a:t>
            </a:r>
            <a:r>
              <a:rPr lang="en-US" sz="2000" dirty="0" smtClean="0"/>
              <a:t>=FFFF, SI=ABBA, CX=0010, SF=FFFF, AX=1234. Visas </a:t>
            </a:r>
            <a:r>
              <a:rPr lang="en-US" sz="2000" dirty="0" err="1" smtClean="0"/>
              <a:t>ekstra</a:t>
            </a:r>
            <a:r>
              <a:rPr lang="en-US" sz="2000" dirty="0" smtClean="0"/>
              <a:t> </a:t>
            </a:r>
            <a:r>
              <a:rPr lang="en-US" sz="2000" dirty="0" err="1" smtClean="0"/>
              <a:t>segmentas</a:t>
            </a:r>
            <a:r>
              <a:rPr lang="en-US" sz="2000" dirty="0" smtClean="0"/>
              <a:t> u</a:t>
            </a:r>
            <a:r>
              <a:rPr lang="lt-LT" sz="2000" dirty="0" smtClean="0"/>
              <a:t>žpildytas baitais, kurių reikšmės 34h.</a:t>
            </a:r>
            <a:r>
              <a:rPr lang="en-US" sz="2000" dirty="0" smtClean="0"/>
              <a:t> </a:t>
            </a:r>
            <a:r>
              <a:rPr lang="en-US" sz="2000" dirty="0" err="1" smtClean="0"/>
              <a:t>Vykdoma</a:t>
            </a:r>
            <a:r>
              <a:rPr lang="en-US" sz="2000" dirty="0" smtClean="0"/>
              <a:t> </a:t>
            </a:r>
            <a:r>
              <a:rPr lang="en-US" sz="2000" dirty="0" err="1" smtClean="0"/>
              <a:t>komanda</a:t>
            </a:r>
            <a:r>
              <a:rPr lang="en-US" sz="2000" dirty="0" smtClean="0"/>
              <a:t> REP</a:t>
            </a:r>
            <a:r>
              <a:rPr lang="lt-LT" sz="2000" dirty="0" smtClean="0"/>
              <a:t>NE</a:t>
            </a:r>
            <a:r>
              <a:rPr lang="en-US" sz="2000" dirty="0" smtClean="0"/>
              <a:t> SCASB.</a:t>
            </a:r>
            <a:r>
              <a:rPr lang="lt-LT" sz="2000" dirty="0" smtClean="0"/>
              <a:t> Kokia bus AX ir DI registrų reikšmių suma įvykdžius komandą</a:t>
            </a:r>
            <a:r>
              <a:rPr lang="lt-LT" sz="2000" dirty="0" smtClean="0"/>
              <a:t>?</a:t>
            </a:r>
            <a:endParaRPr lang="en-US" sz="2000" dirty="0" smtClean="0"/>
          </a:p>
          <a:p>
            <a:pPr marL="342900" indent="-342900">
              <a:buFontTx/>
              <a:buAutoNum type="arabicPeriod"/>
            </a:pPr>
            <a:r>
              <a:rPr lang="lt-LT" sz="2000" dirty="0"/>
              <a:t>SF</a:t>
            </a:r>
            <a:r>
              <a:rPr lang="en-US" sz="2000" dirty="0"/>
              <a:t>=FFFF, SI=0013, DI=0009, CX=0003. </a:t>
            </a:r>
            <a:r>
              <a:rPr lang="lt-LT" sz="2000" dirty="0"/>
              <a:t/>
            </a:r>
            <a:br>
              <a:rPr lang="lt-LT" sz="2000" dirty="0"/>
            </a:br>
            <a:r>
              <a:rPr lang="en-US" sz="2000" dirty="0" err="1"/>
              <a:t>Pirmieji</a:t>
            </a:r>
            <a:r>
              <a:rPr lang="en-US" sz="2000" dirty="0"/>
              <a:t> 32 DS bait</a:t>
            </a:r>
            <a:r>
              <a:rPr lang="lt-LT" sz="2000" dirty="0"/>
              <a:t>ų atrodo taip:</a:t>
            </a:r>
            <a:br>
              <a:rPr lang="lt-LT" sz="2000" dirty="0"/>
            </a:br>
            <a:r>
              <a:rPr lang="lt-LT" sz="2000" dirty="0"/>
              <a:t>0000: ---abcdefghijk—</a:t>
            </a:r>
            <a:br>
              <a:rPr lang="lt-LT" sz="2000" dirty="0"/>
            </a:br>
            <a:r>
              <a:rPr lang="lt-LT" sz="2000" dirty="0"/>
              <a:t>0010:---ABCDEFGHIJK—</a:t>
            </a:r>
            <a:br>
              <a:rPr lang="lt-LT" sz="2000" dirty="0"/>
            </a:br>
            <a:r>
              <a:rPr lang="lt-LT" sz="2000" dirty="0"/>
              <a:t>Pirmieji 32 ES baitų atrodo taip:</a:t>
            </a:r>
            <a:br>
              <a:rPr lang="lt-LT" sz="2000" dirty="0"/>
            </a:br>
            <a:r>
              <a:rPr lang="lt-LT" sz="2000" dirty="0"/>
              <a:t>0000: lmnoprstuv------</a:t>
            </a:r>
            <a:br>
              <a:rPr lang="lt-LT" sz="2000" dirty="0"/>
            </a:br>
            <a:r>
              <a:rPr lang="lt-LT" sz="2000" dirty="0"/>
              <a:t>0010: ------LMNOPRSTUV</a:t>
            </a:r>
            <a:br>
              <a:rPr lang="lt-LT" sz="2000" dirty="0"/>
            </a:br>
            <a:r>
              <a:rPr lang="lt-LT" sz="2000" dirty="0"/>
              <a:t>Kaip atrodys pateikti DS ir ES fragmentai ir kokios bus CX, SI ir DI reikšmės įvykdžius REPNE </a:t>
            </a:r>
            <a:r>
              <a:rPr lang="lt-LT" sz="2000" dirty="0" smtClean="0"/>
              <a:t>MOVSW</a:t>
            </a:r>
            <a:r>
              <a:rPr lang="en-US" sz="2000" dirty="0" smtClean="0"/>
              <a:t> </a:t>
            </a:r>
            <a:r>
              <a:rPr lang="lt-LT" sz="2000" dirty="0" smtClean="0"/>
              <a:t>?</a:t>
            </a: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38807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Atsakymai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0010h</a:t>
            </a:r>
            <a:endParaRPr lang="lt-LT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1579h</a:t>
            </a:r>
            <a:endParaRPr lang="lt-LT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11232h</a:t>
            </a:r>
            <a:endParaRPr lang="lt-LT" dirty="0" smtClean="0"/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0000: lmnop----AB-----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lt-LT" dirty="0" smtClean="0"/>
              <a:t>0010</a:t>
            </a:r>
            <a:r>
              <a:rPr lang="lt-LT" dirty="0"/>
              <a:t>: ------LMNOPRSTUV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707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Šiandien paskaitoje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Testas</a:t>
            </a:r>
          </a:p>
          <a:p>
            <a:r>
              <a:rPr lang="lt-LT" dirty="0" smtClean="0"/>
              <a:t>Kas yra eilutinės komandos</a:t>
            </a:r>
          </a:p>
          <a:p>
            <a:r>
              <a:rPr lang="lt-LT" dirty="0" smtClean="0"/>
              <a:t>Eilutinių komandų klasifikacija</a:t>
            </a:r>
          </a:p>
          <a:p>
            <a:r>
              <a:rPr lang="lt-LT" dirty="0" smtClean="0"/>
              <a:t>SI ir DI eilutinėse komandose</a:t>
            </a:r>
          </a:p>
          <a:p>
            <a:r>
              <a:rPr lang="lt-LT" dirty="0" smtClean="0"/>
              <a:t>REP prefiksas eilutinėse komandose</a:t>
            </a:r>
            <a:endParaRPr lang="en-US" dirty="0" smtClean="0"/>
          </a:p>
          <a:p>
            <a:r>
              <a:rPr lang="en-US" dirty="0" err="1" smtClean="0"/>
              <a:t>Eilutini</a:t>
            </a:r>
            <a:r>
              <a:rPr lang="lt-LT" dirty="0" smtClean="0"/>
              <a:t>ų komandų vykdymo schema</a:t>
            </a:r>
          </a:p>
          <a:p>
            <a:r>
              <a:rPr lang="lt-LT" dirty="0" smtClean="0"/>
              <a:t>Pavyzdinis uždavinys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2560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Jeigu vykdoma komanda RET ir reikalingas steko išlyginimas, tuomet: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SP:=SP + IP</a:t>
            </a:r>
            <a:endParaRPr lang="lt-LT" dirty="0" smtClean="0"/>
          </a:p>
          <a:p>
            <a:pPr marL="514350" indent="-514350">
              <a:buFont typeface="+mj-lt"/>
              <a:buAutoNum type="arabicParenR"/>
            </a:pPr>
            <a:r>
              <a:rPr lang="lt-LT" dirty="0" smtClean="0"/>
              <a:t>SP:</a:t>
            </a:r>
            <a:r>
              <a:rPr lang="en-US" dirty="0" smtClean="0"/>
              <a:t>=SP + </a:t>
            </a:r>
            <a:r>
              <a:rPr lang="en-US" dirty="0" err="1" smtClean="0"/>
              <a:t>bet.op</a:t>
            </a:r>
            <a:r>
              <a:rPr lang="en-US" dirty="0" smtClean="0"/>
              <a:t>.</a:t>
            </a:r>
            <a:r>
              <a:rPr lang="lt-LT" dirty="0" smtClean="0"/>
              <a:t> (baitai, einantys po RET operacijos kodo)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lt-LT" dirty="0" smtClean="0"/>
              <a:t>Reik prasieit pro steką su lygintuvu</a:t>
            </a:r>
            <a:endParaRPr lang="lt-LT" dirty="0"/>
          </a:p>
        </p:txBody>
      </p:sp>
      <p:sp>
        <p:nvSpPr>
          <p:cNvPr id="4" name="TextBox 3"/>
          <p:cNvSpPr txBox="1"/>
          <p:nvPr/>
        </p:nvSpPr>
        <p:spPr>
          <a:xfrm>
            <a:off x="9895438" y="2869948"/>
            <a:ext cx="1692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800" dirty="0" smtClean="0">
                <a:solidFill>
                  <a:srgbClr val="00B050"/>
                </a:solidFill>
              </a:rPr>
              <a:t>TRUE</a:t>
            </a:r>
            <a:endParaRPr lang="lt-LT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9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Išorinio netiesioginio valdymo perdavimo atveju:</a:t>
            </a:r>
          </a:p>
          <a:p>
            <a:pPr marL="514350" indent="-514350">
              <a:buFont typeface="+mj-lt"/>
              <a:buAutoNum type="arabicParenR"/>
            </a:pPr>
            <a:r>
              <a:rPr lang="lt-LT" dirty="0" smtClean="0"/>
              <a:t>Keičiamas ir CS, ir IP + analizuojamas adresavimo baitas, pagal jį sprendžiame, iš kur imti naujas CS ir IP reikšmes</a:t>
            </a:r>
          </a:p>
          <a:p>
            <a:pPr marL="514350" indent="-514350">
              <a:buFont typeface="+mj-lt"/>
              <a:buAutoNum type="arabicParenR"/>
            </a:pPr>
            <a:r>
              <a:rPr lang="lt-LT" dirty="0" smtClean="0"/>
              <a:t>Keičiamas ir CS, ir IP + naujoms CS ir IP reikšmėms priskiriami 4 baitai, esantys po operacijos kodo</a:t>
            </a:r>
          </a:p>
          <a:p>
            <a:pPr marL="514350" indent="-514350">
              <a:buFont typeface="+mj-lt"/>
              <a:buAutoNum type="arabicParenR"/>
            </a:pPr>
            <a:r>
              <a:rPr lang="lt-LT" dirty="0" smtClean="0"/>
              <a:t>Keičiamas tik IP + analizuojamas adresavimo baitas, pagal jį sprendžiame, iš kur imti naują IP reikšmę</a:t>
            </a:r>
          </a:p>
          <a:p>
            <a:pPr marL="514350" indent="-514350">
              <a:buFont typeface="+mj-lt"/>
              <a:buAutoNum type="arabicParenR"/>
            </a:pPr>
            <a:r>
              <a:rPr lang="lt-LT" dirty="0" smtClean="0"/>
              <a:t>Keičiamas tik IP + nauja IP reikšmė paimama kaip 2 baitai, esantys po operacijos kodo</a:t>
            </a:r>
          </a:p>
          <a:p>
            <a:pPr marL="514350" indent="-514350">
              <a:buFont typeface="+mj-lt"/>
              <a:buAutoNum type="arabicParenR"/>
            </a:pPr>
            <a:endParaRPr lang="lt-LT" dirty="0"/>
          </a:p>
        </p:txBody>
      </p:sp>
      <p:sp>
        <p:nvSpPr>
          <p:cNvPr id="4" name="TextBox 3"/>
          <p:cNvSpPr txBox="1"/>
          <p:nvPr/>
        </p:nvSpPr>
        <p:spPr>
          <a:xfrm>
            <a:off x="8727541" y="2697932"/>
            <a:ext cx="1692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800" dirty="0" smtClean="0">
                <a:solidFill>
                  <a:srgbClr val="00B050"/>
                </a:solidFill>
              </a:rPr>
              <a:t>TRUE</a:t>
            </a:r>
            <a:endParaRPr lang="lt-LT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1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Testas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Visų sąlyginių JMP‘ų (JE, JZ, JNZ ir t.t.) operacijos kodai užima:</a:t>
            </a:r>
          </a:p>
          <a:p>
            <a:pPr marL="514350" indent="-514350">
              <a:buFont typeface="+mj-lt"/>
              <a:buAutoNum type="arabicParenR"/>
            </a:pPr>
            <a:r>
              <a:rPr lang="lt-LT" dirty="0" smtClean="0"/>
              <a:t>2 baitus</a:t>
            </a:r>
          </a:p>
          <a:p>
            <a:pPr marL="514350" indent="-514350">
              <a:buFont typeface="+mj-lt"/>
              <a:buAutoNum type="arabicParenR"/>
            </a:pPr>
            <a:r>
              <a:rPr lang="lt-LT" dirty="0" smtClean="0"/>
              <a:t>1 žodį</a:t>
            </a:r>
          </a:p>
          <a:p>
            <a:pPr marL="514350" indent="-514350">
              <a:buFont typeface="+mj-lt"/>
              <a:buAutoNum type="arabicParenR"/>
            </a:pPr>
            <a:r>
              <a:rPr lang="lt-LT" dirty="0" smtClean="0"/>
              <a:t>1 baitą</a:t>
            </a:r>
          </a:p>
          <a:p>
            <a:pPr marL="514350" indent="-514350">
              <a:buFont typeface="+mj-lt"/>
              <a:buAutoNum type="arabicParenR"/>
            </a:pPr>
            <a:r>
              <a:rPr lang="lt-LT" dirty="0" smtClean="0"/>
              <a:t>Belekiek baitų</a:t>
            </a:r>
            <a:endParaRPr lang="lt-LT" dirty="0"/>
          </a:p>
        </p:txBody>
      </p:sp>
      <p:sp>
        <p:nvSpPr>
          <p:cNvPr id="4" name="TextBox 3"/>
          <p:cNvSpPr txBox="1"/>
          <p:nvPr/>
        </p:nvSpPr>
        <p:spPr>
          <a:xfrm>
            <a:off x="2516864" y="3322621"/>
            <a:ext cx="1692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lt-LT" sz="2800" dirty="0" smtClean="0">
                <a:solidFill>
                  <a:srgbClr val="00B050"/>
                </a:solidFill>
              </a:rPr>
              <a:t>TRUE</a:t>
            </a:r>
            <a:endParaRPr lang="lt-LT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Eilutinės komandos (1)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86" y="1799538"/>
            <a:ext cx="6486426" cy="4351338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/>
              <a:t>Eilutinės komandos skirtos operacijoms su baitų ar žodžių eilutėmis.</a:t>
            </a:r>
          </a:p>
          <a:p>
            <a:pPr marL="0" indent="0">
              <a:buNone/>
            </a:pPr>
            <a:r>
              <a:rPr lang="lt-LT" dirty="0" smtClean="0"/>
              <a:t>Eilutinės komandos dirba su eilutėmis, esančiomis DS arba ES segmentuose (nebent yra keitimo prefiksas) ir/arba akumuliatoriumi (AX/AL registru).</a:t>
            </a:r>
          </a:p>
          <a:p>
            <a:pPr marL="0" indent="0">
              <a:buNone/>
            </a:pPr>
            <a:r>
              <a:rPr lang="lt-LT" dirty="0" smtClean="0"/>
              <a:t>Eilutinės komandos gali padėti greitai pakeisti tam tikrus atminties blokus norimomis reikšmėmis.</a:t>
            </a:r>
            <a:endParaRPr lang="lt-LT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17197"/>
              </p:ext>
            </p:extLst>
          </p:nvPr>
        </p:nvGraphicFramePr>
        <p:xfrm>
          <a:off x="10162095" y="1074656"/>
          <a:ext cx="1345937" cy="553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937"/>
              </a:tblGrid>
              <a:tr h="369139">
                <a:tc>
                  <a:txBody>
                    <a:bodyPr/>
                    <a:lstStyle/>
                    <a:p>
                      <a:r>
                        <a:rPr lang="lt-LT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lt-L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139">
                <a:tc>
                  <a:txBody>
                    <a:bodyPr/>
                    <a:lstStyle/>
                    <a:p>
                      <a:r>
                        <a:rPr lang="lt-LT" dirty="0" smtClean="0"/>
                        <a:t>12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139">
                <a:tc>
                  <a:txBody>
                    <a:bodyPr/>
                    <a:lstStyle/>
                    <a:p>
                      <a:r>
                        <a:rPr lang="lt-LT" dirty="0" smtClean="0"/>
                        <a:t>45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139">
                <a:tc>
                  <a:txBody>
                    <a:bodyPr/>
                    <a:lstStyle/>
                    <a:p>
                      <a:r>
                        <a:rPr lang="lt-LT" dirty="0" smtClean="0"/>
                        <a:t>89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139">
                <a:tc>
                  <a:txBody>
                    <a:bodyPr/>
                    <a:lstStyle/>
                    <a:p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BA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69139">
                <a:tc>
                  <a:txBody>
                    <a:bodyPr/>
                    <a:lstStyle/>
                    <a:p>
                      <a:r>
                        <a:rPr lang="lt-LT" dirty="0" smtClean="0"/>
                        <a:t>CC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139">
                <a:tc>
                  <a:txBody>
                    <a:bodyPr/>
                    <a:lstStyle/>
                    <a:p>
                      <a:r>
                        <a:rPr lang="lt-LT" dirty="0" smtClean="0"/>
                        <a:t>A5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139">
                <a:tc>
                  <a:txBody>
                    <a:bodyPr/>
                    <a:lstStyle/>
                    <a:p>
                      <a:r>
                        <a:rPr lang="lt-LT" dirty="0" smtClean="0"/>
                        <a:t>57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139">
                <a:tc>
                  <a:txBody>
                    <a:bodyPr/>
                    <a:lstStyle/>
                    <a:p>
                      <a:r>
                        <a:rPr lang="lt-LT" dirty="0" smtClean="0"/>
                        <a:t>7E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139">
                <a:tc>
                  <a:txBody>
                    <a:bodyPr/>
                    <a:lstStyle/>
                    <a:p>
                      <a:r>
                        <a:rPr lang="lt-LT" dirty="0" smtClean="0"/>
                        <a:t>AC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9139">
                <a:tc>
                  <a:txBody>
                    <a:bodyPr/>
                    <a:lstStyle/>
                    <a:p>
                      <a:r>
                        <a:rPr lang="lt-LT" dirty="0" smtClean="0"/>
                        <a:t>DC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9139">
                <a:tc>
                  <a:txBody>
                    <a:bodyPr/>
                    <a:lstStyle/>
                    <a:p>
                      <a:r>
                        <a:rPr lang="lt-LT" dirty="0" smtClean="0"/>
                        <a:t>AA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139">
                <a:tc>
                  <a:txBody>
                    <a:bodyPr/>
                    <a:lstStyle/>
                    <a:p>
                      <a:r>
                        <a:rPr lang="lt-LT" dirty="0" smtClean="0"/>
                        <a:t>AA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139">
                <a:tc>
                  <a:txBody>
                    <a:bodyPr/>
                    <a:lstStyle/>
                    <a:p>
                      <a:r>
                        <a:rPr lang="lt-LT" dirty="0" smtClean="0"/>
                        <a:t>AA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139">
                <a:tc>
                  <a:txBody>
                    <a:bodyPr/>
                    <a:lstStyle/>
                    <a:p>
                      <a:r>
                        <a:rPr lang="lt-LT" dirty="0" smtClean="0"/>
                        <a:t>AA</a:t>
                      </a:r>
                      <a:endParaRPr lang="lt-L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90755" y="560567"/>
            <a:ext cx="213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 smtClean="0"/>
              <a:t>Atminties gabalas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0813" y="1027906"/>
            <a:ext cx="213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i="1" dirty="0" smtClean="0"/>
              <a:t>12345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13" y="6288988"/>
            <a:ext cx="213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i="1" dirty="0" smtClean="0"/>
              <a:t>12353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51390" y="2752627"/>
            <a:ext cx="678730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51389" y="4743254"/>
            <a:ext cx="678730" cy="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721312" y="1661979"/>
            <a:ext cx="2544213" cy="2310516"/>
            <a:chOff x="6777874" y="1679322"/>
            <a:chExt cx="2544213" cy="2310516"/>
          </a:xfrm>
        </p:grpSpPr>
        <p:sp>
          <p:nvSpPr>
            <p:cNvPr id="14" name="TextBox 13"/>
            <p:cNvSpPr txBox="1"/>
            <p:nvPr/>
          </p:nvSpPr>
          <p:spPr>
            <a:xfrm>
              <a:off x="7072263" y="1679322"/>
              <a:ext cx="1955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 smtClean="0"/>
                <a:t>Baito ilgio eilutė. Dabar joje yra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874" y="2366031"/>
              <a:ext cx="2544213" cy="1623807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613532" y="4197643"/>
            <a:ext cx="2759773" cy="2091345"/>
            <a:chOff x="6789337" y="4186549"/>
            <a:chExt cx="2759773" cy="2091345"/>
          </a:xfrm>
        </p:grpSpPr>
        <p:sp>
          <p:nvSpPr>
            <p:cNvPr id="16" name="TextBox 15"/>
            <p:cNvSpPr txBox="1"/>
            <p:nvPr/>
          </p:nvSpPr>
          <p:spPr>
            <a:xfrm>
              <a:off x="7205137" y="4186549"/>
              <a:ext cx="2014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t-LT" dirty="0" smtClean="0"/>
                <a:t>Žodžio ilgio eilutė. Dabar joje yra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9337" y="4803618"/>
              <a:ext cx="2759773" cy="147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072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Eilutinės komandos (2)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lt-LT" dirty="0" smtClean="0"/>
              <a:t>Visos eilutinės komandos mašininiame kode užima 1 baitą.</a:t>
            </a:r>
          </a:p>
          <a:p>
            <a:pPr marL="0" indent="0">
              <a:buNone/>
            </a:pPr>
            <a:r>
              <a:rPr lang="lt-LT" dirty="0" smtClean="0"/>
              <a:t>Paskutinis eilutinės komandos mašininio kodo bitas yra </a:t>
            </a:r>
            <a:r>
              <a:rPr lang="lt-LT" b="1" dirty="0" smtClean="0"/>
              <a:t>w (word)</a:t>
            </a:r>
            <a:r>
              <a:rPr lang="lt-LT" dirty="0" smtClean="0"/>
              <a:t> bitas – jis nurodo, ar bus dirbama su baitais (</a:t>
            </a:r>
            <a:r>
              <a:rPr lang="lt-LT" b="1" dirty="0" smtClean="0"/>
              <a:t>w</a:t>
            </a:r>
            <a:r>
              <a:rPr lang="en-US" b="1" dirty="0" smtClean="0"/>
              <a:t>=0</a:t>
            </a:r>
            <a:r>
              <a:rPr lang="en-US" dirty="0" smtClean="0"/>
              <a:t>),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lt-LT" dirty="0" smtClean="0"/>
              <a:t>bus dirbama su</a:t>
            </a:r>
            <a:r>
              <a:rPr lang="en-US" dirty="0" smtClean="0"/>
              <a:t> </a:t>
            </a:r>
            <a:r>
              <a:rPr lang="lt-LT" dirty="0" smtClean="0"/>
              <a:t>žodžiais (</a:t>
            </a:r>
            <a:r>
              <a:rPr lang="lt-LT" b="1" dirty="0" smtClean="0"/>
              <a:t>w</a:t>
            </a:r>
            <a:r>
              <a:rPr lang="en-US" b="1" dirty="0" smtClean="0"/>
              <a:t>=1</a:t>
            </a:r>
            <a:r>
              <a:rPr lang="en-US" dirty="0" smtClean="0"/>
              <a:t>).</a:t>
            </a:r>
            <a:endParaRPr lang="lt-LT" dirty="0" smtClean="0"/>
          </a:p>
          <a:p>
            <a:pPr marL="0" indent="0">
              <a:buNone/>
            </a:pPr>
            <a:r>
              <a:rPr lang="lt-LT" dirty="0" smtClean="0"/>
              <a:t>Ar eilutinė komanda dirba su baitu, ar su žodžiu</a:t>
            </a:r>
            <a:r>
              <a:rPr lang="en-US" dirty="0" smtClean="0"/>
              <a:t>, </a:t>
            </a:r>
            <a:r>
              <a:rPr lang="en-US" dirty="0" err="1" smtClean="0"/>
              <a:t>galima</a:t>
            </a:r>
            <a:r>
              <a:rPr lang="en-US" dirty="0" smtClean="0"/>
              <a:t> </a:t>
            </a:r>
            <a:r>
              <a:rPr lang="en-US" dirty="0" err="1" smtClean="0"/>
              <a:t>nusp</a:t>
            </a:r>
            <a:r>
              <a:rPr lang="lt-LT" dirty="0" smtClean="0"/>
              <a:t>ręsti ir iš komandos pavadinimo: jei paskutinė raidė B, dirbama su baitais, jei W – su žodžiais.</a:t>
            </a:r>
          </a:p>
          <a:p>
            <a:pPr marL="0" indent="0">
              <a:buNone/>
            </a:pPr>
            <a:endParaRPr lang="lt-LT" dirty="0" smtClean="0"/>
          </a:p>
          <a:p>
            <a:pPr marL="0" indent="0">
              <a:buNone/>
            </a:pPr>
            <a:r>
              <a:rPr lang="lt-LT" i="1" dirty="0" smtClean="0"/>
              <a:t>Pvz.: MOVS</a:t>
            </a:r>
            <a:r>
              <a:rPr lang="lt-LT" i="1" dirty="0" smtClean="0">
                <a:solidFill>
                  <a:srgbClr val="FF0000"/>
                </a:solidFill>
              </a:rPr>
              <a:t>B</a:t>
            </a:r>
            <a:r>
              <a:rPr lang="lt-LT" i="1" dirty="0" smtClean="0"/>
              <a:t> – gale B, reiškia bus dirbama su baitais.</a:t>
            </a:r>
          </a:p>
          <a:p>
            <a:pPr marL="0" indent="0">
              <a:buNone/>
            </a:pPr>
            <a:r>
              <a:rPr lang="lt-LT" i="1" dirty="0" smtClean="0"/>
              <a:t>Pvz.: Eilutinės komandos operacijos kodas: 1010 010</a:t>
            </a:r>
            <a:r>
              <a:rPr lang="lt-LT" i="1" dirty="0" smtClean="0">
                <a:solidFill>
                  <a:srgbClr val="FF0000"/>
                </a:solidFill>
              </a:rPr>
              <a:t>1</a:t>
            </a:r>
            <a:r>
              <a:rPr lang="lt-LT" i="1" dirty="0" smtClean="0"/>
              <a:t> – w</a:t>
            </a:r>
            <a:r>
              <a:rPr lang="en-US" i="1" dirty="0" smtClean="0"/>
              <a:t>=1, </a:t>
            </a:r>
            <a:r>
              <a:rPr lang="en-US" i="1" dirty="0" err="1" smtClean="0"/>
              <a:t>rei</a:t>
            </a:r>
            <a:r>
              <a:rPr lang="lt-LT" i="1" dirty="0" smtClean="0"/>
              <a:t>škia bus dirbama su žodžiais.</a:t>
            </a:r>
            <a:endParaRPr lang="lt-LT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905346" y="4526733"/>
            <a:ext cx="10248523" cy="36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Eilutinių komandų klasifikacija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t-LT" dirty="0" smtClean="0"/>
              <a:t>Eilutinės komandos gali būti </a:t>
            </a:r>
            <a:r>
              <a:rPr lang="lt-LT" b="1" dirty="0" smtClean="0"/>
              <a:t>palyginimo</a:t>
            </a:r>
            <a:r>
              <a:rPr lang="lt-LT" dirty="0" smtClean="0"/>
              <a:t> arba </a:t>
            </a:r>
            <a:r>
              <a:rPr lang="lt-LT" b="1" dirty="0" smtClean="0"/>
              <a:t>duomenų persiuntimo</a:t>
            </a:r>
            <a:r>
              <a:rPr lang="lt-LT" dirty="0" smtClean="0"/>
              <a:t>.</a:t>
            </a:r>
          </a:p>
          <a:p>
            <a:pPr marL="0" indent="0">
              <a:buNone/>
            </a:pPr>
            <a:r>
              <a:rPr lang="lt-LT" dirty="0"/>
              <a:t/>
            </a:r>
            <a:br>
              <a:rPr lang="lt-LT" dirty="0"/>
            </a:br>
            <a:r>
              <a:rPr lang="lt-LT" b="1" dirty="0" smtClean="0"/>
              <a:t>Palyginimo komandos</a:t>
            </a:r>
            <a:r>
              <a:rPr lang="lt-LT" dirty="0" smtClean="0"/>
              <a:t>:</a:t>
            </a:r>
          </a:p>
          <a:p>
            <a:pPr marL="514350" indent="-514350">
              <a:buAutoNum type="arabicParenR"/>
            </a:pPr>
            <a:r>
              <a:rPr lang="lt-LT" dirty="0" smtClean="0"/>
              <a:t>Palygina dviejų baitų/žodžių reikšmes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lt-LT" dirty="0" smtClean="0"/>
              <a:t>Atitinkamai pakeičia SF registrą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lt-LT" dirty="0" smtClean="0"/>
              <a:t>Koreguoja SI ir/ar DI registrus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b="1" dirty="0" smtClean="0"/>
              <a:t>Duomenų persiuntimo komandos</a:t>
            </a:r>
            <a:r>
              <a:rPr lang="lt-LT" dirty="0" smtClean="0"/>
              <a:t>:</a:t>
            </a:r>
          </a:p>
          <a:p>
            <a:pPr marL="514350" indent="-514350">
              <a:buFont typeface="+mj-lt"/>
              <a:buAutoNum type="arabicParenR"/>
            </a:pPr>
            <a:r>
              <a:rPr lang="lt-LT" dirty="0" smtClean="0"/>
              <a:t>Keičia atminties baitų arba AX/AL reikšmę</a:t>
            </a:r>
          </a:p>
          <a:p>
            <a:pPr marL="514350" indent="-514350">
              <a:buFont typeface="+mj-lt"/>
              <a:buAutoNum type="arabicParenR"/>
            </a:pPr>
            <a:r>
              <a:rPr lang="lt-LT" dirty="0" smtClean="0"/>
              <a:t>Koreguoja SI ir/ar DI registrus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773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Palyginimo komandos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1560786"/>
            <a:ext cx="7204841" cy="4903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t-LT" dirty="0" smtClean="0"/>
              <a:t>SCASB – Scan string byte</a:t>
            </a:r>
          </a:p>
          <a:p>
            <a:pPr marL="0" indent="0">
              <a:buNone/>
            </a:pPr>
            <a:r>
              <a:rPr lang="lt-LT" dirty="0" smtClean="0"/>
              <a:t>SCASW – Scan string word</a:t>
            </a:r>
          </a:p>
          <a:p>
            <a:pPr marL="0" indent="0">
              <a:buNone/>
            </a:pPr>
            <a:r>
              <a:rPr lang="lt-LT" dirty="0" smtClean="0"/>
              <a:t>CMPSB – Compare string byte</a:t>
            </a:r>
          </a:p>
          <a:p>
            <a:pPr marL="0" indent="0">
              <a:buNone/>
            </a:pPr>
            <a:r>
              <a:rPr lang="lt-LT" dirty="0" smtClean="0"/>
              <a:t>CMPSW – Compare string word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 smtClean="0"/>
              <a:t>Pvz</a:t>
            </a:r>
            <a:r>
              <a:rPr lang="en-US" i="1" dirty="0" smtClean="0"/>
              <a:t>.: </a:t>
            </a:r>
            <a:r>
              <a:rPr lang="en-US" i="1" dirty="0" err="1" smtClean="0"/>
              <a:t>atliekama</a:t>
            </a:r>
            <a:r>
              <a:rPr lang="en-US" i="1" dirty="0" smtClean="0"/>
              <a:t> </a:t>
            </a:r>
            <a:r>
              <a:rPr lang="en-US" i="1" dirty="0" err="1" smtClean="0"/>
              <a:t>komanda</a:t>
            </a:r>
            <a:r>
              <a:rPr lang="en-US" i="1" dirty="0" smtClean="0"/>
              <a:t> SCAS</a:t>
            </a:r>
            <a:r>
              <a:rPr lang="en-US" b="1" i="1" dirty="0" smtClean="0"/>
              <a:t>B</a:t>
            </a:r>
            <a:r>
              <a:rPr lang="en-US" i="1" dirty="0" smtClean="0"/>
              <a:t>. </a:t>
            </a:r>
            <a:r>
              <a:rPr lang="en-US" i="1" dirty="0" err="1" smtClean="0"/>
              <a:t>Kas</a:t>
            </a:r>
            <a:r>
              <a:rPr lang="en-US" i="1" dirty="0" smtClean="0"/>
              <a:t> </a:t>
            </a:r>
            <a:r>
              <a:rPr lang="en-US" i="1" dirty="0" err="1" smtClean="0"/>
              <a:t>vyksta</a:t>
            </a:r>
            <a:r>
              <a:rPr lang="en-US" i="1" dirty="0" smtClean="0"/>
              <a:t>:</a:t>
            </a:r>
          </a:p>
          <a:p>
            <a:pPr marL="514350" indent="-514350">
              <a:buAutoNum type="arabicParenR"/>
            </a:pPr>
            <a:r>
              <a:rPr lang="lt-LT" i="1" dirty="0" smtClean="0"/>
              <a:t>Paimama AL reikšmė</a:t>
            </a:r>
          </a:p>
          <a:p>
            <a:pPr marL="514350" indent="-514350">
              <a:buAutoNum type="arabicParenR"/>
            </a:pPr>
            <a:r>
              <a:rPr lang="lt-LT" i="1" dirty="0" smtClean="0"/>
              <a:t>Paimama </a:t>
            </a:r>
            <a:r>
              <a:rPr lang="lt-LT" b="1" i="1" dirty="0" smtClean="0"/>
              <a:t>baito</a:t>
            </a:r>
            <a:r>
              <a:rPr lang="lt-LT" i="1" dirty="0" smtClean="0"/>
              <a:t>, esančio absoliučiu adresu ES*10h + DI, reikšmė</a:t>
            </a:r>
          </a:p>
          <a:p>
            <a:pPr marL="514350" indent="-514350">
              <a:buAutoNum type="arabicParenR"/>
            </a:pPr>
            <a:r>
              <a:rPr lang="lt-LT" i="1" dirty="0" smtClean="0"/>
              <a:t>Atliekamas CMP (AL – baitas)</a:t>
            </a:r>
          </a:p>
          <a:p>
            <a:pPr marL="514350" indent="-514350">
              <a:buAutoNum type="arabicParenR"/>
            </a:pPr>
            <a:r>
              <a:rPr lang="lt-LT" i="1" dirty="0" smtClean="0"/>
              <a:t>Pakeičiami atitinkami SF registro flag‘ai</a:t>
            </a:r>
            <a:endParaRPr lang="lt-LT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92742"/>
              </p:ext>
            </p:extLst>
          </p:nvPr>
        </p:nvGraphicFramePr>
        <p:xfrm>
          <a:off x="7614744" y="1958702"/>
          <a:ext cx="4374056" cy="317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28"/>
                <a:gridCol w="2187028"/>
              </a:tblGrid>
              <a:tr h="633018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Komandos pavadinimas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Atliekamas veiksmas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018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SCASB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cmp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al</a:t>
                      </a:r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lt-LT" baseline="0" dirty="0" smtClean="0">
                          <a:solidFill>
                            <a:schemeClr val="tx1"/>
                          </a:solidFill>
                        </a:rPr>
                        <a:t> es:[di]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018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SCASW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cmp ax, es:[di]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018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CMPSB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cmp ds:[si], es:[di]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018"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>
                          <a:solidFill>
                            <a:schemeClr val="tx1"/>
                          </a:solidFill>
                        </a:rPr>
                        <a:t>CMPSW</a:t>
                      </a:r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lt-L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353085" y="3675707"/>
            <a:ext cx="6871581" cy="9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1581</Words>
  <Application>Microsoft Office PowerPoint</Application>
  <PresentationFormat>Widescreen</PresentationFormat>
  <Paragraphs>282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Eilutinės komandos</vt:lpstr>
      <vt:lpstr>Šiandien paskaitoje</vt:lpstr>
      <vt:lpstr>Testas</vt:lpstr>
      <vt:lpstr>Testas</vt:lpstr>
      <vt:lpstr>Testas</vt:lpstr>
      <vt:lpstr>Eilutinės komandos (1)</vt:lpstr>
      <vt:lpstr>Eilutinės komandos (2)</vt:lpstr>
      <vt:lpstr>Eilutinių komandų klasifikacija</vt:lpstr>
      <vt:lpstr>Palyginimo komandos</vt:lpstr>
      <vt:lpstr>Duomenų persiuntimo komandos</vt:lpstr>
      <vt:lpstr>SI ir DI eilutinėse komandose</vt:lpstr>
      <vt:lpstr>Pakartojimo prefiksai</vt:lpstr>
      <vt:lpstr>Eilutinių komandų vykdymo schema</vt:lpstr>
      <vt:lpstr>Pavyzdinis uždavinys (1)</vt:lpstr>
      <vt:lpstr>Pavyzdinis uždavinys (2)</vt:lpstr>
      <vt:lpstr>Pavyzdinis uždavinys (3)</vt:lpstr>
      <vt:lpstr>Pavyzdinis uždavinys (4)</vt:lpstr>
      <vt:lpstr>Uždaviniai</vt:lpstr>
      <vt:lpstr>Atsakymai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Eilutinės komandos</dc:title>
  <dc:creator>Jurgis</dc:creator>
  <cp:lastModifiedBy>Jurgis</cp:lastModifiedBy>
  <cp:revision>42</cp:revision>
  <dcterms:created xsi:type="dcterms:W3CDTF">2015-11-16T08:19:03Z</dcterms:created>
  <dcterms:modified xsi:type="dcterms:W3CDTF">2015-11-17T17:47:21Z</dcterms:modified>
</cp:coreProperties>
</file>