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0"/>
  </p:notesMasterIdLst>
  <p:sldIdLst>
    <p:sldId id="256" r:id="rId2"/>
    <p:sldId id="278" r:id="rId3"/>
    <p:sldId id="257" r:id="rId4"/>
    <p:sldId id="259" r:id="rId5"/>
    <p:sldId id="269" r:id="rId6"/>
    <p:sldId id="261" r:id="rId7"/>
    <p:sldId id="262" r:id="rId8"/>
    <p:sldId id="272" r:id="rId9"/>
    <p:sldId id="271" r:id="rId10"/>
    <p:sldId id="277" r:id="rId11"/>
    <p:sldId id="260" r:id="rId12"/>
    <p:sldId id="263" r:id="rId13"/>
    <p:sldId id="264" r:id="rId14"/>
    <p:sldId id="267" r:id="rId15"/>
    <p:sldId id="265" r:id="rId16"/>
    <p:sldId id="266" r:id="rId17"/>
    <p:sldId id="268" r:id="rId18"/>
    <p:sldId id="279" r:id="rId19"/>
  </p:sldIdLst>
  <p:sldSz cx="9144000" cy="5715000" type="screen16x1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3620" autoAdjust="0"/>
  </p:normalViewPr>
  <p:slideViewPr>
    <p:cSldViewPr>
      <p:cViewPr varScale="1">
        <p:scale>
          <a:sx n="119" d="100"/>
          <a:sy n="119" d="100"/>
        </p:scale>
        <p:origin x="-480" y="-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4FE0-B067-4473-B8F0-8ED8A5BA0F6E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07D36-9201-473B-8671-97573A981C4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4802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7D36-9201-473B-8671-97573A981C49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1390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7772400" cy="360097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8890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33500"/>
            <a:ext cx="5111750" cy="373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3500"/>
            <a:ext cx="3008313" cy="3733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0386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762500"/>
            <a:ext cx="8153400" cy="38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127500"/>
            <a:ext cx="8153400" cy="635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0500"/>
            <a:ext cx="7620000" cy="364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143501"/>
            <a:ext cx="3429000" cy="2540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5F66D8C-140F-4CB8-9438-C964668EA109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410729"/>
            <a:ext cx="3429000" cy="2365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37021" y="4874154"/>
            <a:ext cx="109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7C2AD83-2CD1-424F-A3DF-F08C62B937D5}" type="slidenum">
              <a:rPr lang="lt-LT" smtClean="0"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143000"/>
            <a:ext cx="142876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ZquYGEMiPWkPeZgzljiw4iuDX3bk2okkKjblek6OVr8/viewfor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f.vu.lt/~julius/Tools/asm/KomKodaiViso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537354"/>
            <a:ext cx="8280920" cy="1225021"/>
          </a:xfrm>
        </p:spPr>
        <p:txBody>
          <a:bodyPr/>
          <a:lstStyle/>
          <a:p>
            <a:r>
              <a:rPr lang="lt-LT" dirty="0" smtClean="0">
                <a:solidFill>
                  <a:srgbClr val="FF0000"/>
                </a:solidFill>
              </a:rPr>
              <a:t>Gone in 20 </a:t>
            </a:r>
            <a:r>
              <a:rPr lang="lt-LT" dirty="0" smtClean="0"/>
              <a:t>minutes</a:t>
            </a:r>
            <a:br>
              <a:rPr lang="lt-LT" dirty="0" smtClean="0"/>
            </a:br>
            <a:r>
              <a:rPr lang="lt-LT" sz="3200" dirty="0" smtClean="0"/>
              <a:t>(arba Disassembleris trumpai)</a:t>
            </a:r>
            <a:endParaRPr lang="lt-LT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410384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b="1" dirty="0" smtClean="0"/>
              <a:t>Parengė:</a:t>
            </a:r>
            <a:br>
              <a:rPr lang="lt-LT" sz="2400" b="1" dirty="0" smtClean="0"/>
            </a:br>
            <a:r>
              <a:rPr lang="lt-LT" sz="2400" b="1" i="1" dirty="0" smtClean="0"/>
              <a:t>Jonas Brusokas, 2015</a:t>
            </a:r>
            <a:endParaRPr lang="en-US" sz="24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72008" y="5091489"/>
            <a:ext cx="918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Ačiū </a:t>
            </a:r>
            <a:r>
              <a:rPr lang="lt-LT" b="1" u="sng" dirty="0" smtClean="0"/>
              <a:t>Hariui</a:t>
            </a:r>
            <a:r>
              <a:rPr lang="lt-LT" b="1" dirty="0" smtClean="0"/>
              <a:t> </a:t>
            </a:r>
            <a:r>
              <a:rPr lang="lt-LT" dirty="0" smtClean="0"/>
              <a:t>&lt;Kalėdos lapkritį&gt; </a:t>
            </a:r>
            <a:r>
              <a:rPr lang="lt-LT" b="1" u="sng" dirty="0" smtClean="0"/>
              <a:t>Vitunskui</a:t>
            </a:r>
            <a:r>
              <a:rPr lang="lt-LT" b="1" dirty="0" smtClean="0"/>
              <a:t> </a:t>
            </a:r>
            <a:r>
              <a:rPr lang="lt-LT" dirty="0" smtClean="0"/>
              <a:t>ir </a:t>
            </a:r>
            <a:r>
              <a:rPr lang="lt-LT" b="1" u="sng" dirty="0" smtClean="0"/>
              <a:t>Ievai</a:t>
            </a:r>
            <a:r>
              <a:rPr lang="lt-LT" b="1" dirty="0" smtClean="0"/>
              <a:t> </a:t>
            </a:r>
            <a:r>
              <a:rPr lang="lt-LT" dirty="0" smtClean="0"/>
              <a:t>&lt;insert 69 MIF jokes here&gt; </a:t>
            </a:r>
            <a:r>
              <a:rPr lang="lt-LT" b="1" u="sng" dirty="0" smtClean="0"/>
              <a:t>Talačkaitei</a:t>
            </a:r>
            <a:r>
              <a:rPr lang="lt-LT" b="1" dirty="0" smtClean="0"/>
              <a:t> </a:t>
            </a:r>
            <a:r>
              <a:rPr lang="lt-LT" dirty="0" smtClean="0"/>
              <a:t>už geranorišką prisidėjimą prie skaidrių rengimo </a:t>
            </a:r>
            <a:r>
              <a:rPr lang="lt-LT" dirty="0" smtClean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969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512" y="8962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4000" b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BIT Masking‘as</a:t>
            </a:r>
            <a:endParaRPr lang="lt-LT" sz="4000" b="1" dirty="0">
              <a:solidFill>
                <a:srgbClr val="C00000"/>
              </a:solidFill>
              <a:latin typeface="Ubuntu" panose="020B05040306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880505"/>
            <a:ext cx="871296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lt-LT" sz="22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Bitmasking‘as</a:t>
            </a:r>
            <a:r>
              <a:rPr lang="lt-LT" sz="2200" dirty="0" smtClean="0">
                <a:solidFill>
                  <a:srgbClr val="7030A0"/>
                </a:solidFill>
                <a:latin typeface="Ubuntu" panose="020B0504030602030204" pitchFamily="34" charset="0"/>
              </a:rPr>
              <a:t> </a:t>
            </a:r>
            <a:r>
              <a:rPr lang="lt-LT" sz="2200" dirty="0" smtClean="0">
                <a:latin typeface="Ubuntu" panose="020B0504030602030204" pitchFamily="34" charset="0"/>
              </a:rPr>
              <a:t>yra metodas, leidžiantis „uždengti“ nereikalingus, mus nedominančius bitus.</a:t>
            </a:r>
          </a:p>
          <a:p>
            <a:pPr>
              <a:spcAft>
                <a:spcPts val="6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Tai realizuojama naudojant </a:t>
            </a:r>
            <a:r>
              <a:rPr lang="lt-LT" sz="2200" b="1" i="1" dirty="0" smtClean="0">
                <a:latin typeface="Ubuntu" panose="020B0504030602030204" pitchFamily="34" charset="0"/>
              </a:rPr>
              <a:t>Loginę Komandą </a:t>
            </a:r>
            <a:r>
              <a:rPr lang="lt-LT" sz="2200" b="1" i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AND</a:t>
            </a:r>
            <a:r>
              <a:rPr lang="lt-LT" sz="2200" i="1" dirty="0" smtClean="0">
                <a:latin typeface="Ubuntu" panose="020B050403060203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lt-LT" sz="2200" i="1" dirty="0" smtClean="0">
                <a:latin typeface="Ubuntu" panose="020B0504030602030204" pitchFamily="34" charset="0"/>
              </a:rPr>
              <a:t>Pvz</a:t>
            </a:r>
            <a:r>
              <a:rPr lang="lt-LT" sz="2200" dirty="0" smtClean="0">
                <a:latin typeface="Ubuntu" panose="020B0504030602030204" pitchFamily="34" charset="0"/>
              </a:rPr>
              <a:t>.: tarkime turime baitą, kurio reikšmė </a:t>
            </a:r>
            <a:r>
              <a:rPr lang="lt-LT" sz="2200" dirty="0" smtClean="0">
                <a:latin typeface="Ubuntu Mono" panose="020B0509030602030204" pitchFamily="49" charset="0"/>
              </a:rPr>
              <a:t>1110 0010b </a:t>
            </a:r>
            <a:r>
              <a:rPr lang="lt-LT" sz="2200" dirty="0" smtClean="0">
                <a:latin typeface="Ubuntu" panose="020B0504030602030204" pitchFamily="34" charset="0"/>
              </a:rPr>
              <a:t>ir norime </a:t>
            </a:r>
            <a:r>
              <a:rPr lang="lt-LT" sz="2200" b="1" dirty="0" smtClean="0">
                <a:latin typeface="Ubuntu" panose="020B0504030602030204" pitchFamily="34" charset="0"/>
              </a:rPr>
              <a:t>uždengti </a:t>
            </a:r>
            <a:r>
              <a:rPr lang="lt-LT" sz="2200" dirty="0" smtClean="0">
                <a:latin typeface="Ubuntu" panose="020B0504030602030204" pitchFamily="34" charset="0"/>
              </a:rPr>
              <a:t>vyresnįjį pusbaitį (jo reikšmę).</a:t>
            </a:r>
          </a:p>
          <a:p>
            <a:pPr>
              <a:spcAft>
                <a:spcPts val="600"/>
              </a:spcAft>
            </a:pPr>
            <a:endParaRPr lang="lt-LT" sz="2200" dirty="0" smtClean="0">
              <a:latin typeface="Ubuntu" panose="020B0504030602030204" pitchFamily="34" charset="0"/>
            </a:endParaRPr>
          </a:p>
          <a:p>
            <a:pPr>
              <a:spcAft>
                <a:spcPts val="6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Reikia susikurti mask‘ą (kaukę), su kuria atlikus operacija AND liktų tik jaunesnysis pusbaitis.</a:t>
            </a:r>
            <a:br>
              <a:rPr lang="lt-LT" sz="2200" dirty="0" smtClean="0">
                <a:latin typeface="Ubuntu" panose="020B0504030602030204" pitchFamily="34" charset="0"/>
              </a:rPr>
            </a:br>
            <a:r>
              <a:rPr lang="en-US" sz="2200" b="1" dirty="0" smtClean="0">
                <a:latin typeface="Ubuntu" panose="020B0504030602030204" pitchFamily="34" charset="0"/>
              </a:rPr>
              <a:t>Mask</a:t>
            </a:r>
            <a:r>
              <a:rPr lang="en-US" sz="2200" dirty="0" smtClean="0">
                <a:latin typeface="Ubuntu" panose="020B0504030602030204" pitchFamily="34" charset="0"/>
              </a:rPr>
              <a:t> = </a:t>
            </a:r>
            <a:r>
              <a:rPr lang="en-US" sz="2200" dirty="0" smtClean="0">
                <a:latin typeface="Ubuntu Mono" panose="020B0509030602030204" pitchFamily="49" charset="0"/>
              </a:rPr>
              <a:t>0000 1111b </a:t>
            </a:r>
            <a:r>
              <a:rPr lang="en-US" sz="2200" dirty="0" smtClean="0">
                <a:latin typeface="Ubuntu" panose="020B0504030602030204" pitchFamily="34" charset="0"/>
              </a:rPr>
              <a:t>(</a:t>
            </a:r>
            <a:r>
              <a:rPr lang="lt-LT" sz="2200" dirty="0" smtClean="0">
                <a:latin typeface="Ubuntu" panose="020B0504030602030204" pitchFamily="34" charset="0"/>
              </a:rPr>
              <a:t>Tose pozicijose, kurias norim ignoruot, įrašom (</a:t>
            </a:r>
            <a:r>
              <a:rPr lang="en-US" sz="2200" dirty="0" smtClean="0">
                <a:latin typeface="Ubuntu Mono" panose="020B0509030602030204" pitchFamily="49" charset="0"/>
              </a:rPr>
              <a:t>0</a:t>
            </a:r>
            <a:r>
              <a:rPr lang="lt-LT" sz="2200" dirty="0" smtClean="0">
                <a:latin typeface="Ubuntu" panose="020B0504030602030204" pitchFamily="34" charset="0"/>
              </a:rPr>
              <a:t>), likusiose (1) )</a:t>
            </a:r>
            <a:br>
              <a:rPr lang="lt-LT" sz="2200" dirty="0" smtClean="0">
                <a:latin typeface="Ubuntu" panose="020B0504030602030204" pitchFamily="34" charset="0"/>
              </a:rPr>
            </a:br>
            <a:endParaRPr lang="lt-LT" sz="2200" dirty="0" smtClean="0">
              <a:latin typeface="Ubuntu" panose="020B0504030602030204" pitchFamily="34" charset="0"/>
            </a:endParaRPr>
          </a:p>
          <a:p>
            <a:pPr>
              <a:spcAft>
                <a:spcPts val="6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Rezultatas: </a:t>
            </a:r>
            <a:r>
              <a:rPr lang="lt-LT" sz="22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AND</a:t>
            </a:r>
            <a:r>
              <a:rPr lang="lt-LT" sz="2200" dirty="0" smtClean="0">
                <a:solidFill>
                  <a:srgbClr val="7030A0"/>
                </a:solidFill>
                <a:latin typeface="Ubuntu" panose="020B0504030602030204" pitchFamily="34" charset="0"/>
              </a:rPr>
              <a:t> </a:t>
            </a:r>
            <a:r>
              <a:rPr lang="lt-LT" sz="2200" dirty="0" smtClean="0">
                <a:latin typeface="Ubuntu Mono" panose="020B0509030602030204" pitchFamily="49" charset="0"/>
              </a:rPr>
              <a:t>1110 0010b, </a:t>
            </a:r>
            <a:r>
              <a:rPr lang="en-US" sz="2200" u="sng" dirty="0">
                <a:solidFill>
                  <a:srgbClr val="C00000"/>
                </a:solidFill>
                <a:latin typeface="Ubuntu Mono" panose="020B0509030602030204" pitchFamily="49" charset="0"/>
              </a:rPr>
              <a:t>0000</a:t>
            </a:r>
            <a:r>
              <a:rPr lang="en-US" sz="2200" dirty="0">
                <a:solidFill>
                  <a:srgbClr val="C00000"/>
                </a:solidFill>
                <a:latin typeface="Ubuntu Mono" panose="020B0509030602030204" pitchFamily="49" charset="0"/>
              </a:rPr>
              <a:t> </a:t>
            </a:r>
            <a:r>
              <a:rPr lang="en-US" sz="2200" dirty="0">
                <a:latin typeface="Ubuntu Mono" panose="020B0509030602030204" pitchFamily="49" charset="0"/>
              </a:rPr>
              <a:t>1111b </a:t>
            </a:r>
            <a:r>
              <a:rPr lang="en-US" sz="2200" dirty="0" smtClean="0">
                <a:latin typeface="Ubuntu Mono" panose="020B0509030602030204" pitchFamily="49" charset="0"/>
              </a:rPr>
              <a:t>= </a:t>
            </a:r>
            <a:r>
              <a:rPr lang="en-US" sz="2200" b="1" u="sng" dirty="0" smtClean="0">
                <a:solidFill>
                  <a:srgbClr val="C00000"/>
                </a:solidFill>
                <a:latin typeface="Ubuntu Mono" panose="020B0509030602030204" pitchFamily="49" charset="0"/>
              </a:rPr>
              <a:t>0000</a:t>
            </a:r>
            <a:r>
              <a:rPr lang="en-US" sz="2200" b="1" dirty="0" smtClean="0">
                <a:solidFill>
                  <a:srgbClr val="C00000"/>
                </a:solidFill>
                <a:latin typeface="Ubuntu Mono" panose="020B0509030602030204" pitchFamily="49" charset="0"/>
              </a:rPr>
              <a:t> </a:t>
            </a:r>
            <a:r>
              <a:rPr lang="en-US" sz="2200" b="1" dirty="0" smtClean="0">
                <a:latin typeface="Ubuntu Mono" panose="020B0509030602030204" pitchFamily="49" charset="0"/>
              </a:rPr>
              <a:t>0010b</a:t>
            </a:r>
            <a:endParaRPr lang="lt-LT" sz="2200" b="1" dirty="0" smtClean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520" y="97194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b="1" dirty="0" smtClean="0">
                <a:latin typeface="Ubuntu" panose="020B0504030602030204" pitchFamily="34" charset="0"/>
              </a:rPr>
              <a:t>Kodėl </a:t>
            </a:r>
            <a:r>
              <a:rPr lang="lt-LT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REIKIA</a:t>
            </a:r>
            <a:r>
              <a:rPr lang="lt-LT" b="1" dirty="0" smtClean="0">
                <a:latin typeface="Ubuntu" panose="020B0504030602030204" pitchFamily="34" charset="0"/>
              </a:rPr>
              <a:t> rašyti disassemblerį</a:t>
            </a:r>
            <a:endParaRPr lang="lt-LT" b="1" dirty="0">
              <a:latin typeface="Ubuntu" panose="020B0504030602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273324"/>
            <a:ext cx="8712968" cy="432048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2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Leidimas išlaikyti egzaminą prieš sesiją yra </a:t>
            </a:r>
            <a:r>
              <a:rPr lang="lt-LT" sz="2200" dirty="0" smtClean="0">
                <a:solidFill>
                  <a:srgbClr val="FF0000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LABAI</a:t>
            </a:r>
            <a:r>
              <a:rPr lang="lt-LT" sz="22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 patrauklus ir potencialiai sutaupys jums daug laiko bei streso.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2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Disassembleris </a:t>
            </a:r>
            <a:r>
              <a:rPr lang="lt-LT" sz="2200" dirty="0" smtClean="0">
                <a:solidFill>
                  <a:srgbClr val="FF0000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NĖRA</a:t>
            </a:r>
            <a:r>
              <a:rPr lang="lt-LT" sz="22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 tipinė programa, kuriai užtenka poros valandų parašyti, jam reikės planavimo ir mąstymo į priekį, taigi jūs jį rašydami pamatysit ir „pačiupinėsit“ kitą programavimo pusę – modeliavimą bei projektavimą.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200" b="0" dirty="0">
                <a:latin typeface="Ubuntu" panose="020B0504030602030204" pitchFamily="34" charset="0"/>
              </a:rPr>
              <a:t>Disassemblerio rašymas (pats procesas) jus </a:t>
            </a:r>
            <a:r>
              <a:rPr lang="lt-LT" sz="2200" b="0" dirty="0" smtClean="0">
                <a:latin typeface="Ubuntu" panose="020B0504030602030204" pitchFamily="34" charset="0"/>
              </a:rPr>
              <a:t>užgrūdins ir </a:t>
            </a:r>
            <a:r>
              <a:rPr lang="lt-LT" sz="2200" b="0" dirty="0">
                <a:latin typeface="Ubuntu" panose="020B0504030602030204" pitchFamily="34" charset="0"/>
              </a:rPr>
              <a:t>ateityje rašomos programos jums neatrodys tokios jau baisios</a:t>
            </a:r>
            <a:r>
              <a:rPr lang="lt-LT" sz="2200" b="0" dirty="0" smtClean="0">
                <a:latin typeface="Ubuntu" panose="020B0504030602030204" pitchFamily="34" charset="0"/>
              </a:rPr>
              <a:t>.</a:t>
            </a:r>
            <a:endParaRPr lang="lt-LT" sz="2200" b="0" dirty="0" smtClean="0">
              <a:latin typeface="Ubuntu" panose="020B0504030602030204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2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Galėsit girtis visiems </a:t>
            </a:r>
            <a:r>
              <a:rPr lang="lt-LT" sz="2200" b="0" dirty="0" smtClean="0">
                <a:latin typeface="Ubuntu" panose="020B0504030602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lt-LT" sz="2200" b="0" dirty="0" smtClean="0">
              <a:latin typeface="Ubuntu" panose="020B0504030602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504" y="217207"/>
            <a:ext cx="8712968" cy="3360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sz="66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TIPS‘</a:t>
            </a:r>
            <a:r>
              <a:rPr lang="lt-LT" sz="48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AI</a:t>
            </a:r>
            <a:r>
              <a:rPr lang="lt-LT" sz="66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br>
              <a:rPr lang="lt-LT" sz="6600" b="1" dirty="0" smtClean="0">
                <a:solidFill>
                  <a:srgbClr val="FF0000"/>
                </a:solidFill>
                <a:latin typeface="Ubuntu" panose="020B0504030602030204" pitchFamily="34" charset="0"/>
              </a:rPr>
            </a:br>
            <a:r>
              <a:rPr lang="lt-LT" sz="6600" b="1" dirty="0" smtClean="0">
                <a:solidFill>
                  <a:srgbClr val="0070C0"/>
                </a:solidFill>
                <a:latin typeface="Ubuntu" panose="020B0504030602030204" pitchFamily="34" charset="0"/>
              </a:rPr>
              <a:t>(Patarimai)</a:t>
            </a:r>
            <a:r>
              <a:rPr lang="lt-LT" sz="66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endParaRPr lang="lt-LT" sz="660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1520" y="481236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sz="4000" b="1" dirty="0" smtClean="0">
                <a:latin typeface="Ubuntu" panose="020B0504030602030204" pitchFamily="34" charset="0"/>
              </a:rPr>
              <a:t>Assembleris myli dvejetainę, </a:t>
            </a:r>
            <a:r>
              <a:rPr lang="lt-LT" sz="40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Naudokitės tuom</a:t>
            </a:r>
            <a:endParaRPr lang="lt-LT" sz="400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489348"/>
            <a:ext cx="8712968" cy="4320480"/>
          </a:xfrm>
        </p:spPr>
        <p:txBody>
          <a:bodyPr>
            <a:noAutofit/>
          </a:bodyPr>
          <a:lstStyle/>
          <a:p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Assembleryje, kaip jau žinote, galima skaičius rašyti skirtingomis skaičiavimo sistemomis be didesnių problemų. Tai </a:t>
            </a:r>
            <a:r>
              <a:rPr lang="lt-LT" sz="2400" dirty="0" smtClean="0">
                <a:latin typeface="Ubuntu" panose="020B0504030602030204" pitchFamily="34" charset="0"/>
                <a:cs typeface="Consolas" panose="020B0609020204030204" pitchFamily="49" charset="0"/>
              </a:rPr>
              <a:t>LABAI 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patogu tikrinant mašininį kodą.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2924279"/>
            <a:ext cx="8424936" cy="187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400" i="1" dirty="0" smtClean="0">
                <a:solidFill>
                  <a:srgbClr val="0070C0"/>
                </a:solidFill>
              </a:rPr>
              <a:t>;KODO PAVYZDYS</a:t>
            </a:r>
            <a:endParaRPr lang="lt-LT" sz="2400" i="1" dirty="0">
              <a:solidFill>
                <a:srgbClr val="0070C0"/>
              </a:solidFill>
            </a:endParaRPr>
          </a:p>
          <a:p>
            <a:r>
              <a:rPr lang="lt-LT" sz="2400" b="1" i="1" dirty="0" smtClean="0">
                <a:solidFill>
                  <a:srgbClr val="7030A0"/>
                </a:solidFill>
              </a:rPr>
              <a:t>MOV </a:t>
            </a:r>
            <a:r>
              <a:rPr lang="lt-LT" sz="2400" dirty="0" smtClean="0">
                <a:solidFill>
                  <a:schemeClr val="tx1"/>
                </a:solidFill>
              </a:rPr>
              <a:t>al, 00001111b </a:t>
            </a:r>
          </a:p>
          <a:p>
            <a:r>
              <a:rPr lang="lt-LT" sz="2400" b="1" i="1" dirty="0" smtClean="0">
                <a:solidFill>
                  <a:srgbClr val="7030A0"/>
                </a:solidFill>
              </a:rPr>
              <a:t>CMP </a:t>
            </a:r>
            <a:r>
              <a:rPr lang="lt-LT" sz="2400" dirty="0" smtClean="0">
                <a:solidFill>
                  <a:schemeClr val="tx1"/>
                </a:solidFill>
              </a:rPr>
              <a:t>nuskbaitas, 00011001b</a:t>
            </a:r>
          </a:p>
          <a:p>
            <a:r>
              <a:rPr lang="lt-LT" sz="2400" b="1" i="1" dirty="0" smtClean="0">
                <a:solidFill>
                  <a:schemeClr val="tx1"/>
                </a:solidFill>
              </a:rPr>
              <a:t>JNE</a:t>
            </a:r>
            <a:r>
              <a:rPr lang="lt-LT" sz="2400" dirty="0" smtClean="0">
                <a:solidFill>
                  <a:schemeClr val="tx1"/>
                </a:solidFill>
              </a:rPr>
              <a:t> tikrinkToliau</a:t>
            </a:r>
          </a:p>
          <a:p>
            <a:endParaRPr lang="lt-LT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512" y="217207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sz="4000" b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Nedarykit </a:t>
            </a:r>
            <a:r>
              <a:rPr lang="lt-LT" sz="4000" i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„</a:t>
            </a:r>
            <a:r>
              <a:rPr lang="lt-LT" sz="4000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paprasčiausiu būdu</a:t>
            </a:r>
            <a:r>
              <a:rPr lang="lt-LT" sz="4000" i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“</a:t>
            </a:r>
            <a:endParaRPr lang="lt-LT" sz="4000" i="1" u="sng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297327"/>
            <a:ext cx="8712968" cy="4320480"/>
          </a:xfrm>
        </p:spPr>
        <p:txBody>
          <a:bodyPr>
            <a:noAutofit/>
          </a:bodyPr>
          <a:lstStyle/>
          <a:p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256 IF‘ų (CMP) parašymas galbūt gali pasirodyti kaip gera idėja, bet tai tas pats, </a:t>
            </a:r>
            <a:r>
              <a:rPr lang="lt-LT" sz="2400" dirty="0" smtClean="0">
                <a:latin typeface="Ubuntu" panose="020B0504030602030204" pitchFamily="34" charset="0"/>
                <a:cs typeface="Consolas" panose="020B0609020204030204" pitchFamily="49" charset="0"/>
              </a:rPr>
              <a:t>kas skaldyti akmenį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 </a:t>
            </a:r>
            <a:r>
              <a:rPr lang="lt-LT" sz="2400" dirty="0" smtClean="0">
                <a:latin typeface="Ubuntu" panose="020B0504030602030204" pitchFamily="34" charset="0"/>
                <a:cs typeface="Consolas" panose="020B0609020204030204" pitchFamily="49" charset="0"/>
              </a:rPr>
              <a:t>guminiu plaktuku 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(arba </a:t>
            </a:r>
            <a:r>
              <a:rPr lang="lt-LT" sz="2800" i="1" dirty="0" smtClean="0">
                <a:latin typeface="Ubuntu" panose="020B0504030602030204" pitchFamily="34" charset="0"/>
                <a:cs typeface="Consolas" panose="020B0609020204030204" pitchFamily="49" charset="0"/>
              </a:rPr>
              <a:t>GALVA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).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14" y="2641476"/>
            <a:ext cx="4819818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400" i="1" dirty="0" smtClean="0">
                <a:solidFill>
                  <a:srgbClr val="0070C0"/>
                </a:solidFill>
              </a:rPr>
              <a:t>;KODO PAVYZDYS</a:t>
            </a:r>
            <a:endParaRPr lang="lt-LT" sz="2400" i="1" dirty="0">
              <a:solidFill>
                <a:srgbClr val="0070C0"/>
              </a:solidFill>
            </a:endParaRPr>
          </a:p>
          <a:p>
            <a:r>
              <a:rPr lang="lt-LT" sz="2400" b="1" i="1" dirty="0" smtClean="0">
                <a:solidFill>
                  <a:srgbClr val="7030A0"/>
                </a:solidFill>
              </a:rPr>
              <a:t>CMP </a:t>
            </a:r>
            <a:r>
              <a:rPr lang="lt-LT" sz="2400" dirty="0" smtClean="0">
                <a:solidFill>
                  <a:schemeClr val="tx1"/>
                </a:solidFill>
              </a:rPr>
              <a:t>nuskbaitas, 00000001b</a:t>
            </a:r>
          </a:p>
          <a:p>
            <a:r>
              <a:rPr lang="lt-LT" sz="2400" b="1" i="1" dirty="0" smtClean="0">
                <a:solidFill>
                  <a:srgbClr val="7030A0"/>
                </a:solidFill>
              </a:rPr>
              <a:t>JNE</a:t>
            </a:r>
            <a:r>
              <a:rPr lang="lt-LT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K</a:t>
            </a:r>
            <a:r>
              <a:rPr lang="lt-LT" sz="2400" dirty="0" smtClean="0">
                <a:solidFill>
                  <a:schemeClr val="tx1"/>
                </a:solidFill>
              </a:rPr>
              <a:t>itas1</a:t>
            </a:r>
          </a:p>
          <a:p>
            <a:r>
              <a:rPr lang="lt-LT" sz="2400" dirty="0" smtClean="0">
                <a:solidFill>
                  <a:schemeClr val="tx1"/>
                </a:solidFill>
              </a:rPr>
              <a:t>&lt;...&gt;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;some stuff</a:t>
            </a:r>
            <a:endParaRPr lang="lt-LT" sz="2400" dirty="0" smtClean="0">
              <a:solidFill>
                <a:srgbClr val="0070C0"/>
              </a:solidFill>
            </a:endParaRPr>
          </a:p>
          <a:p>
            <a:r>
              <a:rPr lang="lt-LT" sz="2400" dirty="0" smtClean="0">
                <a:solidFill>
                  <a:schemeClr val="tx1"/>
                </a:solidFill>
              </a:rPr>
              <a:t>Kitas</a:t>
            </a:r>
            <a:r>
              <a:rPr lang="en-US" sz="2400" dirty="0" smtClean="0">
                <a:solidFill>
                  <a:schemeClr val="tx1"/>
                </a:solidFill>
              </a:rPr>
              <a:t>1:</a:t>
            </a:r>
            <a:endParaRPr lang="lt-LT" sz="2400" dirty="0" smtClean="0">
              <a:solidFill>
                <a:schemeClr val="tx1"/>
              </a:solidFill>
            </a:endParaRPr>
          </a:p>
          <a:p>
            <a:r>
              <a:rPr lang="lt-LT" sz="2400" b="1" i="1" dirty="0">
                <a:solidFill>
                  <a:srgbClr val="7030A0"/>
                </a:solidFill>
              </a:rPr>
              <a:t>CMP </a:t>
            </a:r>
            <a:r>
              <a:rPr lang="lt-LT" sz="2400" dirty="0">
                <a:solidFill>
                  <a:schemeClr val="tx1"/>
                </a:solidFill>
              </a:rPr>
              <a:t>nuskbaitas, </a:t>
            </a:r>
            <a:r>
              <a:rPr lang="lt-LT" sz="2400" dirty="0" smtClean="0">
                <a:solidFill>
                  <a:schemeClr val="tx1"/>
                </a:solidFill>
              </a:rPr>
              <a:t>00000010b</a:t>
            </a:r>
            <a:endParaRPr lang="lt-LT" sz="2400" dirty="0">
              <a:solidFill>
                <a:schemeClr val="tx1"/>
              </a:solidFill>
            </a:endParaRPr>
          </a:p>
          <a:p>
            <a:r>
              <a:rPr lang="lt-LT" sz="2400" b="1" i="1" dirty="0" smtClean="0">
                <a:solidFill>
                  <a:srgbClr val="7030A0"/>
                </a:solidFill>
              </a:rPr>
              <a:t>JNE</a:t>
            </a:r>
            <a:r>
              <a:rPr lang="lt-LT" sz="2400" dirty="0" smtClean="0">
                <a:solidFill>
                  <a:srgbClr val="7030A0"/>
                </a:solidFill>
              </a:rPr>
              <a:t> </a:t>
            </a:r>
            <a:r>
              <a:rPr lang="lt-LT" sz="2400" dirty="0" smtClean="0">
                <a:solidFill>
                  <a:schemeClr val="tx1"/>
                </a:solidFill>
              </a:rPr>
              <a:t>kitas2</a:t>
            </a:r>
          </a:p>
          <a:p>
            <a:r>
              <a:rPr lang="lt-LT" sz="2800" b="1" dirty="0" smtClean="0">
                <a:solidFill>
                  <a:schemeClr val="tx1"/>
                </a:solidFill>
              </a:rPr>
              <a:t>iki vestuvių baigsit... </a:t>
            </a:r>
            <a:r>
              <a:rPr lang="lt-LT" sz="2800" b="1" spc="600" dirty="0" smtClean="0">
                <a:solidFill>
                  <a:srgbClr val="FF0000"/>
                </a:solidFill>
              </a:rPr>
              <a:t>GAL</a:t>
            </a:r>
          </a:p>
        </p:txBody>
      </p:sp>
      <p:pic>
        <p:nvPicPr>
          <p:cNvPr id="2050" name="Picture 2" descr="C:\Users\Jonas\Desktop\Hell-No-Meme-Face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92805"/>
            <a:ext cx="3977552" cy="282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1520" y="505239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sz="4400" b="1" dirty="0" smtClean="0">
                <a:latin typeface="Ubuntu" panose="020B0504030602030204" pitchFamily="34" charset="0"/>
              </a:rPr>
              <a:t>Susidarykit</a:t>
            </a:r>
            <a:r>
              <a:rPr lang="lt-LT" sz="4000" b="1" dirty="0" smtClean="0">
                <a:latin typeface="Ubuntu" panose="020B0504030602030204" pitchFamily="34" charset="0"/>
              </a:rPr>
              <a:t> </a:t>
            </a:r>
            <a:r>
              <a:rPr lang="lt-LT" sz="4400" b="1" dirty="0" smtClean="0">
                <a:latin typeface="Ubuntu" panose="020B0504030602030204" pitchFamily="34" charset="0"/>
              </a:rPr>
              <a:t>planą,</a:t>
            </a:r>
            <a:br>
              <a:rPr lang="lt-LT" sz="4400" b="1" dirty="0" smtClean="0">
                <a:latin typeface="Ubuntu" panose="020B0504030602030204" pitchFamily="34" charset="0"/>
              </a:rPr>
            </a:br>
            <a:r>
              <a:rPr lang="lt-LT" sz="44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KĄ REIKIA PADARYTI</a:t>
            </a:r>
            <a:endParaRPr lang="lt-LT" sz="440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297327"/>
            <a:ext cx="8712968" cy="4320480"/>
          </a:xfrm>
        </p:spPr>
        <p:txBody>
          <a:bodyPr>
            <a:noAutofit/>
          </a:bodyPr>
          <a:lstStyle/>
          <a:p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Disassembleris </a:t>
            </a:r>
            <a:r>
              <a:rPr lang="lt-LT" sz="2400" dirty="0" smtClean="0">
                <a:latin typeface="Ubuntu" panose="020B0504030602030204" pitchFamily="34" charset="0"/>
                <a:cs typeface="Consolas" panose="020B0609020204030204" pitchFamily="49" charset="0"/>
              </a:rPr>
              <a:t>nėra eilinė programa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, jos apimtis tiek eilučių kiekiu, tiek užimtu laiku yra kur kas didesnė, negu jūs esate pratę, todėl </a:t>
            </a:r>
            <a:r>
              <a:rPr lang="lt-LT" sz="2400" dirty="0" smtClean="0">
                <a:solidFill>
                  <a:srgbClr val="FF0000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BŪTINAI</a:t>
            </a:r>
            <a:r>
              <a:rPr lang="lt-LT" sz="2400" b="0" dirty="0" smtClean="0">
                <a:solidFill>
                  <a:srgbClr val="FF0000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 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pasirašykite planą, ką ir kaip darysite.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3157534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lt-LT" sz="3200" b="1" u="sng" dirty="0" smtClean="0">
                <a:latin typeface="Ubuntu" panose="020B0504030602030204" pitchFamily="34" charset="0"/>
              </a:rPr>
              <a:t>PVZ.: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>
                <a:latin typeface="Ubuntu" panose="020B0504030602030204" pitchFamily="34" charset="0"/>
              </a:rPr>
              <a:t>Sutvarkyti </a:t>
            </a:r>
            <a:r>
              <a:rPr lang="lt-LT" sz="2400" dirty="0">
                <a:latin typeface="Ubuntu" panose="020B0504030602030204" pitchFamily="34" charset="0"/>
              </a:rPr>
              <a:t>išvedimą – pasirašyti </a:t>
            </a:r>
            <a:r>
              <a:rPr lang="lt-LT" sz="2400" dirty="0" smtClean="0">
                <a:latin typeface="Ubuntu" panose="020B0504030602030204" pitchFamily="34" charset="0"/>
              </a:rPr>
              <a:t>procedūrą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>
                <a:latin typeface="Ubuntu" panose="020B0504030602030204" pitchFamily="34" charset="0"/>
              </a:rPr>
              <a:t>Sutvarkyti adresavimo baitą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>
                <a:latin typeface="Ubuntu" panose="020B0504030602030204" pitchFamily="34" charset="0"/>
              </a:rPr>
              <a:t>Sutvarkyti prefiksus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>
                <a:latin typeface="Ubuntu" panose="020B0504030602030204" pitchFamily="34" charset="0"/>
              </a:rPr>
              <a:t>Sutvarkyti sąlyginius šuolius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>
                <a:latin typeface="Ubuntu" panose="020B0504030602030204" pitchFamily="34" charset="0"/>
              </a:rPr>
              <a:t>Susirasti gyvenimą</a:t>
            </a:r>
            <a:endParaRPr lang="lt-LT" sz="2400" dirty="0">
              <a:latin typeface="Ubuntu" panose="020B0504030602030204" pitchFamily="34" charset="0"/>
            </a:endParaRPr>
          </a:p>
        </p:txBody>
      </p:sp>
      <p:pic>
        <p:nvPicPr>
          <p:cNvPr id="8" name="Picture 2" descr="C:\Users\Jonas\Desktop\Sad-Meme-Face-05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100000" l="6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32" y="2543803"/>
            <a:ext cx="3832820" cy="31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520" y="409228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sz="4000" b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Darbus paskirstykit PROPORCINGAI,</a:t>
            </a:r>
            <a:r>
              <a:rPr lang="lt-LT" sz="40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 </a:t>
            </a:r>
            <a:r>
              <a:rPr lang="lt-LT" sz="4000" b="1" u="sng" dirty="0" smtClean="0">
                <a:solidFill>
                  <a:srgbClr val="FF0000"/>
                </a:solidFill>
                <a:latin typeface="Ubuntu" panose="020B0504030602030204" pitchFamily="34" charset="0"/>
              </a:rPr>
              <a:t>NEPERSIDIRBKIT</a:t>
            </a:r>
            <a:endParaRPr lang="lt-LT" sz="4000" b="1" u="sng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297327"/>
            <a:ext cx="8712968" cy="4320480"/>
          </a:xfrm>
        </p:spPr>
        <p:txBody>
          <a:bodyPr>
            <a:noAutofit/>
          </a:bodyPr>
          <a:lstStyle/>
          <a:p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Turint daug darbo priešakyje daug kam gali kilti pagunda paimt ir padaryt kiek įmanoma daugiau vienu prisėdimu.  Tai </a:t>
            </a:r>
            <a:r>
              <a:rPr lang="lt-LT" sz="2400" dirty="0" smtClean="0">
                <a:solidFill>
                  <a:srgbClr val="FF0000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NĖRA GERA IDĖJA</a:t>
            </a:r>
            <a:r>
              <a:rPr lang="lt-LT" sz="2400" dirty="0" smtClean="0">
                <a:latin typeface="Ubuntu" panose="020B0504030602030204" pitchFamily="34" charset="0"/>
                <a:cs typeface="Consolas" panose="020B0609020204030204" pitchFamily="49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3217540"/>
            <a:ext cx="4752528" cy="4800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2600" b="1" dirty="0" smtClean="0">
                <a:solidFill>
                  <a:schemeClr val="tx1"/>
                </a:solidFill>
              </a:rPr>
              <a:t>NUOVARGIS</a:t>
            </a:r>
            <a:endParaRPr lang="lt-LT" sz="2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877613"/>
            <a:ext cx="4752528" cy="5400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2500" b="1" dirty="0" smtClean="0"/>
              <a:t>SUMAŽĖJĘS EFEKTYVUMAS</a:t>
            </a:r>
            <a:endParaRPr lang="lt-LT" sz="2500" b="1" dirty="0"/>
          </a:p>
        </p:txBody>
      </p:sp>
      <p:sp>
        <p:nvSpPr>
          <p:cNvPr id="8" name="Rectangle 7"/>
          <p:cNvSpPr/>
          <p:nvPr/>
        </p:nvSpPr>
        <p:spPr>
          <a:xfrm>
            <a:off x="150999" y="4537687"/>
            <a:ext cx="4752528" cy="480053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FRUSTRACIJA</a:t>
            </a:r>
            <a:endParaRPr lang="lt-LT" sz="2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999" y="5197760"/>
            <a:ext cx="4752528" cy="480053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2600" b="1" dirty="0" smtClean="0">
                <a:solidFill>
                  <a:srgbClr val="FF0000"/>
                </a:solidFill>
              </a:rPr>
              <a:t>METIMAS</a:t>
            </a:r>
            <a:endParaRPr lang="lt-LT" sz="26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2624245"/>
            <a:ext cx="4752528" cy="480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2600" b="1" dirty="0" smtClean="0">
                <a:solidFill>
                  <a:schemeClr val="tx1"/>
                </a:solidFill>
              </a:rPr>
              <a:t>PERSIDIRBIMAS</a:t>
            </a:r>
            <a:endParaRPr lang="lt-LT" sz="26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>
            <a:off x="2555776" y="3104298"/>
            <a:ext cx="0" cy="1132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2549012" y="4417674"/>
            <a:ext cx="6764" cy="173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2555776" y="3697593"/>
            <a:ext cx="0" cy="180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2527263" y="5017740"/>
            <a:ext cx="0" cy="180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nas\Desktop\high_quality_desk_flip_meme_by_vectors_r_us-d735u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368325"/>
            <a:ext cx="4041125" cy="33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8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520" y="409228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sz="4000" b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Yra toks dalykas kaip HEX VIEWEr, </a:t>
            </a:r>
            <a:r>
              <a:rPr lang="lt-LT" sz="40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NAUDOKIT JĮ</a:t>
            </a:r>
            <a:endParaRPr lang="lt-LT" sz="4000" b="1" u="sng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273324"/>
            <a:ext cx="8712968" cy="4320480"/>
          </a:xfrm>
        </p:spPr>
        <p:txBody>
          <a:bodyPr>
            <a:noAutofit/>
          </a:bodyPr>
          <a:lstStyle/>
          <a:p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Dirbant su binariniu (.OBJ) failu, kuriame tupi mašininis kodas, labai pravartu matyti jį baitų formatu. Tam skirta programa </a:t>
            </a:r>
            <a:r>
              <a:rPr lang="lt-LT" sz="2400" i="1" dirty="0" smtClean="0">
                <a:latin typeface="Ubuntu" panose="020B0504030602030204" pitchFamily="34" charset="0"/>
                <a:cs typeface="Consolas" panose="020B0609020204030204" pitchFamily="49" charset="0"/>
              </a:rPr>
              <a:t>HEX VIEWER 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(arba plugin‘as Notepad++ „</a:t>
            </a:r>
            <a:r>
              <a:rPr lang="lt-LT" sz="2400" b="0" i="1" dirty="0" smtClean="0">
                <a:latin typeface="Ubuntu" panose="020B0504030602030204" pitchFamily="34" charset="0"/>
                <a:cs typeface="Consolas" panose="020B0609020204030204" pitchFamily="49" charset="0"/>
              </a:rPr>
              <a:t>Hex Editor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“)</a:t>
            </a:r>
            <a:endParaRPr lang="lt-LT" sz="2400" dirty="0" smtClean="0">
              <a:latin typeface="Ubuntu" panose="020B0504030602030204" pitchFamily="34" charset="0"/>
              <a:cs typeface="Consolas" panose="020B0609020204030204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" b="34224"/>
          <a:stretch/>
        </p:blipFill>
        <p:spPr bwMode="auto">
          <a:xfrm>
            <a:off x="5660" y="2797493"/>
            <a:ext cx="4179338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29"/>
          <a:stretch/>
        </p:blipFill>
        <p:spPr bwMode="auto">
          <a:xfrm>
            <a:off x="4184999" y="2737487"/>
            <a:ext cx="4779489" cy="294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urved Connector 2"/>
          <p:cNvCxnSpPr>
            <a:stCxn id="3075" idx="0"/>
            <a:endCxn id="3076" idx="0"/>
          </p:cNvCxnSpPr>
          <p:nvPr/>
        </p:nvCxnSpPr>
        <p:spPr>
          <a:xfrm rot="5400000" flipH="1" flipV="1">
            <a:off x="4305033" y="527783"/>
            <a:ext cx="60007" cy="4479414"/>
          </a:xfrm>
          <a:prstGeom prst="curvedConnector3">
            <a:avLst>
              <a:gd name="adj1" fmla="val 631335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nas\Desktop\11216699_955392857837983_432268020310434969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4" y="0"/>
            <a:ext cx="9180512" cy="50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9500" y="5017740"/>
            <a:ext cx="89743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Nepamirškite užpildyti feedback‘o formų</a:t>
            </a:r>
            <a:r>
              <a:rPr lang="en-US" dirty="0"/>
              <a:t>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docs.google.com/forms/d/1ZquYGEMiPWkPeZgzljiw4iuDX3bk2okkKjblek6OVr8/viewform</a:t>
            </a:r>
            <a:r>
              <a:rPr lang="en-US" sz="1600" dirty="0" smtClean="0"/>
              <a:t> 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588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nas\Desktop\kq1dp02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0"/>
            <a:ext cx="9712152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7194"/>
            <a:ext cx="7715200" cy="840093"/>
          </a:xfrm>
        </p:spPr>
        <p:txBody>
          <a:bodyPr/>
          <a:lstStyle/>
          <a:p>
            <a:r>
              <a:rPr lang="lt-LT" b="1" dirty="0" smtClean="0">
                <a:latin typeface="Ubuntu" panose="020B0504030602030204" pitchFamily="34" charset="0"/>
              </a:rPr>
              <a:t>Kas </a:t>
            </a:r>
            <a:r>
              <a:rPr lang="lt-LT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yra </a:t>
            </a:r>
            <a:r>
              <a:rPr lang="lt-LT" b="1" dirty="0" smtClean="0">
                <a:latin typeface="Ubuntu" panose="020B0504030602030204" pitchFamily="34" charset="0"/>
              </a:rPr>
              <a:t>Disassembleris</a:t>
            </a:r>
            <a:endParaRPr lang="lt-LT" b="1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33078"/>
            <a:ext cx="8496944" cy="364463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Disassembleris yra </a:t>
            </a:r>
            <a:r>
              <a:rPr lang="lt-LT" sz="2400" dirty="0" smtClean="0">
                <a:solidFill>
                  <a:srgbClr val="FF0000"/>
                </a:solidFill>
                <a:latin typeface="Ubuntu" panose="020B0504030602030204" pitchFamily="34" charset="0"/>
                <a:cs typeface="Times New Roman" panose="02020603050405020304" pitchFamily="18" charset="0"/>
              </a:rPr>
              <a:t>assemblerinė programa</a:t>
            </a: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, kuri „išverčia“ mašininį kodą į assemblerinę mnemoniką (sintaksę).</a:t>
            </a:r>
            <a:endParaRPr lang="en-US" sz="2400" b="0" dirty="0" smtClean="0">
              <a:latin typeface="Ubuntu" panose="020B0504030602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0" dirty="0" err="1" smtClean="0">
                <a:latin typeface="Ubuntu" panose="020B0504030602030204" pitchFamily="34" charset="0"/>
                <a:cs typeface="Times New Roman" panose="02020603050405020304" pitchFamily="18" charset="0"/>
              </a:rPr>
              <a:t>Pvz</a:t>
            </a:r>
            <a:r>
              <a:rPr lang="en-US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.:	CD 05 	 -&gt;	</a:t>
            </a:r>
            <a:r>
              <a:rPr lang="en-US" sz="2400" b="0" dirty="0" err="1" smtClean="0">
                <a:latin typeface="Ubuntu" panose="020B0504030602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 05h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Parašius jį galima laikyti </a:t>
            </a:r>
            <a:r>
              <a:rPr lang="lt-LT" sz="2400" dirty="0" smtClean="0">
                <a:solidFill>
                  <a:srgbClr val="FF0000"/>
                </a:solidFill>
                <a:latin typeface="Ubuntu" panose="020B0504030602030204" pitchFamily="34" charset="0"/>
                <a:cs typeface="Times New Roman" panose="02020603050405020304" pitchFamily="18" charset="0"/>
              </a:rPr>
              <a:t>išankstinį egzaminą</a:t>
            </a: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, kuris laikomas prieš sesiją ir kurio viena užduotis yra vertinama ~1,5 balo (kartais daugiau).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Dažniausiai vadinamas Disasm‘u arba Diasm‘u (kartais marazmu </a:t>
            </a: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 )</a:t>
            </a:r>
            <a:endParaRPr lang="lt-LT" sz="2400" b="0" dirty="0" smtClean="0">
              <a:latin typeface="Ubuntu" panose="020B0504030602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sz="2400" b="0" dirty="0" smtClean="0">
              <a:latin typeface="Ubuntu" panose="020B05040306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97194"/>
            <a:ext cx="7715200" cy="840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b="1" dirty="0" smtClean="0">
                <a:latin typeface="Ubuntu" panose="020B0504030602030204" pitchFamily="34" charset="0"/>
              </a:rPr>
              <a:t>Kas </a:t>
            </a:r>
            <a:r>
              <a:rPr lang="lt-LT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NĖRA </a:t>
            </a:r>
            <a:r>
              <a:rPr lang="lt-LT" b="1" dirty="0" smtClean="0">
                <a:latin typeface="Ubuntu" panose="020B0504030602030204" pitchFamily="34" charset="0"/>
              </a:rPr>
              <a:t>Disassembleris</a:t>
            </a:r>
            <a:endParaRPr lang="lt-LT" b="1" dirty="0">
              <a:latin typeface="Ubuntu" panose="020B0504030602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117307"/>
            <a:ext cx="8712968" cy="36446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b="0" dirty="0" smtClean="0">
                <a:latin typeface="Ubuntu" panose="020B0504030602030204" pitchFamily="34" charset="0"/>
              </a:rPr>
              <a:t>Disassembleris </a:t>
            </a:r>
            <a:r>
              <a:rPr lang="lt-LT" sz="2400" dirty="0" smtClean="0">
                <a:solidFill>
                  <a:srgbClr val="FF0000"/>
                </a:solidFill>
                <a:latin typeface="Ubuntu" panose="020B0504030602030204" pitchFamily="34" charset="0"/>
              </a:rPr>
              <a:t>NĖRA</a:t>
            </a:r>
            <a:r>
              <a:rPr lang="lt-LT" sz="2400" b="0" dirty="0" smtClean="0">
                <a:latin typeface="Ubuntu" panose="020B0504030602030204" pitchFamily="34" charset="0"/>
              </a:rPr>
              <a:t> privalomas, galima be jo išsilaikyti egzaminą.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Disassembleriui </a:t>
            </a:r>
            <a:r>
              <a:rPr lang="lt-LT" sz="2400" dirty="0" smtClean="0">
                <a:solidFill>
                  <a:srgbClr val="FF0000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NEREIKIA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 „iškalti“ visų komandų mašininių kodų.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Disassembleriui parašyti </a:t>
            </a:r>
            <a:r>
              <a:rPr lang="lt-LT" sz="2400" dirty="0" smtClean="0">
                <a:solidFill>
                  <a:srgbClr val="FF0000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NEREIKIA</a:t>
            </a:r>
            <a:r>
              <a:rPr lang="lt-LT" sz="2400" b="0" dirty="0" smtClean="0">
                <a:latin typeface="Ubuntu" panose="020B0504030602030204" pitchFamily="34" charset="0"/>
                <a:cs typeface="Consolas" panose="020B0609020204030204" pitchFamily="49" charset="0"/>
              </a:rPr>
              <a:t> būti genijum ar profesionalu, tačiau reikia pamąstyti ir pasiplanuoti.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sz="2400" b="0" dirty="0" smtClean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520" y="97194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b="1" dirty="0" smtClean="0">
                <a:latin typeface="Ubuntu" panose="020B0504030602030204" pitchFamily="34" charset="0"/>
              </a:rPr>
              <a:t>Ką turi padaryti disassembleris?</a:t>
            </a:r>
            <a:endParaRPr lang="lt-LT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657367"/>
            <a:ext cx="60486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lt-LT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Tasm programa.asm</a:t>
            </a:r>
            <a:endParaRPr lang="lt-LT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189" y="2229607"/>
            <a:ext cx="309634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400" b="1" i="1" dirty="0" smtClean="0">
                <a:solidFill>
                  <a:srgbClr val="7030A0"/>
                </a:solidFill>
              </a:rPr>
              <a:t>MOV </a:t>
            </a:r>
            <a:r>
              <a:rPr lang="lt-LT" sz="2400" dirty="0" smtClean="0">
                <a:solidFill>
                  <a:schemeClr val="tx1"/>
                </a:solidFill>
              </a:rPr>
              <a:t>bx, 0ACDCh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 flipV="1">
            <a:off x="3315533" y="2460439"/>
            <a:ext cx="1728192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43725" y="2229606"/>
            <a:ext cx="309634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400" dirty="0" smtClean="0">
                <a:solidFill>
                  <a:schemeClr val="tx1"/>
                </a:solidFill>
              </a:rPr>
              <a:t>0001010011100011...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7100" y="2704192"/>
            <a:ext cx="17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programa.asm</a:t>
            </a:r>
            <a:endParaRPr lang="lt-LT" dirty="0"/>
          </a:p>
        </p:txBody>
      </p:sp>
      <p:sp>
        <p:nvSpPr>
          <p:cNvPr id="13" name="TextBox 12"/>
          <p:cNvSpPr txBox="1"/>
          <p:nvPr/>
        </p:nvSpPr>
        <p:spPr>
          <a:xfrm>
            <a:off x="5711636" y="2704192"/>
            <a:ext cx="17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programa.obj</a:t>
            </a:r>
            <a:endParaRPr lang="lt-LT" dirty="0"/>
          </a:p>
        </p:txBody>
      </p:sp>
      <p:sp>
        <p:nvSpPr>
          <p:cNvPr id="14" name="TextBox 13"/>
          <p:cNvSpPr txBox="1"/>
          <p:nvPr/>
        </p:nvSpPr>
        <p:spPr>
          <a:xfrm>
            <a:off x="58426" y="1139160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400" b="1" dirty="0">
                <a:latin typeface="Ubuntu" panose="020B0504030602030204" pitchFamily="34" charset="0"/>
              </a:rPr>
              <a:t>Standartinis programos kompiliavimas: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3277545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400" b="1" dirty="0" smtClean="0">
                <a:latin typeface="Ubuntu" panose="020B0504030602030204" pitchFamily="34" charset="0"/>
              </a:rPr>
              <a:t>Disassembleris:</a:t>
            </a:r>
            <a:endParaRPr lang="lt-LT" sz="2400" b="1" dirty="0">
              <a:latin typeface="Ubuntu" panose="020B05040306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9762" y="3785108"/>
            <a:ext cx="309634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400" dirty="0" smtClean="0">
                <a:solidFill>
                  <a:schemeClr val="tx1"/>
                </a:solidFill>
              </a:rPr>
              <a:t>0001010011100011...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7673" y="4288368"/>
            <a:ext cx="17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programa.obj</a:t>
            </a:r>
            <a:endParaRPr lang="lt-LT" dirty="0"/>
          </a:p>
        </p:txBody>
      </p:sp>
      <p:cxnSp>
        <p:nvCxnSpPr>
          <p:cNvPr id="18" name="Straight Arrow Connector 17"/>
          <p:cNvCxnSpPr>
            <a:stCxn id="16" idx="3"/>
            <a:endCxn id="19" idx="1"/>
          </p:cNvCxnSpPr>
          <p:nvPr/>
        </p:nvCxnSpPr>
        <p:spPr>
          <a:xfrm>
            <a:off x="3286106" y="4015941"/>
            <a:ext cx="1742906" cy="153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012" y="3708163"/>
            <a:ext cx="3125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lt-LT" b="1" dirty="0" smtClean="0"/>
              <a:t>Komandos</a:t>
            </a:r>
            <a:r>
              <a:rPr lang="lt-LT" dirty="0" smtClean="0"/>
              <a:t>	</a:t>
            </a:r>
            <a:r>
              <a:rPr lang="lt-LT" b="1" dirty="0" smtClean="0"/>
              <a:t>baitai</a:t>
            </a:r>
          </a:p>
          <a:p>
            <a:r>
              <a:rPr lang="lt-LT" dirty="0" smtClean="0"/>
              <a:t>MOV bx, ACDCh	0001010...</a:t>
            </a:r>
            <a:endParaRPr lang="lt-LT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34" y="4360376"/>
            <a:ext cx="17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/>
              <a:t>Rez.txt</a:t>
            </a:r>
            <a:endParaRPr lang="lt-LT" dirty="0"/>
          </a:p>
        </p:txBody>
      </p:sp>
      <p:cxnSp>
        <p:nvCxnSpPr>
          <p:cNvPr id="3" name="Straight Arrow Connector 2"/>
          <p:cNvCxnSpPr>
            <a:stCxn id="21" idx="0"/>
          </p:cNvCxnSpPr>
          <p:nvPr/>
        </p:nvCxnSpPr>
        <p:spPr>
          <a:xfrm flipH="1" flipV="1">
            <a:off x="7268277" y="2592888"/>
            <a:ext cx="466793" cy="5461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65519" y="3139045"/>
            <a:ext cx="233910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</a:t>
            </a:r>
            <a:r>
              <a:rPr lang="lt-LT" dirty="0" smtClean="0"/>
              <a:t>šininio kodo baitai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010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520" y="97194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b="1" dirty="0" smtClean="0">
                <a:latin typeface="Ubuntu" panose="020B0504030602030204" pitchFamily="34" charset="0"/>
              </a:rPr>
              <a:t>Nuo ko </a:t>
            </a:r>
            <a:r>
              <a:rPr lang="lt-LT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pradėti</a:t>
            </a:r>
            <a:endParaRPr lang="lt-LT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057300"/>
            <a:ext cx="8640960" cy="456050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200" dirty="0" smtClean="0">
                <a:latin typeface="Ubuntu" panose="020B0504030602030204" pitchFamily="34" charset="0"/>
                <a:cs typeface="Consolas" panose="020B0609020204030204" pitchFamily="49" charset="0"/>
              </a:rPr>
              <a:t>„Pirmiausiai, reikia suprasti, kad ta pati komanda, priklausomai nuo operandų, gali turėti keletą skirtingų mašininių kodų“</a:t>
            </a:r>
          </a:p>
          <a:p>
            <a:pPr algn="r"/>
            <a:r>
              <a:rPr lang="lt-LT" sz="2200" b="0" i="1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Antanas Mitašiūnas 2014</a:t>
            </a:r>
          </a:p>
          <a:p>
            <a:pPr>
              <a:spcAft>
                <a:spcPts val="1800"/>
              </a:spcAft>
            </a:pPr>
            <a:r>
              <a:rPr lang="lt-LT" sz="2200" b="0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Visos assemblerinės komandos turi savo mašininį kodą, kuris laikomas baitų pavidalu kodo segmente (</a:t>
            </a:r>
            <a:r>
              <a:rPr lang="lt-LT" sz="2200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CS</a:t>
            </a:r>
            <a:r>
              <a:rPr lang="lt-LT" sz="2200" b="0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).</a:t>
            </a:r>
          </a:p>
          <a:p>
            <a:pPr>
              <a:spcAft>
                <a:spcPts val="1800"/>
              </a:spcAft>
            </a:pPr>
            <a:r>
              <a:rPr lang="lt-LT" sz="2200" b="0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Komandos mašininis kodas priklauso nuo to, </a:t>
            </a:r>
            <a:r>
              <a:rPr lang="lt-LT" sz="2200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KOKIE </a:t>
            </a:r>
            <a:r>
              <a:rPr lang="lt-LT" sz="2200" b="0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(kokio tipo) yra komandoje dalyvaujantys </a:t>
            </a:r>
            <a:r>
              <a:rPr lang="lt-LT" sz="2200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OPERANDAI</a:t>
            </a:r>
            <a:r>
              <a:rPr lang="lt-LT" sz="2200" b="0" dirty="0">
                <a:latin typeface="Ubuntu" panose="020B0504030602030204" pitchFamily="34" charset="0"/>
                <a:cs typeface="Lucida Sans Unicode" panose="020B0602030504020204" pitchFamily="34" charset="0"/>
              </a:rPr>
              <a:t> </a:t>
            </a:r>
            <a:r>
              <a:rPr lang="lt-LT" sz="2200" b="0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ir tik dalinai (labiau išimtiniais atvejais) nuo pačios komandos.</a:t>
            </a:r>
            <a:r>
              <a:rPr lang="lt-LT" sz="2200" dirty="0">
                <a:latin typeface="Ubuntu" panose="020B0504030602030204" pitchFamily="34" charset="0"/>
              </a:rPr>
              <a:t/>
            </a:r>
            <a:br>
              <a:rPr lang="lt-LT" sz="2200" dirty="0">
                <a:latin typeface="Ubuntu" panose="020B0504030602030204" pitchFamily="34" charset="0"/>
              </a:rPr>
            </a:br>
            <a:r>
              <a:rPr lang="lt-LT" sz="2200" dirty="0">
                <a:latin typeface="Ubuntu" panose="020B0504030602030204" pitchFamily="34" charset="0"/>
              </a:rPr>
              <a:t/>
            </a:r>
            <a:br>
              <a:rPr lang="lt-LT" sz="2200" dirty="0">
                <a:latin typeface="Ubuntu" panose="020B0504030602030204" pitchFamily="34" charset="0"/>
              </a:rPr>
            </a:br>
            <a:r>
              <a:rPr lang="lt-LT" sz="2200" dirty="0">
                <a:latin typeface="Ubuntu" panose="020B0504030602030204" pitchFamily="34" charset="0"/>
              </a:rPr>
              <a:t/>
            </a:r>
            <a:br>
              <a:rPr lang="lt-LT" sz="2200" dirty="0">
                <a:latin typeface="Ubuntu" panose="020B0504030602030204" pitchFamily="34" charset="0"/>
              </a:rPr>
            </a:br>
            <a:endParaRPr lang="en-US" sz="2200" b="0" dirty="0">
              <a:latin typeface="Ubuntu" panose="020B0504030602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548" y="16377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2800" i="1" dirty="0" smtClean="0">
                <a:latin typeface="Ubuntu" panose="020B0504030602030204" pitchFamily="34" charset="0"/>
                <a:cs typeface="Lucida Sans Unicode" panose="020B0602030504020204" pitchFamily="34" charset="0"/>
              </a:rPr>
              <a:t>Pavyzdys</a:t>
            </a:r>
            <a:endParaRPr lang="lt-LT" sz="2800" i="1" dirty="0">
              <a:latin typeface="Ubuntu" panose="020B05040306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189" y="1536124"/>
            <a:ext cx="309634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400" b="1" i="1" dirty="0">
                <a:solidFill>
                  <a:srgbClr val="7030A0"/>
                </a:solidFill>
                <a:latin typeface="Ubuntu" panose="020B0504030602030204" pitchFamily="34" charset="0"/>
              </a:rPr>
              <a:t>MOV </a:t>
            </a:r>
            <a:r>
              <a:rPr lang="lt-LT" sz="2400" dirty="0">
                <a:solidFill>
                  <a:schemeClr val="tx1"/>
                </a:solidFill>
                <a:latin typeface="Ubuntu" panose="020B0504030602030204" pitchFamily="34" charset="0"/>
              </a:rPr>
              <a:t>bl, 2h</a:t>
            </a:r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>
            <a:off x="3315533" y="1766957"/>
            <a:ext cx="172492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40458" y="1351459"/>
            <a:ext cx="355391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400" b="1" dirty="0" smtClean="0">
                <a:solidFill>
                  <a:srgbClr val="002060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  <a:t>B3 02</a:t>
            </a:r>
            <a:r>
              <a:rPr lang="lt-LT" sz="2400" dirty="0" smtClean="0">
                <a:solidFill>
                  <a:schemeClr val="tx1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  <a:t/>
            </a:r>
            <a:br>
              <a:rPr lang="lt-LT" sz="2400" dirty="0" smtClean="0">
                <a:solidFill>
                  <a:schemeClr val="tx1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</a:br>
            <a:r>
              <a:rPr lang="lt-LT" sz="2400" dirty="0" smtClean="0">
                <a:solidFill>
                  <a:schemeClr val="tx1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  <a:t>(</a:t>
            </a:r>
            <a:r>
              <a:rPr lang="lt-LT" sz="2400" i="1" dirty="0" smtClean="0">
                <a:solidFill>
                  <a:schemeClr val="tx1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  <a:t>10110011 00000010 )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178" y="3401066"/>
            <a:ext cx="309634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400" b="1" i="1" dirty="0">
                <a:solidFill>
                  <a:srgbClr val="7030A0"/>
                </a:solidFill>
                <a:latin typeface="Ubuntu" panose="020B0504030602030204" pitchFamily="34" charset="0"/>
              </a:rPr>
              <a:t>MOV </a:t>
            </a:r>
            <a:r>
              <a:rPr lang="lt-LT" sz="2400" dirty="0" smtClean="0">
                <a:solidFill>
                  <a:schemeClr val="tx1"/>
                </a:solidFill>
                <a:latin typeface="Ubuntu" panose="020B0504030602030204" pitchFamily="34" charset="0"/>
              </a:rPr>
              <a:t>bl, al</a:t>
            </a:r>
            <a:endParaRPr lang="lt-LT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11" idx="1"/>
          </p:cNvCxnSpPr>
          <p:nvPr/>
        </p:nvCxnSpPr>
        <p:spPr>
          <a:xfrm>
            <a:off x="3325522" y="3631899"/>
            <a:ext cx="173337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58896" y="3216400"/>
            <a:ext cx="355609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400" b="1" dirty="0" smtClean="0">
                <a:solidFill>
                  <a:srgbClr val="002060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  <a:t>8A D8</a:t>
            </a:r>
            <a:r>
              <a:rPr lang="lt-LT" sz="2400" dirty="0" smtClean="0">
                <a:solidFill>
                  <a:schemeClr val="tx1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  <a:t/>
            </a:r>
            <a:br>
              <a:rPr lang="lt-LT" sz="2400" dirty="0" smtClean="0">
                <a:solidFill>
                  <a:schemeClr val="tx1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</a:br>
            <a:r>
              <a:rPr lang="lt-LT" sz="2400" dirty="0" smtClean="0">
                <a:solidFill>
                  <a:schemeClr val="tx1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  <a:t>(</a:t>
            </a:r>
            <a:r>
              <a:rPr lang="lt-LT" sz="2400" i="1" dirty="0" smtClean="0">
                <a:solidFill>
                  <a:schemeClr val="tx1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  <a:t>10001010 11011000 </a:t>
            </a:r>
            <a:r>
              <a:rPr lang="lt-LT" sz="2400" dirty="0" smtClean="0">
                <a:solidFill>
                  <a:schemeClr val="tx1"/>
                </a:solidFill>
                <a:latin typeface="Ubuntu Mono" panose="020B0509030602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189" y="577247"/>
            <a:ext cx="838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b="1" i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MOV</a:t>
            </a:r>
            <a:r>
              <a:rPr lang="lt-LT" sz="2800" i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 </a:t>
            </a:r>
            <a:r>
              <a:rPr lang="lt-LT" sz="2400" i="1" dirty="0" smtClean="0">
                <a:latin typeface="Ubuntu" panose="020B0504030602030204" pitchFamily="34" charset="0"/>
              </a:rPr>
              <a:t>registras, betarpinis operandas (konstanta)</a:t>
            </a:r>
            <a:endParaRPr lang="lt-LT" sz="2400" i="1" dirty="0">
              <a:latin typeface="Ubuntu" panose="020B05040306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744" y="2343990"/>
            <a:ext cx="838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b="1" i="1" dirty="0" smtClean="0">
                <a:solidFill>
                  <a:srgbClr val="002060"/>
                </a:solidFill>
                <a:latin typeface="Ubuntu" panose="020B0504030602030204" pitchFamily="34" charset="0"/>
              </a:rPr>
              <a:t>MOV</a:t>
            </a:r>
            <a:r>
              <a:rPr lang="lt-LT" sz="2800" i="1" dirty="0" smtClean="0">
                <a:latin typeface="Ubuntu" panose="020B0504030602030204" pitchFamily="34" charset="0"/>
              </a:rPr>
              <a:t> </a:t>
            </a:r>
            <a:r>
              <a:rPr lang="lt-LT" sz="2400" i="1" dirty="0" smtClean="0">
                <a:latin typeface="Ubuntu" panose="020B0504030602030204" pitchFamily="34" charset="0"/>
              </a:rPr>
              <a:t>registras, registras / atmintis (r/m)</a:t>
            </a:r>
            <a:endParaRPr lang="lt-LT" sz="2400" i="1" dirty="0">
              <a:latin typeface="Ubuntu" panose="020B05040306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669" y="3064232"/>
            <a:ext cx="307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u="sng" dirty="0" smtClean="0">
                <a:latin typeface="Ubuntu" panose="020B0504030602030204" pitchFamily="34" charset="0"/>
              </a:rPr>
              <a:t>Assemblerinis kodas</a:t>
            </a:r>
            <a:endParaRPr lang="lt-LT" u="sng" dirty="0">
              <a:latin typeface="Ubuntu" panose="020B05040306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8897" y="2881041"/>
            <a:ext cx="307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u="sng" dirty="0" smtClean="0">
                <a:latin typeface="Ubuntu" panose="020B0504030602030204" pitchFamily="34" charset="0"/>
              </a:rPr>
              <a:t>Mašininis kodas</a:t>
            </a:r>
            <a:endParaRPr lang="lt-LT" u="sng" dirty="0">
              <a:latin typeface="Ubuntu" panose="020B05040306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111" y="1192024"/>
            <a:ext cx="307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u="sng" dirty="0" smtClean="0">
                <a:latin typeface="Ubuntu" panose="020B0504030602030204" pitchFamily="34" charset="0"/>
              </a:rPr>
              <a:t>Assemblerinis kodas</a:t>
            </a:r>
            <a:endParaRPr lang="lt-LT" u="sng" dirty="0">
              <a:latin typeface="Ubuntu" panose="020B05040306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6830" y="1045361"/>
            <a:ext cx="307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u="sng" dirty="0" smtClean="0">
                <a:latin typeface="Ubuntu" panose="020B0504030602030204" pitchFamily="34" charset="0"/>
              </a:rPr>
              <a:t>Mašininis kodas</a:t>
            </a:r>
            <a:endParaRPr lang="lt-LT" u="sng" dirty="0">
              <a:latin typeface="Ubuntu" panose="020B0504030602030204" pitchFamily="34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987" y="4100578"/>
            <a:ext cx="8856984" cy="1597360"/>
          </a:xfrm>
        </p:spPr>
        <p:txBody>
          <a:bodyPr>
            <a:normAutofit fontScale="92500" lnSpcReduction="10000"/>
          </a:bodyPr>
          <a:lstStyle/>
          <a:p>
            <a:r>
              <a:rPr lang="lt-LT" sz="2400" b="0" dirty="0" smtClean="0">
                <a:latin typeface="Ubuntu" panose="020B0504030602030204" pitchFamily="34" charset="0"/>
              </a:rPr>
              <a:t>Nors </a:t>
            </a:r>
            <a:r>
              <a:rPr lang="lt-LT" sz="2400" dirty="0" smtClean="0">
                <a:latin typeface="Ubuntu" panose="020B0504030602030204" pitchFamily="34" charset="0"/>
              </a:rPr>
              <a:t>komandos tos pačios</a:t>
            </a:r>
            <a:r>
              <a:rPr lang="lt-LT" sz="2400" b="0" dirty="0" smtClean="0">
                <a:latin typeface="Ubuntu" panose="020B0504030602030204" pitchFamily="34" charset="0"/>
              </a:rPr>
              <a:t>, mašininiai kodai yra </a:t>
            </a:r>
            <a:r>
              <a:rPr lang="lt-LT" sz="2400" dirty="0" smtClean="0">
                <a:latin typeface="Ubuntu" panose="020B0504030602030204" pitchFamily="34" charset="0"/>
              </a:rPr>
              <a:t>visiškai skirtingi</a:t>
            </a:r>
            <a:r>
              <a:rPr lang="lt-LT" sz="2400" b="0" dirty="0" smtClean="0">
                <a:latin typeface="Ubuntu" panose="020B0504030602030204" pitchFamily="34" charset="0"/>
              </a:rPr>
              <a:t>, nes </a:t>
            </a:r>
            <a:r>
              <a:rPr lang="lt-LT" sz="2400" dirty="0" smtClean="0">
                <a:latin typeface="Ubuntu" panose="020B0504030602030204" pitchFamily="34" charset="0"/>
              </a:rPr>
              <a:t>skiriasi operandai</a:t>
            </a:r>
            <a:r>
              <a:rPr lang="lt-LT" sz="2400" b="0" dirty="0" smtClean="0">
                <a:latin typeface="Ubuntu" panose="020B0504030602030204" pitchFamily="34" charset="0"/>
              </a:rPr>
              <a:t> (jų tipai)</a:t>
            </a:r>
          </a:p>
          <a:p>
            <a:r>
              <a:rPr lang="lt-LT" sz="2400" i="1" dirty="0" smtClean="0">
                <a:latin typeface="Ubuntu" panose="020B0504030602030204" pitchFamily="34" charset="0"/>
              </a:rPr>
              <a:t>Pirmu atveju</a:t>
            </a:r>
            <a:r>
              <a:rPr lang="lt-LT" sz="2400" b="0" dirty="0" smtClean="0">
                <a:latin typeface="Ubuntu" panose="020B0504030602030204" pitchFamily="34" charset="0"/>
              </a:rPr>
              <a:t>, operandai yra: </a:t>
            </a:r>
            <a:r>
              <a:rPr lang="lt-LT" sz="2400" dirty="0" smtClean="0">
                <a:latin typeface="Ubuntu" panose="020B0504030602030204" pitchFamily="34" charset="0"/>
              </a:rPr>
              <a:t>registras</a:t>
            </a:r>
            <a:r>
              <a:rPr lang="lt-LT" sz="2400" b="0" dirty="0" smtClean="0">
                <a:latin typeface="Ubuntu" panose="020B0504030602030204" pitchFamily="34" charset="0"/>
              </a:rPr>
              <a:t> ir </a:t>
            </a:r>
            <a:r>
              <a:rPr lang="lt-LT" sz="2400" dirty="0" smtClean="0">
                <a:latin typeface="Ubuntu" panose="020B0504030602030204" pitchFamily="34" charset="0"/>
              </a:rPr>
              <a:t>konstanta</a:t>
            </a:r>
          </a:p>
          <a:p>
            <a:r>
              <a:rPr lang="lt-LT" sz="2400" i="1" dirty="0" smtClean="0">
                <a:latin typeface="Ubuntu" panose="020B0504030602030204" pitchFamily="34" charset="0"/>
              </a:rPr>
              <a:t>Antru atveju</a:t>
            </a:r>
            <a:r>
              <a:rPr lang="lt-LT" sz="2400" b="0" dirty="0" smtClean="0">
                <a:latin typeface="Ubuntu" panose="020B0504030602030204" pitchFamily="34" charset="0"/>
              </a:rPr>
              <a:t>, operandai yra: </a:t>
            </a:r>
            <a:r>
              <a:rPr lang="lt-LT" sz="2400" dirty="0" smtClean="0">
                <a:latin typeface="Ubuntu" panose="020B0504030602030204" pitchFamily="34" charset="0"/>
              </a:rPr>
              <a:t>registras</a:t>
            </a:r>
            <a:r>
              <a:rPr lang="lt-LT" sz="2400" b="0" dirty="0" smtClean="0">
                <a:latin typeface="Ubuntu" panose="020B0504030602030204" pitchFamily="34" charset="0"/>
              </a:rPr>
              <a:t> ir </a:t>
            </a:r>
            <a:r>
              <a:rPr lang="lt-LT" sz="2400" dirty="0" smtClean="0">
                <a:latin typeface="Ubuntu" panose="020B0504030602030204" pitchFamily="34" charset="0"/>
              </a:rPr>
              <a:t>registras</a:t>
            </a:r>
          </a:p>
        </p:txBody>
      </p:sp>
    </p:spTree>
    <p:extLst>
      <p:ext uri="{BB962C8B-B14F-4D97-AF65-F5344CB8AC3E}">
        <p14:creationId xmlns:p14="http://schemas.microsoft.com/office/powerpoint/2010/main" val="25978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520" y="277214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b="1" dirty="0" smtClean="0">
                <a:latin typeface="Ubuntu" panose="020B0504030602030204" pitchFamily="34" charset="0"/>
              </a:rPr>
              <a:t>Kaip žinoti koks yra Komandos </a:t>
            </a:r>
            <a:r>
              <a:rPr lang="lt-LT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mašininis kodas</a:t>
            </a:r>
            <a:r>
              <a:rPr lang="lt-LT" b="1" dirty="0" smtClean="0">
                <a:latin typeface="Ubuntu" panose="020B0504030602030204" pitchFamily="34" charset="0"/>
              </a:rPr>
              <a:t>? (ir atvirkščiai)</a:t>
            </a:r>
            <a:endParaRPr lang="lt-LT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37320"/>
            <a:ext cx="8712968" cy="4477680"/>
          </a:xfrm>
        </p:spPr>
        <p:txBody>
          <a:bodyPr>
            <a:normAutofit fontScale="92500" lnSpcReduction="10000"/>
          </a:bodyPr>
          <a:lstStyle/>
          <a:p>
            <a:r>
              <a:rPr lang="lt-LT" sz="2400" b="0" dirty="0">
                <a:latin typeface="Ubuntu" panose="020B0504030602030204" pitchFamily="34" charset="0"/>
                <a:cs typeface="Times New Roman" panose="02020603050405020304" pitchFamily="18" charset="0"/>
              </a:rPr>
              <a:t>Yra PDF‘as, kuriame yra surašyti visi mašininiai kodai ir komandos informacija (operandai</a:t>
            </a: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):</a:t>
            </a:r>
            <a:r>
              <a:rPr lang="lt-LT" sz="2400" b="0" dirty="0">
                <a:latin typeface="Ubuntu" panose="020B0504030602030204" pitchFamily="34" charset="0"/>
                <a:cs typeface="Times New Roman" panose="02020603050405020304" pitchFamily="18" charset="0"/>
              </a:rPr>
              <a:t/>
            </a:r>
            <a:br>
              <a:rPr lang="lt-LT" sz="2400" b="0" dirty="0">
                <a:latin typeface="Ubuntu" panose="020B0504030602030204" pitchFamily="34" charset="0"/>
                <a:cs typeface="Times New Roman" panose="02020603050405020304" pitchFamily="18" charset="0"/>
              </a:rPr>
            </a:br>
            <a:r>
              <a:rPr lang="lt-LT" sz="2400" b="0" dirty="0">
                <a:latin typeface="Ubuntu" panose="020B0504030602030204" pitchFamily="34" charset="0"/>
                <a:cs typeface="Times New Roman" panose="02020603050405020304" pitchFamily="18" charset="0"/>
                <a:hlinkClick r:id="rId2"/>
              </a:rPr>
              <a:t>http://www.mif.vu.lt/~</a:t>
            </a: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  <a:hlinkClick r:id="rId2"/>
              </a:rPr>
              <a:t>julius/Tools/asm/KomKodaiViso.pdf</a:t>
            </a:r>
            <a:endParaRPr lang="lt-LT" sz="2400" b="0" dirty="0" smtClean="0">
              <a:latin typeface="Ubuntu" panose="020B0504030602030204" pitchFamily="34" charset="0"/>
              <a:cs typeface="Times New Roman" panose="02020603050405020304" pitchFamily="18" charset="0"/>
            </a:endParaRPr>
          </a:p>
          <a:p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PDF‘o gale yra naudojamų sutrumpinimų aprašymai (kas ką reiškia).</a:t>
            </a:r>
            <a:r>
              <a:rPr lang="en-US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/>
            </a:r>
            <a:br>
              <a:rPr lang="en-US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</a:b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Papildoma info Mitašiūno konspekte.</a:t>
            </a:r>
          </a:p>
          <a:p>
            <a:r>
              <a:rPr lang="lt-LT" sz="260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Svarbiausi apibrėžimai: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lt-LT" sz="240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Betarpiškas operandas</a:t>
            </a: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 – operandas konstanta, mašininiame kode rašomas tiesiogiai.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lt-LT" sz="240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Akumuliatorius </a:t>
            </a: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– registras A (AX, jei 2 baitų; AL, jei 1 baito)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lt-LT" sz="240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Registras/atmintis </a:t>
            </a: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– operandas nustatomas pagal jūsų mylimą adresavimo „lentutę“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lt-LT" sz="240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Segmento keitimo prefiksas</a:t>
            </a:r>
            <a:r>
              <a:rPr lang="lt-LT" sz="2400" b="0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 – 26 2E 36 3E (ES CS SS DS)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lt-LT" sz="2400" b="0" i="1" dirty="0" smtClean="0">
                <a:latin typeface="Ubuntu" panose="020B0504030602030204" pitchFamily="34" charset="0"/>
                <a:cs typeface="Times New Roman" panose="02020603050405020304" pitchFamily="18" charset="0"/>
              </a:rPr>
              <a:t>„Europos Sąjunga žaidžia CS‘ą, Sovietų Sąjunga deda skersą“</a:t>
            </a:r>
            <a:endParaRPr lang="lt-LT" sz="2400" i="1" dirty="0" smtClean="0">
              <a:latin typeface="Ubuntu" panose="020B05040306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29308"/>
            <a:ext cx="8712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0100 0</a:t>
            </a:r>
            <a:r>
              <a:rPr lang="lt-LT" sz="2200" b="1" dirty="0" smtClean="0">
                <a:latin typeface="Ubuntu" panose="020B0504030602030204" pitchFamily="34" charset="0"/>
              </a:rPr>
              <a:t>reg</a:t>
            </a:r>
            <a:r>
              <a:rPr lang="lt-LT" sz="2200" dirty="0" smtClean="0">
                <a:latin typeface="Ubuntu" panose="020B0504030602030204" pitchFamily="34" charset="0"/>
              </a:rPr>
              <a:t> – čia yra komandos </a:t>
            </a:r>
            <a:r>
              <a:rPr lang="lt-LT" sz="2200" i="1" dirty="0" smtClean="0">
                <a:latin typeface="Ubuntu" panose="020B0504030602030204" pitchFamily="34" charset="0"/>
              </a:rPr>
              <a:t>&lt;INC registras&gt;</a:t>
            </a:r>
            <a:r>
              <a:rPr lang="lt-LT" sz="2200" dirty="0" smtClean="0">
                <a:latin typeface="Ubuntu" panose="020B0504030602030204" pitchFamily="34" charset="0"/>
              </a:rPr>
              <a:t> mašininis kodas. </a:t>
            </a:r>
          </a:p>
          <a:p>
            <a:pPr>
              <a:spcAft>
                <a:spcPts val="6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(</a:t>
            </a:r>
            <a:r>
              <a:rPr lang="lt-LT" sz="2200" b="1" dirty="0" smtClean="0">
                <a:latin typeface="Ubuntu" panose="020B0504030602030204" pitchFamily="34" charset="0"/>
              </a:rPr>
              <a:t>reg</a:t>
            </a:r>
            <a:r>
              <a:rPr lang="lt-LT" sz="2200" dirty="0" smtClean="0">
                <a:latin typeface="Ubuntu" panose="020B0504030602030204" pitchFamily="34" charset="0"/>
              </a:rPr>
              <a:t> yra trys bitai, kurie pasako su kuriuo registru bus vykdoma komanda)</a:t>
            </a:r>
          </a:p>
          <a:p>
            <a:pPr>
              <a:spcAft>
                <a:spcPts val="6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Nepriklausomai nuo to, kokia bus </a:t>
            </a:r>
            <a:r>
              <a:rPr lang="lt-LT" sz="2200" b="1" dirty="0" smtClean="0">
                <a:latin typeface="Ubuntu" panose="020B0504030602030204" pitchFamily="34" charset="0"/>
              </a:rPr>
              <a:t>reg</a:t>
            </a:r>
            <a:r>
              <a:rPr lang="lt-LT" sz="2200" dirty="0" smtClean="0">
                <a:latin typeface="Ubuntu" panose="020B0504030602030204" pitchFamily="34" charset="0"/>
              </a:rPr>
              <a:t> reikšmė, komanda yra ta pati, t.y. apdorojama taip pat.</a:t>
            </a:r>
          </a:p>
          <a:p>
            <a:pPr>
              <a:spcAft>
                <a:spcPts val="600"/>
              </a:spcAft>
            </a:pPr>
            <a:r>
              <a:rPr lang="lt-LT" sz="2200" dirty="0" smtClean="0">
                <a:latin typeface="Ubuntu" panose="020B0504030602030204" pitchFamily="34" charset="0"/>
              </a:rPr>
              <a:t>Kaip </a:t>
            </a:r>
            <a:r>
              <a:rPr lang="lt-LT" sz="2200" b="1" i="1" dirty="0" smtClean="0">
                <a:latin typeface="Ubuntu" panose="020B0504030602030204" pitchFamily="34" charset="0"/>
              </a:rPr>
              <a:t>vienareikšmiškai</a:t>
            </a:r>
            <a:r>
              <a:rPr lang="lt-LT" sz="2200" dirty="0" smtClean="0">
                <a:latin typeface="Ubuntu" panose="020B0504030602030204" pitchFamily="34" charset="0"/>
              </a:rPr>
              <a:t> identifikuoti komandą NEPRIKLAUSOMAI nuo </a:t>
            </a:r>
            <a:r>
              <a:rPr lang="lt-LT" sz="2200" b="1" dirty="0" smtClean="0">
                <a:latin typeface="Ubuntu" panose="020B0504030602030204" pitchFamily="34" charset="0"/>
              </a:rPr>
              <a:t>reg</a:t>
            </a:r>
            <a:r>
              <a:rPr lang="lt-LT" sz="2200" dirty="0" smtClean="0">
                <a:latin typeface="Ubuntu" panose="020B0504030602030204" pitchFamily="34" charset="0"/>
              </a:rPr>
              <a:t> bitų?</a:t>
            </a:r>
          </a:p>
          <a:p>
            <a:pPr>
              <a:spcAft>
                <a:spcPts val="600"/>
              </a:spcAft>
            </a:pPr>
            <a:endParaRPr lang="lt-LT" sz="2200" dirty="0" smtClean="0">
              <a:latin typeface="Ubuntu" panose="020B0504030602030204" pitchFamily="34" charset="0"/>
            </a:endParaRPr>
          </a:p>
          <a:p>
            <a:r>
              <a:rPr lang="lt-LT" sz="2200" dirty="0" smtClean="0">
                <a:latin typeface="Ubuntu" panose="020B0504030602030204" pitchFamily="34" charset="0"/>
              </a:rPr>
              <a:t>Iš esmės, norėtųsi kažkokiu būdu pasakyti assembleriui, kad jis „</a:t>
            </a:r>
            <a:r>
              <a:rPr lang="lt-LT" sz="2200" i="1" dirty="0" smtClean="0">
                <a:latin typeface="Ubuntu" panose="020B0504030602030204" pitchFamily="34" charset="0"/>
              </a:rPr>
              <a:t>nežiūrėtų“ </a:t>
            </a:r>
            <a:r>
              <a:rPr lang="lt-LT" sz="2200" dirty="0" smtClean="0">
                <a:latin typeface="Ubuntu" panose="020B0504030602030204" pitchFamily="34" charset="0"/>
              </a:rPr>
              <a:t>į paskutinius tris (reg) bitus.</a:t>
            </a:r>
          </a:p>
          <a:p>
            <a:r>
              <a:rPr lang="lt-LT" sz="22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Laimei</a:t>
            </a:r>
            <a:r>
              <a:rPr lang="lt-LT" sz="2200" dirty="0" smtClean="0">
                <a:latin typeface="Ubuntu" panose="020B0504030602030204" pitchFamily="34" charset="0"/>
              </a:rPr>
              <a:t>, tai galima padaryti naudojantis...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520" y="25004"/>
            <a:ext cx="8712968" cy="84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b="1" dirty="0" smtClean="0">
                <a:latin typeface="Ubuntu" panose="020B0504030602030204" pitchFamily="34" charset="0"/>
              </a:rPr>
              <a:t>Kaip elgtis su kintamais bitais?</a:t>
            </a:r>
            <a:endParaRPr lang="lt-LT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SS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2123</TotalTime>
  <Words>762</Words>
  <Application>Microsoft Office PowerPoint</Application>
  <PresentationFormat>On-screen Show (16:10)</PresentationFormat>
  <Paragraphs>110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Gone in 20 minutes (arba Disassembleris trumpai)</vt:lpstr>
      <vt:lpstr>PowerPoint Presentation</vt:lpstr>
      <vt:lpstr>Kas yra Disassembleris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Gone in 20 minutes (arba Disassembleris trumpai)</dc:title>
  <dc:creator>Jonas Brusokas</dc:creator>
  <cp:lastModifiedBy>Jonas Brusokas</cp:lastModifiedBy>
  <cp:revision>96</cp:revision>
  <dcterms:created xsi:type="dcterms:W3CDTF">2015-11-11T21:29:25Z</dcterms:created>
  <dcterms:modified xsi:type="dcterms:W3CDTF">2015-11-17T18:20:39Z</dcterms:modified>
</cp:coreProperties>
</file>