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89" r:id="rId4"/>
    <p:sldId id="277" r:id="rId5"/>
    <p:sldId id="278" r:id="rId6"/>
    <p:sldId id="279" r:id="rId7"/>
    <p:sldId id="283" r:id="rId8"/>
    <p:sldId id="259" r:id="rId9"/>
    <p:sldId id="282" r:id="rId10"/>
    <p:sldId id="260" r:id="rId11"/>
    <p:sldId id="290" r:id="rId12"/>
    <p:sldId id="261" r:id="rId13"/>
    <p:sldId id="288" r:id="rId14"/>
    <p:sldId id="280" r:id="rId15"/>
    <p:sldId id="262" r:id="rId16"/>
    <p:sldId id="263" r:id="rId17"/>
    <p:sldId id="266" r:id="rId18"/>
    <p:sldId id="267" r:id="rId19"/>
    <p:sldId id="268" r:id="rId20"/>
    <p:sldId id="269" r:id="rId21"/>
    <p:sldId id="272" r:id="rId22"/>
    <p:sldId id="270" r:id="rId23"/>
    <p:sldId id="273" r:id="rId24"/>
    <p:sldId id="276" r:id="rId25"/>
    <p:sldId id="274" r:id="rId26"/>
    <p:sldId id="275" r:id="rId27"/>
    <p:sldId id="284" r:id="rId28"/>
    <p:sldId id="285" r:id="rId29"/>
    <p:sldId id="291" r:id="rId30"/>
    <p:sldId id="292" r:id="rId3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2275" autoAdjust="0"/>
  </p:normalViewPr>
  <p:slideViewPr>
    <p:cSldViewPr snapToGrid="0">
      <p:cViewPr varScale="1">
        <p:scale>
          <a:sx n="88" d="100"/>
          <a:sy n="88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AC91-6769-4C87-A840-8940E9F63247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4970-DD15-4122-8F82-C8022BC0B9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873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C4970-DD15-4122-8F82-C8022BC0B9BB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635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89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893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22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819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6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93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008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05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557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90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33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B01F-FE81-4917-BE38-8CB27E93E878}" type="datetimeFigureOut">
              <a:rPr lang="lt-LT" smtClean="0"/>
              <a:t>2016-01-15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F371-F151-4AF6-B317-82E84B70269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91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f.vu.lt/~julius/2013Rud/KompArch/Pratybos/Paskaita10NamuDarba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ZquYGEMiPWkPeZgzljiw4iuDX3bk2okkKjblek6OVr8/viewfor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38212" cy="1031132"/>
          </a:xfrm>
        </p:spPr>
        <p:txBody>
          <a:bodyPr>
            <a:normAutofit/>
          </a:bodyPr>
          <a:lstStyle/>
          <a:p>
            <a:r>
              <a:rPr lang="lt-LT" sz="6600" b="1" dirty="0" smtClean="0">
                <a:latin typeface="Ubuntu" panose="020B0504030602030204" pitchFamily="34" charset="0"/>
              </a:rPr>
              <a:t>Išpakuoti ir supakuoti skaičiai</a:t>
            </a:r>
            <a:endParaRPr lang="lt-LT" sz="6600" b="1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5193" y="5783164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lt-LT" sz="2400" dirty="0" smtClean="0">
                <a:latin typeface="Ubuntu" pitchFamily="34" charset="0"/>
              </a:rPr>
              <a:t>Skaidres ir medžiagą ruošė:</a:t>
            </a:r>
          </a:p>
          <a:p>
            <a:pPr algn="r"/>
            <a:r>
              <a:rPr lang="lt-LT" sz="2400" dirty="0">
                <a:latin typeface="Ubuntu" pitchFamily="34" charset="0"/>
              </a:rPr>
              <a:t>	</a:t>
            </a:r>
            <a:r>
              <a:rPr lang="lt-LT" sz="2400" b="1" i="1" dirty="0" smtClean="0">
                <a:latin typeface="Ubuntu" pitchFamily="34" charset="0"/>
              </a:rPr>
              <a:t>Jonas Brusokas </a:t>
            </a:r>
            <a:endParaRPr lang="lt-LT" sz="2400" b="1" i="1" dirty="0">
              <a:latin typeface="Ubuntu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0" y="1161557"/>
            <a:ext cx="6776526" cy="5696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9114" y="2827481"/>
            <a:ext cx="191685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</a:rPr>
              <a:t>69</a:t>
            </a:r>
            <a:endParaRPr lang="en-US" sz="80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751" y="152417"/>
            <a:ext cx="11063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 yra supakuoti / išpakuoti skaičiai?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587" y="1319721"/>
            <a:ext cx="115539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lt-LT" sz="2800" dirty="0" smtClean="0">
                <a:latin typeface="Ubuntu" panose="020B0504030602030204" pitchFamily="34" charset="0"/>
              </a:rPr>
              <a:t>Išpakuotų ir supakuotų skaičių formatai yra tokie skaičių formatai, kai viename baite yra </a:t>
            </a:r>
            <a:r>
              <a:rPr lang="lt-LT" sz="2800" b="1" i="1" dirty="0" smtClean="0">
                <a:latin typeface="Ubuntu" panose="020B0504030602030204" pitchFamily="34" charset="0"/>
              </a:rPr>
              <a:t>TIESIOGIAI</a:t>
            </a:r>
            <a:r>
              <a:rPr lang="lt-LT" sz="2800" dirty="0" smtClean="0">
                <a:latin typeface="Ubuntu" panose="020B0504030602030204" pitchFamily="34" charset="0"/>
              </a:rPr>
              <a:t> laikomi dešimtainiai skaitmenys. </a:t>
            </a:r>
          </a:p>
          <a:p>
            <a:pPr>
              <a:spcAft>
                <a:spcPts val="2400"/>
              </a:spcAft>
            </a:pPr>
            <a:r>
              <a:rPr lang="lt-LT" sz="28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Išpakuotų skaičių formato atveju </a:t>
            </a:r>
            <a:r>
              <a:rPr lang="lt-LT" sz="2800" dirty="0" smtClean="0">
                <a:latin typeface="Ubuntu" panose="020B0504030602030204" pitchFamily="34" charset="0"/>
              </a:rPr>
              <a:t>viename baite, jaunesniame </a:t>
            </a:r>
            <a:r>
              <a:rPr lang="lt-LT" sz="2800" dirty="0" err="1" smtClean="0">
                <a:latin typeface="Ubuntu" panose="020B0504030602030204" pitchFamily="34" charset="0"/>
              </a:rPr>
              <a:t>pusbaityje</a:t>
            </a:r>
            <a:r>
              <a:rPr lang="lt-LT" sz="2800" dirty="0" smtClean="0">
                <a:latin typeface="Ubuntu" panose="020B0504030602030204" pitchFamily="34" charset="0"/>
              </a:rPr>
              <a:t>, yra laikomas vienas dešimtainis skaitmuo </a:t>
            </a:r>
            <a:r>
              <a:rPr lang="lt-LT" sz="2800" b="1" dirty="0" smtClean="0">
                <a:latin typeface="Ubuntu" panose="020B0504030602030204" pitchFamily="34" charset="0"/>
              </a:rPr>
              <a:t>(00, 01, 02 ,..., 09)</a:t>
            </a:r>
          </a:p>
          <a:p>
            <a:pPr>
              <a:spcAft>
                <a:spcPts val="2400"/>
              </a:spcAft>
            </a:pPr>
            <a:r>
              <a:rPr lang="lt-LT" sz="28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Supakuotų skaičių formato atveju </a:t>
            </a:r>
            <a:r>
              <a:rPr lang="lt-LT" sz="2800" dirty="0" smtClean="0">
                <a:latin typeface="Ubuntu" panose="020B0504030602030204" pitchFamily="34" charset="0"/>
              </a:rPr>
              <a:t>viename baite yra laikomi DU dešimtainiai skaitmenys </a:t>
            </a:r>
            <a:r>
              <a:rPr lang="lt-LT" sz="2800" b="1" dirty="0" smtClean="0">
                <a:latin typeface="Ubuntu" panose="020B0504030602030204" pitchFamily="34" charset="0"/>
              </a:rPr>
              <a:t>(00, 01, ...10, 11, 12, ...,98, 99)</a:t>
            </a:r>
          </a:p>
          <a:p>
            <a:pPr>
              <a:spcAft>
                <a:spcPts val="2400"/>
              </a:spcAft>
            </a:pPr>
            <a:r>
              <a:rPr lang="lt-LT" sz="2800" dirty="0" smtClean="0">
                <a:latin typeface="Ubuntu" panose="020B0504030602030204" pitchFamily="34" charset="0"/>
              </a:rPr>
              <a:t>Po aritmetinių operacijų, kuriose dalyvavo šių formatų skaičiai buvo vykdomos vadinamos „pataisymo“ (</a:t>
            </a:r>
            <a:r>
              <a:rPr lang="lt-LT" sz="2800" dirty="0" err="1" smtClean="0">
                <a:latin typeface="Ubuntu" panose="020B0504030602030204" pitchFamily="34" charset="0"/>
              </a:rPr>
              <a:t>ang</a:t>
            </a:r>
            <a:r>
              <a:rPr lang="lt-LT" sz="2800" dirty="0" smtClean="0">
                <a:latin typeface="Ubuntu" panose="020B0504030602030204" pitchFamily="34" charset="0"/>
              </a:rPr>
              <a:t>. </a:t>
            </a:r>
            <a:r>
              <a:rPr lang="lt-LT" sz="2800" i="1" dirty="0" err="1" smtClean="0">
                <a:latin typeface="Ubuntu" panose="020B0504030602030204" pitchFamily="34" charset="0"/>
              </a:rPr>
              <a:t>Adjust</a:t>
            </a:r>
            <a:r>
              <a:rPr lang="lt-LT" sz="2800" dirty="0" smtClean="0">
                <a:latin typeface="Ubuntu" panose="020B0504030602030204" pitchFamily="34" charset="0"/>
              </a:rPr>
              <a:t>) operacijos, kurios užtikrina, kad aritmetinės operacijos rezultatas </a:t>
            </a:r>
            <a:r>
              <a:rPr lang="lt-LT" sz="2800" b="1" dirty="0" smtClean="0">
                <a:latin typeface="Ubuntu" panose="020B0504030602030204" pitchFamily="34" charset="0"/>
              </a:rPr>
              <a:t>taip pat būtų dešimtainis skaičius</a:t>
            </a:r>
            <a:r>
              <a:rPr lang="lt-LT" sz="2800" dirty="0" smtClean="0">
                <a:latin typeface="Ubuntu" panose="020B0504030602030204" pitchFamily="34" charset="0"/>
              </a:rPr>
              <a:t>.</a:t>
            </a:r>
          </a:p>
          <a:p>
            <a:pPr>
              <a:spcAft>
                <a:spcPts val="2400"/>
              </a:spcAft>
            </a:pPr>
            <a:endParaRPr lang="lt-LT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4653" y="152417"/>
            <a:ext cx="4835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Kaip tai padeda?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87" y="1319721"/>
            <a:ext cx="115539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endParaRPr lang="lt-LT" sz="2800" dirty="0" smtClean="0">
              <a:latin typeface="Ubuntu" panose="020B0504030602030204" pitchFamily="34" charset="0"/>
            </a:endParaRPr>
          </a:p>
          <a:p>
            <a:pPr>
              <a:spcAft>
                <a:spcPts val="2400"/>
              </a:spcAft>
            </a:pPr>
            <a:endParaRPr lang="lt-LT" sz="28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87" y="1319721"/>
            <a:ext cx="11066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latin typeface="Ubuntu" panose="020B0504030602030204" pitchFamily="34" charset="0"/>
              </a:rPr>
              <a:t>Jeigu skaičiai laikomi tokiu pavidalu, nebereikia prieš išvedant vykdyti papildomų vertimo operacijų, kas SMARKIAI paspartina bet kokią išvestį ir sutaupo DAUG resursų</a:t>
            </a:r>
            <a:endParaRPr lang="lt-LT" sz="2800" dirty="0">
              <a:latin typeface="Ubuntu" panose="020B0504030602030204" pitchFamily="34" charset="0"/>
            </a:endParaRPr>
          </a:p>
        </p:txBody>
      </p:sp>
      <p:pic>
        <p:nvPicPr>
          <p:cNvPr id="2050" name="Picture 2" descr="http://www.jordandesilets.com/wp-content/uploads/2011/02/fa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37" y="2704716"/>
            <a:ext cx="7144898" cy="40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7344" y="152417"/>
            <a:ext cx="9990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Kaip jie realizuojami </a:t>
            </a:r>
            <a:r>
              <a:rPr lang="lt-LT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assembleryje</a:t>
            </a:r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219" y="1261648"/>
            <a:ext cx="4303058" cy="9154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3200" dirty="0" smtClean="0"/>
              <a:t>Aritmetinės operacijos</a:t>
            </a:r>
            <a:endParaRPr lang="lt-LT" sz="3200" dirty="0"/>
          </a:p>
        </p:txBody>
      </p:sp>
      <p:sp>
        <p:nvSpPr>
          <p:cNvPr id="3" name="Oval 2"/>
          <p:cNvSpPr/>
          <p:nvPr/>
        </p:nvSpPr>
        <p:spPr>
          <a:xfrm>
            <a:off x="1973686" y="4100133"/>
            <a:ext cx="2796123" cy="11198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2800" dirty="0" smtClean="0"/>
              <a:t>Rezultatas</a:t>
            </a:r>
            <a:endParaRPr lang="lt-LT" sz="2800" dirty="0"/>
          </a:p>
        </p:txBody>
      </p:sp>
      <p:sp>
        <p:nvSpPr>
          <p:cNvPr id="6" name="Rectangle 5"/>
          <p:cNvSpPr/>
          <p:nvPr/>
        </p:nvSpPr>
        <p:spPr>
          <a:xfrm>
            <a:off x="1210694" y="5496758"/>
            <a:ext cx="4303058" cy="116541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3200" b="1" dirty="0" smtClean="0"/>
              <a:t>Pataisymo (</a:t>
            </a:r>
            <a:r>
              <a:rPr lang="lt-LT" sz="3200" b="1" dirty="0" err="1" smtClean="0"/>
              <a:t>adjust</a:t>
            </a:r>
            <a:r>
              <a:rPr lang="lt-LT" sz="3200" b="1" dirty="0" smtClean="0"/>
              <a:t>)</a:t>
            </a:r>
            <a:r>
              <a:rPr lang="lt-LT" sz="3200" dirty="0" smtClean="0"/>
              <a:t/>
            </a:r>
            <a:br>
              <a:rPr lang="lt-LT" sz="3200" dirty="0" smtClean="0"/>
            </a:br>
            <a:r>
              <a:rPr lang="lt-LT" sz="3200" b="1" dirty="0" smtClean="0"/>
              <a:t>operacijos</a:t>
            </a:r>
            <a:endParaRPr lang="lt-LT" sz="3200" b="1" dirty="0"/>
          </a:p>
        </p:txBody>
      </p:sp>
      <p:cxnSp>
        <p:nvCxnSpPr>
          <p:cNvPr id="7" name="Straight Arrow Connector 6"/>
          <p:cNvCxnSpPr>
            <a:stCxn id="2" idx="2"/>
            <a:endCxn id="20" idx="0"/>
          </p:cNvCxnSpPr>
          <p:nvPr/>
        </p:nvCxnSpPr>
        <p:spPr>
          <a:xfrm>
            <a:off x="3371748" y="2177145"/>
            <a:ext cx="549" cy="50784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4"/>
            <a:endCxn id="6" idx="0"/>
          </p:cNvCxnSpPr>
          <p:nvPr/>
        </p:nvCxnSpPr>
        <p:spPr>
          <a:xfrm flipH="1">
            <a:off x="3362223" y="5219960"/>
            <a:ext cx="9525" cy="27679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52266" y="1557438"/>
            <a:ext cx="3151761" cy="1165412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5400" dirty="0" smtClean="0"/>
              <a:t>7 + 4</a:t>
            </a:r>
            <a:endParaRPr lang="lt-LT" sz="5400" dirty="0"/>
          </a:p>
        </p:txBody>
      </p:sp>
      <p:sp>
        <p:nvSpPr>
          <p:cNvPr id="17" name="Oval 16"/>
          <p:cNvSpPr/>
          <p:nvPr/>
        </p:nvSpPr>
        <p:spPr>
          <a:xfrm>
            <a:off x="7120358" y="3136025"/>
            <a:ext cx="2796123" cy="1276350"/>
          </a:xfrm>
          <a:prstGeom prst="ellips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5400" dirty="0" smtClean="0"/>
              <a:t>B</a:t>
            </a:r>
            <a:r>
              <a:rPr lang="lt-LT" sz="5400" baseline="-25000" dirty="0" smtClean="0"/>
              <a:t>16</a:t>
            </a:r>
            <a:endParaRPr lang="lt-LT" sz="5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76617" y="5039558"/>
            <a:ext cx="4303058" cy="1165412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5400" dirty="0" smtClean="0"/>
              <a:t>B</a:t>
            </a:r>
            <a:r>
              <a:rPr lang="lt-LT" sz="5400" baseline="-25000" dirty="0" smtClean="0"/>
              <a:t>16  </a:t>
            </a:r>
            <a:r>
              <a:rPr lang="lt-LT" sz="5400" b="1" dirty="0" smtClean="0">
                <a:solidFill>
                  <a:srgbClr val="002060"/>
                </a:solidFill>
              </a:rPr>
              <a:t>→</a:t>
            </a:r>
            <a:r>
              <a:rPr lang="lt-LT" sz="5400" baseline="-25000" dirty="0" smtClean="0"/>
              <a:t> </a:t>
            </a:r>
            <a:r>
              <a:rPr lang="lt-LT" sz="5400" dirty="0" smtClean="0"/>
              <a:t>11</a:t>
            </a:r>
            <a:r>
              <a:rPr lang="lt-LT" sz="5400" baseline="-25000" dirty="0" smtClean="0"/>
              <a:t>1</a:t>
            </a:r>
            <a:r>
              <a:rPr lang="en-US" sz="5400" baseline="-25000" dirty="0" smtClean="0"/>
              <a:t>6</a:t>
            </a:r>
            <a:endParaRPr lang="lt-LT" sz="5400" baseline="-25000" dirty="0"/>
          </a:p>
        </p:txBody>
      </p:sp>
      <p:cxnSp>
        <p:nvCxnSpPr>
          <p:cNvPr id="21" name="Straight Arrow Connector 20"/>
          <p:cNvCxnSpPr>
            <a:stCxn id="14" idx="2"/>
            <a:endCxn id="17" idx="0"/>
          </p:cNvCxnSpPr>
          <p:nvPr/>
        </p:nvCxnSpPr>
        <p:spPr>
          <a:xfrm flipH="1">
            <a:off x="8518420" y="2722850"/>
            <a:ext cx="9727" cy="41317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19" idx="0"/>
          </p:cNvCxnSpPr>
          <p:nvPr/>
        </p:nvCxnSpPr>
        <p:spPr>
          <a:xfrm>
            <a:off x="8518420" y="4412375"/>
            <a:ext cx="9726" cy="62718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20768" y="2684990"/>
            <a:ext cx="4303058" cy="104881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2800" b="1" dirty="0" smtClean="0"/>
              <a:t>Paruošimo (dalybos atveju)</a:t>
            </a:r>
            <a:br>
              <a:rPr lang="lt-LT" sz="2800" b="1" dirty="0" smtClean="0"/>
            </a:br>
            <a:r>
              <a:rPr lang="lt-LT" sz="2800" b="1" dirty="0" smtClean="0"/>
              <a:t>operacijos</a:t>
            </a:r>
            <a:endParaRPr lang="lt-LT" sz="2800" b="1" dirty="0"/>
          </a:p>
        </p:txBody>
      </p:sp>
      <p:cxnSp>
        <p:nvCxnSpPr>
          <p:cNvPr id="25" name="Straight Arrow Connector 24"/>
          <p:cNvCxnSpPr>
            <a:stCxn id="20" idx="2"/>
            <a:endCxn id="3" idx="0"/>
          </p:cNvCxnSpPr>
          <p:nvPr/>
        </p:nvCxnSpPr>
        <p:spPr>
          <a:xfrm flipH="1">
            <a:off x="3371748" y="3733801"/>
            <a:ext cx="549" cy="366332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64" y="268939"/>
            <a:ext cx="11797553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lt-LT" sz="8000" dirty="0" smtClean="0">
                <a:solidFill>
                  <a:srgbClr val="FF0000"/>
                </a:solidFill>
                <a:latin typeface="Ubuntu" panose="020B0504030602030204" pitchFamily="34" charset="0"/>
              </a:rPr>
              <a:t>SVARBU!!!!</a:t>
            </a:r>
          </a:p>
          <a:p>
            <a:pPr algn="ctr"/>
            <a:endParaRPr lang="lt-LT" sz="4400" dirty="0">
              <a:latin typeface="Ubuntu" panose="020B0504030602030204" pitchFamily="34" charset="0"/>
            </a:endParaRPr>
          </a:p>
          <a:p>
            <a:pPr algn="ctr"/>
            <a:r>
              <a:rPr lang="lt-LT" sz="4400" dirty="0" err="1" smtClean="0">
                <a:latin typeface="Ubuntu" panose="020B0504030602030204" pitchFamily="34" charset="0"/>
              </a:rPr>
              <a:t>Assembleryje</a:t>
            </a:r>
            <a:r>
              <a:rPr lang="lt-LT" sz="4400" dirty="0" smtClean="0">
                <a:latin typeface="Ubuntu" panose="020B0504030602030204" pitchFamily="34" charset="0"/>
              </a:rPr>
              <a:t> baite bus laikomi dešimtainiai skaitmenys, tačiau pats skaičius VIS DAR bus interpretuojamas kaip šešioliktainis</a:t>
            </a:r>
            <a:r>
              <a:rPr lang="en-US" sz="4400" dirty="0" smtClean="0">
                <a:latin typeface="Ubuntu" panose="020B0504030602030204" pitchFamily="34" charset="0"/>
              </a:rPr>
              <a:t>.</a:t>
            </a:r>
          </a:p>
          <a:p>
            <a:pPr algn="ctr"/>
            <a:endParaRPr lang="en-US" sz="4400" dirty="0">
              <a:latin typeface="Ubuntu" panose="020B0504030602030204" pitchFamily="34" charset="0"/>
            </a:endParaRPr>
          </a:p>
          <a:p>
            <a:pPr algn="ctr"/>
            <a:r>
              <a:rPr lang="en-US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1</a:t>
            </a:r>
            <a:r>
              <a:rPr lang="lt-LT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0</a:t>
            </a:r>
            <a:r>
              <a:rPr lang="en-US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en-US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– 2 </a:t>
            </a:r>
            <a:r>
              <a:rPr lang="lt-LT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= </a:t>
            </a:r>
            <a:r>
              <a:rPr lang="lt-LT" sz="6600" b="1" u="sng" dirty="0" smtClean="0">
                <a:solidFill>
                  <a:srgbClr val="FF0000"/>
                </a:solidFill>
                <a:latin typeface="Ubuntu" panose="020B0504030602030204" pitchFamily="34" charset="0"/>
              </a:rPr>
              <a:t>E</a:t>
            </a:r>
            <a:r>
              <a:rPr lang="lt-LT" sz="5400" dirty="0" smtClean="0">
                <a:solidFill>
                  <a:srgbClr val="C00000"/>
                </a:solidFill>
                <a:latin typeface="Ubuntu" panose="020B0504030602030204" pitchFamily="34" charset="0"/>
              </a:rPr>
              <a:t>, o </a:t>
            </a:r>
            <a:r>
              <a:rPr lang="lt-LT" sz="5400" smtClean="0">
                <a:solidFill>
                  <a:srgbClr val="C00000"/>
                </a:solidFill>
                <a:latin typeface="Ubuntu" panose="020B0504030602030204" pitchFamily="34" charset="0"/>
              </a:rPr>
              <a:t>ne </a:t>
            </a:r>
            <a:r>
              <a:rPr lang="lt-LT" sz="6600" b="1" u="sng" smtClean="0">
                <a:solidFill>
                  <a:srgbClr val="FF0000"/>
                </a:solidFill>
                <a:latin typeface="Ubuntu" panose="020B0504030602030204" pitchFamily="34" charset="0"/>
              </a:rPr>
              <a:t>8</a:t>
            </a:r>
            <a:endParaRPr lang="lt-LT" sz="5400" b="1" u="sng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761" y="152417"/>
            <a:ext cx="11243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Komandos darbui su Iš/Supakuotais skaičiais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761" y="1110469"/>
            <a:ext cx="10698763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lt-LT" sz="2400" dirty="0" err="1">
                <a:ln w="0"/>
                <a:latin typeface="Ubuntu" panose="020B0504030602030204" pitchFamily="34" charset="0"/>
              </a:rPr>
              <a:t>Assembleris</a:t>
            </a:r>
            <a:r>
              <a:rPr lang="lt-LT" sz="2400" dirty="0">
                <a:ln w="0"/>
                <a:latin typeface="Ubuntu" panose="020B0504030602030204" pitchFamily="34" charset="0"/>
              </a:rPr>
              <a:t> darbui su išpakuotais bei supakuotais skaičiais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turi 6 komandas:</a:t>
            </a:r>
          </a:p>
          <a:p>
            <a:pPr>
              <a:spcAft>
                <a:spcPts val="1200"/>
              </a:spcAft>
            </a:pPr>
            <a:r>
              <a:rPr lang="lt-LT" sz="2400" dirty="0" smtClean="0">
                <a:ln w="0"/>
                <a:latin typeface="Ubuntu" panose="020B0504030602030204" pitchFamily="34" charset="0"/>
              </a:rPr>
              <a:t>Su </a:t>
            </a:r>
            <a:r>
              <a:rPr lang="lt-LT" sz="2400" b="1" dirty="0" smtClean="0">
                <a:ln w="0"/>
                <a:latin typeface="Ubuntu" panose="020B0504030602030204" pitchFamily="34" charset="0"/>
              </a:rPr>
              <a:t>išpakuotais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:</a:t>
            </a:r>
          </a:p>
          <a:p>
            <a:pPr marL="446088" indent="-4460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po sudėties)</a:t>
            </a:r>
          </a:p>
          <a:p>
            <a:pPr marL="446088" indent="-4460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AAS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po atimties)</a:t>
            </a:r>
          </a:p>
          <a:p>
            <a:pPr marL="446088" indent="-4460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AAM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po daugybos)</a:t>
            </a:r>
          </a:p>
          <a:p>
            <a:pPr marL="446088" indent="-4460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AAD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</a:t>
            </a:r>
            <a:r>
              <a:rPr lang="lt-LT" sz="2400" b="1" dirty="0" smtClean="0">
                <a:ln w="0"/>
                <a:solidFill>
                  <a:srgbClr val="FF0000"/>
                </a:solidFill>
                <a:latin typeface="Ubuntu" panose="020B0504030602030204" pitchFamily="34" charset="0"/>
              </a:rPr>
              <a:t>PRIEŠ</a:t>
            </a:r>
            <a:r>
              <a:rPr lang="lt-LT" sz="2400" dirty="0" smtClean="0">
                <a:ln w="0"/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dalybą)</a:t>
            </a:r>
          </a:p>
          <a:p>
            <a:pPr>
              <a:spcAft>
                <a:spcPts val="1200"/>
              </a:spcAft>
            </a:pPr>
            <a:r>
              <a:rPr lang="lt-LT" sz="2400" dirty="0" smtClean="0">
                <a:ln w="0"/>
                <a:latin typeface="Ubuntu" panose="020B0504030602030204" pitchFamily="34" charset="0"/>
              </a:rPr>
              <a:t>Su </a:t>
            </a:r>
            <a:r>
              <a:rPr lang="lt-LT" sz="2400" b="1" dirty="0" smtClean="0">
                <a:ln w="0"/>
                <a:latin typeface="Ubuntu" panose="020B0504030602030204" pitchFamily="34" charset="0"/>
              </a:rPr>
              <a:t>supakuotais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DAA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po sudėties)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3600" b="1" i="1" dirty="0" smtClean="0">
                <a:ln w="0"/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</a:t>
            </a:r>
            <a:r>
              <a:rPr lang="lt-LT" sz="3600" dirty="0" smtClean="0">
                <a:ln w="0"/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n w="0"/>
                <a:latin typeface="Ubuntu" panose="020B0504030602030204" pitchFamily="34" charset="0"/>
              </a:rPr>
              <a:t>(komanda naudojama po atimties)</a:t>
            </a:r>
            <a:endParaRPr lang="lt-LT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3501" y="2868942"/>
            <a:ext cx="23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sz="3600" dirty="0" smtClean="0"/>
              <a:t>(</a:t>
            </a:r>
            <a:r>
              <a:rPr lang="lt-LT" sz="3600" i="1" dirty="0" err="1" smtClean="0"/>
              <a:t>Ascii</a:t>
            </a:r>
            <a:r>
              <a:rPr lang="lt-LT" sz="3600" dirty="0" smtClean="0"/>
              <a:t>)  </a:t>
            </a:r>
            <a:r>
              <a:rPr lang="lt-LT" sz="3600" b="1" dirty="0" smtClean="0"/>
              <a:t>A</a:t>
            </a:r>
            <a:endParaRPr lang="lt-LT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343699" y="3515273"/>
            <a:ext cx="26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sz="3600" dirty="0" smtClean="0"/>
              <a:t>(</a:t>
            </a:r>
            <a:r>
              <a:rPr lang="lt-LT" sz="3600" i="1" dirty="0" err="1" smtClean="0"/>
              <a:t>Decimal</a:t>
            </a:r>
            <a:r>
              <a:rPr lang="lt-LT" sz="3600" dirty="0" smtClean="0"/>
              <a:t>) </a:t>
            </a:r>
            <a:r>
              <a:rPr lang="lt-LT" sz="3600" b="1" dirty="0" smtClean="0"/>
              <a:t>D</a:t>
            </a:r>
            <a:endParaRPr lang="lt-LT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1353" y="3101846"/>
            <a:ext cx="2023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/>
              <a:t>A</a:t>
            </a:r>
            <a:endParaRPr lang="lt-LT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55791" y="2411903"/>
            <a:ext cx="43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smtClean="0"/>
              <a:t>A (</a:t>
            </a:r>
            <a:r>
              <a:rPr lang="lt-LT" sz="3200" i="1" dirty="0" err="1" smtClean="0"/>
              <a:t>Addition</a:t>
            </a:r>
            <a:r>
              <a:rPr lang="lt-LT" sz="3200" dirty="0" smtClean="0"/>
              <a:t>) - sudėtis</a:t>
            </a:r>
            <a:endParaRPr lang="lt-L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036335" y="2936638"/>
            <a:ext cx="43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smtClean="0"/>
              <a:t>S (</a:t>
            </a:r>
            <a:r>
              <a:rPr lang="lt-LT" sz="3200" i="1" dirty="0" err="1" smtClean="0"/>
              <a:t>Subtraction</a:t>
            </a:r>
            <a:r>
              <a:rPr lang="lt-LT" sz="3200" dirty="0" smtClean="0"/>
              <a:t>) - atimtis</a:t>
            </a:r>
            <a:endParaRPr lang="lt-LT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036335" y="3521413"/>
            <a:ext cx="43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smtClean="0"/>
              <a:t>D (</a:t>
            </a:r>
            <a:r>
              <a:rPr lang="lt-LT" sz="3200" i="1" dirty="0" err="1" smtClean="0"/>
              <a:t>Division</a:t>
            </a:r>
            <a:r>
              <a:rPr lang="lt-LT" sz="3200" dirty="0" smtClean="0"/>
              <a:t>) - dalyba</a:t>
            </a:r>
            <a:endParaRPr lang="lt-LT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36334" y="4106188"/>
            <a:ext cx="494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smtClean="0"/>
              <a:t>M (</a:t>
            </a:r>
            <a:r>
              <a:rPr lang="lt-LT" sz="3200" i="1" dirty="0" err="1" smtClean="0"/>
              <a:t>Multiplication</a:t>
            </a:r>
            <a:r>
              <a:rPr lang="lt-LT" sz="3200" dirty="0" smtClean="0"/>
              <a:t>) - daugyba</a:t>
            </a:r>
            <a:endParaRPr lang="lt-LT" sz="3200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261683" y="3192108"/>
            <a:ext cx="1539670" cy="29445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2261683" y="3486567"/>
            <a:ext cx="1539670" cy="3518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5824700" y="2704291"/>
            <a:ext cx="1231091" cy="7822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5824700" y="3229026"/>
            <a:ext cx="1211635" cy="2575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>
          <a:xfrm>
            <a:off x="5824700" y="3486567"/>
            <a:ext cx="1211635" cy="32723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5824700" y="3486567"/>
            <a:ext cx="1211634" cy="9120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345722"/>
            <a:ext cx="202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sz="2800" i="1" dirty="0" smtClean="0"/>
              <a:t>Išpakuotas</a:t>
            </a:r>
            <a:endParaRPr lang="lt-LT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334" y="4200568"/>
            <a:ext cx="202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sz="2800" i="1" dirty="0" smtClean="0"/>
              <a:t>Supakuotas</a:t>
            </a:r>
            <a:endParaRPr lang="lt-LT" sz="2800" i="1" dirty="0"/>
          </a:p>
        </p:txBody>
      </p:sp>
      <p:sp>
        <p:nvSpPr>
          <p:cNvPr id="43" name="Rectangle 42"/>
          <p:cNvSpPr/>
          <p:nvPr/>
        </p:nvSpPr>
        <p:spPr>
          <a:xfrm>
            <a:off x="3985109" y="3686621"/>
            <a:ext cx="1655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lt-LT" sz="3600" dirty="0"/>
              <a:t>(</a:t>
            </a:r>
            <a:r>
              <a:rPr lang="lt-LT" sz="3600" i="1" dirty="0" err="1"/>
              <a:t>Adjust</a:t>
            </a:r>
            <a:r>
              <a:rPr lang="lt-LT" sz="3600" dirty="0"/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3509" y="152417"/>
            <a:ext cx="10638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Kaip iššifruoti „pataisymo“ komandas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67726" y="2640181"/>
            <a:ext cx="2140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lt-LT" sz="3600" dirty="0" smtClean="0"/>
              <a:t>„pataisyti“</a:t>
            </a:r>
            <a:endParaRPr lang="lt-LT" sz="3600" dirty="0"/>
          </a:p>
        </p:txBody>
      </p:sp>
    </p:spTree>
    <p:extLst>
      <p:ext uri="{BB962C8B-B14F-4D97-AF65-F5344CB8AC3E}">
        <p14:creationId xmlns:p14="http://schemas.microsoft.com/office/powerpoint/2010/main" val="1000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352" y="1574001"/>
            <a:ext cx="709980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i="1" dirty="0" err="1" smtClean="0">
                <a:solidFill>
                  <a:srgbClr val="000000"/>
                </a:solidFill>
                <a:latin typeface="Ubuntu" panose="020B0504030602030204" pitchFamily="34" charset="0"/>
              </a:rPr>
              <a:t>If</a:t>
            </a:r>
            <a:r>
              <a:rPr lang="lt-LT" sz="2800" b="1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( 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(AL </a:t>
            </a:r>
            <a:r>
              <a:rPr lang="lt-LT" sz="2800" b="1" i="1" dirty="0" err="1">
                <a:solidFill>
                  <a:srgbClr val="000000"/>
                </a:solidFill>
                <a:latin typeface="Ubuntu" panose="020B0504030602030204" pitchFamily="34" charset="0"/>
              </a:rPr>
              <a:t>and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0Fh) &gt;9 ) </a:t>
            </a:r>
            <a:r>
              <a:rPr lang="lt-LT" sz="2800" b="1" i="1" dirty="0" err="1" smtClean="0">
                <a:solidFill>
                  <a:srgbClr val="000000"/>
                </a:solidFill>
                <a:latin typeface="Ubuntu" panose="020B0504030602030204" pitchFamily="34" charset="0"/>
              </a:rPr>
              <a:t>or</a:t>
            </a:r>
            <a:r>
              <a:rPr lang="en-US" sz="2800" b="1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Ubuntu" panose="020B0504030602030204" pitchFamily="34" charset="0"/>
              </a:rPr>
              <a:t>(</a:t>
            </a:r>
            <a:r>
              <a:rPr lang="en-US" sz="2800" i="1" dirty="0" err="1">
                <a:solidFill>
                  <a:srgbClr val="00B050"/>
                </a:solidFill>
                <a:latin typeface="Ubuntu" panose="020B0504030602030204" pitchFamily="34" charset="0"/>
              </a:rPr>
              <a:t>arba</a:t>
            </a:r>
            <a:r>
              <a:rPr lang="en-US" sz="2800" i="1" dirty="0">
                <a:solidFill>
                  <a:srgbClr val="00B050"/>
                </a:solidFill>
                <a:latin typeface="Ubuntu" panose="020B0504030602030204" pitchFamily="34" charset="0"/>
              </a:rPr>
              <a:t>)</a:t>
            </a:r>
            <a:r>
              <a:rPr lang="lt-LT" sz="2800" i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(AF=1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) ) </a:t>
            </a:r>
            <a:r>
              <a:rPr lang="lt-LT" sz="2800" b="1" i="1" dirty="0" err="1" smtClean="0">
                <a:solidFill>
                  <a:srgbClr val="000000"/>
                </a:solidFill>
                <a:latin typeface="Ubuntu" panose="020B0504030602030204" pitchFamily="34" charset="0"/>
              </a:rPr>
              <a:t>then</a:t>
            </a:r>
            <a:r>
              <a:rPr lang="lt-LT" sz="2800" b="1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b="1" i="1" dirty="0" smtClean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AL := AL </a:t>
            </a:r>
            <a:r>
              <a:rPr lang="lt-LT" sz="3600" dirty="0" smtClean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  <a:r>
              <a:rPr lang="lt-LT" sz="2800" i="1" dirty="0" smtClean="0">
                <a:latin typeface="Ubuntu" panose="020B0504030602030204" pitchFamily="34" charset="0"/>
              </a:rPr>
              <a:t>| </a:t>
            </a:r>
            <a:r>
              <a:rPr lang="lt-LT" sz="3600" b="1" dirty="0" smtClean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lt-LT" sz="3200" i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6</a:t>
            </a:r>
            <a: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AH:= AH </a:t>
            </a:r>
            <a:r>
              <a:rPr lang="lt-LT" sz="3600" dirty="0" smtClean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  <a:r>
              <a:rPr lang="lt-LT" sz="2800" i="1" dirty="0" smtClean="0">
                <a:latin typeface="Ubuntu" panose="020B0504030602030204" pitchFamily="34" charset="0"/>
              </a:rPr>
              <a:t>| </a:t>
            </a:r>
            <a:r>
              <a:rPr lang="lt-LT" sz="3200" b="1" dirty="0" smtClean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lt-LT" sz="2800" b="1" i="1" dirty="0" smtClean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1</a:t>
            </a: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AF:= 1</a:t>
            </a: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CF:= 1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i="1" dirty="0" err="1" smtClean="0">
                <a:solidFill>
                  <a:srgbClr val="000000"/>
                </a:solidFill>
                <a:latin typeface="Ubuntu" panose="020B0504030602030204" pitchFamily="34" charset="0"/>
              </a:rPr>
              <a:t>else</a:t>
            </a:r>
            <a: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AF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:=0</a:t>
            </a:r>
            <a: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dirty="0" smtClean="0">
                <a:solidFill>
                  <a:srgbClr val="000000"/>
                </a:solidFill>
                <a:latin typeface="Ubuntu" panose="020B0504030602030204" pitchFamily="34" charset="0"/>
              </a:rPr>
              <a:t>	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CF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:=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0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i="1" dirty="0" err="1" smtClean="0">
                <a:solidFill>
                  <a:srgbClr val="000000"/>
                </a:solidFill>
                <a:latin typeface="Ubuntu" panose="020B0504030602030204" pitchFamily="34" charset="0"/>
              </a:rPr>
              <a:t>endif</a:t>
            </a:r>
            <a: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280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AL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:=AL </a:t>
            </a:r>
            <a:r>
              <a:rPr lang="lt-LT" sz="2800" i="1" dirty="0" err="1">
                <a:solidFill>
                  <a:srgbClr val="000000"/>
                </a:solidFill>
                <a:latin typeface="Ubuntu" panose="020B0504030602030204" pitchFamily="34" charset="0"/>
              </a:rPr>
              <a:t>and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0Fh</a:t>
            </a:r>
            <a:endParaRPr lang="lt-LT" sz="2800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40" y="94051"/>
            <a:ext cx="114656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48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 / AAS</a:t>
            </a:r>
            <a:r>
              <a:rPr lang="lt-LT" sz="48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lt-LT" sz="48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lt-LT" sz="40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lt-LT" sz="40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</a:t>
            </a:r>
            <a:r>
              <a:rPr lang="lt-LT" sz="40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lt-LT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</a:t>
            </a:r>
            <a:r>
              <a:rPr lang="lt-LT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lt-LT" sz="4000" b="1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Subtraction</a:t>
            </a:r>
            <a:r>
              <a:rPr lang="lt-LT" sz="48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48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3200" y="1624002"/>
            <a:ext cx="436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Jei AAA – tai </a:t>
            </a:r>
            <a:r>
              <a:rPr lang="lt-LT" sz="3600" dirty="0" smtClean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</a:p>
          <a:p>
            <a:r>
              <a:rPr lang="lt-LT" sz="3600" dirty="0" smtClean="0"/>
              <a:t>Jei AAS – tai </a:t>
            </a:r>
            <a:r>
              <a:rPr lang="lt-LT" sz="36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endParaRPr lang="lt-LT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949047" y="3071125"/>
            <a:ext cx="42429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Atkreipkite dėmesį</a:t>
            </a:r>
            <a:r>
              <a:rPr lang="en-US" sz="28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!</a:t>
            </a:r>
            <a:endParaRPr lang="lt-LT" sz="2800" b="1" dirty="0" smtClean="0">
              <a:solidFill>
                <a:srgbClr val="FF0000"/>
              </a:solidFill>
              <a:latin typeface="Ubuntu" panose="020B0504030602030204" pitchFamily="34" charset="0"/>
            </a:endParaRPr>
          </a:p>
          <a:p>
            <a:r>
              <a:rPr lang="lt-LT" sz="2400" i="1" dirty="0" err="1" smtClean="0">
                <a:latin typeface="Ubuntu" panose="020B0504030602030204" pitchFamily="34" charset="0"/>
              </a:rPr>
              <a:t>and</a:t>
            </a:r>
            <a:r>
              <a:rPr lang="lt-LT" sz="2400" i="1" dirty="0" smtClean="0"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</a:rPr>
              <a:t>– loginė operacija</a:t>
            </a:r>
          </a:p>
          <a:p>
            <a:r>
              <a:rPr lang="lt-LT" sz="2400" i="1" dirty="0" err="1" smtClean="0">
                <a:latin typeface="Ubuntu" panose="020B0504030602030204" pitchFamily="34" charset="0"/>
              </a:rPr>
              <a:t>or</a:t>
            </a:r>
            <a:r>
              <a:rPr lang="lt-LT" sz="2400" dirty="0" smtClean="0">
                <a:latin typeface="Ubuntu" panose="020B0504030602030204" pitchFamily="34" charset="0"/>
              </a:rPr>
              <a:t> – arba sąlyga</a:t>
            </a:r>
            <a:endParaRPr lang="lt-LT" sz="2400" dirty="0">
              <a:latin typeface="Ubuntu" panose="020B0504030602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44637" y="2109355"/>
            <a:ext cx="4104410" cy="20262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984664" y="3702067"/>
            <a:ext cx="5964383" cy="23038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728"/>
            <a:ext cx="55423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lt-LT" sz="44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AAM</a:t>
            </a:r>
            <a:r>
              <a:rPr lang="lt-LT" sz="44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lt-LT" sz="44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lt-LT" sz="4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lt-LT" sz="32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lt-LT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2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</a:t>
            </a:r>
            <a:r>
              <a:rPr lang="lt-LT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lt-LT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2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Multiplication</a:t>
            </a:r>
            <a:r>
              <a:rPr lang="lt-LT" sz="44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4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2713" y="0"/>
            <a:ext cx="6203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lt-LT" sz="44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AAD</a:t>
            </a:r>
            <a:r>
              <a:rPr lang="lt-LT" sz="44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lt-LT" sz="44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lt-LT" sz="4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lt-LT" sz="36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lt-LT" sz="36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6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</a:t>
            </a:r>
            <a:r>
              <a:rPr lang="lt-LT" sz="36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lt-LT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36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</a:t>
            </a:r>
            <a:r>
              <a:rPr lang="lt-LT" sz="44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4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111" y="1993693"/>
            <a:ext cx="6096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AH := AL div 10</a:t>
            </a:r>
            <a:r>
              <a:rPr lang="lt-LT" sz="2400" i="1" baseline="-25000" dirty="0">
                <a:solidFill>
                  <a:srgbClr val="000000"/>
                </a:solidFill>
                <a:latin typeface="Ubuntu" panose="020B0504030602030204" pitchFamily="34" charset="0"/>
              </a:rPr>
              <a:t>10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lt-LT" sz="2800" i="1" dirty="0" smtClean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r>
              <a:rPr lang="lt-LT" sz="28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AL 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:= AL </a:t>
            </a:r>
            <a:r>
              <a:rPr lang="lt-LT" sz="2800" i="1" dirty="0" err="1">
                <a:solidFill>
                  <a:srgbClr val="000000"/>
                </a:solidFill>
                <a:latin typeface="Ubuntu" panose="020B0504030602030204" pitchFamily="34" charset="0"/>
              </a:rPr>
              <a:t>mod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10</a:t>
            </a:r>
            <a:r>
              <a:rPr lang="lt-LT" sz="2400" i="1" baseline="-25000" dirty="0">
                <a:solidFill>
                  <a:srgbClr val="000000"/>
                </a:solidFill>
                <a:latin typeface="Ubuntu" panose="020B0504030602030204" pitchFamily="34" charset="0"/>
              </a:rPr>
              <a:t>10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lt-LT" sz="105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105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r>
              <a:rPr lang="lt-LT" sz="1050" dirty="0">
                <a:solidFill>
                  <a:srgbClr val="000000"/>
                </a:solidFill>
                <a:latin typeface="Ubuntu" panose="020B0504030602030204" pitchFamily="34" charset="0"/>
              </a:rPr>
              <a:t/>
            </a:r>
            <a:br>
              <a:rPr lang="lt-LT" sz="1050" dirty="0">
                <a:solidFill>
                  <a:srgbClr val="000000"/>
                </a:solidFill>
                <a:latin typeface="Ubuntu" panose="020B0504030602030204" pitchFamily="34" charset="0"/>
              </a:rPr>
            </a:br>
            <a:endParaRPr lang="lt-LT" sz="2800" dirty="0">
              <a:latin typeface="Ubuntu" panose="020B05040306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99369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sz="2800" i="1" dirty="0">
                <a:latin typeface="Ubuntu" panose="020B0504030602030204" pitchFamily="34" charset="0"/>
              </a:rPr>
              <a:t>AL := AH * 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10</a:t>
            </a:r>
            <a:r>
              <a:rPr lang="lt-LT" sz="2400" i="1" baseline="-25000" dirty="0">
                <a:solidFill>
                  <a:srgbClr val="000000"/>
                </a:solidFill>
                <a:latin typeface="Ubuntu" panose="020B0504030602030204" pitchFamily="34" charset="0"/>
              </a:rPr>
              <a:t>10</a:t>
            </a:r>
            <a:r>
              <a:rPr lang="lt-LT" sz="2800" i="1" dirty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latin typeface="Ubuntu" panose="020B0504030602030204" pitchFamily="34" charset="0"/>
              </a:rPr>
              <a:t>+ </a:t>
            </a:r>
            <a:r>
              <a:rPr lang="lt-LT" sz="2800" i="1" dirty="0">
                <a:latin typeface="Ubuntu" panose="020B0504030602030204" pitchFamily="34" charset="0"/>
              </a:rPr>
              <a:t>AL </a:t>
            </a:r>
            <a:endParaRPr lang="lt-LT" sz="2800" i="1" dirty="0" smtClean="0">
              <a:latin typeface="Ubuntu" panose="020B0504030602030204" pitchFamily="34" charset="0"/>
            </a:endParaRPr>
          </a:p>
          <a:p>
            <a:r>
              <a:rPr lang="lt-LT" sz="2800" i="1" dirty="0" smtClean="0">
                <a:latin typeface="Ubuntu" panose="020B0504030602030204" pitchFamily="34" charset="0"/>
              </a:rPr>
              <a:t>AH </a:t>
            </a:r>
            <a:r>
              <a:rPr lang="lt-LT" sz="2800" i="1" dirty="0">
                <a:latin typeface="Ubuntu" panose="020B0504030602030204" pitchFamily="34" charset="0"/>
              </a:rPr>
              <a:t>:= 0</a:t>
            </a:r>
            <a:br>
              <a:rPr lang="lt-LT" sz="2800" i="1" dirty="0">
                <a:latin typeface="Ubuntu" panose="020B0504030602030204" pitchFamily="34" charset="0"/>
              </a:rPr>
            </a:br>
            <a:r>
              <a:rPr lang="lt-LT" sz="2800" i="1" dirty="0">
                <a:latin typeface="Ubuntu" panose="020B0504030602030204" pitchFamily="34" charset="0"/>
              </a:rPr>
              <a:t/>
            </a:r>
            <a:br>
              <a:rPr lang="lt-LT" sz="2800" i="1" dirty="0">
                <a:latin typeface="Ubuntu" panose="020B0504030602030204" pitchFamily="34" charset="0"/>
              </a:rPr>
            </a:br>
            <a:endParaRPr lang="lt-LT" sz="2800" i="1" dirty="0"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209" y="3347910"/>
            <a:ext cx="511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503" y="1268108"/>
            <a:ext cx="99414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i="1" dirty="0" smtClean="0">
                <a:latin typeface="Ubuntu" panose="020B0504030602030204" pitchFamily="34" charset="0"/>
              </a:rPr>
              <a:t>IF </a:t>
            </a:r>
            <a:r>
              <a:rPr lang="en-US" sz="2800" i="1" dirty="0" smtClean="0">
                <a:latin typeface="Ubuntu" panose="020B0504030602030204" pitchFamily="34" charset="0"/>
              </a:rPr>
              <a:t>(</a:t>
            </a:r>
            <a:r>
              <a:rPr lang="lt-LT" sz="2800" i="1" dirty="0" smtClean="0">
                <a:latin typeface="Ubuntu" panose="020B0504030602030204" pitchFamily="34" charset="0"/>
              </a:rPr>
              <a:t> </a:t>
            </a:r>
            <a:r>
              <a:rPr lang="en-US" sz="2800" i="1" dirty="0" smtClean="0">
                <a:latin typeface="Ubuntu" panose="020B0504030602030204" pitchFamily="34" charset="0"/>
              </a:rPr>
              <a:t>(</a:t>
            </a:r>
            <a:r>
              <a:rPr lang="lt-LT" sz="2800" i="1" dirty="0" smtClean="0">
                <a:latin typeface="Ubuntu" panose="020B0504030602030204" pitchFamily="34" charset="0"/>
              </a:rPr>
              <a:t> </a:t>
            </a:r>
            <a:r>
              <a:rPr lang="en-US" sz="2800" i="1" dirty="0" smtClean="0">
                <a:latin typeface="Ubuntu" panose="020B0504030602030204" pitchFamily="34" charset="0"/>
              </a:rPr>
              <a:t>(</a:t>
            </a:r>
            <a:r>
              <a:rPr lang="en-US" sz="2800" i="1" dirty="0">
                <a:latin typeface="Ubuntu" panose="020B0504030602030204" pitchFamily="34" charset="0"/>
              </a:rPr>
              <a:t>AL </a:t>
            </a:r>
            <a:r>
              <a:rPr lang="en-US" sz="2800" b="1" i="1" dirty="0">
                <a:latin typeface="Ubuntu" panose="020B0504030602030204" pitchFamily="34" charset="0"/>
              </a:rPr>
              <a:t>and</a:t>
            </a:r>
            <a:r>
              <a:rPr lang="en-US" sz="2800" i="1" dirty="0">
                <a:latin typeface="Ubuntu" panose="020B0504030602030204" pitchFamily="34" charset="0"/>
              </a:rPr>
              <a:t> 0Fh) &gt;9 ) </a:t>
            </a:r>
            <a:r>
              <a:rPr lang="en-US" sz="2800" b="1" i="1" dirty="0" smtClean="0">
                <a:latin typeface="Ubuntu" panose="020B0504030602030204" pitchFamily="34" charset="0"/>
              </a:rPr>
              <a:t>or </a:t>
            </a:r>
            <a:r>
              <a:rPr lang="en-US" sz="2800" i="1" dirty="0">
                <a:solidFill>
                  <a:srgbClr val="00B050"/>
                </a:solidFill>
                <a:latin typeface="Ubuntu" panose="020B0504030602030204" pitchFamily="34" charset="0"/>
              </a:rPr>
              <a:t>(</a:t>
            </a:r>
            <a:r>
              <a:rPr lang="en-US" sz="2800" i="1" dirty="0" err="1">
                <a:solidFill>
                  <a:srgbClr val="00B050"/>
                </a:solidFill>
                <a:latin typeface="Ubuntu" panose="020B0504030602030204" pitchFamily="34" charset="0"/>
              </a:rPr>
              <a:t>arba</a:t>
            </a:r>
            <a:r>
              <a:rPr lang="en-US" sz="2800" i="1" dirty="0">
                <a:solidFill>
                  <a:srgbClr val="00B050"/>
                </a:solidFill>
                <a:latin typeface="Ubuntu" panose="020B0504030602030204" pitchFamily="34" charset="0"/>
              </a:rPr>
              <a:t>)</a:t>
            </a:r>
            <a:r>
              <a:rPr lang="en-US" sz="2800" i="1" dirty="0" smtClean="0">
                <a:latin typeface="Ubuntu" panose="020B0504030602030204" pitchFamily="34" charset="0"/>
              </a:rPr>
              <a:t> </a:t>
            </a:r>
            <a:r>
              <a:rPr lang="en-US" sz="2800" i="1" dirty="0">
                <a:latin typeface="Ubuntu" panose="020B0504030602030204" pitchFamily="34" charset="0"/>
              </a:rPr>
              <a:t>(AF = 1) ) </a:t>
            </a:r>
            <a:r>
              <a:rPr lang="en-US" sz="2800" b="1" i="1" dirty="0" smtClean="0">
                <a:latin typeface="Ubuntu" panose="020B0504030602030204" pitchFamily="34" charset="0"/>
              </a:rPr>
              <a:t>then</a:t>
            </a:r>
            <a:endParaRPr lang="lt-LT" sz="2800" b="1" i="1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i="1" dirty="0" smtClean="0">
                <a:latin typeface="Ubuntu" panose="020B0504030602030204" pitchFamily="34" charset="0"/>
              </a:rPr>
              <a:t>	</a:t>
            </a:r>
            <a:r>
              <a:rPr lang="en-US" sz="2800" i="1" dirty="0" smtClean="0">
                <a:latin typeface="Ubuntu" panose="020B0504030602030204" pitchFamily="34" charset="0"/>
              </a:rPr>
              <a:t>AL </a:t>
            </a:r>
            <a:r>
              <a:rPr lang="en-US" sz="2800" i="1" dirty="0">
                <a:latin typeface="Ubuntu" panose="020B0504030602030204" pitchFamily="34" charset="0"/>
              </a:rPr>
              <a:t>:= AL </a:t>
            </a:r>
            <a:r>
              <a:rPr lang="lt-LT" sz="4400" dirty="0" smtClean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  <a:r>
              <a:rPr lang="lt-LT" sz="3600" i="1" dirty="0" smtClean="0">
                <a:latin typeface="Ubuntu" panose="020B0504030602030204" pitchFamily="34" charset="0"/>
              </a:rPr>
              <a:t>| </a:t>
            </a:r>
            <a:r>
              <a:rPr lang="lt-LT" sz="4400" b="1" dirty="0" smtClean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lt-LT" sz="3200" b="1" i="1" dirty="0" smtClean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800" i="1" dirty="0" smtClean="0">
                <a:latin typeface="Ubuntu" panose="020B0504030602030204" pitchFamily="34" charset="0"/>
              </a:rPr>
              <a:t>6</a:t>
            </a:r>
            <a:r>
              <a:rPr lang="en-US" sz="2800" dirty="0">
                <a:latin typeface="Ubuntu" panose="020B0504030602030204" pitchFamily="34" charset="0"/>
              </a:rPr>
              <a:t/>
            </a:r>
            <a:br>
              <a:rPr lang="en-US" sz="2800" dirty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	</a:t>
            </a:r>
            <a:r>
              <a:rPr lang="en-US" sz="2800" i="1" dirty="0" smtClean="0">
                <a:latin typeface="Ubuntu" panose="020B0504030602030204" pitchFamily="34" charset="0"/>
              </a:rPr>
              <a:t>AF </a:t>
            </a:r>
            <a:r>
              <a:rPr lang="en-US" sz="2800" i="1" dirty="0">
                <a:latin typeface="Ubuntu" panose="020B0504030602030204" pitchFamily="34" charset="0"/>
              </a:rPr>
              <a:t>:= </a:t>
            </a:r>
            <a:r>
              <a:rPr lang="en-US" sz="2800" i="1" dirty="0" smtClean="0">
                <a:latin typeface="Ubuntu" panose="020B0504030602030204" pitchFamily="34" charset="0"/>
              </a:rPr>
              <a:t>1</a:t>
            </a:r>
            <a:endParaRPr lang="lt-LT" sz="2800" i="1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800" b="1" i="1" dirty="0" err="1" smtClean="0">
                <a:latin typeface="Ubuntu" panose="020B0504030602030204" pitchFamily="34" charset="0"/>
              </a:rPr>
              <a:t>endif</a:t>
            </a:r>
            <a:endParaRPr lang="lt-LT" sz="2800" b="1" i="1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i="1" dirty="0" smtClean="0">
                <a:latin typeface="Ubuntu" panose="020B0504030602030204" pitchFamily="34" charset="0"/>
              </a:rPr>
              <a:t>IF</a:t>
            </a:r>
            <a:r>
              <a:rPr lang="lt-LT" sz="2800" i="1" dirty="0" smtClean="0">
                <a:latin typeface="Ubuntu" panose="020B0504030602030204" pitchFamily="34" charset="0"/>
              </a:rPr>
              <a:t> </a:t>
            </a:r>
            <a:r>
              <a:rPr lang="en-US" sz="2800" i="1" dirty="0" smtClean="0">
                <a:latin typeface="Ubuntu" panose="020B0504030602030204" pitchFamily="34" charset="0"/>
              </a:rPr>
              <a:t>( </a:t>
            </a:r>
            <a:r>
              <a:rPr lang="en-US" sz="2800" i="1" dirty="0">
                <a:latin typeface="Ubuntu" panose="020B0504030602030204" pitchFamily="34" charset="0"/>
              </a:rPr>
              <a:t>(AL&gt;9Fh) </a:t>
            </a:r>
            <a:r>
              <a:rPr lang="en-US" sz="2800" b="1" i="1" dirty="0">
                <a:latin typeface="Ubuntu" panose="020B0504030602030204" pitchFamily="34" charset="0"/>
              </a:rPr>
              <a:t>or</a:t>
            </a:r>
            <a:r>
              <a:rPr lang="en-US" sz="2800" i="1" dirty="0">
                <a:latin typeface="Ubuntu" panose="020B0504030602030204" pitchFamily="34" charset="0"/>
              </a:rPr>
              <a:t> (CF=1) ) </a:t>
            </a:r>
            <a:r>
              <a:rPr lang="en-US" sz="2800" b="1" i="1" dirty="0">
                <a:latin typeface="Ubuntu" panose="020B0504030602030204" pitchFamily="34" charset="0"/>
              </a:rPr>
              <a:t>then</a:t>
            </a:r>
            <a:r>
              <a:rPr lang="en-US" sz="2800" dirty="0">
                <a:latin typeface="Ubuntu" panose="020B0504030602030204" pitchFamily="34" charset="0"/>
              </a:rPr>
              <a:t/>
            </a:r>
            <a:br>
              <a:rPr lang="en-US" sz="2800" dirty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	</a:t>
            </a:r>
            <a:r>
              <a:rPr lang="en-US" sz="2800" i="1" dirty="0" smtClean="0">
                <a:latin typeface="Ubuntu" panose="020B0504030602030204" pitchFamily="34" charset="0"/>
              </a:rPr>
              <a:t>AL </a:t>
            </a:r>
            <a:r>
              <a:rPr lang="en-US" sz="2800" i="1" dirty="0">
                <a:latin typeface="Ubuntu" panose="020B0504030602030204" pitchFamily="34" charset="0"/>
              </a:rPr>
              <a:t>:=</a:t>
            </a:r>
            <a:r>
              <a:rPr lang="en-US" sz="2800" i="1" dirty="0" smtClean="0">
                <a:latin typeface="Ubuntu" panose="020B0504030602030204" pitchFamily="34" charset="0"/>
              </a:rPr>
              <a:t>AL</a:t>
            </a:r>
            <a:r>
              <a:rPr lang="lt-LT" sz="2800" i="1" dirty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4000" dirty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  <a:r>
              <a:rPr lang="lt-LT" sz="3200" i="1" dirty="0">
                <a:latin typeface="Ubuntu" panose="020B0504030602030204" pitchFamily="34" charset="0"/>
              </a:rPr>
              <a:t>| </a:t>
            </a:r>
            <a:r>
              <a:rPr lang="lt-LT" sz="40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en-US" sz="2800" i="1" dirty="0" smtClean="0">
                <a:latin typeface="Ubuntu" panose="020B0504030602030204" pitchFamily="34" charset="0"/>
              </a:rPr>
              <a:t> </a:t>
            </a:r>
            <a:r>
              <a:rPr lang="en-US" sz="2800" i="1" dirty="0">
                <a:latin typeface="Ubuntu" panose="020B0504030602030204" pitchFamily="34" charset="0"/>
              </a:rPr>
              <a:t>60h</a:t>
            </a:r>
            <a:r>
              <a:rPr lang="en-US" sz="2800" dirty="0">
                <a:latin typeface="Ubuntu" panose="020B0504030602030204" pitchFamily="34" charset="0"/>
              </a:rPr>
              <a:t/>
            </a:r>
            <a:br>
              <a:rPr lang="en-US" sz="2800" dirty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	</a:t>
            </a:r>
            <a:r>
              <a:rPr lang="en-US" sz="2800" i="1" dirty="0" smtClean="0">
                <a:latin typeface="Ubuntu" panose="020B0504030602030204" pitchFamily="34" charset="0"/>
              </a:rPr>
              <a:t>CF</a:t>
            </a:r>
            <a:r>
              <a:rPr lang="en-US" sz="2800" i="1" dirty="0">
                <a:latin typeface="Ubuntu" panose="020B0504030602030204" pitchFamily="34" charset="0"/>
              </a:rPr>
              <a:t>:=</a:t>
            </a:r>
            <a:r>
              <a:rPr lang="en-US" sz="2800" i="1" dirty="0" smtClean="0">
                <a:latin typeface="Ubuntu" panose="020B0504030602030204" pitchFamily="34" charset="0"/>
              </a:rPr>
              <a:t>1</a:t>
            </a:r>
            <a:endParaRPr lang="lt-LT" sz="2800" i="1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800" b="1" i="1" dirty="0" err="1" smtClean="0">
                <a:latin typeface="Ubuntu" panose="020B0504030602030204" pitchFamily="34" charset="0"/>
              </a:rPr>
              <a:t>endif</a:t>
            </a:r>
            <a:endParaRPr lang="lt-LT" sz="2800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503" y="94051"/>
            <a:ext cx="119153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44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DAA / DAS </a:t>
            </a:r>
            <a:r>
              <a:rPr lang="lt-LT" sz="4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lt-LT" sz="40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Decimal</a:t>
            </a:r>
            <a:r>
              <a:rPr lang="lt-LT" sz="40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</a:t>
            </a:r>
            <a:r>
              <a:rPr lang="lt-LT" sz="40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lt-LT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</a:t>
            </a:r>
            <a:r>
              <a:rPr lang="lt-LT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lt-LT" sz="40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lt-LT" sz="4000" b="1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Subtraction</a:t>
            </a:r>
            <a:r>
              <a:rPr lang="lt-LT" sz="42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4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3200" y="2050029"/>
            <a:ext cx="436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Jei </a:t>
            </a:r>
            <a:r>
              <a:rPr lang="en-US" sz="3600" dirty="0" smtClean="0"/>
              <a:t>D</a:t>
            </a:r>
            <a:r>
              <a:rPr lang="lt-LT" sz="3600" dirty="0" smtClean="0"/>
              <a:t>AA – tai </a:t>
            </a:r>
            <a:r>
              <a:rPr lang="lt-LT" sz="3600" dirty="0" smtClean="0">
                <a:solidFill>
                  <a:srgbClr val="FF0000"/>
                </a:solidFill>
                <a:latin typeface="Ubuntu" panose="020B0504030602030204" pitchFamily="34" charset="0"/>
              </a:rPr>
              <a:t>+</a:t>
            </a:r>
          </a:p>
          <a:p>
            <a:r>
              <a:rPr lang="lt-LT" sz="3600" dirty="0" smtClean="0"/>
              <a:t>Jei </a:t>
            </a:r>
            <a:r>
              <a:rPr lang="en-US" sz="3600" dirty="0" smtClean="0"/>
              <a:t>D</a:t>
            </a:r>
            <a:r>
              <a:rPr lang="lt-LT" sz="3600" dirty="0" smtClean="0"/>
              <a:t>AS – tai </a:t>
            </a:r>
            <a:r>
              <a:rPr lang="lt-LT" sz="36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</a:t>
            </a:r>
            <a:endParaRPr lang="lt-LT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61862" y="3328473"/>
            <a:ext cx="42429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Atkreipkite dėmesį</a:t>
            </a:r>
            <a:r>
              <a:rPr lang="en-US" sz="28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!</a:t>
            </a:r>
            <a:endParaRPr lang="lt-LT" sz="2800" b="1" dirty="0" smtClean="0">
              <a:solidFill>
                <a:srgbClr val="FF0000"/>
              </a:solidFill>
              <a:latin typeface="Ubuntu" panose="020B0504030602030204" pitchFamily="34" charset="0"/>
            </a:endParaRPr>
          </a:p>
          <a:p>
            <a:r>
              <a:rPr lang="lt-LT" sz="2400" i="1" dirty="0" err="1" smtClean="0">
                <a:latin typeface="Ubuntu" panose="020B0504030602030204" pitchFamily="34" charset="0"/>
              </a:rPr>
              <a:t>or</a:t>
            </a:r>
            <a:r>
              <a:rPr lang="lt-LT" sz="2400" dirty="0" smtClean="0">
                <a:latin typeface="Ubuntu" panose="020B0504030602030204" pitchFamily="34" charset="0"/>
              </a:rPr>
              <a:t> – arba sąlyga</a:t>
            </a:r>
          </a:p>
          <a:p>
            <a:endParaRPr lang="lt-LT" sz="2400" dirty="0">
              <a:latin typeface="Ubuntu" panose="020B050403060203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Ubuntu" panose="020B0504030602030204" pitchFamily="34" charset="0"/>
              </a:rPr>
              <a:t>Pastaba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!</a:t>
            </a:r>
          </a:p>
          <a:p>
            <a:r>
              <a:rPr lang="lt-LT" sz="2400" dirty="0" smtClean="0">
                <a:latin typeface="Ubuntu" panose="020B0504030602030204" pitchFamily="34" charset="0"/>
              </a:rPr>
              <a:t>Vykdant tarpines sudėties / atimties operacijas 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NĖRA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</a:rPr>
              <a:t>nustatomos SF reikšmės</a:t>
            </a:r>
            <a:r>
              <a:rPr lang="en-US" sz="2400" dirty="0" smtClean="0">
                <a:latin typeface="Ubuntu" panose="020B0504030602030204" pitchFamily="34" charset="0"/>
              </a:rPr>
              <a:t>!</a:t>
            </a:r>
            <a:endParaRPr lang="lt-LT" sz="2400" dirty="0">
              <a:latin typeface="Ubuntu" panose="020B0504030602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45973" y="1818409"/>
            <a:ext cx="3715889" cy="218209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732809" y="2867891"/>
            <a:ext cx="5122718" cy="1111827"/>
          </a:xfrm>
          <a:custGeom>
            <a:avLst/>
            <a:gdLst>
              <a:gd name="connsiteX0" fmla="*/ 5122718 w 5122718"/>
              <a:gd name="connsiteY0" fmla="*/ 1111827 h 1111827"/>
              <a:gd name="connsiteX1" fmla="*/ 1330036 w 5122718"/>
              <a:gd name="connsiteY1" fmla="*/ 0 h 1111827"/>
              <a:gd name="connsiteX2" fmla="*/ 0 w 5122718"/>
              <a:gd name="connsiteY2" fmla="*/ 862445 h 1111827"/>
              <a:gd name="connsiteX3" fmla="*/ 0 w 5122718"/>
              <a:gd name="connsiteY3" fmla="*/ 862445 h 111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2718" h="1111827">
                <a:moveTo>
                  <a:pt x="5122718" y="1111827"/>
                </a:moveTo>
                <a:lnTo>
                  <a:pt x="1330036" y="0"/>
                </a:lnTo>
                <a:lnTo>
                  <a:pt x="0" y="862445"/>
                </a:lnTo>
                <a:lnTo>
                  <a:pt x="0" y="862445"/>
                </a:ln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241964" y="2483427"/>
            <a:ext cx="4613563" cy="28263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12128" y="4572001"/>
            <a:ext cx="4311072" cy="737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3238" y="152417"/>
            <a:ext cx="751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Uždaviniams reikia mokėti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68" y="1551061"/>
            <a:ext cx="1119360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Suprasti, kas yra išpakuotas ar supakuotas skaičius (kuo skiriasi)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Mokėti visas „pataisymo“ (</a:t>
            </a:r>
            <a:r>
              <a:rPr lang="lt-LT" sz="2800" dirty="0" err="1" smtClean="0">
                <a:latin typeface="Ubuntu" panose="020B0504030602030204" pitchFamily="34" charset="0"/>
              </a:rPr>
              <a:t>adjust</a:t>
            </a:r>
            <a:r>
              <a:rPr lang="lt-LT" sz="2800" dirty="0" smtClean="0">
                <a:latin typeface="Ubuntu" panose="020B0504030602030204" pitchFamily="34" charset="0"/>
              </a:rPr>
              <a:t>) komandas</a:t>
            </a:r>
            <a:r>
              <a:rPr lang="en-US" sz="2800" dirty="0" smtClean="0">
                <a:latin typeface="Ubuntu" panose="020B0504030602030204" pitchFamily="34" charset="0"/>
              </a:rPr>
              <a:t>, </a:t>
            </a:r>
            <a:r>
              <a:rPr lang="lt-LT" sz="2800" dirty="0" smtClean="0">
                <a:latin typeface="Ubuntu" panose="020B0504030602030204" pitchFamily="34" charset="0"/>
              </a:rPr>
              <a:t>jų algoritmus (kaip jos taikomos)</a:t>
            </a:r>
            <a:r>
              <a:rPr lang="en-US" sz="2800" dirty="0" smtClean="0">
                <a:latin typeface="Ubuntu" panose="020B0504030602030204" pitchFamily="34" charset="0"/>
              </a:rPr>
              <a:t> </a:t>
            </a:r>
            <a:r>
              <a:rPr lang="lt-LT" sz="2800" dirty="0" smtClean="0">
                <a:latin typeface="Ubuntu" panose="020B0504030602030204" pitchFamily="34" charset="0"/>
              </a:rPr>
              <a:t>ir jų taikymų specifiką.</a:t>
            </a:r>
            <a:endParaRPr lang="lt-LT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8" y="4794451"/>
            <a:ext cx="9337939" cy="1833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8991600" cy="4197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179618"/>
            <a:ext cx="7824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5400" b="1" dirty="0" smtClean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DROPBOX CAMPUS CUP</a:t>
            </a:r>
            <a:endParaRPr lang="lt-LT" sz="2000" b="1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0209" y="3969353"/>
            <a:ext cx="7045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b="1" dirty="0" smtClean="0">
                <a:solidFill>
                  <a:srgbClr val="FF0000"/>
                </a:solidFill>
              </a:rPr>
              <a:t>Nemokami 25GB VU studentams</a:t>
            </a:r>
            <a:r>
              <a:rPr lang="en-US" sz="2800" b="1" dirty="0" smtClean="0">
                <a:solidFill>
                  <a:srgbClr val="FF0000"/>
                </a:solidFill>
              </a:rPr>
              <a:t>!</a:t>
            </a:r>
            <a:endParaRPr lang="lt-LT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2290" y="152417"/>
            <a:ext cx="3480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Uždavinys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904" y="1372868"/>
            <a:ext cx="118510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dirty="0" smtClean="0">
                <a:latin typeface="Ubuntu" panose="020B0504030602030204" pitchFamily="34" charset="0"/>
              </a:rPr>
              <a:t>Duotos reikšmės: </a:t>
            </a:r>
            <a:r>
              <a:rPr lang="en-US" sz="2800" dirty="0" smtClean="0">
                <a:latin typeface="Ubuntu" panose="020B0504030602030204" pitchFamily="34" charset="0"/>
              </a:rPr>
              <a:t/>
            </a:r>
            <a:br>
              <a:rPr lang="en-US" sz="2800" dirty="0" smtClean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AX </a:t>
            </a:r>
            <a:r>
              <a:rPr lang="en-US" sz="2800" dirty="0" smtClean="0">
                <a:latin typeface="Ubuntu" panose="020B0504030602030204" pitchFamily="34" charset="0"/>
              </a:rPr>
              <a:t>= 0102, BX = 0205</a:t>
            </a:r>
            <a:r>
              <a:rPr lang="lt-LT" sz="2800" dirty="0" smtClean="0">
                <a:latin typeface="Ubuntu" panose="020B0504030602030204" pitchFamily="34" charset="0"/>
              </a:rPr>
              <a:t>, CX </a:t>
            </a:r>
            <a:r>
              <a:rPr lang="en-US" sz="2800" dirty="0" smtClean="0">
                <a:latin typeface="Ubuntu" panose="020B0504030602030204" pitchFamily="34" charset="0"/>
              </a:rPr>
              <a:t>= ACDC, DX = ABBA,</a:t>
            </a:r>
            <a:r>
              <a:rPr lang="lt-LT" sz="2800" dirty="0" smtClean="0">
                <a:latin typeface="Ubuntu" panose="020B0504030602030204" pitchFamily="34" charset="0"/>
              </a:rPr>
              <a:t> SF </a:t>
            </a:r>
            <a:r>
              <a:rPr lang="en-US" sz="2800" dirty="0" smtClean="0">
                <a:latin typeface="Ubuntu" panose="020B0504030602030204" pitchFamily="34" charset="0"/>
              </a:rPr>
              <a:t>= 0000</a:t>
            </a:r>
            <a:endParaRPr lang="lt-LT" sz="2800" dirty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Įvykdomos komandos: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ADD</a:t>
            </a:r>
            <a:r>
              <a:rPr lang="lt-LT" sz="2800" dirty="0" smtClean="0">
                <a:latin typeface="Ubuntu" panose="020B0504030602030204" pitchFamily="34" charset="0"/>
              </a:rPr>
              <a:t> </a:t>
            </a:r>
            <a:r>
              <a:rPr lang="lt-LT" sz="2800" i="1" dirty="0" smtClean="0">
                <a:latin typeface="Ubuntu" panose="020B0504030602030204" pitchFamily="34" charset="0"/>
              </a:rPr>
              <a:t>AL</a:t>
            </a:r>
            <a:r>
              <a:rPr lang="lt-LT" sz="2800" dirty="0" smtClean="0">
                <a:latin typeface="Ubuntu" panose="020B0504030602030204" pitchFamily="34" charset="0"/>
              </a:rPr>
              <a:t>, </a:t>
            </a:r>
            <a:r>
              <a:rPr lang="lt-LT" sz="2800" i="1" dirty="0" smtClean="0">
                <a:latin typeface="Ubuntu" panose="020B0504030602030204" pitchFamily="34" charset="0"/>
              </a:rPr>
              <a:t>BL</a:t>
            </a:r>
            <a:r>
              <a:rPr lang="lt-LT" sz="2800" dirty="0" smtClean="0">
                <a:latin typeface="Ubuntu" panose="020B0504030602030204" pitchFamily="34" charset="0"/>
              </a:rPr>
              <a:t/>
            </a:r>
            <a:br>
              <a:rPr lang="lt-LT" sz="2800" dirty="0" smtClean="0">
                <a:latin typeface="Ubuntu" panose="020B0504030602030204" pitchFamily="34" charset="0"/>
              </a:rPr>
            </a:br>
            <a:r>
              <a:rPr lang="lt-LT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AAA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Kokios bus </a:t>
            </a:r>
            <a:r>
              <a:rPr lang="lt-LT" sz="2800" i="1" dirty="0" smtClean="0">
                <a:latin typeface="Ubuntu" panose="020B0504030602030204" pitchFamily="34" charset="0"/>
              </a:rPr>
              <a:t>AX</a:t>
            </a:r>
            <a:r>
              <a:rPr lang="lt-LT" sz="2800" dirty="0" smtClean="0">
                <a:latin typeface="Ubuntu" panose="020B0504030602030204" pitchFamily="34" charset="0"/>
              </a:rPr>
              <a:t> ir </a:t>
            </a:r>
            <a:r>
              <a:rPr lang="en-US" sz="2800" i="1" dirty="0" smtClean="0">
                <a:latin typeface="Ubuntu" panose="020B0504030602030204" pitchFamily="34" charset="0"/>
              </a:rPr>
              <a:t>AF, CF </a:t>
            </a:r>
            <a:r>
              <a:rPr lang="lt-LT" sz="2800" dirty="0" smtClean="0">
                <a:latin typeface="Ubuntu" panose="020B0504030602030204" pitchFamily="34" charset="0"/>
              </a:rPr>
              <a:t>reikšmės?</a:t>
            </a:r>
          </a:p>
        </p:txBody>
      </p:sp>
    </p:spTree>
    <p:extLst>
      <p:ext uri="{BB962C8B-B14F-4D97-AF65-F5344CB8AC3E}">
        <p14:creationId xmlns:p14="http://schemas.microsoft.com/office/powerpoint/2010/main" val="35006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652" y="152417"/>
            <a:ext cx="3993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Sprendimas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168" y="1112030"/>
            <a:ext cx="11851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400" b="1" dirty="0" smtClean="0">
                <a:latin typeface="Ubuntu" panose="020B0504030602030204" pitchFamily="34" charset="0"/>
              </a:rPr>
              <a:t>Per</a:t>
            </a:r>
            <a:r>
              <a:rPr lang="lt-LT" sz="2400" b="1" dirty="0" smtClean="0">
                <a:latin typeface="Ubuntu" panose="020B0504030602030204" pitchFamily="34" charset="0"/>
              </a:rPr>
              <a:t>žiūrim sąlygą</a:t>
            </a:r>
            <a:r>
              <a:rPr lang="en-US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latin typeface="Ubuntu" panose="020B0504030602030204" pitchFamily="34" charset="0"/>
              </a:rPr>
              <a:t>ir vykdom iš eilės komandas: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>
                <a:solidFill>
                  <a:srgbClr val="7030A0"/>
                </a:solidFill>
                <a:latin typeface="Ubuntu" panose="020B0504030602030204" pitchFamily="34" charset="0"/>
              </a:rPr>
              <a:t>ADD</a:t>
            </a:r>
            <a:r>
              <a:rPr lang="lt-LT" sz="2400" dirty="0">
                <a:latin typeface="Ubuntu" panose="020B0504030602030204" pitchFamily="34" charset="0"/>
              </a:rPr>
              <a:t> </a:t>
            </a:r>
            <a:r>
              <a:rPr lang="lt-LT" sz="2400" i="1" dirty="0">
                <a:latin typeface="Ubuntu" panose="020B0504030602030204" pitchFamily="34" charset="0"/>
              </a:rPr>
              <a:t>AL</a:t>
            </a:r>
            <a:r>
              <a:rPr lang="lt-LT" sz="2400" dirty="0">
                <a:latin typeface="Ubuntu" panose="020B0504030602030204" pitchFamily="34" charset="0"/>
              </a:rPr>
              <a:t>, </a:t>
            </a:r>
            <a:r>
              <a:rPr lang="lt-LT" sz="2400" i="1" dirty="0">
                <a:latin typeface="Ubuntu" panose="020B0504030602030204" pitchFamily="34" charset="0"/>
              </a:rPr>
              <a:t>BL 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dirty="0" smtClean="0">
                <a:latin typeface="Ubuntu" panose="020B0504030602030204" pitchFamily="34" charset="0"/>
              </a:rPr>
              <a:t>AL = 02h	BL = 05h</a:t>
            </a:r>
            <a:r>
              <a:rPr lang="en-US" sz="2400" dirty="0">
                <a:latin typeface="Ubuntu" panose="020B0504030602030204" pitchFamily="34" charset="0"/>
              </a:rPr>
              <a:t/>
            </a:r>
            <a:br>
              <a:rPr lang="en-US" sz="2400" dirty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AL = 02+05 = 07h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AAA </a:t>
            </a:r>
            <a:r>
              <a:rPr lang="en-US" sz="2000" dirty="0" smtClean="0">
                <a:latin typeface="Ubuntu" panose="020B0504030602030204" pitchFamily="34" charset="0"/>
              </a:rPr>
              <a:t>(</a:t>
            </a:r>
            <a:r>
              <a:rPr lang="lt-LT" sz="2000" dirty="0" smtClean="0">
                <a:latin typeface="Ubuntu" panose="020B0504030602030204" pitchFamily="34" charset="0"/>
              </a:rPr>
              <a:t>Nuosekliai tikrinam pagal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schemą ir sužinom ką reikia daryti</a:t>
            </a:r>
            <a:r>
              <a:rPr lang="en-US" sz="2000" dirty="0" smtClean="0">
                <a:latin typeface="Ubuntu" panose="020B0504030602030204" pitchFamily="34" charset="0"/>
              </a:rPr>
              <a:t>)</a:t>
            </a:r>
            <a:endParaRPr lang="lt-LT" sz="2000" dirty="0" smtClean="0">
              <a:latin typeface="Ubuntu" panose="020B0504030602030204" pitchFamily="34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(AL </a:t>
            </a:r>
            <a:r>
              <a:rPr lang="en-US" sz="2400" b="1" dirty="0" smtClean="0">
                <a:latin typeface="Ubuntu" panose="020B0504030602030204" pitchFamily="34" charset="0"/>
              </a:rPr>
              <a:t>and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</a:rPr>
              <a:t>0Fh) 	</a:t>
            </a:r>
            <a:r>
              <a:rPr lang="en-US" sz="2400" dirty="0" smtClean="0">
                <a:latin typeface="Ubuntu" panose="020B0504030602030204" pitchFamily="34" charset="0"/>
              </a:rPr>
              <a:t>=&gt; 	07h </a:t>
            </a:r>
            <a:r>
              <a:rPr lang="en-US" sz="2400" b="1" dirty="0">
                <a:latin typeface="Ubuntu" panose="020B0504030602030204" pitchFamily="34" charset="0"/>
              </a:rPr>
              <a:t>and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 smtClean="0">
                <a:latin typeface="Ubuntu" panose="020B0504030602030204" pitchFamily="34" charset="0"/>
              </a:rPr>
              <a:t>0Fh = 07h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07h </a:t>
            </a:r>
            <a:r>
              <a:rPr lang="en-US" sz="2400" dirty="0">
                <a:latin typeface="Ubuntu" panose="020B0504030602030204" pitchFamily="34" charset="0"/>
              </a:rPr>
              <a:t>&gt; 9 ?  </a:t>
            </a:r>
            <a:r>
              <a:rPr lang="en-US" sz="2400" b="1" dirty="0" smtClean="0">
                <a:latin typeface="Ubuntu" panose="020B0504030602030204" pitchFamily="34" charset="0"/>
              </a:rPr>
              <a:t>NE	</a:t>
            </a:r>
            <a:r>
              <a:rPr lang="lt-LT" sz="2400" b="1" dirty="0" smtClean="0">
                <a:latin typeface="Ubuntu" panose="020B0504030602030204" pitchFamily="34" charset="0"/>
              </a:rPr>
              <a:t>      </a:t>
            </a:r>
            <a:r>
              <a:rPr lang="en-US" sz="2400" b="1" i="1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dirty="0" smtClean="0">
                <a:latin typeface="Ubuntu" panose="020B0504030602030204" pitchFamily="34" charset="0"/>
              </a:rPr>
              <a:t>AF = 1 ? </a:t>
            </a:r>
            <a:r>
              <a:rPr lang="en-US" sz="2400" b="1" dirty="0" smtClean="0">
                <a:latin typeface="Ubuntu" panose="020B0504030602030204" pitchFamily="34" charset="0"/>
              </a:rPr>
              <a:t>NE	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b="1" dirty="0" smtClean="0">
                <a:latin typeface="Ubuntu" panose="020B0504030602030204" pitchFamily="34" charset="0"/>
              </a:rPr>
              <a:t>	NE </a:t>
            </a:r>
            <a:r>
              <a:rPr lang="en-US" sz="2400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 NE = NE	</a:t>
            </a:r>
            <a:r>
              <a:rPr lang="lt-LT" sz="2400" b="1" dirty="0" smtClean="0">
                <a:latin typeface="Ubuntu" panose="020B0504030602030204" pitchFamily="34" charset="0"/>
              </a:rPr>
              <a:t>	</a:t>
            </a:r>
            <a:r>
              <a:rPr lang="en-US" sz="2400" b="1" dirty="0" smtClean="0">
                <a:latin typeface="Ubuntu" panose="020B0504030602030204" pitchFamily="34" charset="0"/>
              </a:rPr>
              <a:t>=&gt;	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AF = 0, CF = 0;	AL = AL and 0Fh;</a:t>
            </a:r>
            <a:endParaRPr lang="en-US" sz="2400" b="1" dirty="0">
              <a:solidFill>
                <a:srgbClr val="FF0000"/>
              </a:solidFill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Vykdom veiksmus:</a:t>
            </a:r>
            <a:endParaRPr lang="en-US" sz="2400" b="1" dirty="0" smtClean="0"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168" y="5018479"/>
            <a:ext cx="12074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Ubuntu Mono" panose="020B0509030602030204" pitchFamily="49" charset="0"/>
              </a:rPr>
              <a:t>AL </a:t>
            </a:r>
            <a:r>
              <a:rPr lang="en-US" sz="2800" dirty="0" smtClean="0">
                <a:latin typeface="Ubuntu Mono" panose="020B0509030602030204" pitchFamily="49" charset="0"/>
              </a:rPr>
              <a:t>=</a:t>
            </a:r>
            <a:r>
              <a:rPr lang="en-US" sz="2800" b="1" dirty="0" smtClean="0">
                <a:latin typeface="Ubuntu Mono" panose="020B0509030602030204" pitchFamily="49" charset="0"/>
              </a:rPr>
              <a:t> AL </a:t>
            </a:r>
            <a:r>
              <a:rPr lang="en-US" sz="2800" i="1" dirty="0" smtClean="0">
                <a:latin typeface="Ubuntu Mono" panose="020B0509030602030204" pitchFamily="49" charset="0"/>
              </a:rPr>
              <a:t>and</a:t>
            </a:r>
            <a:r>
              <a:rPr lang="en-US" sz="2800" b="1" dirty="0" smtClean="0">
                <a:latin typeface="Ubuntu Mono" panose="020B0509030602030204" pitchFamily="49" charset="0"/>
              </a:rPr>
              <a:t> </a:t>
            </a:r>
            <a:r>
              <a:rPr lang="en-US" sz="2800" dirty="0" smtClean="0">
                <a:latin typeface="Ubuntu Mono" panose="020B0509030602030204" pitchFamily="49" charset="0"/>
              </a:rPr>
              <a:t>0Fh</a:t>
            </a:r>
            <a:r>
              <a:rPr lang="en-US" sz="2800" b="1" dirty="0" smtClean="0">
                <a:latin typeface="Ubuntu Mono" panose="020B0509030602030204" pitchFamily="49" charset="0"/>
              </a:rPr>
              <a:t> =&gt;</a:t>
            </a:r>
            <a:br>
              <a:rPr lang="en-US" sz="2800" b="1" dirty="0" smtClean="0">
                <a:latin typeface="Ubuntu Mono" panose="020B0509030602030204" pitchFamily="49" charset="0"/>
              </a:rPr>
            </a:br>
            <a:r>
              <a:rPr lang="en-US" sz="2800" dirty="0" smtClean="0">
                <a:latin typeface="Ubuntu Mono" panose="020B0509030602030204" pitchFamily="49" charset="0"/>
              </a:rPr>
              <a:t>07h</a:t>
            </a:r>
            <a:r>
              <a:rPr lang="en-US" sz="2800" b="1" dirty="0" smtClean="0">
                <a:latin typeface="Ubuntu Mono" panose="020B0509030602030204" pitchFamily="49" charset="0"/>
              </a:rPr>
              <a:t> </a:t>
            </a:r>
            <a:r>
              <a:rPr lang="en-US" sz="2800" i="1" dirty="0" smtClean="0">
                <a:latin typeface="Ubuntu Mono" panose="020B0509030602030204" pitchFamily="49" charset="0"/>
              </a:rPr>
              <a:t>and</a:t>
            </a:r>
            <a:r>
              <a:rPr lang="en-US" sz="2800" b="1" dirty="0" smtClean="0">
                <a:latin typeface="Ubuntu Mono" panose="020B0509030602030204" pitchFamily="49" charset="0"/>
              </a:rPr>
              <a:t> </a:t>
            </a:r>
            <a:r>
              <a:rPr lang="en-US" sz="2800" dirty="0" smtClean="0">
                <a:latin typeface="Ubuntu Mono" panose="020B0509030602030204" pitchFamily="49" charset="0"/>
              </a:rPr>
              <a:t>0Fh</a:t>
            </a:r>
            <a:r>
              <a:rPr lang="en-US" sz="2800" b="1" dirty="0" smtClean="0">
                <a:latin typeface="Ubuntu Mono" panose="020B0509030602030204" pitchFamily="49" charset="0"/>
              </a:rPr>
              <a:t> =&gt; AL = 07h</a:t>
            </a:r>
            <a:r>
              <a:rPr lang="lt-LT" sz="2800" b="1" dirty="0" smtClean="0">
                <a:latin typeface="Ubuntu Mono" panose="020B0509030602030204" pitchFamily="49" charset="0"/>
              </a:rPr>
              <a:t> </a:t>
            </a:r>
            <a:r>
              <a:rPr lang="lt-LT" sz="2400" dirty="0">
                <a:latin typeface="Ubuntu" panose="020B0504030602030204" pitchFamily="34" charset="0"/>
              </a:rPr>
              <a:t>(pagal schemą pačiam gale įvykdomas </a:t>
            </a:r>
            <a:r>
              <a:rPr lang="lt-LT" sz="2400" i="1" dirty="0">
                <a:solidFill>
                  <a:srgbClr val="000000"/>
                </a:solidFill>
                <a:latin typeface="Ubuntu" panose="020B0504030602030204" pitchFamily="34" charset="0"/>
              </a:rPr>
              <a:t>AL:=AL </a:t>
            </a:r>
            <a:r>
              <a:rPr lang="lt-LT" sz="2400" i="1" dirty="0" err="1">
                <a:solidFill>
                  <a:srgbClr val="000000"/>
                </a:solidFill>
                <a:latin typeface="Ubuntu" panose="020B0504030602030204" pitchFamily="34" charset="0"/>
              </a:rPr>
              <a:t>and</a:t>
            </a:r>
            <a:r>
              <a:rPr lang="lt-LT" sz="2400" i="1" dirty="0">
                <a:solidFill>
                  <a:srgbClr val="000000"/>
                </a:solidFill>
                <a:latin typeface="Ubuntu" panose="020B0504030602030204" pitchFamily="34" charset="0"/>
              </a:rPr>
              <a:t> 0Fh)</a:t>
            </a:r>
            <a:endParaRPr lang="lt-LT" sz="3600" dirty="0">
              <a:latin typeface="Ubuntu" panose="020B0504030602030204" pitchFamily="34" charset="0"/>
            </a:endParaRPr>
          </a:p>
          <a:p>
            <a:endParaRPr lang="en-US" sz="2800" b="1" dirty="0" smtClean="0">
              <a:latin typeface="Ubuntu Mono" panose="020B0509030602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3727" y="6070547"/>
            <a:ext cx="73082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ATS</a:t>
            </a:r>
            <a:r>
              <a:rPr lang="en-US" sz="40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.: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	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AF 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= 0, CF = 0, A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X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 = 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0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107h</a:t>
            </a:r>
            <a:endParaRPr lang="lt-LT" sz="3200" b="1" i="1" dirty="0">
              <a:ln>
                <a:solidFill>
                  <a:srgbClr val="FFC000"/>
                </a:solidFill>
              </a:ln>
              <a:latin typeface="Ubuntu" panose="020B05040306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1632" y="2063946"/>
            <a:ext cx="748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i="1" dirty="0" smtClean="0">
                <a:latin typeface="Ubuntu" panose="020B0504030602030204" pitchFamily="34" charset="0"/>
              </a:rPr>
              <a:t>Atliekam aritmetinį veiksmą ir nusistatom AF ir CF </a:t>
            </a:r>
            <a:r>
              <a:rPr lang="lt-LT" sz="2000" i="1" dirty="0" err="1" smtClean="0">
                <a:latin typeface="Ubuntu" panose="020B0504030602030204" pitchFamily="34" charset="0"/>
              </a:rPr>
              <a:t>flag‘us</a:t>
            </a:r>
            <a:r>
              <a:rPr lang="lt-LT" sz="2000" i="1" dirty="0" smtClean="0">
                <a:latin typeface="Ubuntu" panose="020B0504030602030204" pitchFamily="34" charset="0"/>
              </a:rPr>
              <a:t>.</a:t>
            </a:r>
            <a:endParaRPr lang="lt-LT" sz="2000" i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2290" y="152417"/>
            <a:ext cx="3480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Uždavinys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0"/>
            <a:ext cx="6086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85825">
              <a:tabLst>
                <a:tab pos="2695575" algn="l"/>
                <a:tab pos="5924550" algn="l"/>
                <a:tab pos="6096000" algn="l"/>
              </a:tabLst>
            </a:pPr>
            <a:r>
              <a:rPr lang="lt-LT" sz="2800" dirty="0">
                <a:latin typeface="Ubuntu Mono" panose="020B0509030602030204" pitchFamily="49" charset="0"/>
                <a:cs typeface="Consolas" panose="020B0609020204030204" pitchFamily="49" charset="0"/>
              </a:rPr>
              <a:t>0000 </a:t>
            </a:r>
            <a:r>
              <a:rPr lang="lt-LT" sz="2800" dirty="0" smtClean="0">
                <a:latin typeface="Ubuntu Mono" panose="020B0509030602030204" pitchFamily="49" charset="0"/>
                <a:cs typeface="Consolas" panose="020B0609020204030204" pitchFamily="49" charset="0"/>
              </a:rPr>
              <a:t>0000 0000 0000</a:t>
            </a:r>
            <a:endParaRPr lang="lt-LT" sz="2800" dirty="0">
              <a:latin typeface="Ubuntu Mono" panose="020B0509030602030204" pitchFamily="49" charset="0"/>
              <a:cs typeface="Consolas" panose="020B0609020204030204" pitchFamily="49" charset="0"/>
            </a:endParaRPr>
          </a:p>
          <a:p>
            <a:pPr defTabSz="885825">
              <a:tabLst>
                <a:tab pos="2695575" algn="l"/>
                <a:tab pos="5924550" algn="l"/>
                <a:tab pos="6096000" algn="l"/>
              </a:tabLst>
            </a:pPr>
            <a:r>
              <a:rPr lang="lt-LT" sz="2800" dirty="0">
                <a:latin typeface="Ubuntu Mono" panose="020B0509030602030204" pitchFamily="49" charset="0"/>
                <a:cs typeface="Consolas" panose="020B0609020204030204" pitchFamily="49" charset="0"/>
              </a:rPr>
              <a:t>XXXX ODIT SZXA XPXC</a:t>
            </a:r>
            <a:endParaRPr lang="lt-LT" sz="2800" dirty="0">
              <a:latin typeface="Ubuntu Mono" panose="020B0509030602030204" pitchFamily="49" charset="0"/>
            </a:endParaRPr>
          </a:p>
          <a:p>
            <a:pPr defTabSz="885825">
              <a:tabLst>
                <a:tab pos="2695575" algn="l"/>
                <a:tab pos="5924550" algn="l"/>
                <a:tab pos="6096000" algn="l"/>
              </a:tabLst>
            </a:pPr>
            <a:endParaRPr lang="lt-LT" sz="2800" dirty="0">
              <a:latin typeface="Ubuntu Mono" panose="020B0509030602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904" y="1372868"/>
            <a:ext cx="118510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dirty="0" smtClean="0">
                <a:latin typeface="Ubuntu" panose="020B0504030602030204" pitchFamily="34" charset="0"/>
              </a:rPr>
              <a:t>Duotos reikšmės: </a:t>
            </a:r>
            <a:r>
              <a:rPr lang="en-US" sz="2800" dirty="0" smtClean="0">
                <a:latin typeface="Ubuntu" panose="020B0504030602030204" pitchFamily="34" charset="0"/>
              </a:rPr>
              <a:t/>
            </a:r>
            <a:br>
              <a:rPr lang="en-US" sz="2800" dirty="0" smtClean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AX </a:t>
            </a:r>
            <a:r>
              <a:rPr lang="en-US" sz="2800" dirty="0" smtClean="0">
                <a:latin typeface="Ubuntu" panose="020B0504030602030204" pitchFamily="34" charset="0"/>
              </a:rPr>
              <a:t>= 0102, BX = 0205</a:t>
            </a:r>
            <a:r>
              <a:rPr lang="lt-LT" sz="2800" dirty="0" smtClean="0">
                <a:latin typeface="Ubuntu" panose="020B0504030602030204" pitchFamily="34" charset="0"/>
              </a:rPr>
              <a:t>, CX </a:t>
            </a:r>
            <a:r>
              <a:rPr lang="en-US" sz="2800" dirty="0" smtClean="0">
                <a:latin typeface="Ubuntu" panose="020B0504030602030204" pitchFamily="34" charset="0"/>
              </a:rPr>
              <a:t>= ACDC, DX = ABBA,</a:t>
            </a:r>
            <a:r>
              <a:rPr lang="lt-LT" sz="2800" dirty="0" smtClean="0">
                <a:latin typeface="Ubuntu" panose="020B0504030602030204" pitchFamily="34" charset="0"/>
              </a:rPr>
              <a:t> SF </a:t>
            </a:r>
            <a:r>
              <a:rPr lang="en-US" sz="2800" dirty="0" smtClean="0">
                <a:latin typeface="Ubuntu" panose="020B0504030602030204" pitchFamily="34" charset="0"/>
              </a:rPr>
              <a:t>= 0000</a:t>
            </a:r>
            <a:endParaRPr lang="lt-LT" sz="2800" dirty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Įvykdomos komandos: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SUB </a:t>
            </a:r>
            <a:r>
              <a:rPr lang="lt-LT" sz="2800" i="1" dirty="0" smtClean="0">
                <a:latin typeface="Ubuntu" panose="020B0504030602030204" pitchFamily="34" charset="0"/>
              </a:rPr>
              <a:t>AL</a:t>
            </a:r>
            <a:r>
              <a:rPr lang="lt-LT" sz="2800" dirty="0" smtClean="0">
                <a:latin typeface="Ubuntu" panose="020B0504030602030204" pitchFamily="34" charset="0"/>
              </a:rPr>
              <a:t>, </a:t>
            </a:r>
            <a:r>
              <a:rPr lang="lt-LT" sz="2800" i="1" dirty="0" smtClean="0">
                <a:latin typeface="Ubuntu" panose="020B0504030602030204" pitchFamily="34" charset="0"/>
              </a:rPr>
              <a:t>BL</a:t>
            </a:r>
            <a:r>
              <a:rPr lang="lt-LT" sz="2800" dirty="0" smtClean="0">
                <a:latin typeface="Ubuntu" panose="020B0504030602030204" pitchFamily="34" charset="0"/>
              </a:rPr>
              <a:t/>
            </a:r>
            <a:br>
              <a:rPr lang="lt-LT" sz="2800" dirty="0" smtClean="0">
                <a:latin typeface="Ubuntu" panose="020B0504030602030204" pitchFamily="34" charset="0"/>
              </a:rPr>
            </a:br>
            <a:r>
              <a:rPr lang="lt-LT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AAS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Kokios bus </a:t>
            </a:r>
            <a:r>
              <a:rPr lang="lt-LT" sz="2800" i="1" dirty="0" smtClean="0">
                <a:latin typeface="Ubuntu" panose="020B0504030602030204" pitchFamily="34" charset="0"/>
              </a:rPr>
              <a:t>AX</a:t>
            </a:r>
            <a:r>
              <a:rPr lang="lt-LT" sz="2800" dirty="0" smtClean="0">
                <a:latin typeface="Ubuntu" panose="020B0504030602030204" pitchFamily="34" charset="0"/>
              </a:rPr>
              <a:t> ir </a:t>
            </a:r>
            <a:r>
              <a:rPr lang="en-US" sz="2800" i="1" dirty="0">
                <a:latin typeface="Ubuntu" panose="020B0504030602030204" pitchFamily="34" charset="0"/>
              </a:rPr>
              <a:t>AF, CF </a:t>
            </a:r>
            <a:r>
              <a:rPr lang="lt-LT" sz="2800" dirty="0" smtClean="0">
                <a:latin typeface="Ubuntu" panose="020B0504030602030204" pitchFamily="34" charset="0"/>
              </a:rPr>
              <a:t>reikšmės?</a:t>
            </a:r>
          </a:p>
        </p:txBody>
      </p:sp>
    </p:spTree>
    <p:extLst>
      <p:ext uri="{BB962C8B-B14F-4D97-AF65-F5344CB8AC3E}">
        <p14:creationId xmlns:p14="http://schemas.microsoft.com/office/powerpoint/2010/main" val="42266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649" y="152417"/>
            <a:ext cx="3993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Sprendimas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168" y="1112030"/>
            <a:ext cx="12074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400" b="1" dirty="0" smtClean="0">
                <a:latin typeface="Ubuntu" panose="020B0504030602030204" pitchFamily="34" charset="0"/>
              </a:rPr>
              <a:t>Per</a:t>
            </a:r>
            <a:r>
              <a:rPr lang="lt-LT" sz="2400" b="1" dirty="0" smtClean="0">
                <a:latin typeface="Ubuntu" panose="020B0504030602030204" pitchFamily="34" charset="0"/>
              </a:rPr>
              <a:t>žiūrim sąlygą</a:t>
            </a:r>
            <a:r>
              <a:rPr lang="en-US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latin typeface="Ubuntu" panose="020B0504030602030204" pitchFamily="34" charset="0"/>
              </a:rPr>
              <a:t>ir vykdom iš eilės komandas: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SUB </a:t>
            </a:r>
            <a:r>
              <a:rPr lang="lt-LT" sz="2400" i="1" dirty="0" smtClean="0">
                <a:latin typeface="Ubuntu" panose="020B0504030602030204" pitchFamily="34" charset="0"/>
              </a:rPr>
              <a:t>AL</a:t>
            </a:r>
            <a:r>
              <a:rPr lang="lt-LT" sz="2400" dirty="0">
                <a:latin typeface="Ubuntu" panose="020B0504030602030204" pitchFamily="34" charset="0"/>
              </a:rPr>
              <a:t>, </a:t>
            </a:r>
            <a:r>
              <a:rPr lang="lt-LT" sz="2400" i="1" dirty="0">
                <a:latin typeface="Ubuntu" panose="020B0504030602030204" pitchFamily="34" charset="0"/>
              </a:rPr>
              <a:t>BL 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dirty="0" smtClean="0">
                <a:latin typeface="Ubuntu" panose="020B0504030602030204" pitchFamily="34" charset="0"/>
              </a:rPr>
              <a:t>AL = 02h	BL = 05h</a:t>
            </a:r>
            <a:r>
              <a:rPr lang="en-US" sz="2400" dirty="0">
                <a:latin typeface="Ubuntu" panose="020B0504030602030204" pitchFamily="34" charset="0"/>
              </a:rPr>
              <a:t/>
            </a:r>
            <a:br>
              <a:rPr lang="en-US" sz="2400" dirty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AL = 02</a:t>
            </a:r>
            <a:r>
              <a:rPr lang="lt-LT" sz="2400" dirty="0" smtClean="0">
                <a:latin typeface="Ubuntu" panose="020B0504030602030204" pitchFamily="34" charset="0"/>
              </a:rPr>
              <a:t>-</a:t>
            </a:r>
            <a:r>
              <a:rPr lang="en-US" sz="2400" dirty="0" smtClean="0">
                <a:latin typeface="Ubuntu" panose="020B0504030602030204" pitchFamily="34" charset="0"/>
              </a:rPr>
              <a:t>05 = </a:t>
            </a:r>
            <a:r>
              <a:rPr lang="lt-LT" sz="2400" dirty="0" smtClean="0">
                <a:latin typeface="Ubuntu" panose="020B0504030602030204" pitchFamily="34" charset="0"/>
              </a:rPr>
              <a:t>0FDh</a:t>
            </a:r>
            <a:endParaRPr lang="en-US" sz="2400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AAS </a:t>
            </a:r>
            <a:r>
              <a:rPr lang="en-US" sz="2000" dirty="0" smtClean="0">
                <a:latin typeface="Ubuntu" panose="020B0504030602030204" pitchFamily="34" charset="0"/>
              </a:rPr>
              <a:t>(</a:t>
            </a:r>
            <a:r>
              <a:rPr lang="lt-LT" sz="2000" dirty="0" smtClean="0">
                <a:latin typeface="Ubuntu" panose="020B0504030602030204" pitchFamily="34" charset="0"/>
              </a:rPr>
              <a:t>Nuosekliai tikrinam pagal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schemą ir sužinom ką reikia daryti</a:t>
            </a:r>
            <a:r>
              <a:rPr lang="en-US" sz="2000" dirty="0" smtClean="0">
                <a:latin typeface="Ubuntu" panose="020B0504030602030204" pitchFamily="34" charset="0"/>
              </a:rPr>
              <a:t>)</a:t>
            </a:r>
            <a:endParaRPr lang="lt-LT" sz="2000" dirty="0" smtClean="0">
              <a:latin typeface="Ubuntu" panose="020B0504030602030204" pitchFamily="34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(AL </a:t>
            </a:r>
            <a:r>
              <a:rPr lang="en-US" sz="2400" b="1" dirty="0" smtClean="0">
                <a:latin typeface="Ubuntu" panose="020B0504030602030204" pitchFamily="34" charset="0"/>
              </a:rPr>
              <a:t>and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</a:rPr>
              <a:t>0Fh) 	</a:t>
            </a:r>
            <a:r>
              <a:rPr lang="en-US" sz="2400" dirty="0" smtClean="0">
                <a:latin typeface="Ubuntu" panose="020B0504030602030204" pitchFamily="34" charset="0"/>
              </a:rPr>
              <a:t>=&gt; 	</a:t>
            </a:r>
            <a:r>
              <a:rPr lang="lt-LT" sz="2400" dirty="0" smtClean="0">
                <a:latin typeface="Ubuntu" panose="020B0504030602030204" pitchFamily="34" charset="0"/>
              </a:rPr>
              <a:t>FD</a:t>
            </a:r>
            <a:r>
              <a:rPr lang="en-US" sz="2400" dirty="0" smtClean="0">
                <a:latin typeface="Ubuntu" panose="020B0504030602030204" pitchFamily="34" charset="0"/>
              </a:rPr>
              <a:t>h </a:t>
            </a:r>
            <a:r>
              <a:rPr lang="en-US" sz="2400" b="1" dirty="0">
                <a:latin typeface="Ubuntu" panose="020B0504030602030204" pitchFamily="34" charset="0"/>
              </a:rPr>
              <a:t>and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 smtClean="0">
                <a:latin typeface="Ubuntu" panose="020B0504030602030204" pitchFamily="34" charset="0"/>
              </a:rPr>
              <a:t>0Fh = 07h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FD</a:t>
            </a:r>
            <a:r>
              <a:rPr lang="en-US" sz="2400" dirty="0" smtClean="0">
                <a:latin typeface="Ubuntu" panose="020B0504030602030204" pitchFamily="34" charset="0"/>
              </a:rPr>
              <a:t>h </a:t>
            </a:r>
            <a:r>
              <a:rPr lang="en-US" sz="2400" dirty="0">
                <a:latin typeface="Ubuntu" panose="020B0504030602030204" pitchFamily="34" charset="0"/>
              </a:rPr>
              <a:t>&gt; 9 ?  </a:t>
            </a:r>
            <a:r>
              <a:rPr lang="lt-LT" sz="2400" b="1" dirty="0" smtClean="0">
                <a:latin typeface="Ubuntu" panose="020B0504030602030204" pitchFamily="34" charset="0"/>
              </a:rPr>
              <a:t>TAIP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b="1" i="1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		</a:t>
            </a:r>
            <a:r>
              <a:rPr lang="en-US" sz="2400" dirty="0" smtClean="0">
                <a:latin typeface="Ubuntu" panose="020B0504030602030204" pitchFamily="34" charset="0"/>
              </a:rPr>
              <a:t>AF = 1 ? </a:t>
            </a:r>
            <a:r>
              <a:rPr lang="lt-LT" sz="2400" b="1" dirty="0" smtClean="0">
                <a:latin typeface="Ubuntu" panose="020B0504030602030204" pitchFamily="34" charset="0"/>
              </a:rPr>
              <a:t>TAIP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lt-LT" sz="2400" b="1" dirty="0" smtClean="0">
                <a:latin typeface="Ubuntu" panose="020B0504030602030204" pitchFamily="34" charset="0"/>
              </a:rPr>
              <a:t>TAIP </a:t>
            </a:r>
            <a:r>
              <a:rPr lang="en-US" sz="2400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latin typeface="Ubuntu" panose="020B0504030602030204" pitchFamily="34" charset="0"/>
              </a:rPr>
              <a:t>TAIP </a:t>
            </a:r>
            <a:r>
              <a:rPr lang="en-US" sz="2400" b="1" dirty="0" smtClean="0">
                <a:latin typeface="Ubuntu" panose="020B0504030602030204" pitchFamily="34" charset="0"/>
              </a:rPr>
              <a:t>= </a:t>
            </a:r>
            <a:r>
              <a:rPr lang="lt-LT" sz="2400" b="1" dirty="0" smtClean="0">
                <a:latin typeface="Ubuntu" panose="020B0504030602030204" pitchFamily="34" charset="0"/>
              </a:rPr>
              <a:t>TAIP	</a:t>
            </a:r>
            <a:r>
              <a:rPr lang="en-US" sz="2400" b="1" dirty="0" smtClean="0">
                <a:latin typeface="Ubuntu" panose="020B0504030602030204" pitchFamily="34" charset="0"/>
              </a:rPr>
              <a:t>=&gt;	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AF = 1, CF = 1;</a:t>
            </a:r>
            <a:r>
              <a:rPr lang="en-US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 	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AL = AL - 6;	AH = AH – 1;</a:t>
            </a:r>
            <a:endParaRPr lang="en-US" sz="2400" b="1" dirty="0">
              <a:solidFill>
                <a:srgbClr val="FF0000"/>
              </a:solidFill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Vykdom veiksmus:</a:t>
            </a:r>
            <a:endParaRPr lang="en-US" sz="2400" b="1" dirty="0" smtClean="0"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167" y="5082348"/>
            <a:ext cx="12074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Ubuntu Mono" panose="020B0509030602030204" pitchFamily="49" charset="0"/>
              </a:rPr>
              <a:t>1</a:t>
            </a:r>
            <a:r>
              <a:rPr lang="en-US" sz="2800" b="1" dirty="0" smtClean="0">
                <a:latin typeface="Ubuntu Mono" panose="020B0509030602030204" pitchFamily="49" charset="0"/>
              </a:rPr>
              <a:t>) 	</a:t>
            </a:r>
            <a:r>
              <a:rPr lang="lt-LT" sz="2800" b="1" dirty="0" smtClean="0">
                <a:latin typeface="Ubuntu Mono" panose="020B0509030602030204" pitchFamily="49" charset="0"/>
              </a:rPr>
              <a:t>AL</a:t>
            </a:r>
            <a:r>
              <a:rPr lang="en-US" sz="2800" b="1" dirty="0" smtClean="0">
                <a:latin typeface="Ubuntu Mono" panose="020B0509030602030204" pitchFamily="49" charset="0"/>
              </a:rPr>
              <a:t> = F7h; AH = 00h</a:t>
            </a:r>
            <a:br>
              <a:rPr lang="en-US" sz="2800" b="1" dirty="0" smtClean="0">
                <a:latin typeface="Ubuntu Mono" panose="020B0509030602030204" pitchFamily="49" charset="0"/>
              </a:rPr>
            </a:br>
            <a:r>
              <a:rPr lang="en-US" sz="2800" b="1" dirty="0" smtClean="0">
                <a:latin typeface="Ubuntu Mono" panose="020B0509030602030204" pitchFamily="49" charset="0"/>
              </a:rPr>
              <a:t>2)	AL and 0Fh =&gt; AL = 07h</a:t>
            </a:r>
            <a:r>
              <a:rPr lang="lt-LT" sz="2800" b="1" dirty="0" smtClean="0">
                <a:latin typeface="Ubuntu Mono" panose="020B0509030602030204" pitchFamily="49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(pagal schemą pačiam gale įvykdomas </a:t>
            </a:r>
            <a:r>
              <a:rPr lang="lt-LT" sz="2000" i="1" dirty="0">
                <a:solidFill>
                  <a:srgbClr val="000000"/>
                </a:solidFill>
                <a:latin typeface="Ubuntu" panose="020B0504030602030204" pitchFamily="34" charset="0"/>
              </a:rPr>
              <a:t>AL:=AL </a:t>
            </a:r>
            <a:r>
              <a:rPr lang="lt-LT" sz="2000" i="1" dirty="0" err="1">
                <a:solidFill>
                  <a:srgbClr val="000000"/>
                </a:solidFill>
                <a:latin typeface="Ubuntu" panose="020B0504030602030204" pitchFamily="34" charset="0"/>
              </a:rPr>
              <a:t>and</a:t>
            </a:r>
            <a:r>
              <a:rPr lang="lt-LT" sz="2000" i="1" dirty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lt-LT" sz="2000" i="1" dirty="0" smtClean="0">
                <a:solidFill>
                  <a:srgbClr val="000000"/>
                </a:solidFill>
                <a:latin typeface="Ubuntu" panose="020B0504030602030204" pitchFamily="34" charset="0"/>
              </a:rPr>
              <a:t>0Fh)</a:t>
            </a:r>
            <a:endParaRPr lang="lt-LT" sz="2800" dirty="0">
              <a:latin typeface="Ubuntu" panose="020B0504030602030204" pitchFamily="34" charset="0"/>
            </a:endParaRPr>
          </a:p>
          <a:p>
            <a:r>
              <a:rPr lang="lt-LT" sz="2800" b="1" dirty="0" smtClean="0">
                <a:latin typeface="Ubuntu Mono" panose="020B0509030602030204" pitchFamily="49" charset="0"/>
              </a:rPr>
              <a:t> </a:t>
            </a:r>
            <a:r>
              <a:rPr lang="en-US" sz="2800" b="1" dirty="0" smtClean="0">
                <a:latin typeface="Ubuntu Mono" panose="020B0509030602030204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9655" y="6070547"/>
            <a:ext cx="768234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ATS</a:t>
            </a:r>
            <a:r>
              <a:rPr lang="en-US" sz="40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.: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	</a:t>
            </a:r>
            <a:r>
              <a:rPr lang="lt-LT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 AF </a:t>
            </a:r>
            <a:r>
              <a:rPr lang="en-US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= 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1, </a:t>
            </a:r>
            <a:r>
              <a:rPr lang="en-US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CF = 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1, A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X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 = 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00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07h</a:t>
            </a:r>
            <a:endParaRPr lang="lt-LT" sz="3200" b="1" i="1" dirty="0">
              <a:ln>
                <a:solidFill>
                  <a:srgbClr val="FFC000"/>
                </a:solidFill>
              </a:ln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2290" y="152417"/>
            <a:ext cx="3480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Uždavinys 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904" y="1372868"/>
            <a:ext cx="118510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b="1" dirty="0" smtClean="0">
                <a:latin typeface="Ubuntu" panose="020B0504030602030204" pitchFamily="34" charset="0"/>
              </a:rPr>
              <a:t>Duotos reikšmės: </a:t>
            </a:r>
            <a:r>
              <a:rPr lang="en-US" sz="2800" dirty="0" smtClean="0">
                <a:latin typeface="Ubuntu" panose="020B0504030602030204" pitchFamily="34" charset="0"/>
              </a:rPr>
              <a:t/>
            </a:r>
            <a:br>
              <a:rPr lang="en-US" sz="2800" dirty="0" smtClean="0">
                <a:latin typeface="Ubuntu" panose="020B0504030602030204" pitchFamily="34" charset="0"/>
              </a:rPr>
            </a:br>
            <a:r>
              <a:rPr lang="lt-LT" sz="2800" dirty="0" smtClean="0">
                <a:latin typeface="Ubuntu" panose="020B0504030602030204" pitchFamily="34" charset="0"/>
              </a:rPr>
              <a:t>AX </a:t>
            </a:r>
            <a:r>
              <a:rPr lang="en-US" sz="2800" dirty="0" smtClean="0">
                <a:latin typeface="Ubuntu" panose="020B0504030602030204" pitchFamily="34" charset="0"/>
              </a:rPr>
              <a:t>= </a:t>
            </a:r>
            <a:r>
              <a:rPr lang="lt-LT" sz="2800" dirty="0">
                <a:latin typeface="Ubuntu" panose="020B0504030602030204" pitchFamily="34" charset="0"/>
              </a:rPr>
              <a:t>ABBA</a:t>
            </a:r>
            <a:r>
              <a:rPr lang="en-US" sz="2800" dirty="0" smtClean="0">
                <a:latin typeface="Ubuntu" panose="020B0504030602030204" pitchFamily="34" charset="0"/>
              </a:rPr>
              <a:t>, BX = </a:t>
            </a:r>
            <a:r>
              <a:rPr lang="lt-LT" sz="2800" dirty="0" smtClean="0">
                <a:latin typeface="Ubuntu" panose="020B0504030602030204" pitchFamily="34" charset="0"/>
              </a:rPr>
              <a:t>ACDC, CX </a:t>
            </a:r>
            <a:r>
              <a:rPr lang="en-US" sz="2800" dirty="0" smtClean="0">
                <a:latin typeface="Ubuntu" panose="020B0504030602030204" pitchFamily="34" charset="0"/>
              </a:rPr>
              <a:t>= </a:t>
            </a:r>
            <a:r>
              <a:rPr lang="lt-LT" sz="2800" dirty="0" smtClean="0">
                <a:latin typeface="Ubuntu" panose="020B0504030602030204" pitchFamily="34" charset="0"/>
              </a:rPr>
              <a:t>1111</a:t>
            </a:r>
            <a:r>
              <a:rPr lang="en-US" sz="2800" dirty="0" smtClean="0">
                <a:latin typeface="Ubuntu" panose="020B0504030602030204" pitchFamily="34" charset="0"/>
              </a:rPr>
              <a:t>, DX = </a:t>
            </a:r>
            <a:r>
              <a:rPr lang="lt-LT" sz="2800" dirty="0" smtClean="0">
                <a:latin typeface="Ubuntu" panose="020B0504030602030204" pitchFamily="34" charset="0"/>
              </a:rPr>
              <a:t>2222</a:t>
            </a:r>
            <a:r>
              <a:rPr lang="en-US" sz="2800" dirty="0" smtClean="0">
                <a:latin typeface="Ubuntu" panose="020B0504030602030204" pitchFamily="34" charset="0"/>
              </a:rPr>
              <a:t>,</a:t>
            </a:r>
            <a:r>
              <a:rPr lang="lt-LT" sz="2800" dirty="0" smtClean="0">
                <a:latin typeface="Ubuntu" panose="020B0504030602030204" pitchFamily="34" charset="0"/>
              </a:rPr>
              <a:t> SF </a:t>
            </a:r>
            <a:r>
              <a:rPr lang="en-US" sz="2800" dirty="0" smtClean="0">
                <a:latin typeface="Ubuntu" panose="020B0504030602030204" pitchFamily="34" charset="0"/>
              </a:rPr>
              <a:t>= 0000</a:t>
            </a:r>
            <a:endParaRPr lang="lt-LT" sz="2800" dirty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Įvykdomos komandos: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SUB </a:t>
            </a:r>
            <a:r>
              <a:rPr lang="lt-LT" sz="2800" i="1" dirty="0" smtClean="0">
                <a:latin typeface="Ubuntu" panose="020B0504030602030204" pitchFamily="34" charset="0"/>
              </a:rPr>
              <a:t>AL</a:t>
            </a:r>
            <a:r>
              <a:rPr lang="lt-LT" sz="2800" dirty="0" smtClean="0">
                <a:latin typeface="Ubuntu" panose="020B0504030602030204" pitchFamily="34" charset="0"/>
              </a:rPr>
              <a:t>, </a:t>
            </a:r>
            <a:r>
              <a:rPr lang="lt-LT" sz="2800" i="1" dirty="0" smtClean="0">
                <a:latin typeface="Ubuntu" panose="020B0504030602030204" pitchFamily="34" charset="0"/>
              </a:rPr>
              <a:t>BL</a:t>
            </a:r>
            <a:r>
              <a:rPr lang="lt-LT" sz="2800" dirty="0" smtClean="0">
                <a:latin typeface="Ubuntu" panose="020B0504030602030204" pitchFamily="34" charset="0"/>
              </a:rPr>
              <a:t/>
            </a:r>
            <a:br>
              <a:rPr lang="lt-LT" sz="2800" dirty="0" smtClean="0">
                <a:latin typeface="Ubuntu" panose="020B0504030602030204" pitchFamily="34" charset="0"/>
              </a:rPr>
            </a:br>
            <a:r>
              <a:rPr lang="lt-LT" sz="28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DAS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800" dirty="0" smtClean="0">
                <a:latin typeface="Ubuntu" panose="020B0504030602030204" pitchFamily="34" charset="0"/>
              </a:rPr>
              <a:t>Kokios bus </a:t>
            </a:r>
            <a:r>
              <a:rPr lang="lt-LT" sz="2800" i="1" dirty="0" smtClean="0">
                <a:latin typeface="Ubuntu" panose="020B0504030602030204" pitchFamily="34" charset="0"/>
              </a:rPr>
              <a:t>AX</a:t>
            </a:r>
            <a:r>
              <a:rPr lang="lt-LT" sz="2800" dirty="0" smtClean="0">
                <a:latin typeface="Ubuntu" panose="020B0504030602030204" pitchFamily="34" charset="0"/>
              </a:rPr>
              <a:t> ir </a:t>
            </a:r>
            <a:r>
              <a:rPr lang="en-US" sz="2800" i="1" dirty="0">
                <a:latin typeface="Ubuntu" panose="020B0504030602030204" pitchFamily="34" charset="0"/>
              </a:rPr>
              <a:t>AF, CF </a:t>
            </a:r>
            <a:r>
              <a:rPr lang="lt-LT" sz="2800" dirty="0" smtClean="0">
                <a:latin typeface="Ubuntu" panose="020B0504030602030204" pitchFamily="34" charset="0"/>
              </a:rPr>
              <a:t>reikšmės?</a:t>
            </a:r>
          </a:p>
        </p:txBody>
      </p:sp>
    </p:spTree>
    <p:extLst>
      <p:ext uri="{BB962C8B-B14F-4D97-AF65-F5344CB8AC3E}">
        <p14:creationId xmlns:p14="http://schemas.microsoft.com/office/powerpoint/2010/main" val="270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649" y="152417"/>
            <a:ext cx="3993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Sprendimas 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42003"/>
            <a:ext cx="12074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400" b="1" dirty="0" smtClean="0">
                <a:latin typeface="Ubuntu" panose="020B0504030602030204" pitchFamily="34" charset="0"/>
              </a:rPr>
              <a:t>Per</a:t>
            </a:r>
            <a:r>
              <a:rPr lang="lt-LT" sz="2400" b="1" dirty="0" smtClean="0">
                <a:latin typeface="Ubuntu" panose="020B0504030602030204" pitchFamily="34" charset="0"/>
              </a:rPr>
              <a:t>žiūrim sąlygą</a:t>
            </a:r>
            <a:r>
              <a:rPr lang="en-US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latin typeface="Ubuntu" panose="020B0504030602030204" pitchFamily="34" charset="0"/>
              </a:rPr>
              <a:t>ir vykdom iš eilės komandas: 		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SUB </a:t>
            </a:r>
            <a:r>
              <a:rPr lang="lt-LT" sz="2400" i="1" dirty="0" smtClean="0">
                <a:latin typeface="Ubuntu" panose="020B0504030602030204" pitchFamily="34" charset="0"/>
              </a:rPr>
              <a:t>AL</a:t>
            </a:r>
            <a:r>
              <a:rPr lang="lt-LT" sz="2400" dirty="0">
                <a:latin typeface="Ubuntu" panose="020B0504030602030204" pitchFamily="34" charset="0"/>
              </a:rPr>
              <a:t>, </a:t>
            </a:r>
            <a:r>
              <a:rPr lang="lt-LT" sz="2400" i="1" dirty="0">
                <a:latin typeface="Ubuntu" panose="020B0504030602030204" pitchFamily="34" charset="0"/>
              </a:rPr>
              <a:t>BL 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dirty="0" smtClean="0">
                <a:latin typeface="Ubuntu" panose="020B0504030602030204" pitchFamily="34" charset="0"/>
              </a:rPr>
              <a:t>AL = </a:t>
            </a:r>
            <a:r>
              <a:rPr lang="lt-LT" sz="2400" dirty="0" smtClean="0">
                <a:latin typeface="Ubuntu" panose="020B0504030602030204" pitchFamily="34" charset="0"/>
              </a:rPr>
              <a:t>BA</a:t>
            </a:r>
            <a:r>
              <a:rPr lang="en-US" sz="2400" dirty="0" smtClean="0">
                <a:latin typeface="Ubuntu" panose="020B0504030602030204" pitchFamily="34" charset="0"/>
              </a:rPr>
              <a:t>h	BL = </a:t>
            </a:r>
            <a:r>
              <a:rPr lang="lt-LT" sz="2400" dirty="0" smtClean="0">
                <a:latin typeface="Ubuntu" panose="020B0504030602030204" pitchFamily="34" charset="0"/>
              </a:rPr>
              <a:t>DC</a:t>
            </a:r>
            <a:r>
              <a:rPr lang="en-US" sz="2400" dirty="0" smtClean="0">
                <a:latin typeface="Ubuntu" panose="020B0504030602030204" pitchFamily="34" charset="0"/>
              </a:rPr>
              <a:t>h</a:t>
            </a:r>
            <a:r>
              <a:rPr lang="en-US" sz="2400" dirty="0">
                <a:latin typeface="Ubuntu" panose="020B0504030602030204" pitchFamily="34" charset="0"/>
              </a:rPr>
              <a:t/>
            </a:r>
            <a:br>
              <a:rPr lang="en-US" sz="2400" dirty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AL = </a:t>
            </a:r>
            <a:r>
              <a:rPr lang="lt-LT" sz="2400" dirty="0" smtClean="0">
                <a:latin typeface="Ubuntu" panose="020B0504030602030204" pitchFamily="34" charset="0"/>
              </a:rPr>
              <a:t>BA-DC</a:t>
            </a:r>
            <a:r>
              <a:rPr lang="en-US" sz="2400" dirty="0" smtClean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0DEh</a:t>
            </a:r>
            <a:endParaRPr lang="en-US" sz="2400" dirty="0" smtClean="0">
              <a:latin typeface="Ubuntu" panose="020B0504030602030204" pitchFamily="34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AAS </a:t>
            </a:r>
            <a:r>
              <a:rPr lang="en-US" sz="2000" dirty="0" smtClean="0">
                <a:latin typeface="Ubuntu" panose="020B0504030602030204" pitchFamily="34" charset="0"/>
              </a:rPr>
              <a:t>(</a:t>
            </a:r>
            <a:r>
              <a:rPr lang="lt-LT" sz="2000" dirty="0" smtClean="0">
                <a:latin typeface="Ubuntu" panose="020B0504030602030204" pitchFamily="34" charset="0"/>
              </a:rPr>
              <a:t>Nuosekliai tikrinam pagal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schemą ir sužinom ką reikia daryti</a:t>
            </a:r>
            <a:r>
              <a:rPr lang="en-US" sz="2000" dirty="0" smtClean="0">
                <a:latin typeface="Ubuntu" panose="020B0504030602030204" pitchFamily="34" charset="0"/>
              </a:rPr>
              <a:t>)</a:t>
            </a:r>
            <a:endParaRPr lang="lt-LT" sz="2000" dirty="0" smtClean="0">
              <a:latin typeface="Ubuntu" panose="020B0504030602030204" pitchFamily="34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(AL </a:t>
            </a:r>
            <a:r>
              <a:rPr lang="en-US" sz="2400" b="1" dirty="0" smtClean="0">
                <a:latin typeface="Ubuntu" panose="020B0504030602030204" pitchFamily="34" charset="0"/>
              </a:rPr>
              <a:t>and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</a:rPr>
              <a:t>0Fh) 	</a:t>
            </a:r>
            <a:r>
              <a:rPr lang="en-US" sz="2400" dirty="0" smtClean="0">
                <a:latin typeface="Ubuntu" panose="020B0504030602030204" pitchFamily="34" charset="0"/>
              </a:rPr>
              <a:t>=&gt; 	</a:t>
            </a:r>
            <a:r>
              <a:rPr lang="lt-LT" sz="2400" dirty="0" smtClean="0">
                <a:latin typeface="Ubuntu" panose="020B0504030602030204" pitchFamily="34" charset="0"/>
              </a:rPr>
              <a:t>DE</a:t>
            </a:r>
            <a:r>
              <a:rPr lang="en-US" sz="2400" dirty="0" smtClean="0">
                <a:latin typeface="Ubuntu" panose="020B0504030602030204" pitchFamily="34" charset="0"/>
              </a:rPr>
              <a:t>h </a:t>
            </a:r>
            <a:r>
              <a:rPr lang="en-US" sz="2400" b="1" dirty="0">
                <a:latin typeface="Ubuntu" panose="020B0504030602030204" pitchFamily="34" charset="0"/>
              </a:rPr>
              <a:t>and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 smtClean="0">
                <a:latin typeface="Ubuntu" panose="020B0504030602030204" pitchFamily="34" charset="0"/>
              </a:rPr>
              <a:t>0Fh = </a:t>
            </a:r>
            <a:r>
              <a:rPr lang="lt-LT" sz="2400" dirty="0" smtClean="0">
                <a:latin typeface="Ubuntu" panose="020B0504030602030204" pitchFamily="34" charset="0"/>
              </a:rPr>
              <a:t>0E</a:t>
            </a:r>
            <a:r>
              <a:rPr lang="en-US" sz="2400" dirty="0" smtClean="0">
                <a:latin typeface="Ubuntu" panose="020B0504030602030204" pitchFamily="34" charset="0"/>
              </a:rPr>
              <a:t>h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0E</a:t>
            </a:r>
            <a:r>
              <a:rPr lang="en-US" sz="2400" dirty="0" smtClean="0">
                <a:latin typeface="Ubuntu" panose="020B0504030602030204" pitchFamily="34" charset="0"/>
              </a:rPr>
              <a:t>h </a:t>
            </a:r>
            <a:r>
              <a:rPr lang="en-US" sz="2400" dirty="0">
                <a:latin typeface="Ubuntu" panose="020B0504030602030204" pitchFamily="34" charset="0"/>
              </a:rPr>
              <a:t>&gt; 9 ?  </a:t>
            </a:r>
            <a:r>
              <a:rPr lang="lt-LT" sz="2400" b="1" dirty="0" smtClean="0">
                <a:latin typeface="Ubuntu" panose="020B0504030602030204" pitchFamily="34" charset="0"/>
              </a:rPr>
              <a:t>TAIP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en-US" sz="2400" b="1" i="1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		</a:t>
            </a:r>
            <a:r>
              <a:rPr lang="en-US" sz="2400" dirty="0" smtClean="0">
                <a:latin typeface="Ubuntu" panose="020B0504030602030204" pitchFamily="34" charset="0"/>
              </a:rPr>
              <a:t>AF = 1 ? </a:t>
            </a:r>
            <a:r>
              <a:rPr lang="lt-LT" sz="2400" b="1" dirty="0" smtClean="0">
                <a:latin typeface="Ubuntu" panose="020B0504030602030204" pitchFamily="34" charset="0"/>
              </a:rPr>
              <a:t>TAIP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b="1" dirty="0" smtClean="0">
                <a:latin typeface="Ubuntu" panose="020B0504030602030204" pitchFamily="34" charset="0"/>
              </a:rPr>
              <a:t>	</a:t>
            </a:r>
            <a:r>
              <a:rPr lang="lt-LT" sz="2400" b="1" dirty="0" smtClean="0">
                <a:latin typeface="Ubuntu" panose="020B0504030602030204" pitchFamily="34" charset="0"/>
              </a:rPr>
              <a:t>TAIP </a:t>
            </a:r>
            <a:r>
              <a:rPr lang="en-US" sz="2400" dirty="0" err="1" smtClean="0">
                <a:latin typeface="Ubuntu" panose="020B0504030602030204" pitchFamily="34" charset="0"/>
              </a:rPr>
              <a:t>arba</a:t>
            </a:r>
            <a:r>
              <a:rPr lang="en-US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latin typeface="Ubuntu" panose="020B0504030602030204" pitchFamily="34" charset="0"/>
              </a:rPr>
              <a:t>TAIP </a:t>
            </a:r>
            <a:r>
              <a:rPr lang="en-US" sz="2400" b="1" dirty="0" smtClean="0">
                <a:latin typeface="Ubuntu" panose="020B0504030602030204" pitchFamily="34" charset="0"/>
              </a:rPr>
              <a:t>= </a:t>
            </a:r>
            <a:r>
              <a:rPr lang="lt-LT" sz="2400" b="1" dirty="0" smtClean="0">
                <a:latin typeface="Ubuntu" panose="020B0504030602030204" pitchFamily="34" charset="0"/>
              </a:rPr>
              <a:t>TAIP	</a:t>
            </a:r>
            <a:r>
              <a:rPr lang="en-US" sz="2400" b="1" dirty="0" smtClean="0">
                <a:latin typeface="Ubuntu" panose="020B0504030602030204" pitchFamily="34" charset="0"/>
              </a:rPr>
              <a:t>=&gt;	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1) 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AF = 1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;</a:t>
            </a:r>
            <a:r>
              <a:rPr lang="en-US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AL = AL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– 6;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US" sz="2400" dirty="0">
              <a:latin typeface="Ubuntu" panose="020B0504030602030204" pitchFamily="34" charset="0"/>
            </a:endParaRP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DE</a:t>
            </a:r>
            <a:r>
              <a:rPr lang="en-US" sz="2400" dirty="0" smtClean="0">
                <a:latin typeface="Ubuntu" panose="020B0504030602030204" pitchFamily="34" charset="0"/>
              </a:rPr>
              <a:t>h </a:t>
            </a:r>
            <a:r>
              <a:rPr lang="en-US" sz="2400" dirty="0">
                <a:latin typeface="Ubuntu" panose="020B0504030602030204" pitchFamily="34" charset="0"/>
              </a:rPr>
              <a:t>&gt; </a:t>
            </a:r>
            <a:r>
              <a:rPr lang="en-US" sz="2400" dirty="0" smtClean="0">
                <a:latin typeface="Ubuntu" panose="020B0504030602030204" pitchFamily="34" charset="0"/>
              </a:rPr>
              <a:t>9</a:t>
            </a:r>
            <a:r>
              <a:rPr lang="lt-LT" sz="2400" dirty="0" smtClean="0">
                <a:latin typeface="Ubuntu" panose="020B0504030602030204" pitchFamily="34" charset="0"/>
              </a:rPr>
              <a:t>F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Ubuntu" panose="020B0504030602030204" pitchFamily="34" charset="0"/>
              </a:rPr>
              <a:t>? </a:t>
            </a:r>
            <a:r>
              <a:rPr lang="lt-LT" sz="2400" b="1" dirty="0" smtClean="0">
                <a:latin typeface="Ubuntu" panose="020B0504030602030204" pitchFamily="34" charset="0"/>
              </a:rPr>
              <a:t>NE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  <a:r>
              <a:rPr lang="en-US" sz="2400" b="1" i="1" dirty="0" err="1">
                <a:latin typeface="Ubuntu" panose="020B0504030602030204" pitchFamily="34" charset="0"/>
              </a:rPr>
              <a:t>arba</a:t>
            </a:r>
            <a:r>
              <a:rPr lang="en-US" sz="2400" b="1" dirty="0">
                <a:latin typeface="Ubuntu" panose="020B0504030602030204" pitchFamily="34" charset="0"/>
              </a:rPr>
              <a:t>		</a:t>
            </a:r>
            <a:r>
              <a:rPr lang="lt-LT" sz="2400" dirty="0" smtClean="0">
                <a:latin typeface="Ubuntu" panose="020B0504030602030204" pitchFamily="34" charset="0"/>
              </a:rPr>
              <a:t>CF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Ubuntu" panose="020B0504030602030204" pitchFamily="34" charset="0"/>
              </a:rPr>
              <a:t>= 1 ? </a:t>
            </a:r>
            <a:r>
              <a:rPr lang="lt-LT" sz="2400" b="1" dirty="0">
                <a:latin typeface="Ubuntu" panose="020B0504030602030204" pitchFamily="34" charset="0"/>
              </a:rPr>
              <a:t>TAIP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b="1" dirty="0">
                <a:latin typeface="Ubuntu" panose="020B0504030602030204" pitchFamily="34" charset="0"/>
              </a:rPr>
              <a:t>	</a:t>
            </a:r>
            <a:r>
              <a:rPr lang="lt-LT" sz="2400" b="1" dirty="0" smtClean="0">
                <a:latin typeface="Ubuntu" panose="020B0504030602030204" pitchFamily="34" charset="0"/>
              </a:rPr>
              <a:t>NE </a:t>
            </a:r>
            <a:r>
              <a:rPr lang="en-US" sz="2400" dirty="0" err="1">
                <a:latin typeface="Ubuntu" panose="020B0504030602030204" pitchFamily="34" charset="0"/>
              </a:rPr>
              <a:t>arba</a:t>
            </a:r>
            <a:r>
              <a:rPr lang="en-US" sz="2400" b="1" dirty="0">
                <a:latin typeface="Ubuntu" panose="020B0504030602030204" pitchFamily="34" charset="0"/>
              </a:rPr>
              <a:t> </a:t>
            </a:r>
            <a:r>
              <a:rPr lang="lt-LT" sz="2400" b="1" dirty="0">
                <a:latin typeface="Ubuntu" panose="020B0504030602030204" pitchFamily="34" charset="0"/>
              </a:rPr>
              <a:t>TAIP </a:t>
            </a:r>
            <a:r>
              <a:rPr lang="en-US" sz="2400" b="1" dirty="0">
                <a:latin typeface="Ubuntu" panose="020B0504030602030204" pitchFamily="34" charset="0"/>
              </a:rPr>
              <a:t>= </a:t>
            </a:r>
            <a:r>
              <a:rPr lang="lt-LT" sz="2400" b="1" dirty="0">
                <a:latin typeface="Ubuntu" panose="020B0504030602030204" pitchFamily="34" charset="0"/>
              </a:rPr>
              <a:t>TAIP	</a:t>
            </a:r>
            <a:r>
              <a:rPr lang="en-US" sz="2400" b="1" dirty="0">
                <a:latin typeface="Ubuntu" panose="020B0504030602030204" pitchFamily="34" charset="0"/>
              </a:rPr>
              <a:t>=&gt;	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2)</a:t>
            </a:r>
            <a:r>
              <a:rPr lang="lt-LT" sz="2400" b="1" dirty="0" smtClean="0">
                <a:latin typeface="Ubuntu" panose="020B0504030602030204" pitchFamily="34" charset="0"/>
              </a:rPr>
              <a:t> 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CF</a:t>
            </a:r>
            <a:r>
              <a:rPr lang="en-US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= 1</a:t>
            </a:r>
            <a:r>
              <a:rPr lang="lt-LT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;</a:t>
            </a:r>
            <a:r>
              <a:rPr lang="en-US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	AL = AL</a:t>
            </a:r>
            <a:r>
              <a:rPr lang="lt-LT" sz="2400" b="1" dirty="0">
                <a:solidFill>
                  <a:srgbClr val="FF0000"/>
                </a:solidFill>
                <a:latin typeface="Ubuntu" panose="020B0504030602030204" pitchFamily="34" charset="0"/>
              </a:rPr>
              <a:t> – </a:t>
            </a:r>
            <a:r>
              <a:rPr lang="lt-LT" sz="2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60;</a:t>
            </a:r>
            <a:endParaRPr lang="en-US" sz="2400" b="1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168" y="1209938"/>
            <a:ext cx="5368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Ubuntu Mono" panose="020B0509030602030204" pitchFamily="49" charset="0"/>
              </a:rPr>
              <a:t>1) 	</a:t>
            </a:r>
            <a:r>
              <a:rPr lang="lt-LT" sz="2800" b="1" dirty="0" smtClean="0">
                <a:latin typeface="Ubuntu Mono" panose="020B0509030602030204" pitchFamily="49" charset="0"/>
              </a:rPr>
              <a:t>AL</a:t>
            </a:r>
            <a:r>
              <a:rPr lang="en-US" sz="2800" b="1" dirty="0" smtClean="0">
                <a:latin typeface="Ubuntu Mono" panose="020B0509030602030204" pitchFamily="49" charset="0"/>
              </a:rPr>
              <a:t> = </a:t>
            </a:r>
            <a:r>
              <a:rPr lang="lt-LT" sz="2800" b="1" dirty="0" smtClean="0">
                <a:latin typeface="Ubuntu Mono" panose="020B0509030602030204" pitchFamily="49" charset="0"/>
              </a:rPr>
              <a:t>D8</a:t>
            </a:r>
            <a:r>
              <a:rPr lang="en-US" sz="2800" b="1" dirty="0" smtClean="0">
                <a:latin typeface="Ubuntu Mono" panose="020B0509030602030204" pitchFamily="49" charset="0"/>
              </a:rPr>
              <a:t>h; </a:t>
            </a:r>
            <a:r>
              <a:rPr lang="lt-LT" sz="2800" b="1" dirty="0" smtClean="0">
                <a:latin typeface="Ubuntu Mono" panose="020B0509030602030204" pitchFamily="49" charset="0"/>
              </a:rPr>
              <a:t>AF </a:t>
            </a:r>
            <a:r>
              <a:rPr lang="en-US" sz="2800" b="1" dirty="0" smtClean="0">
                <a:latin typeface="Ubuntu Mono" panose="020B0509030602030204" pitchFamily="49" charset="0"/>
              </a:rPr>
              <a:t>= 1;</a:t>
            </a:r>
            <a:br>
              <a:rPr lang="en-US" sz="2800" b="1" dirty="0" smtClean="0">
                <a:latin typeface="Ubuntu Mono" panose="020B0509030602030204" pitchFamily="49" charset="0"/>
              </a:rPr>
            </a:br>
            <a:r>
              <a:rPr lang="en-US" sz="2800" b="1" dirty="0" smtClean="0">
                <a:latin typeface="Ubuntu Mono" panose="020B0509030602030204" pitchFamily="49" charset="0"/>
              </a:rPr>
              <a:t>2)	AL = 78h;	CF = 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2227" y="6070547"/>
            <a:ext cx="78797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ATS</a:t>
            </a:r>
            <a:r>
              <a:rPr lang="en-US" sz="40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.: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	</a:t>
            </a:r>
            <a:r>
              <a:rPr lang="lt-LT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 AF </a:t>
            </a:r>
            <a:r>
              <a:rPr lang="en-US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= 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1, </a:t>
            </a:r>
            <a:r>
              <a:rPr lang="en-US" sz="3200" b="1" i="1" dirty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CF = 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1, A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X</a:t>
            </a:r>
            <a:r>
              <a:rPr lang="en-US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 = </a:t>
            </a:r>
            <a:r>
              <a:rPr lang="lt-LT" sz="3200" b="1" i="1" dirty="0" smtClean="0">
                <a:ln>
                  <a:solidFill>
                    <a:srgbClr val="FFC000"/>
                  </a:solidFill>
                </a:ln>
                <a:latin typeface="Ubuntu" panose="020B0504030602030204" pitchFamily="34" charset="0"/>
              </a:rPr>
              <a:t>AB78h</a:t>
            </a:r>
            <a:endParaRPr lang="lt-LT" sz="3200" b="1" i="1" dirty="0">
              <a:ln>
                <a:solidFill>
                  <a:srgbClr val="FFC000"/>
                </a:solidFill>
              </a:ln>
              <a:latin typeface="Ubuntu" panose="020B05040306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168" y="407233"/>
            <a:ext cx="12074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lt-LT" sz="24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Vykdom veiksmus:</a:t>
            </a:r>
            <a:endParaRPr lang="en-US" sz="2400" b="1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6425" y="152417"/>
            <a:ext cx="7492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Užduotys patiems spręstis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89" y="1412499"/>
            <a:ext cx="1171115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 smtClean="0">
                <a:latin typeface="Ubuntu" panose="020B0504030602030204" pitchFamily="34" charset="0"/>
              </a:rPr>
              <a:t>Duotos reikšmės: AX </a:t>
            </a:r>
            <a:r>
              <a:rPr lang="en-US" sz="2400" dirty="0">
                <a:latin typeface="Ubuntu" panose="020B0504030602030204" pitchFamily="34" charset="0"/>
              </a:rPr>
              <a:t>= 0102, BX = 0205</a:t>
            </a:r>
            <a:r>
              <a:rPr lang="lt-LT" sz="2400" dirty="0">
                <a:latin typeface="Ubuntu" panose="020B0504030602030204" pitchFamily="34" charset="0"/>
              </a:rPr>
              <a:t>, CX </a:t>
            </a:r>
            <a:r>
              <a:rPr lang="en-US" sz="2400" dirty="0">
                <a:latin typeface="Ubuntu" panose="020B0504030602030204" pitchFamily="34" charset="0"/>
              </a:rPr>
              <a:t>= ACDC, DX = ABBA,</a:t>
            </a:r>
            <a:r>
              <a:rPr lang="lt-LT" sz="2400" dirty="0">
                <a:latin typeface="Ubuntu" panose="020B0504030602030204" pitchFamily="34" charset="0"/>
              </a:rPr>
              <a:t> SF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1111</a:t>
            </a:r>
            <a:br>
              <a:rPr lang="lt-LT" sz="2400" dirty="0" smtClean="0">
                <a:latin typeface="Ubuntu" panose="020B0504030602030204" pitchFamily="34" charset="0"/>
              </a:rPr>
            </a:br>
            <a:r>
              <a:rPr lang="lt-LT" sz="2400" dirty="0" smtClean="0">
                <a:latin typeface="Ubuntu" panose="020B0504030602030204" pitchFamily="34" charset="0"/>
              </a:rPr>
              <a:t>Kokia bus BX reikšmė įvykdžius komandas:		SUB al, </a:t>
            </a:r>
            <a:r>
              <a:rPr lang="lt-LT" sz="2400" dirty="0" err="1" smtClean="0">
                <a:latin typeface="Ubuntu" panose="020B0504030602030204" pitchFamily="34" charset="0"/>
              </a:rPr>
              <a:t>bl</a:t>
            </a:r>
            <a:r>
              <a:rPr lang="lt-LT" sz="2400" dirty="0" smtClean="0">
                <a:latin typeface="Ubuntu" panose="020B0504030602030204" pitchFamily="34" charset="0"/>
              </a:rPr>
              <a:t>	bei	AAS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>
                <a:latin typeface="Ubuntu" panose="020B0504030602030204" pitchFamily="34" charset="0"/>
              </a:rPr>
              <a:t>Duotos reikšmės: AX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6969</a:t>
            </a:r>
            <a:r>
              <a:rPr lang="en-US" sz="2400" dirty="0" smtClean="0">
                <a:latin typeface="Ubuntu" panose="020B0504030602030204" pitchFamily="34" charset="0"/>
              </a:rPr>
              <a:t>, </a:t>
            </a:r>
            <a:r>
              <a:rPr lang="en-US" sz="2400" dirty="0">
                <a:latin typeface="Ubuntu" panose="020B0504030602030204" pitchFamily="34" charset="0"/>
              </a:rPr>
              <a:t>BX = </a:t>
            </a:r>
            <a:r>
              <a:rPr lang="lt-LT" sz="2400" dirty="0" smtClean="0">
                <a:latin typeface="Ubuntu" panose="020B0504030602030204" pitchFamily="34" charset="0"/>
              </a:rPr>
              <a:t>ACDC, </a:t>
            </a:r>
            <a:r>
              <a:rPr lang="lt-LT" sz="2400" dirty="0">
                <a:latin typeface="Ubuntu" panose="020B0504030602030204" pitchFamily="34" charset="0"/>
              </a:rPr>
              <a:t>CX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ABBA</a:t>
            </a:r>
            <a:r>
              <a:rPr lang="en-US" sz="2400" dirty="0" smtClean="0">
                <a:latin typeface="Ubuntu" panose="020B0504030602030204" pitchFamily="34" charset="0"/>
              </a:rPr>
              <a:t>, </a:t>
            </a:r>
            <a:r>
              <a:rPr lang="en-US" sz="2400" dirty="0">
                <a:latin typeface="Ubuntu" panose="020B0504030602030204" pitchFamily="34" charset="0"/>
              </a:rPr>
              <a:t>DX = </a:t>
            </a:r>
            <a:r>
              <a:rPr lang="lt-LT" sz="2400" dirty="0" smtClean="0">
                <a:latin typeface="Ubuntu" panose="020B0504030602030204" pitchFamily="34" charset="0"/>
              </a:rPr>
              <a:t>0420</a:t>
            </a:r>
            <a:r>
              <a:rPr lang="en-US" sz="2400" dirty="0" smtClean="0">
                <a:latin typeface="Ubuntu" panose="020B0504030602030204" pitchFamily="34" charset="0"/>
              </a:rPr>
              <a:t>,</a:t>
            </a:r>
            <a:r>
              <a:rPr lang="lt-LT" sz="2400" dirty="0" smtClean="0">
                <a:latin typeface="Ubuntu" panose="020B0504030602030204" pitchFamily="34" charset="0"/>
              </a:rPr>
              <a:t> </a:t>
            </a:r>
            <a:r>
              <a:rPr lang="lt-LT" sz="2400" dirty="0">
                <a:latin typeface="Ubuntu" panose="020B0504030602030204" pitchFamily="34" charset="0"/>
              </a:rPr>
              <a:t>SF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en-US" sz="2400" dirty="0" smtClean="0">
                <a:latin typeface="Ubuntu" panose="020B0504030602030204" pitchFamily="34" charset="0"/>
              </a:rPr>
              <a:t>00</a:t>
            </a:r>
            <a:r>
              <a:rPr lang="lt-LT" sz="2400" dirty="0" smtClean="0">
                <a:latin typeface="Ubuntu" panose="020B0504030602030204" pitchFamily="34" charset="0"/>
              </a:rPr>
              <a:t>10</a:t>
            </a:r>
            <a:r>
              <a:rPr lang="lt-LT" sz="2400" dirty="0">
                <a:latin typeface="Ubuntu" panose="020B0504030602030204" pitchFamily="34" charset="0"/>
              </a:rPr>
              <a:t/>
            </a:r>
            <a:br>
              <a:rPr lang="lt-LT" sz="2400" dirty="0">
                <a:latin typeface="Ubuntu" panose="020B0504030602030204" pitchFamily="34" charset="0"/>
              </a:rPr>
            </a:br>
            <a:r>
              <a:rPr lang="lt-LT" sz="2400" dirty="0">
                <a:latin typeface="Ubuntu" panose="020B0504030602030204" pitchFamily="34" charset="0"/>
              </a:rPr>
              <a:t>Koks bus </a:t>
            </a:r>
            <a:r>
              <a:rPr lang="lt-LT" sz="2400" dirty="0" smtClean="0">
                <a:latin typeface="Ubuntu" panose="020B0504030602030204" pitchFamily="34" charset="0"/>
              </a:rPr>
              <a:t>AX </a:t>
            </a:r>
            <a:r>
              <a:rPr lang="lt-LT" sz="2400" dirty="0">
                <a:latin typeface="Ubuntu" panose="020B0504030602030204" pitchFamily="34" charset="0"/>
              </a:rPr>
              <a:t>reikšmė</a:t>
            </a:r>
            <a:r>
              <a:rPr lang="lt-LT" sz="2400" dirty="0" smtClean="0">
                <a:latin typeface="Ubuntu" panose="020B0504030602030204" pitchFamily="34" charset="0"/>
              </a:rPr>
              <a:t> įvykdžius komandą:</a:t>
            </a:r>
            <a:r>
              <a:rPr lang="lt-LT" sz="2400" dirty="0">
                <a:latin typeface="Ubuntu" panose="020B0504030602030204" pitchFamily="34" charset="0"/>
              </a:rPr>
              <a:t>		</a:t>
            </a:r>
            <a:r>
              <a:rPr lang="lt-LT" sz="2400" dirty="0" smtClean="0">
                <a:latin typeface="Ubuntu" panose="020B0504030602030204" pitchFamily="34" charset="0"/>
              </a:rPr>
              <a:t>AAA	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>
                <a:latin typeface="Ubuntu" panose="020B0504030602030204" pitchFamily="34" charset="0"/>
              </a:rPr>
              <a:t>Duotos reikšmės: AX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ACDC</a:t>
            </a:r>
            <a:r>
              <a:rPr lang="en-US" sz="2400" dirty="0" smtClean="0">
                <a:latin typeface="Ubuntu" panose="020B0504030602030204" pitchFamily="34" charset="0"/>
              </a:rPr>
              <a:t>, </a:t>
            </a:r>
            <a:r>
              <a:rPr lang="en-US" sz="2400" dirty="0">
                <a:latin typeface="Ubuntu" panose="020B0504030602030204" pitchFamily="34" charset="0"/>
              </a:rPr>
              <a:t>BX = </a:t>
            </a:r>
            <a:r>
              <a:rPr lang="lt-LT" sz="2400" dirty="0" smtClean="0">
                <a:latin typeface="Ubuntu" panose="020B0504030602030204" pitchFamily="34" charset="0"/>
              </a:rPr>
              <a:t>ABBA, </a:t>
            </a:r>
            <a:r>
              <a:rPr lang="lt-LT" sz="2400" dirty="0">
                <a:latin typeface="Ubuntu" panose="020B0504030602030204" pitchFamily="34" charset="0"/>
              </a:rPr>
              <a:t>CX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0420</a:t>
            </a:r>
            <a:r>
              <a:rPr lang="en-US" sz="2400" dirty="0" smtClean="0">
                <a:latin typeface="Ubuntu" panose="020B0504030602030204" pitchFamily="34" charset="0"/>
              </a:rPr>
              <a:t>, </a:t>
            </a:r>
            <a:r>
              <a:rPr lang="en-US" sz="2400" dirty="0">
                <a:latin typeface="Ubuntu" panose="020B0504030602030204" pitchFamily="34" charset="0"/>
              </a:rPr>
              <a:t>DX = </a:t>
            </a:r>
            <a:r>
              <a:rPr lang="lt-LT" sz="2400" dirty="0" smtClean="0">
                <a:latin typeface="Ubuntu" panose="020B0504030602030204" pitchFamily="34" charset="0"/>
              </a:rPr>
              <a:t>F1FA</a:t>
            </a:r>
            <a:r>
              <a:rPr lang="en-US" sz="2400" dirty="0" smtClean="0">
                <a:latin typeface="Ubuntu" panose="020B0504030602030204" pitchFamily="34" charset="0"/>
              </a:rPr>
              <a:t>,</a:t>
            </a:r>
            <a:r>
              <a:rPr lang="lt-LT" sz="2400" dirty="0" smtClean="0">
                <a:latin typeface="Ubuntu" panose="020B0504030602030204" pitchFamily="34" charset="0"/>
              </a:rPr>
              <a:t> </a:t>
            </a:r>
            <a:r>
              <a:rPr lang="lt-LT" sz="2400" dirty="0">
                <a:latin typeface="Ubuntu" panose="020B0504030602030204" pitchFamily="34" charset="0"/>
              </a:rPr>
              <a:t>SF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lt-LT" sz="2400" dirty="0" smtClean="0">
                <a:latin typeface="Ubuntu" panose="020B0504030602030204" pitchFamily="34" charset="0"/>
              </a:rPr>
              <a:t>FFFF</a:t>
            </a:r>
            <a:r>
              <a:rPr lang="lt-LT" sz="2400" dirty="0">
                <a:latin typeface="Ubuntu" panose="020B0504030602030204" pitchFamily="34" charset="0"/>
              </a:rPr>
              <a:t/>
            </a:r>
            <a:br>
              <a:rPr lang="lt-LT" sz="2400" dirty="0">
                <a:latin typeface="Ubuntu" panose="020B0504030602030204" pitchFamily="34" charset="0"/>
              </a:rPr>
            </a:br>
            <a:r>
              <a:rPr lang="lt-LT" sz="2400" dirty="0">
                <a:latin typeface="Ubuntu" panose="020B0504030602030204" pitchFamily="34" charset="0"/>
              </a:rPr>
              <a:t>Koks bus </a:t>
            </a:r>
            <a:r>
              <a:rPr lang="lt-LT" sz="2400" dirty="0" smtClean="0">
                <a:latin typeface="Ubuntu" panose="020B0504030602030204" pitchFamily="34" charset="0"/>
              </a:rPr>
              <a:t>AX reikšmė </a:t>
            </a:r>
            <a:r>
              <a:rPr lang="lt-LT" sz="2400" dirty="0">
                <a:latin typeface="Ubuntu" panose="020B0504030602030204" pitchFamily="34" charset="0"/>
              </a:rPr>
              <a:t>įvykdžius </a:t>
            </a:r>
            <a:r>
              <a:rPr lang="lt-LT" sz="2400" dirty="0" smtClean="0">
                <a:latin typeface="Ubuntu" panose="020B0504030602030204" pitchFamily="34" charset="0"/>
              </a:rPr>
              <a:t>komandas:</a:t>
            </a:r>
            <a:r>
              <a:rPr lang="lt-LT" sz="2400" dirty="0">
                <a:latin typeface="Ubuntu" panose="020B0504030602030204" pitchFamily="34" charset="0"/>
              </a:rPr>
              <a:t>		</a:t>
            </a:r>
            <a:r>
              <a:rPr lang="lt-LT" sz="2400" dirty="0" smtClean="0">
                <a:latin typeface="Ubuntu" panose="020B0504030602030204" pitchFamily="34" charset="0"/>
              </a:rPr>
              <a:t>ADD </a:t>
            </a:r>
            <a:r>
              <a:rPr lang="lt-LT" sz="2400" dirty="0" err="1" smtClean="0">
                <a:latin typeface="Ubuntu" panose="020B0504030602030204" pitchFamily="34" charset="0"/>
              </a:rPr>
              <a:t>al,bl</a:t>
            </a:r>
            <a:r>
              <a:rPr lang="lt-LT" sz="2400" dirty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bei</a:t>
            </a:r>
            <a:r>
              <a:rPr lang="lt-LT" sz="2400" dirty="0">
                <a:latin typeface="Ubuntu" panose="020B0504030602030204" pitchFamily="34" charset="0"/>
              </a:rPr>
              <a:t>	</a:t>
            </a:r>
            <a:r>
              <a:rPr lang="lt-LT" sz="2400" dirty="0" smtClean="0">
                <a:latin typeface="Ubuntu" panose="020B0504030602030204" pitchFamily="34" charset="0"/>
              </a:rPr>
              <a:t>DAA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>
              <a:latin typeface="Ubuntu" panose="020B0504030602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 smtClean="0">
              <a:latin typeface="Ubuntu" panose="020B0504030602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0752" y="152417"/>
            <a:ext cx="7763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Atsakymai patiems tikrintis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89" y="1412499"/>
            <a:ext cx="117111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 smtClean="0">
                <a:latin typeface="Ubuntu" panose="020B0504030602030204" pitchFamily="34" charset="0"/>
              </a:rPr>
              <a:t>0205h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 smtClean="0">
                <a:latin typeface="Ubuntu" panose="020B0504030602030204" pitchFamily="34" charset="0"/>
              </a:rPr>
              <a:t>6A0Fh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lt-LT" sz="2400" dirty="0" smtClean="0">
                <a:latin typeface="Ubuntu" panose="020B0504030602030204" pitchFamily="34" charset="0"/>
              </a:rPr>
              <a:t>AC42h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 smtClean="0">
              <a:latin typeface="Ubuntu" panose="020B0504030602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 smtClean="0">
              <a:latin typeface="Ubuntu" panose="020B0504030602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tabLst>
                <a:tab pos="447675" algn="l"/>
              </a:tabLst>
            </a:pPr>
            <a:endParaRPr lang="lt-LT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289" y="2659025"/>
            <a:ext cx="9961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dirty="0" smtClean="0">
                <a:hlinkClick r:id="rId2"/>
              </a:rPr>
              <a:t>http</a:t>
            </a:r>
            <a:r>
              <a:rPr lang="lt-LT" sz="3200" dirty="0">
                <a:hlinkClick r:id="rId2"/>
              </a:rPr>
              <a:t>://www.mif.vu.lt/~</a:t>
            </a:r>
            <a:r>
              <a:rPr lang="lt-LT" sz="3200" dirty="0" smtClean="0">
                <a:hlinkClick r:id="rId2"/>
              </a:rPr>
              <a:t>julius/2013Rud/KompArch/Pratybos/Paskaita10NamuDarbai.pdf</a:t>
            </a:r>
            <a:r>
              <a:rPr lang="lt-LT" sz="3200" dirty="0" smtClean="0"/>
              <a:t> </a:t>
            </a:r>
            <a:endParaRPr lang="lt-LT" sz="3200" dirty="0"/>
          </a:p>
        </p:txBody>
      </p:sp>
      <p:sp>
        <p:nvSpPr>
          <p:cNvPr id="5" name="Rectangle 4"/>
          <p:cNvSpPr/>
          <p:nvPr/>
        </p:nvSpPr>
        <p:spPr>
          <a:xfrm>
            <a:off x="1349442" y="722898"/>
            <a:ext cx="9493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</a:rPr>
              <a:t>Dar </a:t>
            </a:r>
            <a:r>
              <a:rPr lang="lt-LT" sz="5400" b="1" dirty="0" err="1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</a:rPr>
              <a:t>uždavinukų</a:t>
            </a:r>
            <a:r>
              <a:rPr lang="lt-LT" sz="5400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</a:rPr>
              <a:t> galite rasti čia </a:t>
            </a:r>
            <a:r>
              <a:rPr lang="lt-LT" sz="5400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sz="5400" b="1" dirty="0">
              <a:ln w="12700" cmpd="sng">
                <a:solidFill>
                  <a:srgbClr val="C0000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7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94" y="225910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1500" dirty="0" smtClean="0">
                <a:latin typeface="Ubuntu" panose="020B0504030602030204" pitchFamily="34" charset="0"/>
              </a:rPr>
              <a:t>OTHER STUFF...</a:t>
            </a:r>
            <a:endParaRPr lang="lt-LT" sz="13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nas\Desktop\11216699_955392857837983_432268020310434969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2" y="0"/>
            <a:ext cx="12240683" cy="61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2666" y="6021288"/>
            <a:ext cx="11009039" cy="78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dirty="0"/>
              <a:t>Nepamirškite užpildyti feedback‘o formų</a:t>
            </a:r>
            <a:r>
              <a:rPr lang="en-US" sz="2400" dirty="0"/>
              <a:t>! </a:t>
            </a:r>
            <a:br>
              <a:rPr lang="en-US" sz="2400" dirty="0"/>
            </a:br>
            <a:r>
              <a:rPr lang="en-US" sz="2133" dirty="0">
                <a:hlinkClick r:id="rId3"/>
              </a:rPr>
              <a:t>https://docs.google.com/forms/d/1ZquYGEMiPWkPeZgzljiw4iuDX3bk2okkKjblek6OVr8/viewform</a:t>
            </a:r>
            <a:r>
              <a:rPr lang="en-US" sz="2133" dirty="0"/>
              <a:t> 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4131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Kuris formatas užima 8 baitus?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Vidinis realus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Trumpas realus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Ilgas realus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Vidinis nerealus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286406" y="3340729"/>
            <a:ext cx="176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Kas yra eilė floating point formate?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127h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Pozicijų kiekis, per kiek pastūmėm kablelį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Visi bitai, esantys po kablelio normalizuotoje skaičiaus formoje</a:t>
            </a:r>
            <a:endParaRPr lang="lt-LT" dirty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Eilė prie kasos Maximoj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1000" y="2797521"/>
            <a:ext cx="176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Kaip atrodo skaičiaus normalizuota forma?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(-1)</a:t>
            </a:r>
            <a:r>
              <a:rPr lang="lt-LT" baseline="30000" dirty="0" smtClean="0"/>
              <a:t>S</a:t>
            </a:r>
            <a:r>
              <a:rPr lang="lt-LT" dirty="0" smtClean="0"/>
              <a:t> * 2</a:t>
            </a:r>
            <a:r>
              <a:rPr lang="lt-LT" baseline="30000" dirty="0" smtClean="0"/>
              <a:t>eilė</a:t>
            </a:r>
            <a:r>
              <a:rPr lang="lt-LT" dirty="0" smtClean="0"/>
              <a:t> * 1,mantisė (i bitas </a:t>
            </a:r>
            <a:r>
              <a:rPr lang="en-US" dirty="0" smtClean="0"/>
              <a:t>= 1)</a:t>
            </a: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(-1)</a:t>
            </a:r>
            <a:r>
              <a:rPr lang="lt-LT" baseline="30000" dirty="0" smtClean="0"/>
              <a:t>S</a:t>
            </a:r>
            <a:r>
              <a:rPr lang="lt-LT" dirty="0" smtClean="0"/>
              <a:t> * 2</a:t>
            </a:r>
            <a:r>
              <a:rPr lang="lt-LT" baseline="30000" dirty="0" smtClean="0"/>
              <a:t>mantisė</a:t>
            </a:r>
            <a:r>
              <a:rPr lang="lt-LT" dirty="0" smtClean="0"/>
              <a:t> * 1,eilė (i bitas </a:t>
            </a:r>
            <a:r>
              <a:rPr lang="en-US" dirty="0" smtClean="0"/>
              <a:t>= 1)</a:t>
            </a: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(-1)</a:t>
            </a:r>
            <a:r>
              <a:rPr lang="lt-LT" baseline="30000" dirty="0" smtClean="0"/>
              <a:t>eilė</a:t>
            </a:r>
            <a:r>
              <a:rPr lang="lt-LT" dirty="0" smtClean="0"/>
              <a:t> * 2</a:t>
            </a:r>
            <a:r>
              <a:rPr lang="lt-LT" baseline="30000" dirty="0" smtClean="0"/>
              <a:t>S</a:t>
            </a:r>
            <a:r>
              <a:rPr lang="lt-LT" dirty="0" smtClean="0"/>
              <a:t> * 1,mantisė(i bitas </a:t>
            </a:r>
            <a:r>
              <a:rPr lang="en-US" dirty="0" smtClean="0"/>
              <a:t>= 1)</a:t>
            </a: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Normaliai</a:t>
            </a:r>
          </a:p>
          <a:p>
            <a:pPr marL="514350" indent="-514350">
              <a:buFont typeface="+mj-lt"/>
              <a:buAutoNum type="alphaUcPeriod"/>
            </a:pP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81456" y="2299580"/>
            <a:ext cx="176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cialmediaminder.com/wp-content/uploads/2014/11/ask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87" y="218168"/>
            <a:ext cx="6639831" cy="66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8804" y="152417"/>
            <a:ext cx="9507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reikalingi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supakuoti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skai</a:t>
            </a:r>
            <a:r>
              <a:rPr lang="lt-LT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čiai</a:t>
            </a:r>
            <a:r>
              <a:rPr lang="lt-L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574" y="1380547"/>
            <a:ext cx="942802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lt-LT" sz="3200" dirty="0" smtClean="0">
                <a:latin typeface="Ubuntu" panose="020B0504030602030204" pitchFamily="34" charset="0"/>
              </a:rPr>
              <a:t>Anksčiau, kai procesoriai nebūdavo labai galingi ir nebuvo pajėgus greitai atlikti sudėtingų operacijų (pvz. daugybos ir dalybos), buvo stengiamasi viską kiek įmanoma labiau optimizuoti, kad būtų užtikrinta greitaveika.</a:t>
            </a:r>
          </a:p>
          <a:p>
            <a:pPr>
              <a:spcAft>
                <a:spcPts val="1800"/>
              </a:spcAft>
            </a:pPr>
            <a:r>
              <a:rPr lang="lt-LT" sz="3200" dirty="0" smtClean="0">
                <a:latin typeface="Ubuntu" panose="020B0504030602030204" pitchFamily="34" charset="0"/>
              </a:rPr>
              <a:t>Viena iš pagrindinių problemų buvo ta, kad įvairiems įrenginiams, kurie turėjo atvaizduoti skaičius, buvo sunku greitai atlikti vertimo į dešimtainę skaičiavimo sistemą veiksmus (lyginimą, dalybą, steko operacijas ir t.t.).</a:t>
            </a:r>
          </a:p>
          <a:p>
            <a:pPr>
              <a:spcAft>
                <a:spcPts val="1800"/>
              </a:spcAft>
            </a:pPr>
            <a:endParaRPr lang="lt-LT" sz="3200" dirty="0"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597" y="2373085"/>
            <a:ext cx="2588403" cy="33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030" y="477034"/>
            <a:ext cx="1205997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lt-LT" sz="3200" dirty="0" smtClean="0">
                <a:latin typeface="Ubuntu" panose="020B0504030602030204" pitchFamily="34" charset="0"/>
              </a:rPr>
              <a:t>Reikėjo kažkokiu būdu sumažinti atliekamų operacijų skaičių išlaikant funkcionalumą (</a:t>
            </a:r>
            <a:r>
              <a:rPr lang="lt-LT" sz="3200" dirty="0" err="1" smtClean="0">
                <a:latin typeface="Ubuntu" panose="020B0504030602030204" pitchFamily="34" charset="0"/>
              </a:rPr>
              <a:t>t.y</a:t>
            </a:r>
            <a:r>
              <a:rPr lang="lt-LT" sz="3200" dirty="0" smtClean="0">
                <a:latin typeface="Ubuntu" panose="020B0504030602030204" pitchFamily="34" charset="0"/>
              </a:rPr>
              <a:t>. vis dar atvaizduojant dešimtainius skaičius).</a:t>
            </a:r>
          </a:p>
          <a:p>
            <a:pPr>
              <a:spcAft>
                <a:spcPts val="1800"/>
              </a:spcAft>
            </a:pPr>
            <a:r>
              <a:rPr lang="lt-LT" sz="3200" dirty="0" smtClean="0">
                <a:latin typeface="Ubuntu" panose="020B0504030602030204" pitchFamily="34" charset="0"/>
              </a:rPr>
              <a:t>Buvo pasiūlyta sukurti naują skaičių formatą, kuris baituose laikys „grynus“, iš anksto paverstus, dešimtainius skaičius, kad nereiktų nuolatos vykdyti daug laiko užimančių vertimo operacijų prieš juos atvaizduojant.</a:t>
            </a:r>
            <a:endParaRPr lang="lt-LT" sz="3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862</Words>
  <Application>Microsoft Office PowerPoint</Application>
  <PresentationFormat>Widescreen</PresentationFormat>
  <Paragraphs>173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Ubuntu</vt:lpstr>
      <vt:lpstr>Ubuntu Mono</vt:lpstr>
      <vt:lpstr>Wingdings</vt:lpstr>
      <vt:lpstr>Office Theme</vt:lpstr>
      <vt:lpstr>Išpakuoti ir supakuoti skaičiai</vt:lpstr>
      <vt:lpstr>PowerPoint Presentation</vt:lpstr>
      <vt:lpstr>PowerPoint Presentation</vt:lpstr>
      <vt:lpstr>Testas</vt:lpstr>
      <vt:lpstr>Testas</vt:lpstr>
      <vt:lpstr>Testas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Išpakuoti ir supakuoti skaičiai</dc:title>
  <dc:creator>Jonas Brusokas</dc:creator>
  <cp:lastModifiedBy>Jonas Brusokas</cp:lastModifiedBy>
  <cp:revision>84</cp:revision>
  <dcterms:created xsi:type="dcterms:W3CDTF">2015-12-05T12:57:27Z</dcterms:created>
  <dcterms:modified xsi:type="dcterms:W3CDTF">2016-01-15T17:04:04Z</dcterms:modified>
</cp:coreProperties>
</file>