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79" r:id="rId2"/>
    <p:sldId id="265" r:id="rId3"/>
    <p:sldId id="287" r:id="rId4"/>
    <p:sldId id="266" r:id="rId5"/>
    <p:sldId id="285" r:id="rId6"/>
    <p:sldId id="267" r:id="rId7"/>
    <p:sldId id="268" r:id="rId8"/>
    <p:sldId id="281" r:id="rId9"/>
    <p:sldId id="282" r:id="rId10"/>
    <p:sldId id="257" r:id="rId11"/>
    <p:sldId id="286" r:id="rId12"/>
    <p:sldId id="272" r:id="rId13"/>
    <p:sldId id="276" r:id="rId14"/>
    <p:sldId id="275" r:id="rId15"/>
    <p:sldId id="280" r:id="rId16"/>
    <p:sldId id="262" r:id="rId17"/>
    <p:sldId id="261" r:id="rId18"/>
    <p:sldId id="264" r:id="rId19"/>
    <p:sldId id="263" r:id="rId20"/>
    <p:sldId id="273" r:id="rId21"/>
    <p:sldId id="274" r:id="rId22"/>
    <p:sldId id="277" r:id="rId23"/>
    <p:sldId id="278" r:id="rId24"/>
    <p:sldId id="283" r:id="rId25"/>
    <p:sldId id="284" r:id="rId26"/>
    <p:sldId id="288" r:id="rId27"/>
  </p:sldIdLst>
  <p:sldSz cx="9144000" cy="5143500" type="screen16x9"/>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62" autoAdjust="0"/>
    <p:restoredTop sz="94660"/>
  </p:normalViewPr>
  <p:slideViewPr>
    <p:cSldViewPr>
      <p:cViewPr>
        <p:scale>
          <a:sx n="100" d="100"/>
          <a:sy n="100" d="100"/>
        </p:scale>
        <p:origin x="-2316" y="-7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FE274B3-45B8-41C6-87A7-315CABB5DA62}" type="datetimeFigureOut">
              <a:rPr lang="lt-LT" smtClean="0"/>
              <a:t>2015-11-04</a:t>
            </a:fld>
            <a:endParaRPr lang="lt-LT"/>
          </a:p>
        </p:txBody>
      </p:sp>
      <p:sp>
        <p:nvSpPr>
          <p:cNvPr id="8" name="Slide Number Placeholder 7"/>
          <p:cNvSpPr>
            <a:spLocks noGrp="1"/>
          </p:cNvSpPr>
          <p:nvPr>
            <p:ph type="sldNum" sz="quarter" idx="11"/>
          </p:nvPr>
        </p:nvSpPr>
        <p:spPr/>
        <p:txBody>
          <a:bodyPr/>
          <a:lstStyle/>
          <a:p>
            <a:fld id="{2C59FC9D-05C8-43EA-9872-16CC7574D0B9}" type="slidenum">
              <a:rPr lang="lt-LT" smtClean="0"/>
              <a:t>‹#›</a:t>
            </a:fld>
            <a:endParaRPr lang="lt-LT"/>
          </a:p>
        </p:txBody>
      </p:sp>
      <p:sp>
        <p:nvSpPr>
          <p:cNvPr id="9" name="Footer Placeholder 8"/>
          <p:cNvSpPr>
            <a:spLocks noGrp="1"/>
          </p:cNvSpPr>
          <p:nvPr>
            <p:ph type="ftr" sz="quarter" idx="12"/>
          </p:nvPr>
        </p:nvSpPr>
        <p:spPr/>
        <p:txBody>
          <a:bodyPr/>
          <a:lstStyle/>
          <a:p>
            <a:endParaRPr lang="lt-L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274B3-45B8-41C6-87A7-315CABB5DA62}" type="datetimeFigureOut">
              <a:rPr lang="lt-LT" smtClean="0"/>
              <a:t>2015-11-04</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2C59FC9D-05C8-43EA-9872-16CC7574D0B9}" type="slidenum">
              <a:rPr lang="lt-LT" smtClean="0"/>
              <a:t>‹#›</a:t>
            </a:fld>
            <a:endParaRPr lang="lt-L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274B3-45B8-41C6-87A7-315CABB5DA62}" type="datetimeFigureOut">
              <a:rPr lang="lt-LT" smtClean="0"/>
              <a:t>2015-11-04</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2C59FC9D-05C8-43EA-9872-16CC7574D0B9}" type="slidenum">
              <a:rPr lang="lt-LT" smtClean="0"/>
              <a:t>‹#›</a:t>
            </a:fld>
            <a:endParaRPr lang="lt-L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E274B3-45B8-41C6-87A7-315CABB5DA62}" type="datetimeFigureOut">
              <a:rPr lang="lt-LT" smtClean="0"/>
              <a:t>2015-11-04</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2C59FC9D-05C8-43EA-9872-16CC7574D0B9}" type="slidenum">
              <a:rPr lang="lt-LT" smtClean="0"/>
              <a:t>‹#›</a:t>
            </a:fld>
            <a:endParaRPr lang="lt-L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E274B3-45B8-41C6-87A7-315CABB5DA62}" type="datetimeFigureOut">
              <a:rPr lang="lt-LT" smtClean="0"/>
              <a:t>2015-11-04</a:t>
            </a:fld>
            <a:endParaRPr lang="lt-LT"/>
          </a:p>
        </p:txBody>
      </p:sp>
      <p:sp>
        <p:nvSpPr>
          <p:cNvPr id="5" name="Footer Placeholder 4"/>
          <p:cNvSpPr>
            <a:spLocks noGrp="1"/>
          </p:cNvSpPr>
          <p:nvPr>
            <p:ph type="ftr" sz="quarter" idx="11"/>
          </p:nvPr>
        </p:nvSpPr>
        <p:spPr/>
        <p:txBody>
          <a:bodyPr/>
          <a:lstStyle/>
          <a:p>
            <a:endParaRPr lang="lt-LT"/>
          </a:p>
        </p:txBody>
      </p:sp>
      <p:sp>
        <p:nvSpPr>
          <p:cNvPr id="6" name="Slide Number Placeholder 5"/>
          <p:cNvSpPr>
            <a:spLocks noGrp="1"/>
          </p:cNvSpPr>
          <p:nvPr>
            <p:ph type="sldNum" sz="quarter" idx="12"/>
          </p:nvPr>
        </p:nvSpPr>
        <p:spPr/>
        <p:txBody>
          <a:bodyPr/>
          <a:lstStyle/>
          <a:p>
            <a:fld id="{2C59FC9D-05C8-43EA-9872-16CC7574D0B9}" type="slidenum">
              <a:rPr lang="lt-LT" smtClean="0"/>
              <a:t>‹#›</a:t>
            </a:fld>
            <a:endParaRPr lang="lt-L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FE274B3-45B8-41C6-87A7-315CABB5DA62}" type="datetimeFigureOut">
              <a:rPr lang="lt-LT" smtClean="0"/>
              <a:t>2015-11-04</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2C59FC9D-05C8-43EA-9872-16CC7574D0B9}" type="slidenum">
              <a:rPr lang="lt-LT" smtClean="0"/>
              <a:t>‹#›</a:t>
            </a:fld>
            <a:endParaRPr lang="lt-LT"/>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FE274B3-45B8-41C6-87A7-315CABB5DA62}" type="datetimeFigureOut">
              <a:rPr lang="lt-LT" smtClean="0"/>
              <a:t>2015-11-04</a:t>
            </a:fld>
            <a:endParaRPr lang="lt-LT"/>
          </a:p>
        </p:txBody>
      </p:sp>
      <p:sp>
        <p:nvSpPr>
          <p:cNvPr id="8" name="Footer Placeholder 7"/>
          <p:cNvSpPr>
            <a:spLocks noGrp="1"/>
          </p:cNvSpPr>
          <p:nvPr>
            <p:ph type="ftr" sz="quarter" idx="11"/>
          </p:nvPr>
        </p:nvSpPr>
        <p:spPr/>
        <p:txBody>
          <a:bodyPr/>
          <a:lstStyle/>
          <a:p>
            <a:endParaRPr lang="lt-LT"/>
          </a:p>
        </p:txBody>
      </p:sp>
      <p:sp>
        <p:nvSpPr>
          <p:cNvPr id="9" name="Slide Number Placeholder 8"/>
          <p:cNvSpPr>
            <a:spLocks noGrp="1"/>
          </p:cNvSpPr>
          <p:nvPr>
            <p:ph type="sldNum" sz="quarter" idx="12"/>
          </p:nvPr>
        </p:nvSpPr>
        <p:spPr/>
        <p:txBody>
          <a:bodyPr/>
          <a:lstStyle/>
          <a:p>
            <a:fld id="{2C59FC9D-05C8-43EA-9872-16CC7574D0B9}" type="slidenum">
              <a:rPr lang="lt-LT" smtClean="0"/>
              <a:t>‹#›</a:t>
            </a:fld>
            <a:endParaRPr lang="lt-LT"/>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E274B3-45B8-41C6-87A7-315CABB5DA62}" type="datetimeFigureOut">
              <a:rPr lang="lt-LT" smtClean="0"/>
              <a:t>2015-11-04</a:t>
            </a:fld>
            <a:endParaRPr lang="lt-LT"/>
          </a:p>
        </p:txBody>
      </p:sp>
      <p:sp>
        <p:nvSpPr>
          <p:cNvPr id="4" name="Footer Placeholder 3"/>
          <p:cNvSpPr>
            <a:spLocks noGrp="1"/>
          </p:cNvSpPr>
          <p:nvPr>
            <p:ph type="ftr" sz="quarter" idx="11"/>
          </p:nvPr>
        </p:nvSpPr>
        <p:spPr/>
        <p:txBody>
          <a:bodyPr/>
          <a:lstStyle/>
          <a:p>
            <a:endParaRPr lang="lt-LT"/>
          </a:p>
        </p:txBody>
      </p:sp>
      <p:sp>
        <p:nvSpPr>
          <p:cNvPr id="5" name="Slide Number Placeholder 4"/>
          <p:cNvSpPr>
            <a:spLocks noGrp="1"/>
          </p:cNvSpPr>
          <p:nvPr>
            <p:ph type="sldNum" sz="quarter" idx="12"/>
          </p:nvPr>
        </p:nvSpPr>
        <p:spPr/>
        <p:txBody>
          <a:bodyPr/>
          <a:lstStyle/>
          <a:p>
            <a:fld id="{2C59FC9D-05C8-43EA-9872-16CC7574D0B9}" type="slidenum">
              <a:rPr lang="lt-LT" smtClean="0"/>
              <a:t>‹#›</a:t>
            </a:fld>
            <a:endParaRPr lang="lt-L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274B3-45B8-41C6-87A7-315CABB5DA62}" type="datetimeFigureOut">
              <a:rPr lang="lt-LT" smtClean="0"/>
              <a:t>2015-11-04</a:t>
            </a:fld>
            <a:endParaRPr lang="lt-LT"/>
          </a:p>
        </p:txBody>
      </p:sp>
      <p:sp>
        <p:nvSpPr>
          <p:cNvPr id="3" name="Footer Placeholder 2"/>
          <p:cNvSpPr>
            <a:spLocks noGrp="1"/>
          </p:cNvSpPr>
          <p:nvPr>
            <p:ph type="ftr" sz="quarter" idx="11"/>
          </p:nvPr>
        </p:nvSpPr>
        <p:spPr/>
        <p:txBody>
          <a:bodyPr/>
          <a:lstStyle/>
          <a:p>
            <a:endParaRPr lang="lt-LT"/>
          </a:p>
        </p:txBody>
      </p:sp>
      <p:sp>
        <p:nvSpPr>
          <p:cNvPr id="4" name="Slide Number Placeholder 3"/>
          <p:cNvSpPr>
            <a:spLocks noGrp="1"/>
          </p:cNvSpPr>
          <p:nvPr>
            <p:ph type="sldNum" sz="quarter" idx="12"/>
          </p:nvPr>
        </p:nvSpPr>
        <p:spPr/>
        <p:txBody>
          <a:bodyPr/>
          <a:lstStyle/>
          <a:p>
            <a:fld id="{2C59FC9D-05C8-43EA-9872-16CC7574D0B9}" type="slidenum">
              <a:rPr lang="lt-LT" smtClean="0"/>
              <a:t>‹#›</a:t>
            </a:fld>
            <a:endParaRPr lang="lt-L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E274B3-45B8-41C6-87A7-315CABB5DA62}" type="datetimeFigureOut">
              <a:rPr lang="lt-LT" smtClean="0"/>
              <a:t>2015-11-04</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2C59FC9D-05C8-43EA-9872-16CC7574D0B9}" type="slidenum">
              <a:rPr lang="lt-LT" smtClean="0"/>
              <a:t>‹#›</a:t>
            </a:fld>
            <a:endParaRPr lang="lt-L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E274B3-45B8-41C6-87A7-315CABB5DA62}" type="datetimeFigureOut">
              <a:rPr lang="lt-LT" smtClean="0"/>
              <a:t>2015-11-04</a:t>
            </a:fld>
            <a:endParaRPr lang="lt-LT"/>
          </a:p>
        </p:txBody>
      </p:sp>
      <p:sp>
        <p:nvSpPr>
          <p:cNvPr id="6" name="Footer Placeholder 5"/>
          <p:cNvSpPr>
            <a:spLocks noGrp="1"/>
          </p:cNvSpPr>
          <p:nvPr>
            <p:ph type="ftr" sz="quarter" idx="11"/>
          </p:nvPr>
        </p:nvSpPr>
        <p:spPr/>
        <p:txBody>
          <a:bodyPr/>
          <a:lstStyle/>
          <a:p>
            <a:endParaRPr lang="lt-LT"/>
          </a:p>
        </p:txBody>
      </p:sp>
      <p:sp>
        <p:nvSpPr>
          <p:cNvPr id="7" name="Slide Number Placeholder 6"/>
          <p:cNvSpPr>
            <a:spLocks noGrp="1"/>
          </p:cNvSpPr>
          <p:nvPr>
            <p:ph type="sldNum" sz="quarter" idx="12"/>
          </p:nvPr>
        </p:nvSpPr>
        <p:spPr/>
        <p:txBody>
          <a:bodyPr/>
          <a:lstStyle/>
          <a:p>
            <a:fld id="{2C59FC9D-05C8-43EA-9872-16CC7574D0B9}" type="slidenum">
              <a:rPr lang="lt-LT" smtClean="0"/>
              <a:t>‹#›</a:t>
            </a:fld>
            <a:endParaRPr lang="lt-L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6FE274B3-45B8-41C6-87A7-315CABB5DA62}" type="datetimeFigureOut">
              <a:rPr lang="lt-LT" smtClean="0"/>
              <a:t>2015-11-04</a:t>
            </a:fld>
            <a:endParaRPr lang="lt-LT"/>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2C59FC9D-05C8-43EA-9872-16CC7574D0B9}" type="slidenum">
              <a:rPr lang="lt-LT" smtClean="0"/>
              <a:t>‹#›</a:t>
            </a:fld>
            <a:endParaRPr lang="lt-LT"/>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endParaRPr lang="lt-LT"/>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google.com/forms/d/1ZquYGEMiPWkPeZgzljiw4iuDX3bk2okkKjblek6OVr8/viewform"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63" y="228585"/>
            <a:ext cx="8367861" cy="830997"/>
          </a:xfrm>
          <a:prstGeom prst="rect">
            <a:avLst/>
          </a:prstGeom>
        </p:spPr>
        <p:txBody>
          <a:bodyPr wrap="square">
            <a:spAutoFit/>
          </a:bodyPr>
          <a:lstStyle/>
          <a:p>
            <a:r>
              <a:rPr lang="lt-LT" sz="4800" b="1" dirty="0" smtClean="0">
                <a:ln w="10541" cmpd="sng">
                  <a:solidFill>
                    <a:schemeClr val="tx1"/>
                  </a:solidFill>
                  <a:prstDash val="solid"/>
                </a:ln>
                <a:gradFill flip="none" rotWithShape="1">
                  <a:gsLst>
                    <a:gs pos="0">
                      <a:srgbClr val="000000"/>
                    </a:gs>
                    <a:gs pos="39999">
                      <a:srgbClr val="0A128C"/>
                    </a:gs>
                    <a:gs pos="70000">
                      <a:srgbClr val="181CC7"/>
                    </a:gs>
                    <a:gs pos="88000">
                      <a:srgbClr val="7005D4"/>
                    </a:gs>
                    <a:gs pos="100000">
                      <a:srgbClr val="8C3D91"/>
                    </a:gs>
                  </a:gsLst>
                  <a:lin ang="5400000" scaled="0"/>
                  <a:tileRect/>
                </a:gradFill>
                <a:latin typeface="Ubuntu" pitchFamily="34" charset="0"/>
              </a:rPr>
              <a:t>Pertraukimai</a:t>
            </a:r>
            <a:endParaRPr lang="en-US" sz="4800" b="1" dirty="0">
              <a:ln w="10541" cmpd="sng">
                <a:solidFill>
                  <a:schemeClr val="tx1"/>
                </a:solidFill>
                <a:prstDash val="solid"/>
              </a:ln>
              <a:gradFill flip="none" rotWithShape="1">
                <a:gsLst>
                  <a:gs pos="0">
                    <a:srgbClr val="000000"/>
                  </a:gs>
                  <a:gs pos="39999">
                    <a:srgbClr val="0A128C"/>
                  </a:gs>
                  <a:gs pos="70000">
                    <a:srgbClr val="181CC7"/>
                  </a:gs>
                  <a:gs pos="88000">
                    <a:srgbClr val="7005D4"/>
                  </a:gs>
                  <a:gs pos="100000">
                    <a:srgbClr val="8C3D91"/>
                  </a:gs>
                </a:gsLst>
                <a:lin ang="5400000" scaled="0"/>
                <a:tileRect/>
              </a:gradFill>
              <a:latin typeface="Ubuntu" pitchFamily="34" charset="0"/>
            </a:endParaRPr>
          </a:p>
        </p:txBody>
      </p:sp>
      <p:sp>
        <p:nvSpPr>
          <p:cNvPr id="8" name="TextBox 7"/>
          <p:cNvSpPr txBox="1"/>
          <p:nvPr/>
        </p:nvSpPr>
        <p:spPr>
          <a:xfrm>
            <a:off x="5177493" y="4227934"/>
            <a:ext cx="4003019" cy="830997"/>
          </a:xfrm>
          <a:prstGeom prst="rect">
            <a:avLst/>
          </a:prstGeom>
          <a:noFill/>
        </p:spPr>
        <p:txBody>
          <a:bodyPr wrap="none" rtlCol="0">
            <a:spAutoFit/>
          </a:bodyPr>
          <a:lstStyle/>
          <a:p>
            <a:pPr algn="r"/>
            <a:r>
              <a:rPr lang="lt-LT" sz="2400" dirty="0" smtClean="0">
                <a:latin typeface="Ubuntu" pitchFamily="34" charset="0"/>
              </a:rPr>
              <a:t>Skaidres ir medžiagą ruošė:</a:t>
            </a:r>
          </a:p>
          <a:p>
            <a:pPr algn="r"/>
            <a:r>
              <a:rPr lang="lt-LT" sz="2400" dirty="0">
                <a:latin typeface="Ubuntu" pitchFamily="34" charset="0"/>
              </a:rPr>
              <a:t>	</a:t>
            </a:r>
            <a:r>
              <a:rPr lang="lt-LT" sz="2400" b="1" i="1" dirty="0" smtClean="0">
                <a:latin typeface="Ubuntu" pitchFamily="34" charset="0"/>
              </a:rPr>
              <a:t>Jonas Brusokas </a:t>
            </a:r>
            <a:endParaRPr lang="lt-LT" sz="2400" b="1" i="1" dirty="0">
              <a:latin typeface="Ubuntu" pitchFamily="34" charset="0"/>
            </a:endParaRPr>
          </a:p>
        </p:txBody>
      </p:sp>
      <p:pic>
        <p:nvPicPr>
          <p:cNvPr id="2050" name="Picture 2" descr="C:\Users\Jonas\Desktop\stop-hammer-ti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2" y="1097798"/>
            <a:ext cx="5308452" cy="404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317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33468"/>
            <a:ext cx="8424936" cy="865573"/>
          </a:xfrm>
        </p:spPr>
        <p:txBody>
          <a:bodyPr>
            <a:normAutofit/>
          </a:bodyPr>
          <a:lstStyle/>
          <a:p>
            <a:r>
              <a:rPr lang="lt-LT" dirty="0" smtClean="0">
                <a:latin typeface="Ubuntu" panose="020B0504030602030204" pitchFamily="34" charset="0"/>
              </a:rPr>
              <a:t>Kas yra Interrupt‘as (pertraukimas)?</a:t>
            </a:r>
            <a:endParaRPr lang="lt-LT" dirty="0">
              <a:latin typeface="Ubuntu" panose="020B0504030602030204" pitchFamily="34" charset="0"/>
            </a:endParaRPr>
          </a:p>
        </p:txBody>
      </p:sp>
      <p:sp>
        <p:nvSpPr>
          <p:cNvPr id="4" name="TextBox 3"/>
          <p:cNvSpPr txBox="1"/>
          <p:nvPr/>
        </p:nvSpPr>
        <p:spPr>
          <a:xfrm>
            <a:off x="0" y="987574"/>
            <a:ext cx="9144000" cy="1446550"/>
          </a:xfrm>
          <a:prstGeom prst="rect">
            <a:avLst/>
          </a:prstGeom>
          <a:noFill/>
        </p:spPr>
        <p:txBody>
          <a:bodyPr wrap="square" rtlCol="0">
            <a:spAutoFit/>
          </a:bodyPr>
          <a:lstStyle/>
          <a:p>
            <a:r>
              <a:rPr lang="lt-LT" sz="2200" b="1" dirty="0" smtClean="0">
                <a:latin typeface="Ubuntu" panose="020B0504030602030204" pitchFamily="34" charset="0"/>
              </a:rPr>
              <a:t>Interrupt‘as</a:t>
            </a:r>
            <a:r>
              <a:rPr lang="lt-LT" sz="2200" dirty="0" smtClean="0">
                <a:latin typeface="Ubuntu" panose="020B0504030602030204" pitchFamily="34" charset="0"/>
              </a:rPr>
              <a:t> yra signalas kylantis iš programinės įrangos ar įrenginio prijungto prie kompiuterio, kuris padaro įtaką įprastai instrukcijų ir komandų tėkmei ir yra apdorojamas specialios pertraukimo paprogramės.</a:t>
            </a:r>
            <a:endParaRPr lang="en-US" sz="2200" dirty="0" smtClean="0">
              <a:latin typeface="Ubuntu" panose="020B0504030602030204" pitchFamily="34" charset="0"/>
            </a:endParaRPr>
          </a:p>
        </p:txBody>
      </p:sp>
      <p:pic>
        <p:nvPicPr>
          <p:cNvPr id="1026" name="Picture 2" descr="C:\Users\Jonas\Desktop\comput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7167" y="2859782"/>
            <a:ext cx="2152328" cy="215232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Jonas\Desktop\keyboard_PNG5869.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048672" y="3828076"/>
            <a:ext cx="2771800" cy="131083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Elbow Connector 4"/>
          <p:cNvCxnSpPr>
            <a:stCxn id="1027" idx="1"/>
            <a:endCxn id="1026" idx="3"/>
          </p:cNvCxnSpPr>
          <p:nvPr/>
        </p:nvCxnSpPr>
        <p:spPr>
          <a:xfrm rot="10800000">
            <a:off x="5289496" y="3935947"/>
            <a:ext cx="759177" cy="547545"/>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8" name="Picture 4" descr="C:\Users\Jonas\Desktop\8504285992_bd1ae643f0_z.jp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4276" b="95249" l="5469" r="96563"/>
                    </a14:imgEffect>
                  </a14:imgLayer>
                </a14:imgProps>
              </a:ext>
              <a:ext uri="{28A0092B-C50C-407E-A947-70E740481C1C}">
                <a14:useLocalDpi xmlns:a14="http://schemas.microsoft.com/office/drawing/2010/main" val="0"/>
              </a:ext>
            </a:extLst>
          </a:blip>
          <a:srcRect l="5680" r="-1"/>
          <a:stretch/>
        </p:blipFill>
        <p:spPr bwMode="auto">
          <a:xfrm>
            <a:off x="6057900" y="2427734"/>
            <a:ext cx="1955580" cy="136386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Elbow Connector 11"/>
          <p:cNvCxnSpPr>
            <a:stCxn id="1028" idx="1"/>
            <a:endCxn id="1026" idx="3"/>
          </p:cNvCxnSpPr>
          <p:nvPr/>
        </p:nvCxnSpPr>
        <p:spPr>
          <a:xfrm rot="10800000" flipV="1">
            <a:off x="5289496" y="3109664"/>
            <a:ext cx="768405" cy="826281"/>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9" name="Picture 5" descr="C:\Users\Jonas\Desktop\Microsoft_Windows_logo_(Pre-XP).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9592" y="3939902"/>
            <a:ext cx="1465090" cy="120020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Elbow Connector 17"/>
          <p:cNvCxnSpPr>
            <a:stCxn id="1029" idx="3"/>
            <a:endCxn id="1026" idx="1"/>
          </p:cNvCxnSpPr>
          <p:nvPr/>
        </p:nvCxnSpPr>
        <p:spPr>
          <a:xfrm flipV="1">
            <a:off x="2364682" y="3935946"/>
            <a:ext cx="772485" cy="604057"/>
          </a:xfrm>
          <a:prstGeom prst="bent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30" name="Picture 6" descr="C:\Users\Jonas\Desktop\shutterstock_124758646-copy.jp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95536" y="2427734"/>
            <a:ext cx="1979577" cy="1305542"/>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Elbow Connector 22"/>
          <p:cNvCxnSpPr>
            <a:stCxn id="1030" idx="3"/>
            <a:endCxn id="1026" idx="1"/>
          </p:cNvCxnSpPr>
          <p:nvPr/>
        </p:nvCxnSpPr>
        <p:spPr>
          <a:xfrm>
            <a:off x="2375113" y="3080505"/>
            <a:ext cx="762054" cy="855441"/>
          </a:xfrm>
          <a:prstGeom prst="bent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826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6" y="44599"/>
            <a:ext cx="8616974" cy="865573"/>
          </a:xfrm>
        </p:spPr>
        <p:txBody>
          <a:bodyPr>
            <a:normAutofit/>
          </a:bodyPr>
          <a:lstStyle/>
          <a:p>
            <a:r>
              <a:rPr lang="lt-LT" sz="3400" dirty="0" smtClean="0">
                <a:latin typeface="Ubuntu" panose="020B0504030602030204" pitchFamily="34" charset="0"/>
              </a:rPr>
              <a:t>Pertraukimo naudos </a:t>
            </a:r>
            <a:r>
              <a:rPr lang="lt-LT" sz="3400" i="1" dirty="0" smtClean="0">
                <a:latin typeface="Ubuntu" panose="020B0504030602030204" pitchFamily="34" charset="0"/>
              </a:rPr>
              <a:t>metaforinis</a:t>
            </a:r>
            <a:r>
              <a:rPr lang="lt-LT" sz="3400" dirty="0" smtClean="0">
                <a:latin typeface="Ubuntu" panose="020B0504030602030204" pitchFamily="34" charset="0"/>
              </a:rPr>
              <a:t> pavyzdys</a:t>
            </a:r>
            <a:endParaRPr lang="lt-LT" sz="3400" dirty="0">
              <a:latin typeface="Ubuntu" panose="020B0504030602030204" pitchFamily="34" charset="0"/>
            </a:endParaRPr>
          </a:p>
        </p:txBody>
      </p:sp>
      <p:sp>
        <p:nvSpPr>
          <p:cNvPr id="4" name="TextBox 3"/>
          <p:cNvSpPr txBox="1"/>
          <p:nvPr/>
        </p:nvSpPr>
        <p:spPr>
          <a:xfrm>
            <a:off x="2332" y="1059582"/>
            <a:ext cx="9144000" cy="2462213"/>
          </a:xfrm>
          <a:prstGeom prst="rect">
            <a:avLst/>
          </a:prstGeom>
          <a:noFill/>
        </p:spPr>
        <p:txBody>
          <a:bodyPr wrap="square" rtlCol="0">
            <a:spAutoFit/>
          </a:bodyPr>
          <a:lstStyle/>
          <a:p>
            <a:r>
              <a:rPr lang="lt-LT" sz="2200" b="1" i="1" dirty="0" smtClean="0">
                <a:latin typeface="Ubuntu" panose="020B0504030602030204" pitchFamily="34" charset="0"/>
              </a:rPr>
              <a:t>Tarkim</a:t>
            </a:r>
            <a:r>
              <a:rPr lang="lt-LT" sz="2200" b="1" dirty="0" smtClean="0">
                <a:latin typeface="Ubuntu" panose="020B0504030602030204" pitchFamily="34" charset="0"/>
              </a:rPr>
              <a:t>, </a:t>
            </a:r>
            <a:r>
              <a:rPr lang="lt-LT" sz="2200" dirty="0" smtClean="0">
                <a:latin typeface="Ubuntu" panose="020B0504030602030204" pitchFamily="34" charset="0"/>
              </a:rPr>
              <a:t>kad dėstytojo vedama paskaita yra procesas, o studentui iškilęs klausimas yra būsenos pokytis.</a:t>
            </a:r>
          </a:p>
          <a:p>
            <a:pPr>
              <a:tabLst>
                <a:tab pos="6276975" algn="l"/>
              </a:tabLst>
            </a:pPr>
            <a:r>
              <a:rPr lang="lt-LT" sz="2200" dirty="0" smtClean="0">
                <a:latin typeface="Ubuntu" panose="020B0504030602030204" pitchFamily="34" charset="0"/>
              </a:rPr>
              <a:t>Vietoje to, kad </a:t>
            </a:r>
            <a:r>
              <a:rPr lang="lt-LT" sz="2200" dirty="0" smtClean="0">
                <a:solidFill>
                  <a:srgbClr val="C00000"/>
                </a:solidFill>
                <a:latin typeface="Ubuntu" panose="020B0504030602030204" pitchFamily="34" charset="0"/>
              </a:rPr>
              <a:t>Dėstytojas </a:t>
            </a:r>
            <a:r>
              <a:rPr lang="lt-LT" sz="2200" dirty="0" smtClean="0">
                <a:latin typeface="Ubuntu" panose="020B0504030602030204" pitchFamily="34" charset="0"/>
              </a:rPr>
              <a:t>kas kažkiek laiko vaikščiotų ir </a:t>
            </a:r>
            <a:r>
              <a:rPr lang="lt-LT" sz="2200" b="1" dirty="0" smtClean="0">
                <a:solidFill>
                  <a:srgbClr val="FF0000"/>
                </a:solidFill>
                <a:latin typeface="Ubuntu" panose="020B0504030602030204" pitchFamily="34" charset="0"/>
              </a:rPr>
              <a:t>KIEKVIENO </a:t>
            </a:r>
            <a:r>
              <a:rPr lang="lt-LT" sz="2200" dirty="0" smtClean="0">
                <a:solidFill>
                  <a:srgbClr val="7030A0"/>
                </a:solidFill>
                <a:latin typeface="Ubuntu" panose="020B0504030602030204" pitchFamily="34" charset="0"/>
              </a:rPr>
              <a:t>Studento</a:t>
            </a:r>
            <a:r>
              <a:rPr lang="lt-LT" sz="2200" dirty="0" smtClean="0">
                <a:latin typeface="Ubuntu" panose="020B0504030602030204" pitchFamily="34" charset="0"/>
              </a:rPr>
              <a:t> asmeniškai klausinėtų „ar turite klausimų?“ (kas būtų BE INTERRUPT‘Ų), </a:t>
            </a:r>
            <a:r>
              <a:rPr lang="lt-LT" sz="2200" dirty="0" smtClean="0">
                <a:solidFill>
                  <a:srgbClr val="7030A0"/>
                </a:solidFill>
                <a:latin typeface="Ubuntu" panose="020B0504030602030204" pitchFamily="34" charset="0"/>
              </a:rPr>
              <a:t>Studentai</a:t>
            </a:r>
            <a:r>
              <a:rPr lang="lt-LT" sz="2200" dirty="0" smtClean="0">
                <a:latin typeface="Ubuntu" panose="020B0504030602030204" pitchFamily="34" charset="0"/>
              </a:rPr>
              <a:t> turi specialų signalą (interrupt‘ą), </a:t>
            </a:r>
            <a:r>
              <a:rPr lang="lt-LT" sz="2200" i="1" dirty="0" smtClean="0">
                <a:latin typeface="Ubuntu" panose="020B0504030602030204" pitchFamily="34" charset="0"/>
              </a:rPr>
              <a:t>rankos pakėlimą</a:t>
            </a:r>
            <a:r>
              <a:rPr lang="lt-LT" sz="2200" dirty="0" smtClean="0">
                <a:latin typeface="Ubuntu" panose="020B0504030602030204" pitchFamily="34" charset="0"/>
              </a:rPr>
              <a:t>, kuris pasako </a:t>
            </a:r>
            <a:r>
              <a:rPr lang="lt-LT" sz="2200" dirty="0" smtClean="0">
                <a:solidFill>
                  <a:srgbClr val="C00000"/>
                </a:solidFill>
                <a:latin typeface="Ubuntu" panose="020B0504030602030204" pitchFamily="34" charset="0"/>
              </a:rPr>
              <a:t>Dėstytojui</a:t>
            </a:r>
            <a:r>
              <a:rPr lang="lt-LT" sz="2200" dirty="0" smtClean="0">
                <a:latin typeface="Ubuntu" panose="020B0504030602030204" pitchFamily="34" charset="0"/>
              </a:rPr>
              <a:t>, kad </a:t>
            </a:r>
            <a:r>
              <a:rPr lang="lt-LT" sz="2200" dirty="0" smtClean="0">
                <a:solidFill>
                  <a:srgbClr val="7030A0"/>
                </a:solidFill>
                <a:latin typeface="Ubuntu" panose="020B0504030602030204" pitchFamily="34" charset="0"/>
              </a:rPr>
              <a:t>Studentui</a:t>
            </a:r>
            <a:r>
              <a:rPr lang="lt-LT" sz="2200" dirty="0" smtClean="0">
                <a:latin typeface="Ubuntu" panose="020B0504030602030204" pitchFamily="34" charset="0"/>
              </a:rPr>
              <a:t> iškilo klausimas ir kad reikia pristabdyti dėstymą ir į jį atsakyti.</a:t>
            </a:r>
            <a:endParaRPr lang="en-US" sz="2200" dirty="0" smtClean="0">
              <a:latin typeface="Ubuntu" panose="020B0504030602030204" pitchFamily="34" charset="0"/>
            </a:endParaRPr>
          </a:p>
        </p:txBody>
      </p:sp>
    </p:spTree>
    <p:extLst>
      <p:ext uri="{BB962C8B-B14F-4D97-AF65-F5344CB8AC3E}">
        <p14:creationId xmlns:p14="http://schemas.microsoft.com/office/powerpoint/2010/main" val="2480321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3086"/>
            <a:ext cx="7020272" cy="5016758"/>
          </a:xfrm>
          <a:prstGeom prst="rect">
            <a:avLst/>
          </a:prstGeom>
          <a:noFill/>
        </p:spPr>
        <p:txBody>
          <a:bodyPr wrap="square" rtlCol="0">
            <a:spAutoFit/>
          </a:bodyPr>
          <a:lstStyle/>
          <a:p>
            <a:pPr>
              <a:spcAft>
                <a:spcPts val="1200"/>
              </a:spcAft>
            </a:pPr>
            <a:r>
              <a:rPr lang="lt-LT" sz="2000" b="1" dirty="0" smtClean="0">
                <a:solidFill>
                  <a:srgbClr val="7030A0"/>
                </a:solidFill>
                <a:latin typeface="Ubuntu" panose="020B0504030602030204" pitchFamily="34" charset="0"/>
              </a:rPr>
              <a:t>Interrupt‘ai</a:t>
            </a:r>
            <a:r>
              <a:rPr lang="lt-LT" sz="2000" b="1" dirty="0" smtClean="0">
                <a:latin typeface="Ubuntu" panose="020B0504030602030204" pitchFamily="34" charset="0"/>
              </a:rPr>
              <a:t> </a:t>
            </a:r>
            <a:r>
              <a:rPr lang="lt-LT" sz="2000" dirty="0" smtClean="0">
                <a:latin typeface="Ubuntu" panose="020B0504030602030204" pitchFamily="34" charset="0"/>
              </a:rPr>
              <a:t>pagal kilmę yra skirstomi į </a:t>
            </a:r>
            <a:r>
              <a:rPr lang="lt-LT" sz="2000" b="1" dirty="0" smtClean="0">
                <a:latin typeface="Ubuntu" panose="020B0504030602030204" pitchFamily="34" charset="0"/>
              </a:rPr>
              <a:t>vidinius </a:t>
            </a:r>
            <a:r>
              <a:rPr lang="lt-LT" sz="2000" dirty="0" smtClean="0">
                <a:latin typeface="Ubuntu" panose="020B0504030602030204" pitchFamily="34" charset="0"/>
              </a:rPr>
              <a:t>ir </a:t>
            </a:r>
            <a:r>
              <a:rPr lang="lt-LT" sz="2000" b="1" dirty="0" smtClean="0">
                <a:latin typeface="Ubuntu" panose="020B0504030602030204" pitchFamily="34" charset="0"/>
              </a:rPr>
              <a:t>išorinius</a:t>
            </a:r>
            <a:r>
              <a:rPr lang="lt-LT" sz="2000" dirty="0" smtClean="0">
                <a:latin typeface="Ubuntu" panose="020B0504030602030204" pitchFamily="34" charset="0"/>
              </a:rPr>
              <a:t>.</a:t>
            </a:r>
            <a:endParaRPr lang="lt-LT" sz="2000" dirty="0">
              <a:latin typeface="Ubuntu" panose="020B0504030602030204" pitchFamily="34" charset="0"/>
            </a:endParaRPr>
          </a:p>
          <a:p>
            <a:pPr>
              <a:spcAft>
                <a:spcPts val="1200"/>
              </a:spcAft>
            </a:pPr>
            <a:r>
              <a:rPr lang="lt-LT" sz="2000" b="1" dirty="0" smtClean="0">
                <a:latin typeface="Ubuntu" panose="020B0504030602030204" pitchFamily="34" charset="0"/>
              </a:rPr>
              <a:t>Vidiniai</a:t>
            </a:r>
            <a:r>
              <a:rPr lang="lt-LT" sz="2000" dirty="0" smtClean="0">
                <a:latin typeface="Ubuntu" panose="020B0504030602030204" pitchFamily="34" charset="0"/>
              </a:rPr>
              <a:t> interrupt‘ai iš pačio procesoriaus (arba jie išreikštai kviečiami programinio kodo arba neišreikštai, iškilus dėmesio reikalaujančiai situacijai). Jie turi </a:t>
            </a:r>
            <a:r>
              <a:rPr lang="lt-LT" sz="2000" b="1" dirty="0" smtClean="0">
                <a:solidFill>
                  <a:srgbClr val="FF0000"/>
                </a:solidFill>
                <a:latin typeface="Ubuntu" panose="020B0504030602030204" pitchFamily="34" charset="0"/>
              </a:rPr>
              <a:t>didžiausią </a:t>
            </a:r>
            <a:r>
              <a:rPr lang="lt-LT" sz="2000" dirty="0" smtClean="0">
                <a:latin typeface="Ubuntu" panose="020B0504030602030204" pitchFamily="34" charset="0"/>
              </a:rPr>
              <a:t>vykdymo prioritetą.</a:t>
            </a:r>
          </a:p>
          <a:p>
            <a:pPr>
              <a:spcAft>
                <a:spcPts val="1200"/>
              </a:spcAft>
            </a:pPr>
            <a:r>
              <a:rPr lang="lt-LT" sz="2000" b="1" dirty="0" smtClean="0">
                <a:latin typeface="Ubuntu" panose="020B0504030602030204" pitchFamily="34" charset="0"/>
              </a:rPr>
              <a:t>Išoriniai </a:t>
            </a:r>
            <a:r>
              <a:rPr lang="lt-LT" sz="2000" dirty="0" smtClean="0">
                <a:latin typeface="Ubuntu" panose="020B0504030602030204" pitchFamily="34" charset="0"/>
              </a:rPr>
              <a:t>interrupt‘ai kyla dėl išorinių priežasčių. Kadangi ne visada logiška yra reaguoti į absoliučiai visus išorinių įrenginių pertraukimus, </a:t>
            </a:r>
            <a:r>
              <a:rPr lang="lt-LT" sz="2000" b="1" dirty="0" smtClean="0">
                <a:latin typeface="Ubuntu" panose="020B0504030602030204" pitchFamily="34" charset="0"/>
              </a:rPr>
              <a:t>išoriniai</a:t>
            </a:r>
            <a:r>
              <a:rPr lang="lt-LT" sz="2000" dirty="0" smtClean="0">
                <a:latin typeface="Ubuntu" panose="020B0504030602030204" pitchFamily="34" charset="0"/>
              </a:rPr>
              <a:t> interrupt‘ai  yra papildomai skirstomi į </a:t>
            </a:r>
            <a:r>
              <a:rPr lang="lt-LT" sz="2000" b="1" dirty="0" smtClean="0">
                <a:latin typeface="Ubuntu" panose="020B0504030602030204" pitchFamily="34" charset="0"/>
              </a:rPr>
              <a:t>Maskuojamus </a:t>
            </a:r>
            <a:r>
              <a:rPr lang="lt-LT" sz="2000" dirty="0" smtClean="0">
                <a:latin typeface="Ubuntu" panose="020B0504030602030204" pitchFamily="34" charset="0"/>
              </a:rPr>
              <a:t>ir </a:t>
            </a:r>
            <a:r>
              <a:rPr lang="lt-LT" sz="2000" b="1" dirty="0" smtClean="0">
                <a:latin typeface="Ubuntu" panose="020B0504030602030204" pitchFamily="34" charset="0"/>
              </a:rPr>
              <a:t>Nemaskuojamus</a:t>
            </a:r>
            <a:r>
              <a:rPr lang="lt-LT" sz="2000" dirty="0" smtClean="0">
                <a:latin typeface="Ubuntu" panose="020B0504030602030204" pitchFamily="34" charset="0"/>
              </a:rPr>
              <a:t>.</a:t>
            </a:r>
            <a:endParaRPr lang="en-US" sz="2000" dirty="0" smtClean="0">
              <a:latin typeface="Ubuntu" panose="020B0504030602030204" pitchFamily="34" charset="0"/>
            </a:endParaRPr>
          </a:p>
          <a:p>
            <a:pPr>
              <a:spcAft>
                <a:spcPts val="1200"/>
              </a:spcAft>
            </a:pPr>
            <a:r>
              <a:rPr lang="lt-LT" sz="2000" b="1" dirty="0" smtClean="0">
                <a:latin typeface="Ubuntu" panose="020B0504030602030204" pitchFamily="34" charset="0"/>
              </a:rPr>
              <a:t>Maskuojami </a:t>
            </a:r>
            <a:r>
              <a:rPr lang="lt-LT" sz="2000" dirty="0" smtClean="0">
                <a:latin typeface="Ubuntu" panose="020B0504030602030204" pitchFamily="34" charset="0"/>
              </a:rPr>
              <a:t>pertraukimai gali būti ignoruojami, nustačius </a:t>
            </a:r>
            <a:r>
              <a:rPr lang="en-US" sz="2000" i="1" dirty="0" smtClean="0">
                <a:latin typeface="Ubuntu" panose="020B0504030602030204" pitchFamily="34" charset="0"/>
              </a:rPr>
              <a:t>Interrupt </a:t>
            </a:r>
            <a:r>
              <a:rPr lang="lt-LT" sz="2000" i="1" dirty="0" smtClean="0">
                <a:latin typeface="Ubuntu" panose="020B0504030602030204" pitchFamily="34" charset="0"/>
              </a:rPr>
              <a:t>žymę</a:t>
            </a:r>
            <a:r>
              <a:rPr lang="en-US" sz="2000" i="1" dirty="0" smtClean="0">
                <a:latin typeface="Ubuntu" panose="020B0504030602030204" pitchFamily="34" charset="0"/>
              </a:rPr>
              <a:t> (IF)</a:t>
            </a:r>
            <a:r>
              <a:rPr lang="lt-LT" sz="2000" i="1" dirty="0" smtClean="0">
                <a:latin typeface="Ubuntu" panose="020B0504030602030204" pitchFamily="34" charset="0"/>
              </a:rPr>
              <a:t> </a:t>
            </a:r>
            <a:r>
              <a:rPr lang="en-US" sz="2000" dirty="0" smtClean="0">
                <a:latin typeface="Ubuntu" panose="020B0504030602030204" pitchFamily="34" charset="0"/>
              </a:rPr>
              <a:t>= 0.</a:t>
            </a:r>
            <a:endParaRPr lang="lt-LT" sz="2000" dirty="0" smtClean="0">
              <a:latin typeface="Ubuntu" panose="020B0504030602030204" pitchFamily="34" charset="0"/>
            </a:endParaRPr>
          </a:p>
          <a:p>
            <a:pPr>
              <a:spcAft>
                <a:spcPts val="1200"/>
              </a:spcAft>
            </a:pPr>
            <a:r>
              <a:rPr lang="lt-LT" sz="2000" dirty="0" smtClean="0">
                <a:latin typeface="Ubuntu" panose="020B0504030602030204" pitchFamily="34" charset="0"/>
              </a:rPr>
              <a:t>Interrupt‘ai skirstomi tam, kad, jei kiltų keli interrupt‘ai vienu metu, būtų galima juos vykdyti tam tikra, logiška ir aprašyta, tvarka.</a:t>
            </a:r>
            <a:endParaRPr lang="lt-LT" sz="2000" dirty="0">
              <a:latin typeface="Ubuntu" panose="020B0504030602030204" pitchFamily="34" charset="0"/>
            </a:endParaRPr>
          </a:p>
        </p:txBody>
      </p:sp>
      <p:sp>
        <p:nvSpPr>
          <p:cNvPr id="2" name="TextBox 1"/>
          <p:cNvSpPr txBox="1"/>
          <p:nvPr/>
        </p:nvSpPr>
        <p:spPr>
          <a:xfrm>
            <a:off x="6948288" y="987574"/>
            <a:ext cx="2304232" cy="276998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lt-LT" sz="2400" b="1" dirty="0" smtClean="0"/>
              <a:t>Vykdymo prioritetai:</a:t>
            </a:r>
          </a:p>
          <a:p>
            <a:pPr marL="342900" indent="-342900">
              <a:buFont typeface="+mj-lt"/>
              <a:buAutoNum type="arabicPeriod"/>
            </a:pPr>
            <a:r>
              <a:rPr lang="lt-LT" dirty="0" smtClean="0"/>
              <a:t>Dalyba iš nulio</a:t>
            </a:r>
          </a:p>
          <a:p>
            <a:pPr marL="342900" indent="-342900">
              <a:buFont typeface="+mj-lt"/>
              <a:buAutoNum type="arabicPeriod"/>
            </a:pPr>
            <a:r>
              <a:rPr lang="lt-LT" dirty="0" smtClean="0"/>
              <a:t>Programinis</a:t>
            </a:r>
          </a:p>
          <a:p>
            <a:pPr marL="342900" indent="-342900">
              <a:buFont typeface="+mj-lt"/>
              <a:buAutoNum type="arabicPeriod"/>
            </a:pPr>
            <a:r>
              <a:rPr lang="lt-LT" dirty="0" smtClean="0"/>
              <a:t>INTO (overflow)</a:t>
            </a:r>
          </a:p>
          <a:p>
            <a:pPr marL="342900" indent="-342900">
              <a:buFont typeface="+mj-lt"/>
              <a:buAutoNum type="arabicPeriod"/>
            </a:pPr>
            <a:r>
              <a:rPr lang="lt-LT" dirty="0" smtClean="0"/>
              <a:t>Nemask išoriniai</a:t>
            </a:r>
          </a:p>
          <a:p>
            <a:pPr marL="342900" indent="-342900">
              <a:buFont typeface="+mj-lt"/>
              <a:buAutoNum type="arabicPeriod"/>
            </a:pPr>
            <a:r>
              <a:rPr lang="lt-LT" dirty="0" smtClean="0"/>
              <a:t>Mask išoriniai</a:t>
            </a:r>
          </a:p>
          <a:p>
            <a:pPr marL="342900" indent="-342900">
              <a:buFont typeface="+mj-lt"/>
              <a:buAutoNum type="arabicPeriod"/>
            </a:pPr>
            <a:r>
              <a:rPr lang="lt-LT" dirty="0" smtClean="0"/>
              <a:t>Žingsninis (debug)</a:t>
            </a:r>
            <a:endParaRPr lang="lt-LT" dirty="0"/>
          </a:p>
        </p:txBody>
      </p:sp>
    </p:spTree>
    <p:extLst>
      <p:ext uri="{BB962C8B-B14F-4D97-AF65-F5344CB8AC3E}">
        <p14:creationId xmlns:p14="http://schemas.microsoft.com/office/powerpoint/2010/main" val="107373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05796" y="84569"/>
            <a:ext cx="487471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lt-LT" sz="2400" b="1" dirty="0" smtClean="0">
                <a:solidFill>
                  <a:srgbClr val="FF0000"/>
                </a:solidFill>
              </a:rPr>
              <a:t>Situacija: </a:t>
            </a:r>
            <a:r>
              <a:rPr lang="lt-LT" sz="2400" b="1" dirty="0" smtClean="0"/>
              <a:t/>
            </a:r>
            <a:br>
              <a:rPr lang="lt-LT" sz="2400" b="1" dirty="0" smtClean="0"/>
            </a:br>
            <a:r>
              <a:rPr lang="lt-LT" sz="2400" b="1" dirty="0" smtClean="0"/>
              <a:t>Gautas pertraukimo signalas</a:t>
            </a:r>
            <a:endParaRPr lang="lt-LT" sz="2400" b="1" dirty="0"/>
          </a:p>
        </p:txBody>
      </p:sp>
      <p:cxnSp>
        <p:nvCxnSpPr>
          <p:cNvPr id="7" name="Straight Arrow Connector 6"/>
          <p:cNvCxnSpPr>
            <a:stCxn id="16" idx="2"/>
            <a:endCxn id="8" idx="0"/>
          </p:cNvCxnSpPr>
          <p:nvPr/>
        </p:nvCxnSpPr>
        <p:spPr>
          <a:xfrm flipH="1">
            <a:off x="2733638" y="699542"/>
            <a:ext cx="2158" cy="288032"/>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 name="Flowchart: Decision 7"/>
          <p:cNvSpPr/>
          <p:nvPr/>
        </p:nvSpPr>
        <p:spPr>
          <a:xfrm>
            <a:off x="1687364" y="987574"/>
            <a:ext cx="2092548" cy="7920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b="1" dirty="0" smtClean="0"/>
              <a:t>Vidinis?</a:t>
            </a:r>
            <a:endParaRPr lang="lt-LT" b="1" dirty="0"/>
          </a:p>
        </p:txBody>
      </p:sp>
      <p:sp>
        <p:nvSpPr>
          <p:cNvPr id="16" name="Rectangle 15"/>
          <p:cNvSpPr/>
          <p:nvPr/>
        </p:nvSpPr>
        <p:spPr>
          <a:xfrm>
            <a:off x="1547664" y="123478"/>
            <a:ext cx="2376264" cy="57606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dirty="0" smtClean="0"/>
              <a:t>Įvykdoma </a:t>
            </a:r>
            <a:r>
              <a:rPr lang="en-US" b="1" dirty="0" err="1" smtClean="0"/>
              <a:t>pask</a:t>
            </a:r>
            <a:r>
              <a:rPr lang="en-US" dirty="0" smtClean="0"/>
              <a:t>. </a:t>
            </a:r>
            <a:r>
              <a:rPr lang="lt-LT" dirty="0" smtClean="0"/>
              <a:t>vykdoma komanda</a:t>
            </a:r>
            <a:endParaRPr lang="lt-LT" dirty="0"/>
          </a:p>
        </p:txBody>
      </p:sp>
      <p:sp>
        <p:nvSpPr>
          <p:cNvPr id="25" name="Flowchart: Decision 24"/>
          <p:cNvSpPr/>
          <p:nvPr/>
        </p:nvSpPr>
        <p:spPr>
          <a:xfrm>
            <a:off x="1687364" y="1923678"/>
            <a:ext cx="2092548"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sz="1600" b="1" dirty="0" smtClean="0"/>
              <a:t>Nemask</a:t>
            </a:r>
            <a:r>
              <a:rPr lang="lt-LT" sz="1600" dirty="0" smtClean="0"/>
              <a:t>?</a:t>
            </a:r>
            <a:endParaRPr lang="lt-LT" sz="3600" dirty="0"/>
          </a:p>
        </p:txBody>
      </p:sp>
      <p:cxnSp>
        <p:nvCxnSpPr>
          <p:cNvPr id="27" name="Straight Arrow Connector 26"/>
          <p:cNvCxnSpPr>
            <a:stCxn id="8" idx="2"/>
            <a:endCxn id="25" idx="0"/>
          </p:cNvCxnSpPr>
          <p:nvPr/>
        </p:nvCxnSpPr>
        <p:spPr>
          <a:xfrm>
            <a:off x="2733638" y="1779662"/>
            <a:ext cx="0" cy="144016"/>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Flowchart: Decision 28"/>
          <p:cNvSpPr/>
          <p:nvPr/>
        </p:nvSpPr>
        <p:spPr>
          <a:xfrm>
            <a:off x="1687364" y="2931790"/>
            <a:ext cx="2092548" cy="7920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sz="1600" b="1" dirty="0" smtClean="0"/>
              <a:t>Mask?</a:t>
            </a:r>
            <a:endParaRPr lang="lt-LT" sz="3600" dirty="0"/>
          </a:p>
        </p:txBody>
      </p:sp>
      <p:cxnSp>
        <p:nvCxnSpPr>
          <p:cNvPr id="30" name="Straight Arrow Connector 29"/>
          <p:cNvCxnSpPr>
            <a:stCxn id="25" idx="2"/>
            <a:endCxn id="29" idx="0"/>
          </p:cNvCxnSpPr>
          <p:nvPr/>
        </p:nvCxnSpPr>
        <p:spPr>
          <a:xfrm>
            <a:off x="2733638" y="2787774"/>
            <a:ext cx="0" cy="144016"/>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9" idx="2"/>
            <a:endCxn id="37" idx="0"/>
          </p:cNvCxnSpPr>
          <p:nvPr/>
        </p:nvCxnSpPr>
        <p:spPr>
          <a:xfrm>
            <a:off x="2733638" y="3723878"/>
            <a:ext cx="2158" cy="18002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7" name="Flowchart: Decision 36"/>
          <p:cNvSpPr/>
          <p:nvPr/>
        </p:nvSpPr>
        <p:spPr>
          <a:xfrm>
            <a:off x="1831380" y="3903898"/>
            <a:ext cx="1808832" cy="396044"/>
          </a:xfrm>
          <a:prstGeom prst="flowChartDecisio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sz="1600" b="1" dirty="0" smtClean="0"/>
              <a:t>TF </a:t>
            </a:r>
            <a:r>
              <a:rPr lang="en-US" sz="1600" b="1" dirty="0" smtClean="0"/>
              <a:t>= 1</a:t>
            </a:r>
            <a:r>
              <a:rPr lang="lt-LT" sz="1600" b="1" dirty="0" smtClean="0"/>
              <a:t>?</a:t>
            </a:r>
            <a:endParaRPr lang="lt-LT" sz="3600" dirty="0"/>
          </a:p>
        </p:txBody>
      </p:sp>
      <p:sp>
        <p:nvSpPr>
          <p:cNvPr id="44" name="Flowchart: Decision 43"/>
          <p:cNvSpPr/>
          <p:nvPr/>
        </p:nvSpPr>
        <p:spPr>
          <a:xfrm>
            <a:off x="3991620" y="3129812"/>
            <a:ext cx="1808832" cy="396044"/>
          </a:xfrm>
          <a:prstGeom prst="flowChartDecisio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IF = 1?</a:t>
            </a:r>
            <a:endParaRPr lang="lt-LT" sz="3600" dirty="0"/>
          </a:p>
        </p:txBody>
      </p:sp>
      <p:sp>
        <p:nvSpPr>
          <p:cNvPr id="46" name="Rectangle 45"/>
          <p:cNvSpPr/>
          <p:nvPr/>
        </p:nvSpPr>
        <p:spPr>
          <a:xfrm>
            <a:off x="1547664" y="4518472"/>
            <a:ext cx="2376264" cy="57606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dirty="0" smtClean="0"/>
              <a:t>Pradedama vykdyti </a:t>
            </a:r>
            <a:r>
              <a:rPr lang="lt-LT" b="1" dirty="0" smtClean="0"/>
              <a:t>sekanti</a:t>
            </a:r>
            <a:r>
              <a:rPr lang="lt-LT" dirty="0" smtClean="0"/>
              <a:t> komanda</a:t>
            </a:r>
            <a:endParaRPr lang="lt-LT" dirty="0"/>
          </a:p>
        </p:txBody>
      </p:sp>
      <p:cxnSp>
        <p:nvCxnSpPr>
          <p:cNvPr id="48" name="Straight Arrow Connector 47"/>
          <p:cNvCxnSpPr>
            <a:stCxn id="37" idx="2"/>
            <a:endCxn id="46" idx="0"/>
          </p:cNvCxnSpPr>
          <p:nvPr/>
        </p:nvCxnSpPr>
        <p:spPr>
          <a:xfrm>
            <a:off x="2735796" y="4299942"/>
            <a:ext cx="0" cy="21853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948264" y="1095586"/>
            <a:ext cx="2232248" cy="176419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sz="2400" b="1" dirty="0" smtClean="0"/>
              <a:t>Kviečiama pertraukimo apdorojimo procedūra</a:t>
            </a:r>
            <a:endParaRPr lang="lt-LT" sz="2400" b="1" dirty="0"/>
          </a:p>
        </p:txBody>
      </p:sp>
      <p:cxnSp>
        <p:nvCxnSpPr>
          <p:cNvPr id="58" name="Straight Arrow Connector 57"/>
          <p:cNvCxnSpPr>
            <a:stCxn id="29" idx="3"/>
            <a:endCxn id="44" idx="1"/>
          </p:cNvCxnSpPr>
          <p:nvPr/>
        </p:nvCxnSpPr>
        <p:spPr>
          <a:xfrm>
            <a:off x="3779912" y="3327834"/>
            <a:ext cx="211708" cy="0"/>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8" idx="3"/>
            <a:endCxn id="49" idx="1"/>
          </p:cNvCxnSpPr>
          <p:nvPr/>
        </p:nvCxnSpPr>
        <p:spPr>
          <a:xfrm>
            <a:off x="3779912" y="1383618"/>
            <a:ext cx="3168352" cy="594066"/>
          </a:xfrm>
          <a:prstGeom prst="bentConnector3">
            <a:avLst>
              <a:gd name="adj1" fmla="val 47595"/>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25" idx="3"/>
            <a:endCxn id="49" idx="1"/>
          </p:cNvCxnSpPr>
          <p:nvPr/>
        </p:nvCxnSpPr>
        <p:spPr>
          <a:xfrm flipV="1">
            <a:off x="3779912" y="1977684"/>
            <a:ext cx="3168352" cy="378042"/>
          </a:xfrm>
          <a:prstGeom prst="bentConnector3">
            <a:avLst>
              <a:gd name="adj1" fmla="val 47595"/>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44" idx="3"/>
            <a:endCxn id="49" idx="1"/>
          </p:cNvCxnSpPr>
          <p:nvPr/>
        </p:nvCxnSpPr>
        <p:spPr>
          <a:xfrm flipV="1">
            <a:off x="5800452" y="1977684"/>
            <a:ext cx="1147812" cy="1350150"/>
          </a:xfrm>
          <a:prstGeom prst="bentConnector3">
            <a:avLst>
              <a:gd name="adj1" fmla="val 33403"/>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37" idx="3"/>
            <a:endCxn id="49" idx="1"/>
          </p:cNvCxnSpPr>
          <p:nvPr/>
        </p:nvCxnSpPr>
        <p:spPr>
          <a:xfrm flipV="1">
            <a:off x="3640212" y="1977684"/>
            <a:ext cx="3308052" cy="2124236"/>
          </a:xfrm>
          <a:prstGeom prst="bentConnector3">
            <a:avLst>
              <a:gd name="adj1" fmla="val 88775"/>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687364" y="3629222"/>
            <a:ext cx="576064" cy="369332"/>
          </a:xfrm>
          <a:prstGeom prst="rect">
            <a:avLst/>
          </a:prstGeom>
          <a:noFill/>
        </p:spPr>
        <p:txBody>
          <a:bodyPr wrap="square" rtlCol="0">
            <a:spAutoFit/>
          </a:bodyPr>
          <a:lstStyle/>
          <a:p>
            <a:r>
              <a:rPr lang="lt-LT" b="1" dirty="0" smtClean="0">
                <a:solidFill>
                  <a:srgbClr val="C00000"/>
                </a:solidFill>
              </a:rPr>
              <a:t>NE</a:t>
            </a:r>
            <a:r>
              <a:rPr lang="en-US" b="1" dirty="0" smtClean="0">
                <a:solidFill>
                  <a:srgbClr val="C00000"/>
                </a:solidFill>
              </a:rPr>
              <a:t>!</a:t>
            </a:r>
            <a:endParaRPr lang="lt-LT" b="1" dirty="0">
              <a:solidFill>
                <a:srgbClr val="C00000"/>
              </a:solidFill>
            </a:endParaRPr>
          </a:p>
        </p:txBody>
      </p:sp>
      <p:sp>
        <p:nvSpPr>
          <p:cNvPr id="89" name="TextBox 88"/>
          <p:cNvSpPr txBox="1"/>
          <p:nvPr/>
        </p:nvSpPr>
        <p:spPr>
          <a:xfrm>
            <a:off x="1659732" y="2675116"/>
            <a:ext cx="576064" cy="369332"/>
          </a:xfrm>
          <a:prstGeom prst="rect">
            <a:avLst/>
          </a:prstGeom>
          <a:noFill/>
        </p:spPr>
        <p:txBody>
          <a:bodyPr wrap="square" rtlCol="0">
            <a:spAutoFit/>
          </a:bodyPr>
          <a:lstStyle/>
          <a:p>
            <a:r>
              <a:rPr lang="lt-LT" b="1" dirty="0" smtClean="0">
                <a:solidFill>
                  <a:srgbClr val="C00000"/>
                </a:solidFill>
              </a:rPr>
              <a:t>NE</a:t>
            </a:r>
            <a:r>
              <a:rPr lang="en-US" b="1" dirty="0" smtClean="0">
                <a:solidFill>
                  <a:srgbClr val="C00000"/>
                </a:solidFill>
              </a:rPr>
              <a:t>!</a:t>
            </a:r>
            <a:endParaRPr lang="lt-LT" b="1" dirty="0">
              <a:solidFill>
                <a:srgbClr val="C00000"/>
              </a:solidFill>
            </a:endParaRPr>
          </a:p>
        </p:txBody>
      </p:sp>
      <p:sp>
        <p:nvSpPr>
          <p:cNvPr id="90" name="TextBox 89"/>
          <p:cNvSpPr txBox="1"/>
          <p:nvPr/>
        </p:nvSpPr>
        <p:spPr>
          <a:xfrm>
            <a:off x="1659732" y="1667004"/>
            <a:ext cx="576064" cy="369332"/>
          </a:xfrm>
          <a:prstGeom prst="rect">
            <a:avLst/>
          </a:prstGeom>
          <a:noFill/>
        </p:spPr>
        <p:txBody>
          <a:bodyPr wrap="square" rtlCol="0">
            <a:spAutoFit/>
          </a:bodyPr>
          <a:lstStyle/>
          <a:p>
            <a:r>
              <a:rPr lang="lt-LT" b="1" dirty="0" smtClean="0">
                <a:solidFill>
                  <a:srgbClr val="C00000"/>
                </a:solidFill>
              </a:rPr>
              <a:t>NE</a:t>
            </a:r>
            <a:r>
              <a:rPr lang="en-US" b="1" dirty="0" smtClean="0">
                <a:solidFill>
                  <a:srgbClr val="C00000"/>
                </a:solidFill>
              </a:rPr>
              <a:t>!</a:t>
            </a:r>
            <a:endParaRPr lang="lt-LT" b="1" dirty="0">
              <a:solidFill>
                <a:srgbClr val="C00000"/>
              </a:solidFill>
            </a:endParaRPr>
          </a:p>
        </p:txBody>
      </p:sp>
      <p:cxnSp>
        <p:nvCxnSpPr>
          <p:cNvPr id="92" name="Elbow Connector 91"/>
          <p:cNvCxnSpPr>
            <a:stCxn id="44" idx="2"/>
            <a:endCxn id="29" idx="2"/>
          </p:cNvCxnSpPr>
          <p:nvPr/>
        </p:nvCxnSpPr>
        <p:spPr>
          <a:xfrm rot="5400000">
            <a:off x="3715826" y="2543668"/>
            <a:ext cx="198022" cy="2162398"/>
          </a:xfrm>
          <a:prstGeom prst="bentConnector3">
            <a:avLst>
              <a:gd name="adj1" fmla="val 93587"/>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855716" y="3450566"/>
            <a:ext cx="576064" cy="369332"/>
          </a:xfrm>
          <a:prstGeom prst="rect">
            <a:avLst/>
          </a:prstGeom>
          <a:noFill/>
        </p:spPr>
        <p:txBody>
          <a:bodyPr wrap="square" rtlCol="0">
            <a:spAutoFit/>
          </a:bodyPr>
          <a:lstStyle/>
          <a:p>
            <a:r>
              <a:rPr lang="lt-LT" b="1" dirty="0" smtClean="0">
                <a:solidFill>
                  <a:srgbClr val="C00000"/>
                </a:solidFill>
              </a:rPr>
              <a:t>NE</a:t>
            </a:r>
            <a:r>
              <a:rPr lang="en-US" b="1" dirty="0" smtClean="0">
                <a:solidFill>
                  <a:srgbClr val="C00000"/>
                </a:solidFill>
              </a:rPr>
              <a:t>!</a:t>
            </a:r>
            <a:endParaRPr lang="lt-LT" b="1" dirty="0">
              <a:solidFill>
                <a:srgbClr val="C00000"/>
              </a:solidFill>
            </a:endParaRPr>
          </a:p>
        </p:txBody>
      </p:sp>
      <p:sp>
        <p:nvSpPr>
          <p:cNvPr id="101" name="TextBox 100"/>
          <p:cNvSpPr txBox="1"/>
          <p:nvPr/>
        </p:nvSpPr>
        <p:spPr>
          <a:xfrm>
            <a:off x="3487564" y="2928812"/>
            <a:ext cx="818232" cy="369332"/>
          </a:xfrm>
          <a:prstGeom prst="rect">
            <a:avLst/>
          </a:prstGeom>
          <a:noFill/>
        </p:spPr>
        <p:txBody>
          <a:bodyPr wrap="square" rtlCol="0">
            <a:spAutoFit/>
          </a:bodyPr>
          <a:lstStyle/>
          <a:p>
            <a:r>
              <a:rPr lang="en-US" b="1" dirty="0" smtClean="0">
                <a:solidFill>
                  <a:schemeClr val="accent5">
                    <a:lumMod val="50000"/>
                  </a:schemeClr>
                </a:solidFill>
              </a:rPr>
              <a:t>TAIP!</a:t>
            </a:r>
            <a:endParaRPr lang="lt-LT" b="1" dirty="0">
              <a:solidFill>
                <a:schemeClr val="accent5">
                  <a:lumMod val="50000"/>
                </a:schemeClr>
              </a:solidFill>
            </a:endParaRPr>
          </a:p>
        </p:txBody>
      </p:sp>
      <p:sp>
        <p:nvSpPr>
          <p:cNvPr id="102" name="TextBox 101"/>
          <p:cNvSpPr txBox="1"/>
          <p:nvPr/>
        </p:nvSpPr>
        <p:spPr>
          <a:xfrm>
            <a:off x="3703588" y="987574"/>
            <a:ext cx="818232" cy="369332"/>
          </a:xfrm>
          <a:prstGeom prst="rect">
            <a:avLst/>
          </a:prstGeom>
          <a:noFill/>
        </p:spPr>
        <p:txBody>
          <a:bodyPr wrap="square" rtlCol="0">
            <a:spAutoFit/>
          </a:bodyPr>
          <a:lstStyle/>
          <a:p>
            <a:r>
              <a:rPr lang="en-US" b="1" dirty="0" smtClean="0">
                <a:solidFill>
                  <a:schemeClr val="accent5">
                    <a:lumMod val="50000"/>
                  </a:schemeClr>
                </a:solidFill>
              </a:rPr>
              <a:t>TAIP!</a:t>
            </a:r>
            <a:endParaRPr lang="lt-LT" b="1" dirty="0">
              <a:solidFill>
                <a:schemeClr val="accent5">
                  <a:lumMod val="50000"/>
                </a:schemeClr>
              </a:solidFill>
            </a:endParaRPr>
          </a:p>
        </p:txBody>
      </p:sp>
      <p:sp>
        <p:nvSpPr>
          <p:cNvPr id="103" name="TextBox 102"/>
          <p:cNvSpPr txBox="1"/>
          <p:nvPr/>
        </p:nvSpPr>
        <p:spPr>
          <a:xfrm>
            <a:off x="3677444" y="1986394"/>
            <a:ext cx="818232" cy="369332"/>
          </a:xfrm>
          <a:prstGeom prst="rect">
            <a:avLst/>
          </a:prstGeom>
          <a:noFill/>
        </p:spPr>
        <p:txBody>
          <a:bodyPr wrap="square" rtlCol="0">
            <a:spAutoFit/>
          </a:bodyPr>
          <a:lstStyle/>
          <a:p>
            <a:r>
              <a:rPr lang="en-US" b="1" dirty="0" smtClean="0">
                <a:solidFill>
                  <a:schemeClr val="accent5">
                    <a:lumMod val="50000"/>
                  </a:schemeClr>
                </a:solidFill>
              </a:rPr>
              <a:t>TAIP!</a:t>
            </a:r>
            <a:endParaRPr lang="lt-LT" b="1" dirty="0">
              <a:solidFill>
                <a:schemeClr val="accent5">
                  <a:lumMod val="50000"/>
                </a:schemeClr>
              </a:solidFill>
            </a:endParaRPr>
          </a:p>
        </p:txBody>
      </p:sp>
      <p:sp>
        <p:nvSpPr>
          <p:cNvPr id="104" name="TextBox 103"/>
          <p:cNvSpPr txBox="1"/>
          <p:nvPr/>
        </p:nvSpPr>
        <p:spPr>
          <a:xfrm>
            <a:off x="3487564" y="3786594"/>
            <a:ext cx="818232" cy="369332"/>
          </a:xfrm>
          <a:prstGeom prst="rect">
            <a:avLst/>
          </a:prstGeom>
          <a:noFill/>
        </p:spPr>
        <p:txBody>
          <a:bodyPr wrap="square" rtlCol="0">
            <a:spAutoFit/>
          </a:bodyPr>
          <a:lstStyle/>
          <a:p>
            <a:r>
              <a:rPr lang="en-US" b="1" dirty="0" smtClean="0">
                <a:solidFill>
                  <a:schemeClr val="accent5">
                    <a:lumMod val="50000"/>
                  </a:schemeClr>
                </a:solidFill>
              </a:rPr>
              <a:t>TAIP!</a:t>
            </a:r>
            <a:endParaRPr lang="lt-LT" b="1" dirty="0">
              <a:solidFill>
                <a:schemeClr val="accent5">
                  <a:lumMod val="50000"/>
                </a:schemeClr>
              </a:solidFill>
            </a:endParaRPr>
          </a:p>
        </p:txBody>
      </p:sp>
      <p:sp>
        <p:nvSpPr>
          <p:cNvPr id="131" name="Rectangular Callout 130"/>
          <p:cNvSpPr/>
          <p:nvPr/>
        </p:nvSpPr>
        <p:spPr>
          <a:xfrm>
            <a:off x="0" y="843558"/>
            <a:ext cx="1547664" cy="823446"/>
          </a:xfrm>
          <a:prstGeom prst="wedgeRectCallout">
            <a:avLst>
              <a:gd name="adj1" fmla="val 60406"/>
              <a:gd name="adj2" fmla="val 14000"/>
            </a:avLst>
          </a:prstGeom>
          <a:solidFill>
            <a:srgbClr val="FDFDB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sz="1600" dirty="0" smtClean="0">
                <a:solidFill>
                  <a:sysClr val="windowText" lastClr="000000"/>
                </a:solidFill>
              </a:rPr>
              <a:t>Ar programinis / vidinis? (</a:t>
            </a:r>
            <a:endParaRPr lang="lt-LT" sz="1600" dirty="0">
              <a:solidFill>
                <a:sysClr val="windowText" lastClr="000000"/>
              </a:solidFill>
            </a:endParaRPr>
          </a:p>
        </p:txBody>
      </p:sp>
      <p:sp>
        <p:nvSpPr>
          <p:cNvPr id="137" name="Rectangular Callout 136"/>
          <p:cNvSpPr/>
          <p:nvPr/>
        </p:nvSpPr>
        <p:spPr>
          <a:xfrm>
            <a:off x="-29468" y="1725656"/>
            <a:ext cx="1570956" cy="1278142"/>
          </a:xfrm>
          <a:prstGeom prst="wedgeRectCallout">
            <a:avLst>
              <a:gd name="adj1" fmla="val 57981"/>
              <a:gd name="adj2" fmla="val -1898"/>
            </a:avLst>
          </a:prstGeom>
          <a:solidFill>
            <a:srgbClr val="FDFDB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ysClr val="windowText" lastClr="000000"/>
                </a:solidFill>
              </a:rPr>
              <a:t>Ar</a:t>
            </a:r>
            <a:r>
              <a:rPr lang="en-US" sz="1600" dirty="0" smtClean="0">
                <a:solidFill>
                  <a:sysClr val="windowText" lastClr="000000"/>
                </a:solidFill>
              </a:rPr>
              <a:t> </a:t>
            </a:r>
            <a:r>
              <a:rPr lang="lt-LT" sz="1600" dirty="0" smtClean="0">
                <a:solidFill>
                  <a:sysClr val="windowText" lastClr="000000"/>
                </a:solidFill>
              </a:rPr>
              <a:t>jis yra </a:t>
            </a:r>
            <a:r>
              <a:rPr lang="lt-LT" sz="1500" dirty="0" smtClean="0">
                <a:solidFill>
                  <a:sysClr val="windowText" lastClr="000000"/>
                </a:solidFill>
              </a:rPr>
              <a:t>nemaskuo-jamas</a:t>
            </a:r>
            <a:br>
              <a:rPr lang="lt-LT" sz="1500" dirty="0" smtClean="0">
                <a:solidFill>
                  <a:sysClr val="windowText" lastClr="000000"/>
                </a:solidFill>
              </a:rPr>
            </a:br>
            <a:r>
              <a:rPr lang="lt-LT" sz="1500" dirty="0" smtClean="0">
                <a:solidFill>
                  <a:sysClr val="windowText" lastClr="000000"/>
                </a:solidFill>
              </a:rPr>
              <a:t>(</a:t>
            </a:r>
            <a:r>
              <a:rPr lang="lt-LT" sz="1300" dirty="0" smtClean="0">
                <a:solidFill>
                  <a:sysClr val="windowText" lastClr="000000"/>
                </a:solidFill>
              </a:rPr>
              <a:t>prioritetinis išorinis</a:t>
            </a:r>
            <a:r>
              <a:rPr lang="lt-LT" sz="1500" dirty="0" smtClean="0">
                <a:solidFill>
                  <a:sysClr val="windowText" lastClr="000000"/>
                </a:solidFill>
              </a:rPr>
              <a:t>)</a:t>
            </a:r>
            <a:endParaRPr lang="lt-LT" sz="1500" dirty="0">
              <a:solidFill>
                <a:sysClr val="windowText" lastClr="000000"/>
              </a:solidFill>
            </a:endParaRPr>
          </a:p>
        </p:txBody>
      </p:sp>
      <p:sp>
        <p:nvSpPr>
          <p:cNvPr id="138" name="Rectangular Callout 137"/>
          <p:cNvSpPr/>
          <p:nvPr/>
        </p:nvSpPr>
        <p:spPr>
          <a:xfrm>
            <a:off x="-35644" y="3067196"/>
            <a:ext cx="1570956" cy="605767"/>
          </a:xfrm>
          <a:prstGeom prst="wedgeRectCallout">
            <a:avLst>
              <a:gd name="adj1" fmla="val 59598"/>
              <a:gd name="adj2" fmla="val -10284"/>
            </a:avLst>
          </a:prstGeom>
          <a:solidFill>
            <a:srgbClr val="FDFDB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sz="1500" dirty="0" smtClean="0">
                <a:solidFill>
                  <a:sysClr val="windowText" lastClr="000000"/>
                </a:solidFill>
              </a:rPr>
              <a:t>Ar jis maskuojamas?</a:t>
            </a:r>
            <a:endParaRPr lang="lt-LT" sz="1500" dirty="0">
              <a:solidFill>
                <a:sysClr val="windowText" lastClr="000000"/>
              </a:solidFill>
            </a:endParaRPr>
          </a:p>
        </p:txBody>
      </p:sp>
      <p:sp>
        <p:nvSpPr>
          <p:cNvPr id="139" name="Rectangular Callout 138"/>
          <p:cNvSpPr/>
          <p:nvPr/>
        </p:nvSpPr>
        <p:spPr>
          <a:xfrm>
            <a:off x="0" y="3799741"/>
            <a:ext cx="1535312" cy="698574"/>
          </a:xfrm>
          <a:prstGeom prst="wedgeRectCallout">
            <a:avLst>
              <a:gd name="adj1" fmla="val 69437"/>
              <a:gd name="adj2" fmla="val -8533"/>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sz="1600" b="1" dirty="0" smtClean="0">
                <a:solidFill>
                  <a:srgbClr val="FF0000"/>
                </a:solidFill>
              </a:rPr>
              <a:t>Išvada</a:t>
            </a:r>
            <a:r>
              <a:rPr lang="lt-LT" sz="1600" b="1" dirty="0" smtClean="0"/>
              <a:t> </a:t>
            </a:r>
            <a:r>
              <a:rPr lang="lt-LT" sz="1600" dirty="0" smtClean="0"/>
              <a:t>žingsninis pertraukimas</a:t>
            </a:r>
            <a:endParaRPr lang="lt-LT" sz="1600" dirty="0"/>
          </a:p>
        </p:txBody>
      </p:sp>
      <p:cxnSp>
        <p:nvCxnSpPr>
          <p:cNvPr id="141" name="Elbow Connector 140"/>
          <p:cNvCxnSpPr>
            <a:stCxn id="49" idx="2"/>
            <a:endCxn id="46" idx="3"/>
          </p:cNvCxnSpPr>
          <p:nvPr/>
        </p:nvCxnSpPr>
        <p:spPr>
          <a:xfrm rot="5400000">
            <a:off x="5020797" y="1762913"/>
            <a:ext cx="1946722" cy="4140460"/>
          </a:xfrm>
          <a:prstGeom prst="curved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968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43558"/>
            <a:ext cx="9144000" cy="4950073"/>
          </a:xfrm>
          <a:prstGeom prst="rect">
            <a:avLst/>
          </a:prstGeom>
        </p:spPr>
        <p:txBody>
          <a:bodyPr wrap="square">
            <a:spAutoFit/>
          </a:bodyPr>
          <a:lstStyle/>
          <a:p>
            <a:pPr>
              <a:spcAft>
                <a:spcPts val="600"/>
              </a:spcAft>
            </a:pPr>
            <a:r>
              <a:rPr lang="lt-LT" sz="2200" dirty="0" smtClean="0">
                <a:latin typeface="Ubuntu" panose="020B0504030602030204" pitchFamily="34" charset="0"/>
              </a:rPr>
              <a:t>Kadangi į skirtingus pertraukimus reikia reaguoti skirtingai,  skirtingų pertraukimų apdorojimo paprogramių (procedūrų) yra labai daug. Tam, kad būtų užtikrintas išplėčiamumas ir suderinamumas ateičiai, pagal susitarimą procesoriai laiko visų pertraukimų adresus pirmajame atminties kilobaite. </a:t>
            </a:r>
          </a:p>
          <a:p>
            <a:pPr>
              <a:spcAft>
                <a:spcPts val="600"/>
              </a:spcAft>
            </a:pPr>
            <a:r>
              <a:rPr lang="lt-LT" sz="2200" dirty="0" smtClean="0">
                <a:latin typeface="Ubuntu" panose="020B0504030602030204" pitchFamily="34" charset="0"/>
              </a:rPr>
              <a:t>Kiekvienam pertraukimui (kurių gali būti 256) yra skiriami 4 baitai, vadinami </a:t>
            </a:r>
            <a:r>
              <a:rPr lang="lt-LT" sz="2200" b="1" dirty="0" smtClean="0">
                <a:latin typeface="Ubuntu" panose="020B0504030602030204" pitchFamily="34" charset="0"/>
              </a:rPr>
              <a:t>pertraukimo vektoriumi</a:t>
            </a:r>
            <a:r>
              <a:rPr lang="lt-LT" sz="2200" dirty="0" smtClean="0">
                <a:latin typeface="Ubuntu" panose="020B0504030602030204" pitchFamily="34" charset="0"/>
              </a:rPr>
              <a:t>, kurie atitinka to konkretaus pertraukimo adresą atmintyje. </a:t>
            </a:r>
          </a:p>
          <a:p>
            <a:pPr>
              <a:spcAft>
                <a:spcPts val="600"/>
              </a:spcAft>
            </a:pPr>
            <a:r>
              <a:rPr lang="lt-LT" sz="2200" b="1" i="1" dirty="0" smtClean="0">
                <a:latin typeface="Ubuntu" panose="020B0504030602030204" pitchFamily="34" charset="0"/>
              </a:rPr>
              <a:t>Pertraukimo vektoriaus </a:t>
            </a:r>
            <a:r>
              <a:rPr lang="lt-LT" sz="2200" dirty="0" smtClean="0">
                <a:latin typeface="Ubuntu" panose="020B0504030602030204" pitchFamily="34" charset="0"/>
              </a:rPr>
              <a:t>keturi baitai atitinka pertraukimo procedūros</a:t>
            </a:r>
            <a:br>
              <a:rPr lang="lt-LT" sz="2200" dirty="0" smtClean="0">
                <a:latin typeface="Ubuntu" panose="020B0504030602030204" pitchFamily="34" charset="0"/>
              </a:rPr>
            </a:br>
            <a:r>
              <a:rPr lang="lt-LT" sz="2200" b="1" dirty="0" smtClean="0">
                <a:latin typeface="Ubuntu" panose="020B0504030602030204" pitchFamily="34" charset="0"/>
              </a:rPr>
              <a:t>IP</a:t>
            </a:r>
            <a:r>
              <a:rPr lang="lt-LT" sz="2200" b="1" baseline="-25000" dirty="0" smtClean="0">
                <a:latin typeface="Ubuntu" panose="020B0504030602030204" pitchFamily="34" charset="0"/>
              </a:rPr>
              <a:t>J</a:t>
            </a:r>
            <a:r>
              <a:rPr lang="lt-LT" sz="2200" b="1" dirty="0">
                <a:latin typeface="Ubuntu" panose="020B0504030602030204" pitchFamily="34" charset="0"/>
              </a:rPr>
              <a:t>, IP</a:t>
            </a:r>
            <a:r>
              <a:rPr lang="lt-LT" sz="2200" b="1" baseline="-25000" dirty="0">
                <a:latin typeface="Ubuntu" panose="020B0504030602030204" pitchFamily="34" charset="0"/>
              </a:rPr>
              <a:t>V</a:t>
            </a:r>
            <a:r>
              <a:rPr lang="lt-LT" sz="2200" b="1" dirty="0">
                <a:latin typeface="Ubuntu" panose="020B0504030602030204" pitchFamily="34" charset="0"/>
              </a:rPr>
              <a:t>, CS</a:t>
            </a:r>
            <a:r>
              <a:rPr lang="lt-LT" sz="2200" b="1" baseline="-25000" dirty="0">
                <a:latin typeface="Ubuntu" panose="020B0504030602030204" pitchFamily="34" charset="0"/>
              </a:rPr>
              <a:t>J</a:t>
            </a:r>
            <a:r>
              <a:rPr lang="lt-LT" sz="2200" b="1" dirty="0">
                <a:latin typeface="Ubuntu" panose="020B0504030602030204" pitchFamily="34" charset="0"/>
              </a:rPr>
              <a:t>, </a:t>
            </a:r>
            <a:r>
              <a:rPr lang="lt-LT" sz="2200" b="1" dirty="0" smtClean="0">
                <a:latin typeface="Ubuntu" panose="020B0504030602030204" pitchFamily="34" charset="0"/>
              </a:rPr>
              <a:t>CS</a:t>
            </a:r>
            <a:r>
              <a:rPr lang="lt-LT" sz="2200" b="1" baseline="-25000" dirty="0" smtClean="0">
                <a:latin typeface="Ubuntu" panose="020B0504030602030204" pitchFamily="34" charset="0"/>
              </a:rPr>
              <a:t>v</a:t>
            </a:r>
          </a:p>
          <a:p>
            <a:r>
              <a:rPr lang="lt-LT" sz="2200" b="1" i="1" dirty="0">
                <a:latin typeface="Ubuntu" panose="020B0504030602030204" pitchFamily="34" charset="0"/>
              </a:rPr>
              <a:t>Pertraukimo vektoriaus </a:t>
            </a:r>
            <a:r>
              <a:rPr lang="lt-LT" sz="2200" b="1" i="1" dirty="0" smtClean="0">
                <a:latin typeface="Ubuntu" panose="020B0504030602030204" pitchFamily="34" charset="0"/>
              </a:rPr>
              <a:t>adresas</a:t>
            </a:r>
            <a:r>
              <a:rPr lang="lt-LT" sz="2200" dirty="0" smtClean="0">
                <a:latin typeface="Ubuntu" panose="020B0504030602030204" pitchFamily="34" charset="0"/>
              </a:rPr>
              <a:t> apskaičiuojamas pagal formulę </a:t>
            </a:r>
            <a:r>
              <a:rPr lang="lt-LT" sz="2200" b="1" dirty="0" smtClean="0">
                <a:latin typeface="Ubuntu" panose="020B0504030602030204" pitchFamily="34" charset="0"/>
              </a:rPr>
              <a:t>n*4</a:t>
            </a:r>
            <a:r>
              <a:rPr lang="lt-LT" sz="2200" dirty="0" smtClean="0">
                <a:latin typeface="Ubuntu" panose="020B0504030602030204" pitchFamily="34" charset="0"/>
              </a:rPr>
              <a:t>, kur </a:t>
            </a:r>
            <a:r>
              <a:rPr lang="lt-LT" sz="2200" b="1" dirty="0" smtClean="0">
                <a:latin typeface="Ubuntu" panose="020B0504030602030204" pitchFamily="34" charset="0"/>
              </a:rPr>
              <a:t>n</a:t>
            </a:r>
            <a:r>
              <a:rPr lang="lt-LT" sz="2200" dirty="0" smtClean="0">
                <a:latin typeface="Ubuntu" panose="020B0504030602030204" pitchFamily="34" charset="0"/>
              </a:rPr>
              <a:t> yra pertraukimo numeris.</a:t>
            </a:r>
          </a:p>
          <a:p>
            <a:endParaRPr lang="lt-LT" sz="2200" b="1" baseline="-25000" dirty="0">
              <a:latin typeface="Ubuntu" panose="020B0504030602030204" pitchFamily="34" charset="0"/>
            </a:endParaRPr>
          </a:p>
          <a:p>
            <a:endParaRPr lang="lt-LT" sz="2200" dirty="0">
              <a:latin typeface="Ubuntu" panose="020B0504030602030204" pitchFamily="34" charset="0"/>
            </a:endParaRPr>
          </a:p>
        </p:txBody>
      </p:sp>
      <p:sp>
        <p:nvSpPr>
          <p:cNvPr id="6" name="Title 1"/>
          <p:cNvSpPr>
            <a:spLocks noGrp="1"/>
          </p:cNvSpPr>
          <p:nvPr>
            <p:ph type="title"/>
          </p:nvPr>
        </p:nvSpPr>
        <p:spPr>
          <a:xfrm>
            <a:off x="-36512" y="33468"/>
            <a:ext cx="8424936" cy="865573"/>
          </a:xfrm>
        </p:spPr>
        <p:txBody>
          <a:bodyPr>
            <a:normAutofit fontScale="90000"/>
          </a:bodyPr>
          <a:lstStyle/>
          <a:p>
            <a:r>
              <a:rPr lang="lt-LT" dirty="0" smtClean="0">
                <a:latin typeface="Ubuntu" panose="020B0504030602030204" pitchFamily="34" charset="0"/>
              </a:rPr>
              <a:t>Pertraukimo procedūrų adresavimas</a:t>
            </a:r>
            <a:endParaRPr lang="lt-LT" dirty="0">
              <a:latin typeface="Ubuntu" panose="020B0504030602030204" pitchFamily="34" charset="0"/>
            </a:endParaRPr>
          </a:p>
        </p:txBody>
      </p:sp>
    </p:spTree>
    <p:extLst>
      <p:ext uri="{BB962C8B-B14F-4D97-AF65-F5344CB8AC3E}">
        <p14:creationId xmlns:p14="http://schemas.microsoft.com/office/powerpoint/2010/main" val="1675423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59582"/>
            <a:ext cx="9036496" cy="2616101"/>
          </a:xfrm>
          <a:prstGeom prst="rect">
            <a:avLst/>
          </a:prstGeom>
        </p:spPr>
        <p:txBody>
          <a:bodyPr wrap="square">
            <a:spAutoFit/>
          </a:bodyPr>
          <a:lstStyle/>
          <a:p>
            <a:pPr>
              <a:spcAft>
                <a:spcPts val="600"/>
              </a:spcAft>
            </a:pPr>
            <a:r>
              <a:rPr lang="lt-LT" sz="2200" dirty="0" smtClean="0">
                <a:latin typeface="Ubuntu" panose="020B0504030602030204" pitchFamily="34" charset="0"/>
              </a:rPr>
              <a:t>Pertraukimo </a:t>
            </a:r>
            <a:r>
              <a:rPr lang="lt-LT" sz="2200" b="1" dirty="0" smtClean="0">
                <a:solidFill>
                  <a:srgbClr val="7030A0"/>
                </a:solidFill>
                <a:latin typeface="Ubuntu" panose="020B0504030602030204" pitchFamily="34" charset="0"/>
              </a:rPr>
              <a:t>INT 3h </a:t>
            </a:r>
            <a:r>
              <a:rPr lang="lt-LT" sz="2200" dirty="0">
                <a:latin typeface="Ubuntu" panose="020B0504030602030204" pitchFamily="34" charset="0"/>
              </a:rPr>
              <a:t>vektoriaus </a:t>
            </a:r>
            <a:r>
              <a:rPr lang="lt-LT" sz="2200" b="1" dirty="0">
                <a:latin typeface="Ubuntu" panose="020B0504030602030204" pitchFamily="34" charset="0"/>
              </a:rPr>
              <a:t>absoliutus adresas </a:t>
            </a:r>
            <a:r>
              <a:rPr lang="lt-LT" sz="2200" dirty="0">
                <a:latin typeface="Ubuntu" panose="020B0504030602030204" pitchFamily="34" charset="0"/>
              </a:rPr>
              <a:t>yra </a:t>
            </a:r>
            <a:r>
              <a:rPr lang="lt-LT" sz="2200" b="1" dirty="0" smtClean="0">
                <a:latin typeface="Ubuntu" panose="020B0504030602030204" pitchFamily="34" charset="0"/>
              </a:rPr>
              <a:t>0000Ch</a:t>
            </a:r>
            <a:r>
              <a:rPr lang="lt-LT" sz="2200" dirty="0" smtClean="0">
                <a:latin typeface="Ubuntu" panose="020B0504030602030204" pitchFamily="34" charset="0"/>
              </a:rPr>
              <a:t>.</a:t>
            </a:r>
            <a:r>
              <a:rPr lang="lt-LT" sz="2200" dirty="0">
                <a:latin typeface="Ubuntu" panose="020B0504030602030204" pitchFamily="34" charset="0"/>
              </a:rPr>
              <a:t/>
            </a:r>
            <a:br>
              <a:rPr lang="lt-LT" sz="2200" dirty="0">
                <a:latin typeface="Ubuntu" panose="020B0504030602030204" pitchFamily="34" charset="0"/>
              </a:rPr>
            </a:br>
            <a:r>
              <a:rPr lang="lt-LT" sz="2200" dirty="0" smtClean="0">
                <a:latin typeface="Ubuntu" panose="020B0504030602030204" pitchFamily="34" charset="0"/>
              </a:rPr>
              <a:t>baitai adresu atitinka procedūros:</a:t>
            </a:r>
            <a:r>
              <a:rPr lang="lt-LT" sz="2200" dirty="0">
                <a:latin typeface="Ubuntu" panose="020B0504030602030204" pitchFamily="34" charset="0"/>
              </a:rPr>
              <a:t/>
            </a:r>
            <a:br>
              <a:rPr lang="lt-LT" sz="2200" dirty="0">
                <a:latin typeface="Ubuntu" panose="020B0504030602030204" pitchFamily="34" charset="0"/>
              </a:rPr>
            </a:br>
            <a:r>
              <a:rPr lang="lt-LT" sz="2200" dirty="0">
                <a:latin typeface="Ubuntu" panose="020B0504030602030204" pitchFamily="34" charset="0"/>
              </a:rPr>
              <a:t>0000Ch</a:t>
            </a:r>
            <a:r>
              <a:rPr lang="en-US" sz="2200" dirty="0">
                <a:latin typeface="Ubuntu" panose="020B0504030602030204" pitchFamily="34" charset="0"/>
              </a:rPr>
              <a:t>: </a:t>
            </a:r>
            <a:r>
              <a:rPr lang="lt-LT" sz="2200" b="1" dirty="0">
                <a:latin typeface="Ubuntu" panose="020B0504030602030204" pitchFamily="34" charset="0"/>
              </a:rPr>
              <a:t>IP</a:t>
            </a:r>
            <a:r>
              <a:rPr lang="lt-LT" sz="2200" b="1" baseline="-25000" dirty="0">
                <a:latin typeface="Ubuntu" panose="020B0504030602030204" pitchFamily="34" charset="0"/>
              </a:rPr>
              <a:t>J</a:t>
            </a:r>
            <a:r>
              <a:rPr lang="en-US" sz="2200" b="1" baseline="-25000" dirty="0">
                <a:latin typeface="Ubuntu" panose="020B0504030602030204" pitchFamily="34" charset="0"/>
              </a:rPr>
              <a:t> </a:t>
            </a:r>
            <a:r>
              <a:rPr lang="en-US" sz="2200" dirty="0">
                <a:latin typeface="Ubuntu" panose="020B0504030602030204" pitchFamily="34" charset="0"/>
              </a:rPr>
              <a:t>, </a:t>
            </a:r>
            <a:r>
              <a:rPr lang="lt-LT" sz="2200" dirty="0">
                <a:latin typeface="Ubuntu" panose="020B0504030602030204" pitchFamily="34" charset="0"/>
              </a:rPr>
              <a:t>0000</a:t>
            </a:r>
            <a:r>
              <a:rPr lang="en-US" sz="2200" dirty="0">
                <a:latin typeface="Ubuntu" panose="020B0504030602030204" pitchFamily="34" charset="0"/>
              </a:rPr>
              <a:t>D</a:t>
            </a:r>
            <a:r>
              <a:rPr lang="lt-LT" sz="2200" dirty="0">
                <a:latin typeface="Ubuntu" panose="020B0504030602030204" pitchFamily="34" charset="0"/>
              </a:rPr>
              <a:t>h</a:t>
            </a:r>
            <a:r>
              <a:rPr lang="en-US" sz="2200" dirty="0">
                <a:latin typeface="Ubuntu" panose="020B0504030602030204" pitchFamily="34" charset="0"/>
              </a:rPr>
              <a:t>: </a:t>
            </a:r>
            <a:r>
              <a:rPr lang="lt-LT" sz="2200" b="1" dirty="0">
                <a:latin typeface="Ubuntu" panose="020B0504030602030204" pitchFamily="34" charset="0"/>
              </a:rPr>
              <a:t>IP</a:t>
            </a:r>
            <a:r>
              <a:rPr lang="en-US" sz="2200" b="1" baseline="-25000" dirty="0">
                <a:latin typeface="Ubuntu" panose="020B0504030602030204" pitchFamily="34" charset="0"/>
              </a:rPr>
              <a:t>v</a:t>
            </a:r>
            <a:r>
              <a:rPr lang="en-US" sz="2200" dirty="0">
                <a:latin typeface="Ubuntu" panose="020B0504030602030204" pitchFamily="34" charset="0"/>
              </a:rPr>
              <a:t> , </a:t>
            </a:r>
            <a:r>
              <a:rPr lang="lt-LT" sz="2200" dirty="0">
                <a:latin typeface="Ubuntu" panose="020B0504030602030204" pitchFamily="34" charset="0"/>
              </a:rPr>
              <a:t>0000</a:t>
            </a:r>
            <a:r>
              <a:rPr lang="en-US" sz="2200" dirty="0">
                <a:latin typeface="Ubuntu" panose="020B0504030602030204" pitchFamily="34" charset="0"/>
              </a:rPr>
              <a:t>E</a:t>
            </a:r>
            <a:r>
              <a:rPr lang="lt-LT" sz="2200" dirty="0">
                <a:latin typeface="Ubuntu" panose="020B0504030602030204" pitchFamily="34" charset="0"/>
              </a:rPr>
              <a:t>h</a:t>
            </a:r>
            <a:r>
              <a:rPr lang="en-US" sz="2200" dirty="0">
                <a:latin typeface="Ubuntu" panose="020B0504030602030204" pitchFamily="34" charset="0"/>
              </a:rPr>
              <a:t>: </a:t>
            </a:r>
            <a:r>
              <a:rPr lang="en-US" sz="2200" b="1" dirty="0">
                <a:latin typeface="Ubuntu" panose="020B0504030602030204" pitchFamily="34" charset="0"/>
              </a:rPr>
              <a:t>CS</a:t>
            </a:r>
            <a:r>
              <a:rPr lang="en-US" sz="2200" b="1" baseline="-25000" dirty="0">
                <a:latin typeface="Ubuntu" panose="020B0504030602030204" pitchFamily="34" charset="0"/>
              </a:rPr>
              <a:t>J</a:t>
            </a:r>
            <a:r>
              <a:rPr lang="en-US" sz="2200" dirty="0">
                <a:latin typeface="Ubuntu" panose="020B0504030602030204" pitchFamily="34" charset="0"/>
              </a:rPr>
              <a:t> , </a:t>
            </a:r>
            <a:r>
              <a:rPr lang="lt-LT" sz="2200" dirty="0">
                <a:latin typeface="Ubuntu" panose="020B0504030602030204" pitchFamily="34" charset="0"/>
              </a:rPr>
              <a:t>0000</a:t>
            </a:r>
            <a:r>
              <a:rPr lang="en-US" sz="2200" dirty="0">
                <a:latin typeface="Ubuntu" panose="020B0504030602030204" pitchFamily="34" charset="0"/>
              </a:rPr>
              <a:t>F</a:t>
            </a:r>
            <a:r>
              <a:rPr lang="lt-LT" sz="2200" dirty="0">
                <a:latin typeface="Ubuntu" panose="020B0504030602030204" pitchFamily="34" charset="0"/>
              </a:rPr>
              <a:t>h</a:t>
            </a:r>
            <a:r>
              <a:rPr lang="en-US" sz="2200" dirty="0">
                <a:latin typeface="Ubuntu" panose="020B0504030602030204" pitchFamily="34" charset="0"/>
              </a:rPr>
              <a:t>: </a:t>
            </a:r>
            <a:r>
              <a:rPr lang="en-US" sz="2200" b="1" dirty="0" err="1" smtClean="0">
                <a:latin typeface="Ubuntu" panose="020B0504030602030204" pitchFamily="34" charset="0"/>
              </a:rPr>
              <a:t>CS</a:t>
            </a:r>
            <a:r>
              <a:rPr lang="en-US" sz="2200" b="1" baseline="-25000" dirty="0" err="1" smtClean="0">
                <a:latin typeface="Ubuntu" panose="020B0504030602030204" pitchFamily="34" charset="0"/>
              </a:rPr>
              <a:t>v</a:t>
            </a:r>
            <a:endParaRPr lang="lt-LT" sz="2200" b="1" baseline="-25000" dirty="0" smtClean="0">
              <a:latin typeface="Ubuntu" panose="020B0504030602030204" pitchFamily="34" charset="0"/>
            </a:endParaRPr>
          </a:p>
          <a:p>
            <a:pPr>
              <a:spcAft>
                <a:spcPts val="600"/>
              </a:spcAft>
            </a:pPr>
            <a:r>
              <a:rPr lang="lt-LT" sz="2200" dirty="0" smtClean="0">
                <a:latin typeface="Ubuntu" panose="020B0504030602030204" pitchFamily="34" charset="0"/>
              </a:rPr>
              <a:t>Jei norime rasti pertraukimo procedūros absoliutųjį adresą, tereikia nueiti į pertraukimo vektorių, pasiimti keturis baitus ir iš jų „sulipdyti“ absoliutų adresą.</a:t>
            </a:r>
          </a:p>
          <a:p>
            <a:pPr>
              <a:spcAft>
                <a:spcPts val="600"/>
              </a:spcAft>
            </a:pPr>
            <a:endParaRPr lang="lt-LT" sz="2200" dirty="0">
              <a:latin typeface="Ubuntu" panose="020B0504030602030204" pitchFamily="34" charset="0"/>
            </a:endParaRPr>
          </a:p>
        </p:txBody>
      </p:sp>
      <p:sp>
        <p:nvSpPr>
          <p:cNvPr id="5" name="Title 1"/>
          <p:cNvSpPr txBox="1">
            <a:spLocks/>
          </p:cNvSpPr>
          <p:nvPr/>
        </p:nvSpPr>
        <p:spPr>
          <a:xfrm>
            <a:off x="-36512" y="33468"/>
            <a:ext cx="8424936" cy="865573"/>
          </a:xfrm>
          <a:prstGeom prst="rect">
            <a:avLst/>
          </a:prstGeom>
        </p:spPr>
        <p:txBody>
          <a:bodyPr vert="horz" lIns="91440" tIns="45720" rIns="91440" bIns="45720" rtlCol="0" anchor="b">
            <a:normAutofit fontScale="82500" lnSpcReduction="10000"/>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lt-LT" dirty="0" smtClean="0">
                <a:latin typeface="Ubuntu" panose="020B0504030602030204" pitchFamily="34" charset="0"/>
              </a:rPr>
              <a:t>Pertraukimo procedūrų adresavimo pvz.</a:t>
            </a:r>
            <a:endParaRPr lang="lt-LT" dirty="0">
              <a:latin typeface="Ubuntu" panose="020B0504030602030204" pitchFamily="34" charset="0"/>
            </a:endParaRPr>
          </a:p>
        </p:txBody>
      </p:sp>
      <p:sp>
        <p:nvSpPr>
          <p:cNvPr id="6" name="Rectangle 5"/>
          <p:cNvSpPr/>
          <p:nvPr/>
        </p:nvSpPr>
        <p:spPr>
          <a:xfrm>
            <a:off x="0" y="3363838"/>
            <a:ext cx="8748464" cy="2000548"/>
          </a:xfrm>
          <a:prstGeom prst="rect">
            <a:avLst/>
          </a:prstGeom>
        </p:spPr>
        <p:txBody>
          <a:bodyPr wrap="square">
            <a:spAutoFit/>
          </a:bodyPr>
          <a:lstStyle/>
          <a:p>
            <a:pPr>
              <a:spcAft>
                <a:spcPts val="600"/>
              </a:spcAft>
              <a:tabLst>
                <a:tab pos="2066925" algn="l"/>
                <a:tab pos="2333625" algn="l"/>
                <a:tab pos="2419350" algn="l"/>
                <a:tab pos="2600325" algn="l"/>
                <a:tab pos="5743575" algn="l"/>
              </a:tabLst>
            </a:pPr>
            <a:r>
              <a:rPr lang="lt-LT" sz="2000" i="1" dirty="0" smtClean="0">
                <a:latin typeface="+mj-lt"/>
                <a:cs typeface="Consolas" panose="020B0609020204030204" pitchFamily="49" charset="0"/>
              </a:rPr>
              <a:t>Jeigu atmintis būtų tokia, tai:</a:t>
            </a:r>
            <a:r>
              <a:rPr lang="lt-LT" sz="2000" i="1" u="sng" dirty="0" smtClean="0">
                <a:latin typeface="+mj-lt"/>
                <a:cs typeface="Consolas" panose="020B0609020204030204" pitchFamily="49" charset="0"/>
              </a:rPr>
              <a:t/>
            </a:r>
            <a:br>
              <a:rPr lang="lt-LT" sz="2000" i="1" u="sng" dirty="0" smtClean="0">
                <a:latin typeface="+mj-lt"/>
                <a:cs typeface="Consolas" panose="020B0609020204030204" pitchFamily="49" charset="0"/>
              </a:rPr>
            </a:br>
            <a:r>
              <a:rPr lang="lt-LT" i="1" u="sng" dirty="0" smtClean="0">
                <a:latin typeface="Consolas" panose="020B0609020204030204" pitchFamily="49" charset="0"/>
                <a:cs typeface="Consolas" panose="020B0609020204030204" pitchFamily="49" charset="0"/>
              </a:rPr>
              <a:t>AA</a:t>
            </a:r>
            <a:r>
              <a:rPr lang="en-US" i="1" u="sng" dirty="0">
                <a:latin typeface="Consolas" panose="020B0609020204030204" pitchFamily="49" charset="0"/>
                <a:cs typeface="Consolas" panose="020B0609020204030204" pitchFamily="49" charset="0"/>
              </a:rPr>
              <a:t>=</a:t>
            </a:r>
            <a:r>
              <a:rPr lang="lt-LT" i="1" u="sng" dirty="0">
                <a:latin typeface="Consolas" panose="020B0609020204030204" pitchFamily="49" charset="0"/>
                <a:cs typeface="Consolas" panose="020B0609020204030204" pitchFamily="49" charset="0"/>
              </a:rPr>
              <a:t>00000</a:t>
            </a:r>
            <a:r>
              <a:rPr lang="lt-LT" dirty="0">
                <a:latin typeface="Consolas" panose="020B0609020204030204" pitchFamily="49" charset="0"/>
                <a:cs typeface="Consolas" panose="020B0609020204030204" pitchFamily="49" charset="0"/>
              </a:rPr>
              <a:t>: 10 11 12 13 14 15 16 17 18 19 20 21 </a:t>
            </a:r>
            <a:r>
              <a:rPr lang="lt-LT" b="1" u="sng" dirty="0">
                <a:solidFill>
                  <a:srgbClr val="7030A0"/>
                </a:solidFill>
                <a:latin typeface="Consolas" panose="020B0609020204030204" pitchFamily="49" charset="0"/>
                <a:cs typeface="Consolas" panose="020B0609020204030204" pitchFamily="49" charset="0"/>
              </a:rPr>
              <a:t>22 23 24 </a:t>
            </a:r>
            <a:r>
              <a:rPr lang="lt-LT" b="1" u="sng" dirty="0" smtClean="0">
                <a:solidFill>
                  <a:srgbClr val="7030A0"/>
                </a:solidFill>
                <a:latin typeface="Consolas" panose="020B0609020204030204" pitchFamily="49" charset="0"/>
                <a:cs typeface="Consolas" panose="020B0609020204030204" pitchFamily="49" charset="0"/>
              </a:rPr>
              <a:t>25</a:t>
            </a:r>
            <a:r>
              <a:rPr lang="en-US" b="1" dirty="0">
                <a:solidFill>
                  <a:srgbClr val="7030A0"/>
                </a:solidFill>
                <a:latin typeface="Consolas" panose="020B0609020204030204" pitchFamily="49" charset="0"/>
                <a:cs typeface="Consolas" panose="020B0609020204030204" pitchFamily="49" charset="0"/>
              </a:rPr>
              <a:t/>
            </a:r>
            <a:br>
              <a:rPr lang="en-US" b="1" dirty="0">
                <a:solidFill>
                  <a:srgbClr val="7030A0"/>
                </a:solidFill>
                <a:latin typeface="Consolas" panose="020B0609020204030204" pitchFamily="49" charset="0"/>
                <a:cs typeface="Consolas" panose="020B0609020204030204" pitchFamily="49" charset="0"/>
              </a:rPr>
            </a:br>
            <a:r>
              <a:rPr lang="lt-LT" sz="1700" b="1" dirty="0" smtClean="0">
                <a:latin typeface="Consolas" panose="020B0609020204030204" pitchFamily="49" charset="0"/>
                <a:cs typeface="Consolas" panose="020B0609020204030204" pitchFamily="49" charset="0"/>
              </a:rPr>
              <a:t>pertraukimo procedūros INT 3h</a:t>
            </a:r>
            <a:r>
              <a:rPr lang="lt-LT" b="1" dirty="0" smtClean="0">
                <a:latin typeface="Consolas" panose="020B0609020204030204" pitchFamily="49" charset="0"/>
                <a:cs typeface="Consolas" panose="020B0609020204030204" pitchFamily="49" charset="0"/>
              </a:rPr>
              <a:t>:	</a:t>
            </a:r>
            <a:r>
              <a:rPr lang="lt-LT" sz="1400" b="1" i="1" dirty="0" smtClean="0">
                <a:solidFill>
                  <a:srgbClr val="002060"/>
                </a:solidFill>
                <a:latin typeface="Consolas" panose="020B0609020204030204" pitchFamily="49" charset="0"/>
                <a:cs typeface="Consolas" panose="020B0609020204030204" pitchFamily="49" charset="0"/>
              </a:rPr>
              <a:t>IP</a:t>
            </a:r>
            <a:r>
              <a:rPr lang="lt-LT" b="1" i="1" baseline="-25000" dirty="0" smtClean="0">
                <a:solidFill>
                  <a:srgbClr val="002060"/>
                </a:solidFill>
                <a:latin typeface="Consolas" panose="020B0609020204030204" pitchFamily="49" charset="0"/>
                <a:cs typeface="Consolas" panose="020B0609020204030204" pitchFamily="49" charset="0"/>
              </a:rPr>
              <a:t>J</a:t>
            </a:r>
            <a:r>
              <a:rPr lang="lt-LT" sz="1400" b="1" i="1" dirty="0" smtClean="0">
                <a:solidFill>
                  <a:srgbClr val="002060"/>
                </a:solidFill>
                <a:latin typeface="Consolas" panose="020B0609020204030204" pitchFamily="49" charset="0"/>
                <a:cs typeface="Consolas" panose="020B0609020204030204" pitchFamily="49" charset="0"/>
              </a:rPr>
              <a:t> IP</a:t>
            </a:r>
            <a:r>
              <a:rPr lang="lt-LT" b="1" i="1" baseline="-25000" dirty="0" smtClean="0">
                <a:solidFill>
                  <a:srgbClr val="002060"/>
                </a:solidFill>
                <a:latin typeface="Consolas" panose="020B0609020204030204" pitchFamily="49" charset="0"/>
                <a:cs typeface="Consolas" panose="020B0609020204030204" pitchFamily="49" charset="0"/>
              </a:rPr>
              <a:t>V</a:t>
            </a:r>
            <a:r>
              <a:rPr lang="lt-LT" sz="1400" b="1" i="1" dirty="0" smtClean="0">
                <a:solidFill>
                  <a:srgbClr val="002060"/>
                </a:solidFill>
                <a:latin typeface="Consolas" panose="020B0609020204030204" pitchFamily="49" charset="0"/>
                <a:cs typeface="Consolas" panose="020B0609020204030204" pitchFamily="49" charset="0"/>
              </a:rPr>
              <a:t> CS</a:t>
            </a:r>
            <a:r>
              <a:rPr lang="lt-LT" b="1" i="1" baseline="-25000" dirty="0" smtClean="0">
                <a:solidFill>
                  <a:srgbClr val="002060"/>
                </a:solidFill>
                <a:latin typeface="Consolas" panose="020B0609020204030204" pitchFamily="49" charset="0"/>
                <a:cs typeface="Consolas" panose="020B0609020204030204" pitchFamily="49" charset="0"/>
              </a:rPr>
              <a:t>J</a:t>
            </a:r>
            <a:r>
              <a:rPr lang="lt-LT" sz="1400" b="1" i="1" dirty="0" smtClean="0">
                <a:solidFill>
                  <a:srgbClr val="002060"/>
                </a:solidFill>
                <a:latin typeface="Consolas" panose="020B0609020204030204" pitchFamily="49" charset="0"/>
                <a:cs typeface="Consolas" panose="020B0609020204030204" pitchFamily="49" charset="0"/>
              </a:rPr>
              <a:t> CS</a:t>
            </a:r>
            <a:r>
              <a:rPr lang="lt-LT" b="1" i="1" baseline="-25000" dirty="0" smtClean="0">
                <a:solidFill>
                  <a:srgbClr val="002060"/>
                </a:solidFill>
                <a:latin typeface="Consolas" panose="020B0609020204030204" pitchFamily="49" charset="0"/>
                <a:cs typeface="Consolas" panose="020B0609020204030204" pitchFamily="49" charset="0"/>
              </a:rPr>
              <a:t>V</a:t>
            </a:r>
          </a:p>
          <a:p>
            <a:pPr>
              <a:spcAft>
                <a:spcPts val="600"/>
              </a:spcAft>
              <a:tabLst>
                <a:tab pos="2066925" algn="l"/>
                <a:tab pos="2333625" algn="l"/>
                <a:tab pos="2419350" algn="l"/>
                <a:tab pos="2600325" algn="l"/>
                <a:tab pos="5743575" algn="l"/>
              </a:tabLst>
            </a:pPr>
            <a:r>
              <a:rPr lang="lt-LT" sz="2000" b="1" dirty="0" smtClean="0">
                <a:latin typeface="Consolas" panose="020B0609020204030204" pitchFamily="49" charset="0"/>
                <a:cs typeface="Consolas" panose="020B0609020204030204" pitchFamily="49" charset="0"/>
              </a:rPr>
              <a:t>CS</a:t>
            </a:r>
            <a:r>
              <a:rPr lang="en-US" sz="2000" dirty="0" smtClean="0">
                <a:latin typeface="Consolas" panose="020B0609020204030204" pitchFamily="49" charset="0"/>
                <a:cs typeface="Consolas" panose="020B0609020204030204" pitchFamily="49" charset="0"/>
              </a:rPr>
              <a:t> = </a:t>
            </a:r>
            <a:r>
              <a:rPr lang="lt-LT" sz="2000" dirty="0" smtClean="0">
                <a:latin typeface="Consolas" panose="020B0609020204030204" pitchFamily="49" charset="0"/>
                <a:cs typeface="Consolas" panose="020B0609020204030204" pitchFamily="49" charset="0"/>
              </a:rPr>
              <a:t>2524h</a:t>
            </a:r>
            <a:r>
              <a:rPr lang="en-US" sz="2000" dirty="0" smtClean="0">
                <a:latin typeface="Consolas" panose="020B0609020204030204" pitchFamily="49" charset="0"/>
                <a:cs typeface="Consolas" panose="020B0609020204030204" pitchFamily="49" charset="0"/>
              </a:rPr>
              <a:t> </a:t>
            </a:r>
            <a:r>
              <a:rPr lang="en-US" sz="2000" b="1" dirty="0" smtClean="0">
                <a:latin typeface="Consolas" panose="020B0609020204030204" pitchFamily="49" charset="0"/>
                <a:cs typeface="Consolas" panose="020B0609020204030204" pitchFamily="49" charset="0"/>
              </a:rPr>
              <a:t>IP</a:t>
            </a:r>
            <a:r>
              <a:rPr lang="en-US" sz="2000" dirty="0" smtClean="0">
                <a:latin typeface="Consolas" panose="020B0609020204030204" pitchFamily="49" charset="0"/>
                <a:cs typeface="Consolas" panose="020B0609020204030204" pitchFamily="49" charset="0"/>
              </a:rPr>
              <a:t> = </a:t>
            </a:r>
            <a:r>
              <a:rPr lang="lt-LT" sz="2000" dirty="0" smtClean="0">
                <a:latin typeface="Consolas" panose="020B0609020204030204" pitchFamily="49" charset="0"/>
                <a:cs typeface="Consolas" panose="020B0609020204030204" pitchFamily="49" charset="0"/>
              </a:rPr>
              <a:t>2322h</a:t>
            </a:r>
            <a:r>
              <a:rPr lang="en-US" sz="2000" dirty="0" smtClean="0">
                <a:latin typeface="Consolas" panose="020B0609020204030204" pitchFamily="49" charset="0"/>
                <a:cs typeface="Consolas" panose="020B0609020204030204" pitchFamily="49" charset="0"/>
              </a:rPr>
              <a:t> </a:t>
            </a:r>
            <a:r>
              <a:rPr lang="en-US" sz="2000" b="1" dirty="0" smtClean="0">
                <a:latin typeface="Consolas" panose="020B0609020204030204" pitchFamily="49" charset="0"/>
                <a:cs typeface="Consolas" panose="020B0609020204030204" pitchFamily="49" charset="0"/>
              </a:rPr>
              <a:t>AA</a:t>
            </a:r>
            <a:r>
              <a:rPr lang="en-US" sz="2000" dirty="0" smtClean="0">
                <a:latin typeface="Consolas" panose="020B0609020204030204" pitchFamily="49" charset="0"/>
                <a:cs typeface="Consolas" panose="020B0609020204030204" pitchFamily="49" charset="0"/>
              </a:rPr>
              <a:t> = </a:t>
            </a:r>
            <a:r>
              <a:rPr lang="en-US" sz="2000" b="1" dirty="0" smtClean="0">
                <a:latin typeface="Consolas" panose="020B0609020204030204" pitchFamily="49" charset="0"/>
                <a:cs typeface="Consolas" panose="020B0609020204030204" pitchFamily="49" charset="0"/>
              </a:rPr>
              <a:t>CS*</a:t>
            </a:r>
            <a:r>
              <a:rPr lang="en-US" sz="2000" dirty="0" smtClean="0">
                <a:latin typeface="Consolas" panose="020B0609020204030204" pitchFamily="49" charset="0"/>
                <a:cs typeface="Consolas" panose="020B0609020204030204" pitchFamily="49" charset="0"/>
              </a:rPr>
              <a:t>10h + </a:t>
            </a:r>
            <a:r>
              <a:rPr lang="en-US" sz="2000" b="1" dirty="0" smtClean="0">
                <a:latin typeface="Consolas" panose="020B0609020204030204" pitchFamily="49" charset="0"/>
                <a:cs typeface="Consolas" panose="020B0609020204030204" pitchFamily="49" charset="0"/>
              </a:rPr>
              <a:t>IP</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lt-LT" sz="2000" b="1" dirty="0" smtClean="0">
                <a:latin typeface="Consolas" panose="020B0609020204030204" pitchFamily="49" charset="0"/>
                <a:cs typeface="Consolas" panose="020B0609020204030204" pitchFamily="49" charset="0"/>
              </a:rPr>
              <a:t>pertraukimo procedūros </a:t>
            </a:r>
            <a:r>
              <a:rPr lang="en-US" sz="2000" b="1" dirty="0" smtClean="0">
                <a:latin typeface="Consolas" panose="020B0609020204030204" pitchFamily="49" charset="0"/>
                <a:cs typeface="Consolas" panose="020B0609020204030204" pitchFamily="49" charset="0"/>
              </a:rPr>
              <a:t>AA </a:t>
            </a:r>
            <a:r>
              <a:rPr lang="en-US" sz="2000" dirty="0" smtClean="0">
                <a:latin typeface="Consolas" panose="020B0609020204030204" pitchFamily="49" charset="0"/>
                <a:cs typeface="Consolas" panose="020B0609020204030204" pitchFamily="49" charset="0"/>
              </a:rPr>
              <a:t>=</a:t>
            </a:r>
            <a:r>
              <a:rPr lang="lt-LT" sz="2000" dirty="0" smtClean="0">
                <a:latin typeface="Consolas" panose="020B0609020204030204" pitchFamily="49" charset="0"/>
                <a:cs typeface="Consolas" panose="020B0609020204030204" pitchFamily="49" charset="0"/>
              </a:rPr>
              <a:t> 27562</a:t>
            </a:r>
            <a:endParaRPr lang="en-US" sz="2000" b="1" i="1" baseline="-25000" dirty="0">
              <a:solidFill>
                <a:srgbClr val="002060"/>
              </a:solidFill>
              <a:latin typeface="Consolas" panose="020B0609020204030204" pitchFamily="49" charset="0"/>
              <a:cs typeface="Consolas" panose="020B0609020204030204" pitchFamily="49" charset="0"/>
            </a:endParaRPr>
          </a:p>
          <a:p>
            <a:pPr>
              <a:spcAft>
                <a:spcPts val="600"/>
              </a:spcAft>
              <a:tabLst>
                <a:tab pos="3409950" algn="l"/>
                <a:tab pos="5743575" algn="l"/>
              </a:tabLst>
            </a:pPr>
            <a:endParaRPr lang="lt-LT" dirty="0"/>
          </a:p>
        </p:txBody>
      </p:sp>
    </p:spTree>
    <p:extLst>
      <p:ext uri="{BB962C8B-B14F-4D97-AF65-F5344CB8AC3E}">
        <p14:creationId xmlns:p14="http://schemas.microsoft.com/office/powerpoint/2010/main" val="1845127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4381"/>
            <a:ext cx="7315200" cy="865573"/>
          </a:xfrm>
        </p:spPr>
        <p:txBody>
          <a:bodyPr/>
          <a:lstStyle/>
          <a:p>
            <a:r>
              <a:rPr lang="lt-LT" dirty="0" smtClean="0"/>
              <a:t>Sąvokų žodynėlis</a:t>
            </a:r>
            <a:endParaRPr lang="lt-LT" dirty="0"/>
          </a:p>
        </p:txBody>
      </p:sp>
      <p:sp>
        <p:nvSpPr>
          <p:cNvPr id="3" name="Content Placeholder 2"/>
          <p:cNvSpPr>
            <a:spLocks noGrp="1"/>
          </p:cNvSpPr>
          <p:nvPr>
            <p:ph idx="1"/>
          </p:nvPr>
        </p:nvSpPr>
        <p:spPr>
          <a:xfrm>
            <a:off x="29369" y="915566"/>
            <a:ext cx="8856984" cy="4227934"/>
          </a:xfrm>
        </p:spPr>
        <p:txBody>
          <a:bodyPr>
            <a:noAutofit/>
          </a:bodyPr>
          <a:lstStyle/>
          <a:p>
            <a:r>
              <a:rPr lang="lt-LT" b="1" i="1" dirty="0" smtClean="0"/>
              <a:t>Pertraukimo vektorius (vektoriaus adresas)</a:t>
            </a:r>
            <a:r>
              <a:rPr lang="en-US" b="1" i="1" dirty="0" smtClean="0"/>
              <a:t> </a:t>
            </a:r>
            <a:r>
              <a:rPr lang="en-US" dirty="0" smtClean="0"/>
              <a:t>– </a:t>
            </a:r>
            <a:r>
              <a:rPr lang="en-US" dirty="0" err="1" smtClean="0"/>
              <a:t>adresas</a:t>
            </a:r>
            <a:r>
              <a:rPr lang="en-US" dirty="0" smtClean="0"/>
              <a:t>, </a:t>
            </a:r>
            <a:r>
              <a:rPr lang="lt-LT" dirty="0" smtClean="0"/>
              <a:t>nuo kurio keturiuose baituose aprašytas pertraukimo apdorojimo paprogramės adresas (Ipj, Ipv, Csj, Csv).</a:t>
            </a:r>
          </a:p>
          <a:p>
            <a:r>
              <a:rPr lang="lt-LT" b="1" i="1" dirty="0" smtClean="0"/>
              <a:t>Pertraukimo absoliutus adresas </a:t>
            </a:r>
            <a:r>
              <a:rPr lang="lt-LT" dirty="0" smtClean="0"/>
              <a:t>– </a:t>
            </a:r>
            <a:r>
              <a:rPr lang="lt-LT" dirty="0"/>
              <a:t>pertraukimo aprodorojimo </a:t>
            </a:r>
            <a:r>
              <a:rPr lang="lt-LT" dirty="0" smtClean="0"/>
              <a:t> paprogramės absoliutus adresas</a:t>
            </a:r>
          </a:p>
          <a:p>
            <a:r>
              <a:rPr lang="lt-LT" b="1" i="1" dirty="0" smtClean="0"/>
              <a:t>Pertraukimo numeris </a:t>
            </a:r>
            <a:r>
              <a:rPr lang="lt-LT" dirty="0" smtClean="0"/>
              <a:t>– pertraukimo numeris (skaičius rašomas po INT arba mašininiame kode po komandinio baito CD)</a:t>
            </a:r>
            <a:r>
              <a:rPr lang="lt-LT" dirty="0"/>
              <a:t/>
            </a:r>
            <a:br>
              <a:rPr lang="lt-LT" dirty="0"/>
            </a:br>
            <a:r>
              <a:rPr lang="lt-LT" i="1" dirty="0" smtClean="0">
                <a:solidFill>
                  <a:srgbClr val="C00000"/>
                </a:solidFill>
              </a:rPr>
              <a:t>pvz</a:t>
            </a:r>
            <a:r>
              <a:rPr lang="lt-LT" dirty="0" smtClean="0">
                <a:solidFill>
                  <a:srgbClr val="C00000"/>
                </a:solidFill>
              </a:rPr>
              <a:t>.:</a:t>
            </a:r>
            <a:r>
              <a:rPr lang="lt-LT" dirty="0" smtClean="0"/>
              <a:t> CD 05 reiškia, kad bus įvykdytas </a:t>
            </a:r>
            <a:r>
              <a:rPr lang="lt-LT" b="1" dirty="0" smtClean="0"/>
              <a:t>INT</a:t>
            </a:r>
            <a:r>
              <a:rPr lang="lt-LT" dirty="0" smtClean="0"/>
              <a:t> 5h</a:t>
            </a:r>
          </a:p>
          <a:p>
            <a:pPr marL="45720" indent="0">
              <a:buNone/>
              <a:tabLst>
                <a:tab pos="5114925" algn="l"/>
              </a:tabLst>
            </a:pPr>
            <a:r>
              <a:rPr lang="lt-LT" dirty="0" smtClean="0"/>
              <a:t>Pertraukimo numeriai, kuriuos reikia mintinai mokėt:</a:t>
            </a:r>
          </a:p>
          <a:p>
            <a:pPr>
              <a:tabLst>
                <a:tab pos="5114925" algn="l"/>
              </a:tabLst>
            </a:pPr>
            <a:r>
              <a:rPr lang="lt-LT" sz="1700" b="1" dirty="0" smtClean="0"/>
              <a:t>INT</a:t>
            </a:r>
            <a:r>
              <a:rPr lang="lt-LT" sz="1700" dirty="0" smtClean="0"/>
              <a:t> 0h </a:t>
            </a:r>
            <a:r>
              <a:rPr lang="en-US" sz="1700" dirty="0" smtClean="0"/>
              <a:t>=</a:t>
            </a:r>
            <a:r>
              <a:rPr lang="lt-LT" sz="1700" dirty="0" smtClean="0"/>
              <a:t> Dalybos iš nulio pertraukimas</a:t>
            </a:r>
            <a:r>
              <a:rPr lang="en-US" sz="1700" dirty="0" smtClean="0"/>
              <a:t> (CD 00)</a:t>
            </a:r>
            <a:r>
              <a:rPr lang="lt-LT" sz="1700" dirty="0" smtClean="0"/>
              <a:t>	</a:t>
            </a:r>
          </a:p>
          <a:p>
            <a:pPr>
              <a:tabLst>
                <a:tab pos="5114925" algn="l"/>
              </a:tabLst>
            </a:pPr>
            <a:r>
              <a:rPr lang="lt-LT" sz="1700" b="1" dirty="0" smtClean="0"/>
              <a:t>INT</a:t>
            </a:r>
            <a:r>
              <a:rPr lang="lt-LT" sz="1700" dirty="0" smtClean="0"/>
              <a:t> 1h </a:t>
            </a:r>
            <a:r>
              <a:rPr lang="en-US" sz="1700" dirty="0" smtClean="0"/>
              <a:t>= </a:t>
            </a:r>
            <a:r>
              <a:rPr lang="lt-LT" sz="1700" dirty="0" smtClean="0"/>
              <a:t>Žingsninio režimo pertraukimas</a:t>
            </a:r>
            <a:r>
              <a:rPr lang="en-US" sz="1700" dirty="0" smtClean="0"/>
              <a:t> (CD 01)</a:t>
            </a:r>
            <a:r>
              <a:rPr lang="lt-LT" sz="1700" dirty="0" smtClean="0"/>
              <a:t>	</a:t>
            </a:r>
          </a:p>
          <a:p>
            <a:pPr>
              <a:tabLst>
                <a:tab pos="5114925" algn="l"/>
              </a:tabLst>
            </a:pPr>
            <a:r>
              <a:rPr lang="lt-LT" sz="1700" b="1" dirty="0" smtClean="0"/>
              <a:t>INT</a:t>
            </a:r>
            <a:r>
              <a:rPr lang="lt-LT" sz="1700" dirty="0" smtClean="0"/>
              <a:t> 3h </a:t>
            </a:r>
            <a:r>
              <a:rPr lang="en-US" sz="1700" dirty="0" smtClean="0"/>
              <a:t>= </a:t>
            </a:r>
            <a:r>
              <a:rPr lang="lt-LT" sz="1700" dirty="0" smtClean="0"/>
              <a:t>Kontrolinio taško pertraukimas</a:t>
            </a:r>
            <a:r>
              <a:rPr lang="en-US" sz="1700" dirty="0" smtClean="0"/>
              <a:t> (CD 03)</a:t>
            </a:r>
            <a:r>
              <a:rPr lang="lt-LT" sz="1700" dirty="0" smtClean="0"/>
              <a:t> ARBA (CC)</a:t>
            </a:r>
          </a:p>
          <a:p>
            <a:pPr>
              <a:tabLst>
                <a:tab pos="5114925" algn="l"/>
              </a:tabLst>
            </a:pPr>
            <a:r>
              <a:rPr lang="lt-LT" sz="1700" b="1" dirty="0" smtClean="0"/>
              <a:t>INT</a:t>
            </a:r>
            <a:r>
              <a:rPr lang="lt-LT" sz="1700" dirty="0" smtClean="0"/>
              <a:t> 4h </a:t>
            </a:r>
            <a:r>
              <a:rPr lang="en-US" sz="1700" dirty="0" smtClean="0"/>
              <a:t>= </a:t>
            </a:r>
            <a:r>
              <a:rPr lang="lt-LT" sz="1700" dirty="0" smtClean="0"/>
              <a:t>Perpildymo pertraukimas</a:t>
            </a:r>
            <a:r>
              <a:rPr lang="en-US" sz="1700" dirty="0" smtClean="0"/>
              <a:t> (CD 04)</a:t>
            </a:r>
            <a:r>
              <a:rPr lang="lt-LT" sz="1700" dirty="0" smtClean="0"/>
              <a:t> ARBA (CE)</a:t>
            </a:r>
          </a:p>
          <a:p>
            <a:pPr marL="266700" indent="-220663"/>
            <a:endParaRPr lang="lt-LT" dirty="0" smtClean="0"/>
          </a:p>
        </p:txBody>
      </p:sp>
    </p:spTree>
    <p:extLst>
      <p:ext uri="{BB962C8B-B14F-4D97-AF65-F5344CB8AC3E}">
        <p14:creationId xmlns:p14="http://schemas.microsoft.com/office/powerpoint/2010/main" val="3503049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1470"/>
            <a:ext cx="8640960" cy="857250"/>
          </a:xfrm>
        </p:spPr>
        <p:txBody>
          <a:bodyPr>
            <a:noAutofit/>
          </a:bodyPr>
          <a:lstStyle/>
          <a:p>
            <a:r>
              <a:rPr lang="lt-LT" sz="3600" dirty="0" smtClean="0">
                <a:latin typeface="Ubuntu" panose="020B0504030602030204" pitchFamily="34" charset="0"/>
              </a:rPr>
              <a:t>Interrupto kvietimo mechanizmas</a:t>
            </a:r>
            <a:endParaRPr lang="lt-LT" sz="3600" dirty="0">
              <a:latin typeface="Ubuntu" panose="020B0504030602030204" pitchFamily="34" charset="0"/>
            </a:endParaRPr>
          </a:p>
        </p:txBody>
      </p:sp>
      <p:sp>
        <p:nvSpPr>
          <p:cNvPr id="4" name="TextBox 3"/>
          <p:cNvSpPr txBox="1"/>
          <p:nvPr/>
        </p:nvSpPr>
        <p:spPr>
          <a:xfrm>
            <a:off x="54108" y="972473"/>
            <a:ext cx="7326204" cy="1938992"/>
          </a:xfrm>
          <a:prstGeom prst="rect">
            <a:avLst/>
          </a:prstGeom>
          <a:noFill/>
        </p:spPr>
        <p:txBody>
          <a:bodyPr wrap="square" rtlCol="0">
            <a:spAutoFit/>
          </a:bodyPr>
          <a:lstStyle/>
          <a:p>
            <a:r>
              <a:rPr lang="lt-LT" sz="2000" b="1" dirty="0" smtClean="0">
                <a:latin typeface="Ubuntu" panose="020B0504030602030204" pitchFamily="34" charset="0"/>
              </a:rPr>
              <a:t>Pertraukimo kvietimas ( INT n ):</a:t>
            </a:r>
            <a:endParaRPr lang="lt-LT" sz="2000" b="1" dirty="0">
              <a:latin typeface="Ubuntu" panose="020B0504030602030204" pitchFamily="34" charset="0"/>
            </a:endParaRPr>
          </a:p>
          <a:p>
            <a:pPr marL="342900" indent="-342900">
              <a:buFont typeface="+mj-lt"/>
              <a:buAutoNum type="arabicPeriod"/>
            </a:pPr>
            <a:r>
              <a:rPr lang="lt-LT" sz="2000" dirty="0" smtClean="0">
                <a:latin typeface="Ubuntu" panose="020B0504030602030204" pitchFamily="34" charset="0"/>
              </a:rPr>
              <a:t>Pagal interrupt‘o numerį (</a:t>
            </a:r>
            <a:r>
              <a:rPr lang="lt-LT" sz="2000" i="1" dirty="0" smtClean="0">
                <a:latin typeface="Ubuntu" panose="020B0504030602030204" pitchFamily="34" charset="0"/>
              </a:rPr>
              <a:t>n</a:t>
            </a:r>
            <a:r>
              <a:rPr lang="lt-LT" sz="2000" dirty="0" smtClean="0">
                <a:latin typeface="Ubuntu" panose="020B0504030602030204" pitchFamily="34" charset="0"/>
              </a:rPr>
              <a:t>) iš vektorių lentelės apskaičiuojamas vektoriaus absoliutus adresas</a:t>
            </a:r>
          </a:p>
          <a:p>
            <a:pPr marL="342900" indent="-342900">
              <a:buFont typeface="+mj-lt"/>
              <a:buAutoNum type="arabicPeriod"/>
            </a:pPr>
            <a:r>
              <a:rPr lang="lt-LT" sz="2000" dirty="0" smtClean="0">
                <a:latin typeface="Ubuntu" panose="020B0504030602030204" pitchFamily="34" charset="0"/>
              </a:rPr>
              <a:t>Į steką paeiliui padedamos SF, CS, IP registrų reikšmės</a:t>
            </a:r>
          </a:p>
          <a:p>
            <a:pPr marL="342900" indent="-342900">
              <a:buFont typeface="+mj-lt"/>
              <a:buAutoNum type="arabicPeriod"/>
            </a:pPr>
            <a:r>
              <a:rPr lang="lt-LT" sz="2000" dirty="0" smtClean="0">
                <a:latin typeface="Ubuntu" panose="020B0504030602030204" pitchFamily="34" charset="0"/>
              </a:rPr>
              <a:t>TF ir IF Status flag‘o žymės nunulinamos</a:t>
            </a:r>
          </a:p>
          <a:p>
            <a:pPr marL="342900" indent="-342900">
              <a:buFont typeface="+mj-lt"/>
              <a:buAutoNum type="arabicPeriod"/>
            </a:pPr>
            <a:r>
              <a:rPr lang="lt-LT" sz="2000" dirty="0" smtClean="0">
                <a:latin typeface="Ubuntu" panose="020B0504030602030204" pitchFamily="34" charset="0"/>
              </a:rPr>
              <a:t>Perduodamas valdymas</a:t>
            </a:r>
          </a:p>
        </p:txBody>
      </p:sp>
      <p:sp>
        <p:nvSpPr>
          <p:cNvPr id="5" name="TextBox 4"/>
          <p:cNvSpPr txBox="1"/>
          <p:nvPr/>
        </p:nvSpPr>
        <p:spPr>
          <a:xfrm>
            <a:off x="1887" y="3723878"/>
            <a:ext cx="6874369" cy="1323439"/>
          </a:xfrm>
          <a:prstGeom prst="rect">
            <a:avLst/>
          </a:prstGeom>
          <a:noFill/>
        </p:spPr>
        <p:txBody>
          <a:bodyPr wrap="square" rtlCol="0">
            <a:spAutoFit/>
          </a:bodyPr>
          <a:lstStyle/>
          <a:p>
            <a:r>
              <a:rPr lang="lt-LT" sz="2000" b="1" dirty="0" smtClean="0">
                <a:latin typeface="Ubuntu" panose="020B0504030602030204" pitchFamily="34" charset="0"/>
              </a:rPr>
              <a:t>Grįžimas iš pertraukimo ( IRET ):</a:t>
            </a:r>
            <a:endParaRPr lang="lt-LT" sz="2000" b="1" dirty="0">
              <a:latin typeface="Ubuntu" panose="020B0504030602030204" pitchFamily="34" charset="0"/>
            </a:endParaRPr>
          </a:p>
          <a:p>
            <a:pPr marL="342900" indent="-342900">
              <a:buFont typeface="+mj-lt"/>
              <a:buAutoNum type="arabicPeriod"/>
            </a:pPr>
            <a:r>
              <a:rPr lang="lt-LT" sz="2000" dirty="0" smtClean="0">
                <a:latin typeface="Ubuntu" panose="020B0504030602030204" pitchFamily="34" charset="0"/>
              </a:rPr>
              <a:t>Iš steko paeiliui paima IP, CS, SF (atkreipkite dėmesį, eiliškumas atvirškčias dėl steko realizacijos)</a:t>
            </a:r>
          </a:p>
          <a:p>
            <a:pPr marL="342900" indent="-342900">
              <a:buFont typeface="+mj-lt"/>
              <a:buAutoNum type="arabicPeriod"/>
            </a:pPr>
            <a:r>
              <a:rPr lang="lt-LT" sz="2000" dirty="0" smtClean="0">
                <a:latin typeface="Ubuntu" panose="020B0504030602030204" pitchFamily="34" charset="0"/>
              </a:rPr>
              <a:t>Grąžinamas valdymas</a:t>
            </a:r>
          </a:p>
        </p:txBody>
      </p:sp>
      <p:sp>
        <p:nvSpPr>
          <p:cNvPr id="7" name="Rectangle 6"/>
          <p:cNvSpPr/>
          <p:nvPr/>
        </p:nvSpPr>
        <p:spPr>
          <a:xfrm>
            <a:off x="6732240" y="1116489"/>
            <a:ext cx="2699792" cy="2031325"/>
          </a:xfrm>
          <a:prstGeom prst="rect">
            <a:avLst/>
          </a:prstGeom>
        </p:spPr>
        <p:txBody>
          <a:bodyPr wrap="square">
            <a:spAutoFit/>
          </a:bodyPr>
          <a:lstStyle/>
          <a:p>
            <a:pPr marL="342900" indent="-342900">
              <a:buFont typeface="+mj-lt"/>
              <a:buAutoNum type="arabicPeriod"/>
            </a:pPr>
            <a:r>
              <a:rPr lang="lt-LT" b="1" dirty="0" smtClean="0">
                <a:latin typeface="Ubuntu" panose="020B0504030602030204" pitchFamily="34" charset="0"/>
              </a:rPr>
              <a:t>Adresas </a:t>
            </a:r>
            <a:r>
              <a:rPr lang="lt-LT" i="1" dirty="0" smtClean="0">
                <a:latin typeface="Ubuntu" panose="020B0504030602030204" pitchFamily="34" charset="0"/>
              </a:rPr>
              <a:t>n*4</a:t>
            </a:r>
            <a:r>
              <a:rPr lang="en-US" b="1" dirty="0" smtClean="0">
                <a:latin typeface="Ubuntu" panose="020B0504030602030204" pitchFamily="34" charset="0"/>
              </a:rPr>
              <a:t>:</a:t>
            </a:r>
            <a:r>
              <a:rPr lang="lt-LT" b="1" dirty="0" smtClean="0">
                <a:latin typeface="Ubuntu" panose="020B0504030602030204" pitchFamily="34" charset="0"/>
              </a:rPr>
              <a:t/>
            </a:r>
            <a:br>
              <a:rPr lang="lt-LT" b="1" dirty="0" smtClean="0">
                <a:latin typeface="Ubuntu" panose="020B0504030602030204" pitchFamily="34" charset="0"/>
              </a:rPr>
            </a:br>
            <a:r>
              <a:rPr lang="lt-LT" b="1" dirty="0" smtClean="0">
                <a:latin typeface="Ubuntu" panose="020B0504030602030204" pitchFamily="34" charset="0"/>
              </a:rPr>
              <a:t>IP</a:t>
            </a:r>
            <a:r>
              <a:rPr lang="lt-LT" sz="2400" b="1" baseline="-25000" dirty="0" smtClean="0">
                <a:latin typeface="Ubuntu" panose="020B0504030602030204" pitchFamily="34" charset="0"/>
              </a:rPr>
              <a:t>J</a:t>
            </a:r>
            <a:r>
              <a:rPr lang="lt-LT" b="1" dirty="0" smtClean="0">
                <a:latin typeface="Ubuntu" panose="020B0504030602030204" pitchFamily="34" charset="0"/>
              </a:rPr>
              <a:t>, IP</a:t>
            </a:r>
            <a:r>
              <a:rPr lang="lt-LT" sz="2400" b="1" baseline="-25000" dirty="0" smtClean="0">
                <a:latin typeface="Ubuntu" panose="020B0504030602030204" pitchFamily="34" charset="0"/>
              </a:rPr>
              <a:t>V</a:t>
            </a:r>
            <a:r>
              <a:rPr lang="lt-LT" b="1" dirty="0" smtClean="0">
                <a:latin typeface="Ubuntu" panose="020B0504030602030204" pitchFamily="34" charset="0"/>
              </a:rPr>
              <a:t>, CS</a:t>
            </a:r>
            <a:r>
              <a:rPr lang="lt-LT" sz="2400" b="1" baseline="-25000" dirty="0" smtClean="0">
                <a:latin typeface="Ubuntu" panose="020B0504030602030204" pitchFamily="34" charset="0"/>
              </a:rPr>
              <a:t>J</a:t>
            </a:r>
            <a:r>
              <a:rPr lang="lt-LT" b="1" dirty="0" smtClean="0">
                <a:latin typeface="Ubuntu" panose="020B0504030602030204" pitchFamily="34" charset="0"/>
              </a:rPr>
              <a:t>, CS</a:t>
            </a:r>
            <a:r>
              <a:rPr lang="lt-LT" sz="2400" b="1" baseline="-25000" dirty="0" smtClean="0">
                <a:latin typeface="Ubuntu" panose="020B0504030602030204" pitchFamily="34" charset="0"/>
              </a:rPr>
              <a:t>V</a:t>
            </a:r>
            <a:endParaRPr lang="en-US" sz="2400" b="1" baseline="-25000" dirty="0" smtClean="0">
              <a:latin typeface="Ubuntu" panose="020B0504030602030204" pitchFamily="34" charset="0"/>
            </a:endParaRPr>
          </a:p>
          <a:p>
            <a:pPr marL="342900" indent="-342900">
              <a:buFont typeface="+mj-lt"/>
              <a:buAutoNum type="arabicPeriod"/>
            </a:pPr>
            <a:r>
              <a:rPr lang="en-US" b="1" dirty="0" smtClean="0">
                <a:latin typeface="Ubuntu" panose="020B0504030602030204" pitchFamily="34" charset="0"/>
              </a:rPr>
              <a:t>PUSH SF</a:t>
            </a:r>
          </a:p>
          <a:p>
            <a:pPr marL="342900" indent="-342900">
              <a:buFont typeface="+mj-lt"/>
              <a:buAutoNum type="arabicPeriod"/>
            </a:pPr>
            <a:r>
              <a:rPr lang="en-US" b="1" dirty="0" smtClean="0">
                <a:latin typeface="Ubuntu" panose="020B0504030602030204" pitchFamily="34" charset="0"/>
              </a:rPr>
              <a:t>PUSH CS</a:t>
            </a:r>
          </a:p>
          <a:p>
            <a:pPr marL="342900" indent="-342900">
              <a:buFont typeface="+mj-lt"/>
              <a:buAutoNum type="arabicPeriod"/>
            </a:pPr>
            <a:r>
              <a:rPr lang="en-US" b="1" dirty="0" smtClean="0">
                <a:latin typeface="Ubuntu" panose="020B0504030602030204" pitchFamily="34" charset="0"/>
              </a:rPr>
              <a:t>PUSH IP</a:t>
            </a:r>
            <a:r>
              <a:rPr lang="lt-LT" b="1" dirty="0" smtClean="0">
                <a:latin typeface="Ubuntu" panose="020B0504030602030204" pitchFamily="34" charset="0"/>
              </a:rPr>
              <a:t/>
            </a:r>
            <a:br>
              <a:rPr lang="lt-LT" b="1" dirty="0" smtClean="0">
                <a:latin typeface="Ubuntu" panose="020B0504030602030204" pitchFamily="34" charset="0"/>
              </a:rPr>
            </a:br>
            <a:r>
              <a:rPr lang="lt-LT" b="1" dirty="0" smtClean="0">
                <a:latin typeface="Ubuntu" panose="020B0504030602030204" pitchFamily="34" charset="0"/>
              </a:rPr>
              <a:t>(SP – 6)</a:t>
            </a:r>
            <a:endParaRPr lang="en-US" b="1" dirty="0" smtClean="0">
              <a:latin typeface="Ubuntu" panose="020B0504030602030204" pitchFamily="34" charset="0"/>
            </a:endParaRPr>
          </a:p>
          <a:p>
            <a:pPr marL="342900" indent="-342900">
              <a:buFont typeface="+mj-lt"/>
              <a:buAutoNum type="arabicPeriod"/>
            </a:pPr>
            <a:r>
              <a:rPr lang="en-US" b="1" dirty="0" smtClean="0">
                <a:latin typeface="Ubuntu" panose="020B0504030602030204" pitchFamily="34" charset="0"/>
              </a:rPr>
              <a:t>TF</a:t>
            </a:r>
            <a:r>
              <a:rPr lang="lt-LT" b="1" dirty="0" smtClean="0">
                <a:latin typeface="Ubuntu" panose="020B0504030602030204" pitchFamily="34" charset="0"/>
              </a:rPr>
              <a:t> </a:t>
            </a:r>
            <a:r>
              <a:rPr lang="en-US" b="1" dirty="0" smtClean="0">
                <a:latin typeface="Ubuntu" panose="020B0504030602030204" pitchFamily="34" charset="0"/>
              </a:rPr>
              <a:t>= 0, IF = 0</a:t>
            </a:r>
          </a:p>
        </p:txBody>
      </p:sp>
      <p:sp>
        <p:nvSpPr>
          <p:cNvPr id="8" name="Rectangle 7"/>
          <p:cNvSpPr/>
          <p:nvPr/>
        </p:nvSpPr>
        <p:spPr>
          <a:xfrm>
            <a:off x="6732240" y="3867894"/>
            <a:ext cx="2323768" cy="1200329"/>
          </a:xfrm>
          <a:prstGeom prst="rect">
            <a:avLst/>
          </a:prstGeom>
        </p:spPr>
        <p:txBody>
          <a:bodyPr wrap="square">
            <a:spAutoFit/>
          </a:bodyPr>
          <a:lstStyle/>
          <a:p>
            <a:pPr marL="342900" indent="-342900">
              <a:buFont typeface="+mj-lt"/>
              <a:buAutoNum type="arabicPeriod"/>
            </a:pPr>
            <a:r>
              <a:rPr lang="lt-LT" b="1" dirty="0" smtClean="0">
                <a:latin typeface="Ubuntu" panose="020B0504030602030204" pitchFamily="34" charset="0"/>
              </a:rPr>
              <a:t>POP IP</a:t>
            </a:r>
          </a:p>
          <a:p>
            <a:pPr marL="342900" indent="-342900">
              <a:buFont typeface="+mj-lt"/>
              <a:buAutoNum type="arabicPeriod"/>
            </a:pPr>
            <a:r>
              <a:rPr lang="lt-LT" b="1" dirty="0" smtClean="0">
                <a:latin typeface="Ubuntu" panose="020B0504030602030204" pitchFamily="34" charset="0"/>
              </a:rPr>
              <a:t>POP CS</a:t>
            </a:r>
          </a:p>
          <a:p>
            <a:pPr marL="342900" indent="-342900">
              <a:buFont typeface="+mj-lt"/>
              <a:buAutoNum type="arabicPeriod"/>
            </a:pPr>
            <a:r>
              <a:rPr lang="lt-LT" b="1" dirty="0" smtClean="0">
                <a:latin typeface="Ubuntu" panose="020B0504030602030204" pitchFamily="34" charset="0"/>
              </a:rPr>
              <a:t>POP SF</a:t>
            </a:r>
            <a:br>
              <a:rPr lang="lt-LT" b="1" dirty="0" smtClean="0">
                <a:latin typeface="Ubuntu" panose="020B0504030602030204" pitchFamily="34" charset="0"/>
              </a:rPr>
            </a:br>
            <a:r>
              <a:rPr lang="lt-LT" b="1" dirty="0" smtClean="0">
                <a:latin typeface="Ubuntu" panose="020B0504030602030204" pitchFamily="34" charset="0"/>
              </a:rPr>
              <a:t>(SP + 6)</a:t>
            </a:r>
            <a:endParaRPr lang="en-US" b="1" dirty="0" smtClean="0">
              <a:latin typeface="Ubuntu" panose="020B0504030602030204" pitchFamily="34" charset="0"/>
            </a:endParaRPr>
          </a:p>
        </p:txBody>
      </p:sp>
      <p:sp>
        <p:nvSpPr>
          <p:cNvPr id="9" name="TextBox 8"/>
          <p:cNvSpPr txBox="1"/>
          <p:nvPr/>
        </p:nvSpPr>
        <p:spPr>
          <a:xfrm>
            <a:off x="0" y="3118197"/>
            <a:ext cx="6804248" cy="461665"/>
          </a:xfrm>
          <a:prstGeom prst="rect">
            <a:avLst/>
          </a:prstGeom>
          <a:noFill/>
        </p:spPr>
        <p:txBody>
          <a:bodyPr wrap="square" rtlCol="0">
            <a:spAutoFit/>
          </a:bodyPr>
          <a:lstStyle/>
          <a:p>
            <a:r>
              <a:rPr lang="lt-LT" sz="2400" i="1" dirty="0" smtClean="0">
                <a:solidFill>
                  <a:srgbClr val="FF0000"/>
                </a:solidFill>
              </a:rPr>
              <a:t>Pertraukimo paprogramėje vyksta apdorojimas</a:t>
            </a:r>
            <a:endParaRPr lang="lt-LT" sz="2400" i="1" dirty="0">
              <a:solidFill>
                <a:srgbClr val="FF0000"/>
              </a:solidFill>
            </a:endParaRPr>
          </a:p>
        </p:txBody>
      </p:sp>
    </p:spTree>
    <p:extLst>
      <p:ext uri="{BB962C8B-B14F-4D97-AF65-F5344CB8AC3E}">
        <p14:creationId xmlns:p14="http://schemas.microsoft.com/office/powerpoint/2010/main" val="1342969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9993"/>
            <a:ext cx="7315200" cy="865573"/>
          </a:xfrm>
        </p:spPr>
        <p:txBody>
          <a:bodyPr/>
          <a:lstStyle/>
          <a:p>
            <a:r>
              <a:rPr lang="lt-LT" dirty="0" smtClean="0"/>
              <a:t>Pavyzdinė užduotis (1)	</a:t>
            </a:r>
            <a:endParaRPr lang="lt-LT" dirty="0"/>
          </a:p>
        </p:txBody>
      </p:sp>
      <p:sp>
        <p:nvSpPr>
          <p:cNvPr id="4" name="Rectangle 3"/>
          <p:cNvSpPr/>
          <p:nvPr/>
        </p:nvSpPr>
        <p:spPr>
          <a:xfrm>
            <a:off x="35496" y="1059582"/>
            <a:ext cx="8784976" cy="3400931"/>
          </a:xfrm>
          <a:prstGeom prst="rect">
            <a:avLst/>
          </a:prstGeom>
        </p:spPr>
        <p:txBody>
          <a:bodyPr wrap="square">
            <a:spAutoFit/>
          </a:bodyPr>
          <a:lstStyle/>
          <a:p>
            <a:pPr>
              <a:spcAft>
                <a:spcPts val="600"/>
              </a:spcAft>
            </a:pPr>
            <a:r>
              <a:rPr lang="lt-LT" sz="2000" b="1" dirty="0" smtClean="0">
                <a:latin typeface="Consolas" panose="020B0609020204030204" pitchFamily="49" charset="0"/>
                <a:cs typeface="Consolas" panose="020B0609020204030204" pitchFamily="49" charset="0"/>
              </a:rPr>
              <a:t>Duotos registrų reikšmės:</a:t>
            </a:r>
            <a:endParaRPr lang="en-US" sz="2000" b="1" dirty="0" smtClean="0">
              <a:latin typeface="Consolas" panose="020B0609020204030204" pitchFamily="49" charset="0"/>
              <a:cs typeface="Consolas" panose="020B0609020204030204" pitchFamily="49" charset="0"/>
            </a:endParaRPr>
          </a:p>
          <a:p>
            <a:pPr>
              <a:spcAft>
                <a:spcPts val="600"/>
              </a:spcAft>
            </a:pPr>
            <a:r>
              <a:rPr lang="lt-LT" sz="2000" dirty="0" smtClean="0">
                <a:latin typeface="Consolas" panose="020B0609020204030204" pitchFamily="49" charset="0"/>
                <a:cs typeface="Consolas" panose="020B0609020204030204" pitchFamily="49" charset="0"/>
              </a:rPr>
              <a:t>DS </a:t>
            </a:r>
            <a:r>
              <a:rPr lang="lt-LT" sz="2000" dirty="0">
                <a:latin typeface="Consolas" panose="020B0609020204030204" pitchFamily="49" charset="0"/>
                <a:cs typeface="Consolas" panose="020B0609020204030204" pitchFamily="49" charset="0"/>
              </a:rPr>
              <a:t>= FE21, SS = 5634, CS = C131, ES = 3EE3, SF = </a:t>
            </a:r>
            <a:r>
              <a:rPr lang="lt-LT" sz="2000" dirty="0" smtClean="0">
                <a:latin typeface="Consolas" panose="020B0609020204030204" pitchFamily="49" charset="0"/>
                <a:cs typeface="Consolas" panose="020B0609020204030204" pitchFamily="49" charset="0"/>
              </a:rPr>
              <a:t>05FF,</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lt-LT" sz="2000" dirty="0" smtClean="0">
                <a:latin typeface="Consolas" panose="020B0609020204030204" pitchFamily="49" charset="0"/>
                <a:cs typeface="Consolas" panose="020B0609020204030204" pitchFamily="49" charset="0"/>
              </a:rPr>
              <a:t>BP </a:t>
            </a:r>
            <a:r>
              <a:rPr lang="lt-LT" sz="2000" dirty="0">
                <a:latin typeface="Consolas" panose="020B0609020204030204" pitchFamily="49" charset="0"/>
                <a:cs typeface="Consolas" panose="020B0609020204030204" pitchFamily="49" charset="0"/>
              </a:rPr>
              <a:t>= 92A2, BX = C5D6, </a:t>
            </a:r>
            <a:r>
              <a:rPr lang="lt-LT" sz="2000" dirty="0" smtClean="0">
                <a:latin typeface="Consolas" panose="020B0609020204030204" pitchFamily="49" charset="0"/>
                <a:cs typeface="Consolas" panose="020B0609020204030204" pitchFamily="49" charset="0"/>
              </a:rPr>
              <a:t>SI </a:t>
            </a:r>
            <a:r>
              <a:rPr lang="en-US" sz="2000" dirty="0" smtClean="0">
                <a:latin typeface="Consolas" panose="020B0609020204030204" pitchFamily="49" charset="0"/>
                <a:cs typeface="Consolas" panose="020B0609020204030204" pitchFamily="49" charset="0"/>
              </a:rPr>
              <a:t>=</a:t>
            </a:r>
            <a:r>
              <a:rPr lang="lt-LT" sz="2000" dirty="0" smtClean="0">
                <a:latin typeface="Consolas" panose="020B0609020204030204" pitchFamily="49" charset="0"/>
                <a:cs typeface="Consolas" panose="020B0609020204030204" pitchFamily="49" charset="0"/>
              </a:rPr>
              <a:t> 45FA</a:t>
            </a:r>
            <a:r>
              <a:rPr lang="lt-LT" sz="2000" dirty="0">
                <a:latin typeface="Consolas" panose="020B0609020204030204" pitchFamily="49" charset="0"/>
                <a:cs typeface="Consolas" panose="020B0609020204030204" pitchFamily="49" charset="0"/>
              </a:rPr>
              <a:t>, DI = 22F1, SP = </a:t>
            </a:r>
            <a:r>
              <a:rPr lang="lt-LT" sz="2000" dirty="0" smtClean="0">
                <a:latin typeface="Consolas" panose="020B0609020204030204" pitchFamily="49" charset="0"/>
                <a:cs typeface="Consolas" panose="020B0609020204030204" pitchFamily="49" charset="0"/>
              </a:rPr>
              <a:t>FFE4</a:t>
            </a:r>
          </a:p>
          <a:p>
            <a:pPr>
              <a:spcAft>
                <a:spcPts val="600"/>
              </a:spcAft>
            </a:pPr>
            <a:r>
              <a:rPr lang="lt-LT" sz="2000" b="1" dirty="0" smtClean="0">
                <a:latin typeface="Consolas" panose="020B0609020204030204" pitchFamily="49" charset="0"/>
                <a:cs typeface="Consolas" panose="020B0609020204030204" pitchFamily="49" charset="0"/>
              </a:rPr>
              <a:t>Duotas atminties fragmentas:</a:t>
            </a:r>
          </a:p>
          <a:p>
            <a:pPr>
              <a:spcAft>
                <a:spcPts val="600"/>
              </a:spcAft>
            </a:pPr>
            <a:r>
              <a:rPr lang="lt-LT" sz="2000" i="1" u="sng" dirty="0" smtClean="0">
                <a:latin typeface="Consolas" panose="020B0609020204030204" pitchFamily="49" charset="0"/>
                <a:cs typeface="Consolas" panose="020B0609020204030204" pitchFamily="49" charset="0"/>
              </a:rPr>
              <a:t>AA</a:t>
            </a:r>
            <a:r>
              <a:rPr lang="en-US" sz="2000" i="1" u="sng" dirty="0" smtClean="0">
                <a:latin typeface="Consolas" panose="020B0609020204030204" pitchFamily="49" charset="0"/>
                <a:cs typeface="Consolas" panose="020B0609020204030204" pitchFamily="49" charset="0"/>
              </a:rPr>
              <a:t>=</a:t>
            </a:r>
            <a:r>
              <a:rPr lang="lt-LT" sz="2000" i="1" u="sng" dirty="0" smtClean="0">
                <a:latin typeface="Consolas" panose="020B0609020204030204" pitchFamily="49" charset="0"/>
                <a:cs typeface="Consolas" panose="020B0609020204030204" pitchFamily="49" charset="0"/>
              </a:rPr>
              <a:t>00000</a:t>
            </a:r>
            <a:r>
              <a:rPr lang="lt-LT" sz="2000" dirty="0" smtClean="0">
                <a:latin typeface="Consolas" panose="020B0609020204030204" pitchFamily="49" charset="0"/>
                <a:cs typeface="Consolas" panose="020B0609020204030204" pitchFamily="49" charset="0"/>
              </a:rPr>
              <a:t>: 10 11 12 13 14 15 16 17 18 19 20 21 22 23 24 25</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i="1" u="sng" dirty="0" smtClean="0">
                <a:latin typeface="Consolas" panose="020B0609020204030204" pitchFamily="49" charset="0"/>
                <a:cs typeface="Consolas" panose="020B0609020204030204" pitchFamily="49" charset="0"/>
              </a:rPr>
              <a:t>AA=</a:t>
            </a:r>
            <a:r>
              <a:rPr lang="lt-LT" sz="2000" i="1" u="sng" dirty="0" smtClean="0">
                <a:latin typeface="Consolas" panose="020B0609020204030204" pitchFamily="49" charset="0"/>
                <a:cs typeface="Consolas" panose="020B0609020204030204" pitchFamily="49" charset="0"/>
              </a:rPr>
              <a:t>00010</a:t>
            </a:r>
            <a:r>
              <a:rPr lang="lt-LT" sz="2000" dirty="0" smtClean="0">
                <a:latin typeface="Consolas" panose="020B0609020204030204" pitchFamily="49" charset="0"/>
                <a:cs typeface="Consolas" panose="020B0609020204030204" pitchFamily="49" charset="0"/>
              </a:rPr>
              <a:t>: 26 27 28 29 30 31 32 33 34 35 36 37 38 39 40 41</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i="1" u="sng" dirty="0" smtClean="0">
                <a:latin typeface="Consolas" panose="020B0609020204030204" pitchFamily="49" charset="0"/>
                <a:cs typeface="Consolas" panose="020B0609020204030204" pitchFamily="49" charset="0"/>
              </a:rPr>
              <a:t>AA=</a:t>
            </a:r>
            <a:r>
              <a:rPr lang="lt-LT" sz="2000" i="1" u="sng" dirty="0" smtClean="0">
                <a:latin typeface="Consolas" panose="020B0609020204030204" pitchFamily="49" charset="0"/>
                <a:cs typeface="Consolas" panose="020B0609020204030204" pitchFamily="49" charset="0"/>
              </a:rPr>
              <a:t>00020</a:t>
            </a:r>
            <a:r>
              <a:rPr lang="lt-LT" sz="2000" dirty="0" smtClean="0">
                <a:latin typeface="Consolas" panose="020B0609020204030204" pitchFamily="49" charset="0"/>
                <a:cs typeface="Consolas" panose="020B0609020204030204" pitchFamily="49" charset="0"/>
              </a:rPr>
              <a:t>: 42 43 44 </a:t>
            </a:r>
            <a:r>
              <a:rPr lang="en-US" sz="2000" dirty="0" smtClean="0">
                <a:latin typeface="Consolas" panose="020B0609020204030204" pitchFamily="49" charset="0"/>
                <a:cs typeface="Consolas" panose="020B0609020204030204" pitchFamily="49" charset="0"/>
              </a:rPr>
              <a:t>45 46 47 48 49 50 51 52 53 54 55 56 57</a:t>
            </a:r>
            <a:r>
              <a:rPr lang="lt-LT" sz="2000" dirty="0">
                <a:latin typeface="Consolas" panose="020B0609020204030204" pitchFamily="49" charset="0"/>
                <a:cs typeface="Consolas" panose="020B0609020204030204" pitchFamily="49" charset="0"/>
              </a:rPr>
              <a:t/>
            </a:r>
            <a:br>
              <a:rPr lang="lt-LT" sz="2000" dirty="0">
                <a:latin typeface="Consolas" panose="020B0609020204030204" pitchFamily="49" charset="0"/>
                <a:cs typeface="Consolas" panose="020B0609020204030204" pitchFamily="49" charset="0"/>
              </a:rPr>
            </a:br>
            <a:r>
              <a:rPr lang="lt-LT" sz="2000" dirty="0">
                <a:latin typeface="Consolas" panose="020B0609020204030204" pitchFamily="49" charset="0"/>
                <a:cs typeface="Consolas" panose="020B0609020204030204" pitchFamily="49" charset="0"/>
              </a:rPr>
              <a:t/>
            </a:r>
            <a:br>
              <a:rPr lang="lt-LT" sz="2000" dirty="0">
                <a:latin typeface="Consolas" panose="020B0609020204030204" pitchFamily="49" charset="0"/>
                <a:cs typeface="Consolas" panose="020B0609020204030204" pitchFamily="49" charset="0"/>
              </a:rPr>
            </a:br>
            <a:r>
              <a:rPr lang="lt-LT" sz="20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Užduotis</a:t>
            </a:r>
            <a:r>
              <a:rPr lang="lt-LT" sz="2000" b="1" dirty="0" smtClean="0">
                <a:latin typeface="Consolas" panose="020B0609020204030204" pitchFamily="49" charset="0"/>
                <a:cs typeface="Consolas" panose="020B0609020204030204" pitchFamily="49" charset="0"/>
              </a:rPr>
              <a:t>: </a:t>
            </a:r>
            <a:r>
              <a:rPr lang="lt-LT" sz="2000" dirty="0" smtClean="0">
                <a:latin typeface="Consolas" panose="020B0609020204030204" pitchFamily="49" charset="0"/>
                <a:cs typeface="Consolas" panose="020B0609020204030204" pitchFamily="49" charset="0"/>
              </a:rPr>
              <a:t>Apskaičiuoti pertraukimo INT 5h vektoriaus absoliutųjį adresą.</a:t>
            </a:r>
            <a:endParaRPr lang="lt-LT"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95816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5496" y="49993"/>
            <a:ext cx="7315200" cy="865573"/>
          </a:xfrm>
        </p:spPr>
        <p:txBody>
          <a:bodyPr/>
          <a:lstStyle/>
          <a:p>
            <a:r>
              <a:rPr lang="lt-LT" dirty="0" smtClean="0"/>
              <a:t>Sprendimas (1)</a:t>
            </a:r>
            <a:endParaRPr lang="lt-LT" dirty="0"/>
          </a:p>
        </p:txBody>
      </p:sp>
      <p:sp>
        <p:nvSpPr>
          <p:cNvPr id="7" name="Content Placeholder 2"/>
          <p:cNvSpPr>
            <a:spLocks noGrp="1"/>
          </p:cNvSpPr>
          <p:nvPr>
            <p:ph idx="1"/>
          </p:nvPr>
        </p:nvSpPr>
        <p:spPr>
          <a:xfrm>
            <a:off x="107504" y="1005577"/>
            <a:ext cx="8363272" cy="2070229"/>
          </a:xfrm>
        </p:spPr>
        <p:txBody>
          <a:bodyPr>
            <a:normAutofit/>
          </a:bodyPr>
          <a:lstStyle/>
          <a:p>
            <a:r>
              <a:rPr lang="lt-LT" dirty="0" smtClean="0"/>
              <a:t>Gerai paskaitom sąlygą ir pažiūrim, ko mūsų prašo, mūsų prašo pertraukimo </a:t>
            </a:r>
            <a:r>
              <a:rPr lang="lt-LT" b="1" dirty="0" smtClean="0"/>
              <a:t>VEKTORIAUS </a:t>
            </a:r>
            <a:r>
              <a:rPr lang="lt-LT" b="1" dirty="0" smtClean="0">
                <a:solidFill>
                  <a:srgbClr val="FF0000"/>
                </a:solidFill>
              </a:rPr>
              <a:t>(!) </a:t>
            </a:r>
            <a:r>
              <a:rPr lang="lt-LT" dirty="0" smtClean="0"/>
              <a:t>absoliutaus adreso.</a:t>
            </a:r>
          </a:p>
          <a:p>
            <a:r>
              <a:rPr lang="lt-LT" dirty="0" smtClean="0"/>
              <a:t>Vektoriaus</a:t>
            </a:r>
            <a:r>
              <a:rPr lang="lt-LT" b="1" dirty="0" smtClean="0"/>
              <a:t> </a:t>
            </a:r>
            <a:r>
              <a:rPr lang="lt-LT" dirty="0" smtClean="0"/>
              <a:t>absoliutus adresas skaičiuojamas</a:t>
            </a:r>
            <a:r>
              <a:rPr lang="lt-LT" b="1" dirty="0" smtClean="0"/>
              <a:t> n*4</a:t>
            </a:r>
            <a:r>
              <a:rPr lang="lt-LT" dirty="0" smtClean="0"/>
              <a:t>, kur </a:t>
            </a:r>
            <a:r>
              <a:rPr lang="lt-LT" b="1" dirty="0" smtClean="0"/>
              <a:t>n</a:t>
            </a:r>
            <a:r>
              <a:rPr lang="lt-LT" dirty="0" smtClean="0"/>
              <a:t> yra pertraukimo numeris.</a:t>
            </a:r>
          </a:p>
          <a:p>
            <a:r>
              <a:rPr lang="lt-LT" dirty="0" smtClean="0"/>
              <a:t>Kadangi pertraukimo numeris yra 5h, tai padauginam (naudodami sudėtį).	</a:t>
            </a:r>
            <a:r>
              <a:rPr lang="lt-LT" dirty="0"/>
              <a:t>	</a:t>
            </a:r>
            <a:endParaRPr lang="lt-LT" dirty="0" smtClean="0"/>
          </a:p>
        </p:txBody>
      </p:sp>
      <p:sp>
        <p:nvSpPr>
          <p:cNvPr id="8" name="TextBox 7"/>
          <p:cNvSpPr txBox="1"/>
          <p:nvPr/>
        </p:nvSpPr>
        <p:spPr>
          <a:xfrm>
            <a:off x="107504" y="3003798"/>
            <a:ext cx="812662" cy="1384995"/>
          </a:xfrm>
          <a:prstGeom prst="rect">
            <a:avLst/>
          </a:prstGeom>
          <a:noFill/>
        </p:spPr>
        <p:txBody>
          <a:bodyPr wrap="square" rtlCol="0">
            <a:spAutoFit/>
          </a:bodyPr>
          <a:lstStyle/>
          <a:p>
            <a:pPr algn="r"/>
            <a:r>
              <a:rPr lang="lt-LT" sz="2800" dirty="0" smtClean="0">
                <a:latin typeface="Consolas" panose="020B0609020204030204" pitchFamily="49" charset="0"/>
                <a:cs typeface="Consolas" panose="020B0609020204030204" pitchFamily="49" charset="0"/>
              </a:rPr>
              <a:t>5h</a:t>
            </a:r>
          </a:p>
          <a:p>
            <a:pPr algn="r"/>
            <a:r>
              <a:rPr lang="lt-LT" sz="2800" u="sng" dirty="0" smtClean="0">
                <a:latin typeface="Consolas" panose="020B0609020204030204" pitchFamily="49" charset="0"/>
                <a:cs typeface="Consolas" panose="020B0609020204030204" pitchFamily="49" charset="0"/>
              </a:rPr>
              <a:t>5h</a:t>
            </a:r>
          </a:p>
          <a:p>
            <a:pPr algn="r"/>
            <a:r>
              <a:rPr lang="lt-LT" sz="2800" dirty="0" smtClean="0">
                <a:latin typeface="Consolas" panose="020B0609020204030204" pitchFamily="49" charset="0"/>
                <a:cs typeface="Consolas" panose="020B0609020204030204" pitchFamily="49" charset="0"/>
              </a:rPr>
              <a:t>Ah</a:t>
            </a:r>
            <a:endParaRPr lang="lt-LT" sz="2800" dirty="0">
              <a:latin typeface="Consolas" panose="020B0609020204030204" pitchFamily="49" charset="0"/>
              <a:cs typeface="Consolas" panose="020B0609020204030204" pitchFamily="49" charset="0"/>
            </a:endParaRPr>
          </a:p>
        </p:txBody>
      </p:sp>
      <p:sp>
        <p:nvSpPr>
          <p:cNvPr id="9" name="TextBox 8"/>
          <p:cNvSpPr txBox="1"/>
          <p:nvPr/>
        </p:nvSpPr>
        <p:spPr>
          <a:xfrm>
            <a:off x="827584" y="3020641"/>
            <a:ext cx="936104" cy="1384995"/>
          </a:xfrm>
          <a:prstGeom prst="rect">
            <a:avLst/>
          </a:prstGeom>
          <a:noFill/>
        </p:spPr>
        <p:txBody>
          <a:bodyPr wrap="square" rtlCol="0">
            <a:spAutoFit/>
          </a:bodyPr>
          <a:lstStyle/>
          <a:p>
            <a:pPr algn="r"/>
            <a:r>
              <a:rPr lang="lt-LT" sz="2800" dirty="0" smtClean="0">
                <a:latin typeface="Consolas" panose="020B0609020204030204" pitchFamily="49" charset="0"/>
                <a:cs typeface="Consolas" panose="020B0609020204030204" pitchFamily="49" charset="0"/>
              </a:rPr>
              <a:t>Ah</a:t>
            </a:r>
          </a:p>
          <a:p>
            <a:pPr algn="r"/>
            <a:r>
              <a:rPr lang="lt-LT" sz="2800" u="sng" dirty="0" smtClean="0">
                <a:latin typeface="Consolas" panose="020B0609020204030204" pitchFamily="49" charset="0"/>
                <a:cs typeface="Consolas" panose="020B0609020204030204" pitchFamily="49" charset="0"/>
              </a:rPr>
              <a:t> Ah</a:t>
            </a:r>
          </a:p>
          <a:p>
            <a:pPr algn="r"/>
            <a:r>
              <a:rPr lang="lt-LT" sz="28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14h</a:t>
            </a:r>
            <a:endParaRPr lang="lt-LT" sz="2800" b="1" dirty="0">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0" name="Content Placeholder 2"/>
          <p:cNvSpPr txBox="1">
            <a:spLocks/>
          </p:cNvSpPr>
          <p:nvPr/>
        </p:nvSpPr>
        <p:spPr>
          <a:xfrm>
            <a:off x="1691680" y="2949793"/>
            <a:ext cx="7416824" cy="2070229"/>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lt-LT" dirty="0" smtClean="0"/>
              <a:t>Gautą atsakymą </a:t>
            </a:r>
            <a:r>
              <a:rPr lang="lt-LT" b="1" dirty="0" smtClean="0"/>
              <a:t>14h</a:t>
            </a:r>
            <a:r>
              <a:rPr lang="lt-LT" dirty="0" smtClean="0"/>
              <a:t> išplečiam iki 5 skaitmenų (kadangi absoliutaus adreso laukas susidaro iš 5</a:t>
            </a:r>
            <a:r>
              <a:rPr lang="en-US" dirty="0"/>
              <a:t> </a:t>
            </a:r>
            <a:r>
              <a:rPr lang="lt-LT" dirty="0" smtClean="0"/>
              <a:t>skaitmenų</a:t>
            </a:r>
            <a:r>
              <a:rPr lang="lt-LT" dirty="0" smtClean="0"/>
              <a:t>) ir gauname </a:t>
            </a:r>
            <a:r>
              <a:rPr lang="lt-LT" b="1" dirty="0" smtClean="0"/>
              <a:t>00014h</a:t>
            </a:r>
            <a:r>
              <a:rPr lang="lt-LT" dirty="0" smtClean="0"/>
              <a:t>, kas ir bus mūsų vektoriaus absoliutus adresas.</a:t>
            </a:r>
            <a:br>
              <a:rPr lang="lt-LT" dirty="0" smtClean="0"/>
            </a:br>
            <a:r>
              <a:rPr lang="lt-LT" dirty="0" smtClean="0"/>
              <a:t/>
            </a:r>
            <a:br>
              <a:rPr lang="lt-LT" dirty="0" smtClean="0"/>
            </a:br>
            <a:r>
              <a:rPr lang="lt-LT" b="1" u="sng" dirty="0" smtClean="0">
                <a:solidFill>
                  <a:srgbClr val="FF0000"/>
                </a:solidFill>
              </a:rPr>
              <a:t>Ats</a:t>
            </a:r>
            <a:r>
              <a:rPr lang="lt-LT" dirty="0" smtClean="0">
                <a:solidFill>
                  <a:srgbClr val="FF0000"/>
                </a:solidFill>
              </a:rPr>
              <a:t>: </a:t>
            </a:r>
            <a:r>
              <a:rPr lang="lt-LT" b="1" dirty="0" smtClean="0"/>
              <a:t>00014h</a:t>
            </a:r>
            <a:endParaRPr lang="lt-LT" b="1" u="sng" dirty="0" smtClean="0">
              <a:solidFill>
                <a:srgbClr val="FF0000"/>
              </a:solidFill>
            </a:endParaRPr>
          </a:p>
        </p:txBody>
      </p:sp>
      <p:sp>
        <p:nvSpPr>
          <p:cNvPr id="11" name="Cross 10"/>
          <p:cNvSpPr/>
          <p:nvPr/>
        </p:nvSpPr>
        <p:spPr>
          <a:xfrm>
            <a:off x="251520" y="3435846"/>
            <a:ext cx="144016" cy="144016"/>
          </a:xfrm>
          <a:prstGeom prst="plus">
            <a:avLst>
              <a:gd name="adj" fmla="val 3932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t-LT"/>
          </a:p>
        </p:txBody>
      </p:sp>
      <p:sp>
        <p:nvSpPr>
          <p:cNvPr id="12" name="Cross 11"/>
          <p:cNvSpPr/>
          <p:nvPr/>
        </p:nvSpPr>
        <p:spPr>
          <a:xfrm>
            <a:off x="1115616" y="3435846"/>
            <a:ext cx="144016" cy="144016"/>
          </a:xfrm>
          <a:prstGeom prst="plus">
            <a:avLst>
              <a:gd name="adj" fmla="val 3932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lt-LT"/>
          </a:p>
        </p:txBody>
      </p:sp>
    </p:spTree>
    <p:extLst>
      <p:ext uri="{BB962C8B-B14F-4D97-AF65-F5344CB8AC3E}">
        <p14:creationId xmlns:p14="http://schemas.microsoft.com/office/powerpoint/2010/main" val="2086755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1.mamyciuklubas.lt/cache/d4/76/d47608443e8f892b5edad99661c34f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04352"/>
            <a:ext cx="5001022" cy="5001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2751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9993"/>
            <a:ext cx="7315200" cy="865573"/>
          </a:xfrm>
        </p:spPr>
        <p:txBody>
          <a:bodyPr/>
          <a:lstStyle/>
          <a:p>
            <a:r>
              <a:rPr lang="lt-LT" dirty="0" smtClean="0"/>
              <a:t>Pavyzdinė užduotis (2)	</a:t>
            </a:r>
            <a:endParaRPr lang="lt-LT" dirty="0"/>
          </a:p>
        </p:txBody>
      </p:sp>
      <p:sp>
        <p:nvSpPr>
          <p:cNvPr id="4" name="Rectangle 3"/>
          <p:cNvSpPr/>
          <p:nvPr/>
        </p:nvSpPr>
        <p:spPr>
          <a:xfrm>
            <a:off x="35496" y="1059582"/>
            <a:ext cx="8784976" cy="3400931"/>
          </a:xfrm>
          <a:prstGeom prst="rect">
            <a:avLst/>
          </a:prstGeom>
        </p:spPr>
        <p:txBody>
          <a:bodyPr wrap="square">
            <a:spAutoFit/>
          </a:bodyPr>
          <a:lstStyle/>
          <a:p>
            <a:pPr>
              <a:spcAft>
                <a:spcPts val="600"/>
              </a:spcAft>
            </a:pPr>
            <a:r>
              <a:rPr lang="lt-LT" sz="2000" b="1" dirty="0" smtClean="0">
                <a:latin typeface="Consolas" panose="020B0609020204030204" pitchFamily="49" charset="0"/>
                <a:cs typeface="Consolas" panose="020B0609020204030204" pitchFamily="49" charset="0"/>
              </a:rPr>
              <a:t>Duotos registrų reikšmės:</a:t>
            </a:r>
            <a:endParaRPr lang="en-US" sz="2000" b="1" dirty="0" smtClean="0">
              <a:latin typeface="Consolas" panose="020B0609020204030204" pitchFamily="49" charset="0"/>
              <a:cs typeface="Consolas" panose="020B0609020204030204" pitchFamily="49" charset="0"/>
            </a:endParaRPr>
          </a:p>
          <a:p>
            <a:pPr>
              <a:spcAft>
                <a:spcPts val="600"/>
              </a:spcAft>
            </a:pPr>
            <a:r>
              <a:rPr lang="lt-LT" sz="2000" dirty="0" smtClean="0">
                <a:latin typeface="Consolas" panose="020B0609020204030204" pitchFamily="49" charset="0"/>
                <a:cs typeface="Consolas" panose="020B0609020204030204" pitchFamily="49" charset="0"/>
              </a:rPr>
              <a:t>DS </a:t>
            </a:r>
            <a:r>
              <a:rPr lang="lt-LT" sz="2000" dirty="0">
                <a:latin typeface="Consolas" panose="020B0609020204030204" pitchFamily="49" charset="0"/>
                <a:cs typeface="Consolas" panose="020B0609020204030204" pitchFamily="49" charset="0"/>
              </a:rPr>
              <a:t>= FE21, SS = 5634, CS = C131, ES = 3EE3, SF = </a:t>
            </a:r>
            <a:r>
              <a:rPr lang="lt-LT" sz="2000" dirty="0" smtClean="0">
                <a:latin typeface="Consolas" panose="020B0609020204030204" pitchFamily="49" charset="0"/>
                <a:cs typeface="Consolas" panose="020B0609020204030204" pitchFamily="49" charset="0"/>
              </a:rPr>
              <a:t>05FF,</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lt-LT" sz="2000" dirty="0" smtClean="0">
                <a:latin typeface="Consolas" panose="020B0609020204030204" pitchFamily="49" charset="0"/>
                <a:cs typeface="Consolas" panose="020B0609020204030204" pitchFamily="49" charset="0"/>
              </a:rPr>
              <a:t>BP </a:t>
            </a:r>
            <a:r>
              <a:rPr lang="lt-LT" sz="2000" dirty="0">
                <a:latin typeface="Consolas" panose="020B0609020204030204" pitchFamily="49" charset="0"/>
                <a:cs typeface="Consolas" panose="020B0609020204030204" pitchFamily="49" charset="0"/>
              </a:rPr>
              <a:t>= 92A2, BX = C5D6, </a:t>
            </a:r>
            <a:r>
              <a:rPr lang="lt-LT" sz="2000" dirty="0" smtClean="0">
                <a:latin typeface="Consolas" panose="020B0609020204030204" pitchFamily="49" charset="0"/>
                <a:cs typeface="Consolas" panose="020B0609020204030204" pitchFamily="49" charset="0"/>
              </a:rPr>
              <a:t>SI </a:t>
            </a:r>
            <a:r>
              <a:rPr lang="en-US" sz="2000" dirty="0" smtClean="0">
                <a:latin typeface="Consolas" panose="020B0609020204030204" pitchFamily="49" charset="0"/>
                <a:cs typeface="Consolas" panose="020B0609020204030204" pitchFamily="49" charset="0"/>
              </a:rPr>
              <a:t>=</a:t>
            </a:r>
            <a:r>
              <a:rPr lang="lt-LT" sz="2000" dirty="0" smtClean="0">
                <a:latin typeface="Consolas" panose="020B0609020204030204" pitchFamily="49" charset="0"/>
                <a:cs typeface="Consolas" panose="020B0609020204030204" pitchFamily="49" charset="0"/>
              </a:rPr>
              <a:t> 45FA</a:t>
            </a:r>
            <a:r>
              <a:rPr lang="lt-LT" sz="2000" dirty="0">
                <a:latin typeface="Consolas" panose="020B0609020204030204" pitchFamily="49" charset="0"/>
                <a:cs typeface="Consolas" panose="020B0609020204030204" pitchFamily="49" charset="0"/>
              </a:rPr>
              <a:t>, DI = 22F1, SP = </a:t>
            </a:r>
            <a:r>
              <a:rPr lang="lt-LT" sz="2000" dirty="0" smtClean="0">
                <a:latin typeface="Consolas" panose="020B0609020204030204" pitchFamily="49" charset="0"/>
                <a:cs typeface="Consolas" panose="020B0609020204030204" pitchFamily="49" charset="0"/>
              </a:rPr>
              <a:t>FFE4</a:t>
            </a:r>
          </a:p>
          <a:p>
            <a:pPr>
              <a:spcAft>
                <a:spcPts val="600"/>
              </a:spcAft>
            </a:pPr>
            <a:r>
              <a:rPr lang="lt-LT" sz="2000" b="1" dirty="0" smtClean="0">
                <a:latin typeface="Consolas" panose="020B0609020204030204" pitchFamily="49" charset="0"/>
                <a:cs typeface="Consolas" panose="020B0609020204030204" pitchFamily="49" charset="0"/>
              </a:rPr>
              <a:t>Duotas atminties fragmentas:</a:t>
            </a:r>
          </a:p>
          <a:p>
            <a:pPr>
              <a:spcAft>
                <a:spcPts val="600"/>
              </a:spcAft>
            </a:pPr>
            <a:r>
              <a:rPr lang="lt-LT" sz="2000" i="1" u="sng" dirty="0" smtClean="0">
                <a:latin typeface="Consolas" panose="020B0609020204030204" pitchFamily="49" charset="0"/>
                <a:cs typeface="Consolas" panose="020B0609020204030204" pitchFamily="49" charset="0"/>
              </a:rPr>
              <a:t>AA</a:t>
            </a:r>
            <a:r>
              <a:rPr lang="en-US" sz="2000" i="1" u="sng" dirty="0" smtClean="0">
                <a:latin typeface="Consolas" panose="020B0609020204030204" pitchFamily="49" charset="0"/>
                <a:cs typeface="Consolas" panose="020B0609020204030204" pitchFamily="49" charset="0"/>
              </a:rPr>
              <a:t>=</a:t>
            </a:r>
            <a:r>
              <a:rPr lang="lt-LT" sz="2000" i="1" u="sng" dirty="0" smtClean="0">
                <a:latin typeface="Consolas" panose="020B0609020204030204" pitchFamily="49" charset="0"/>
                <a:cs typeface="Consolas" panose="020B0609020204030204" pitchFamily="49" charset="0"/>
              </a:rPr>
              <a:t>00000</a:t>
            </a:r>
            <a:r>
              <a:rPr lang="lt-LT" sz="2000" dirty="0" smtClean="0">
                <a:latin typeface="Consolas" panose="020B0609020204030204" pitchFamily="49" charset="0"/>
                <a:cs typeface="Consolas" panose="020B0609020204030204" pitchFamily="49" charset="0"/>
              </a:rPr>
              <a:t>: 10 11 12 13 14 15 16 17 18 19 20 21 22 23 24 25</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i="1" u="sng" dirty="0" smtClean="0">
                <a:latin typeface="Consolas" panose="020B0609020204030204" pitchFamily="49" charset="0"/>
                <a:cs typeface="Consolas" panose="020B0609020204030204" pitchFamily="49" charset="0"/>
              </a:rPr>
              <a:t>AA=</a:t>
            </a:r>
            <a:r>
              <a:rPr lang="lt-LT" sz="2000" i="1" u="sng" dirty="0" smtClean="0">
                <a:latin typeface="Consolas" panose="020B0609020204030204" pitchFamily="49" charset="0"/>
                <a:cs typeface="Consolas" panose="020B0609020204030204" pitchFamily="49" charset="0"/>
              </a:rPr>
              <a:t>00010</a:t>
            </a:r>
            <a:r>
              <a:rPr lang="lt-LT" sz="2000" dirty="0" smtClean="0">
                <a:latin typeface="Consolas" panose="020B0609020204030204" pitchFamily="49" charset="0"/>
                <a:cs typeface="Consolas" panose="020B0609020204030204" pitchFamily="49" charset="0"/>
              </a:rPr>
              <a:t>: 26 27 28 29 30 31 32 33 34 35 36 37 38 39 40 41</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i="1" u="sng" dirty="0" smtClean="0">
                <a:latin typeface="Consolas" panose="020B0609020204030204" pitchFamily="49" charset="0"/>
                <a:cs typeface="Consolas" panose="020B0609020204030204" pitchFamily="49" charset="0"/>
              </a:rPr>
              <a:t>AA=</a:t>
            </a:r>
            <a:r>
              <a:rPr lang="lt-LT" sz="2000" i="1" u="sng" dirty="0" smtClean="0">
                <a:latin typeface="Consolas" panose="020B0609020204030204" pitchFamily="49" charset="0"/>
                <a:cs typeface="Consolas" panose="020B0609020204030204" pitchFamily="49" charset="0"/>
              </a:rPr>
              <a:t>00020</a:t>
            </a:r>
            <a:r>
              <a:rPr lang="lt-LT" sz="2000" dirty="0" smtClean="0">
                <a:latin typeface="Consolas" panose="020B0609020204030204" pitchFamily="49" charset="0"/>
                <a:cs typeface="Consolas" panose="020B0609020204030204" pitchFamily="49" charset="0"/>
              </a:rPr>
              <a:t>: 42 43 44 </a:t>
            </a:r>
            <a:r>
              <a:rPr lang="en-US" sz="2000" dirty="0" smtClean="0">
                <a:latin typeface="Consolas" panose="020B0609020204030204" pitchFamily="49" charset="0"/>
                <a:cs typeface="Consolas" panose="020B0609020204030204" pitchFamily="49" charset="0"/>
              </a:rPr>
              <a:t>45 46 47 48 49 50 51 52 53 54 55 56 57</a:t>
            </a:r>
            <a:r>
              <a:rPr lang="lt-LT" sz="2000" dirty="0">
                <a:latin typeface="Consolas" panose="020B0609020204030204" pitchFamily="49" charset="0"/>
                <a:cs typeface="Consolas" panose="020B0609020204030204" pitchFamily="49" charset="0"/>
              </a:rPr>
              <a:t/>
            </a:r>
            <a:br>
              <a:rPr lang="lt-LT" sz="2000" dirty="0">
                <a:latin typeface="Consolas" panose="020B0609020204030204" pitchFamily="49" charset="0"/>
                <a:cs typeface="Consolas" panose="020B0609020204030204" pitchFamily="49" charset="0"/>
              </a:rPr>
            </a:br>
            <a:r>
              <a:rPr lang="lt-LT" sz="2000" dirty="0">
                <a:latin typeface="Consolas" panose="020B0609020204030204" pitchFamily="49" charset="0"/>
                <a:cs typeface="Consolas" panose="020B0609020204030204" pitchFamily="49" charset="0"/>
              </a:rPr>
              <a:t/>
            </a:r>
            <a:br>
              <a:rPr lang="lt-LT" sz="2000" dirty="0">
                <a:latin typeface="Consolas" panose="020B0609020204030204" pitchFamily="49" charset="0"/>
                <a:cs typeface="Consolas" panose="020B0609020204030204" pitchFamily="49" charset="0"/>
              </a:rPr>
            </a:br>
            <a:r>
              <a:rPr lang="lt-LT" sz="20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Užduotis</a:t>
            </a:r>
            <a:r>
              <a:rPr lang="lt-LT" sz="2000" b="1" dirty="0" smtClean="0">
                <a:latin typeface="Consolas" panose="020B0609020204030204" pitchFamily="49" charset="0"/>
                <a:cs typeface="Consolas" panose="020B0609020204030204" pitchFamily="49" charset="0"/>
              </a:rPr>
              <a:t>: </a:t>
            </a:r>
            <a:r>
              <a:rPr lang="lt-LT" sz="2000" dirty="0" smtClean="0">
                <a:latin typeface="Consolas" panose="020B0609020204030204" pitchFamily="49" charset="0"/>
                <a:cs typeface="Consolas" panose="020B0609020204030204" pitchFamily="49" charset="0"/>
              </a:rPr>
              <a:t>Apskaičiuoti pertraukimo INT 5h apdorojimo procedūros absoliutųjį adresą.</a:t>
            </a:r>
            <a:endParaRPr lang="lt-LT"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6440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5496" y="49993"/>
            <a:ext cx="7315200" cy="865573"/>
          </a:xfrm>
        </p:spPr>
        <p:txBody>
          <a:bodyPr/>
          <a:lstStyle/>
          <a:p>
            <a:r>
              <a:rPr lang="lt-LT" dirty="0" smtClean="0"/>
              <a:t>Sprendimas (2)</a:t>
            </a:r>
            <a:endParaRPr lang="lt-LT" dirty="0"/>
          </a:p>
        </p:txBody>
      </p:sp>
      <p:sp>
        <p:nvSpPr>
          <p:cNvPr id="7" name="Content Placeholder 2"/>
          <p:cNvSpPr>
            <a:spLocks noGrp="1"/>
          </p:cNvSpPr>
          <p:nvPr>
            <p:ph idx="1"/>
          </p:nvPr>
        </p:nvSpPr>
        <p:spPr>
          <a:xfrm>
            <a:off x="91576" y="1005577"/>
            <a:ext cx="9036496" cy="4137923"/>
          </a:xfrm>
        </p:spPr>
        <p:txBody>
          <a:bodyPr>
            <a:normAutofit/>
          </a:bodyPr>
          <a:lstStyle/>
          <a:p>
            <a:r>
              <a:rPr lang="lt-LT" dirty="0" smtClean="0">
                <a:latin typeface="+mj-lt"/>
              </a:rPr>
              <a:t>Reikia apskaičiuoti </a:t>
            </a:r>
            <a:r>
              <a:rPr lang="lt-LT" dirty="0" smtClean="0">
                <a:latin typeface="+mj-lt"/>
                <a:cs typeface="Consolas" panose="020B0609020204030204" pitchFamily="49" charset="0"/>
              </a:rPr>
              <a:t>pertraukimo apdorojimo </a:t>
            </a:r>
            <a:r>
              <a:rPr lang="lt-LT" dirty="0">
                <a:latin typeface="+mj-lt"/>
                <a:cs typeface="Consolas" panose="020B0609020204030204" pitchFamily="49" charset="0"/>
              </a:rPr>
              <a:t>procedūros absoliutųjį </a:t>
            </a:r>
            <a:r>
              <a:rPr lang="lt-LT" dirty="0" smtClean="0">
                <a:latin typeface="+mj-lt"/>
                <a:cs typeface="Consolas" panose="020B0609020204030204" pitchFamily="49" charset="0"/>
              </a:rPr>
              <a:t>adresą. Mes žinome, kad jis yra laikomas pertraukimo vektoriuje, keturiuose baituose pavidalu: </a:t>
            </a:r>
            <a:br>
              <a:rPr lang="lt-LT" dirty="0" smtClean="0">
                <a:latin typeface="+mj-lt"/>
                <a:cs typeface="Consolas" panose="020B0609020204030204" pitchFamily="49" charset="0"/>
              </a:rPr>
            </a:br>
            <a:r>
              <a:rPr lang="lt-LT" b="1" dirty="0" smtClean="0">
                <a:latin typeface="+mj-lt"/>
              </a:rPr>
              <a:t>IP</a:t>
            </a:r>
            <a:r>
              <a:rPr lang="lt-LT" sz="2800" b="1" baseline="-25000" dirty="0" smtClean="0">
                <a:latin typeface="+mj-lt"/>
              </a:rPr>
              <a:t>J</a:t>
            </a:r>
            <a:r>
              <a:rPr lang="lt-LT" b="1" dirty="0">
                <a:latin typeface="+mj-lt"/>
              </a:rPr>
              <a:t>, IP</a:t>
            </a:r>
            <a:r>
              <a:rPr lang="lt-LT" sz="2800" b="1" baseline="-25000" dirty="0">
                <a:latin typeface="+mj-lt"/>
              </a:rPr>
              <a:t>V</a:t>
            </a:r>
            <a:r>
              <a:rPr lang="lt-LT" b="1" dirty="0">
                <a:latin typeface="+mj-lt"/>
              </a:rPr>
              <a:t>, CS</a:t>
            </a:r>
            <a:r>
              <a:rPr lang="lt-LT" sz="2800" b="1" baseline="-25000" dirty="0">
                <a:latin typeface="+mj-lt"/>
              </a:rPr>
              <a:t>J</a:t>
            </a:r>
            <a:r>
              <a:rPr lang="lt-LT" b="1" dirty="0">
                <a:latin typeface="+mj-lt"/>
              </a:rPr>
              <a:t>, </a:t>
            </a:r>
            <a:r>
              <a:rPr lang="lt-LT" b="1" dirty="0" smtClean="0">
                <a:latin typeface="+mj-lt"/>
              </a:rPr>
              <a:t>CS</a:t>
            </a:r>
            <a:r>
              <a:rPr lang="lt-LT" sz="2800" b="1" baseline="-25000" dirty="0" smtClean="0">
                <a:latin typeface="+mj-lt"/>
              </a:rPr>
              <a:t>V</a:t>
            </a:r>
            <a:endParaRPr lang="lt-LT" sz="2800" b="1" dirty="0" smtClean="0">
              <a:latin typeface="+mj-lt"/>
            </a:endParaRPr>
          </a:p>
          <a:p>
            <a:pPr>
              <a:tabLst>
                <a:tab pos="3321050" algn="l"/>
              </a:tabLst>
            </a:pPr>
            <a:r>
              <a:rPr lang="lt-LT" dirty="0" smtClean="0">
                <a:latin typeface="+mj-lt"/>
              </a:rPr>
              <a:t>Kadangi INT 5h vektoriaus absoliutus adresas </a:t>
            </a:r>
            <a:r>
              <a:rPr lang="lt-LT" b="1" dirty="0" smtClean="0">
                <a:latin typeface="+mj-lt"/>
              </a:rPr>
              <a:t>00014h </a:t>
            </a:r>
            <a:r>
              <a:rPr lang="lt-LT" dirty="0" smtClean="0">
                <a:latin typeface="+mj-lt"/>
              </a:rPr>
              <a:t>(kaip gauti aprašyta </a:t>
            </a:r>
            <a:r>
              <a:rPr lang="lt-LT" dirty="0" smtClean="0">
                <a:latin typeface="+mj-lt"/>
                <a:hlinkClick r:id="rId2" action="ppaction://hlinksldjump"/>
              </a:rPr>
              <a:t>praeitame sprendime</a:t>
            </a:r>
            <a:r>
              <a:rPr lang="lt-LT" dirty="0" smtClean="0">
                <a:latin typeface="+mj-lt"/>
              </a:rPr>
              <a:t>), mums tereikia atmintyje tuo adresu surasti mus dominančius keturis baitus. </a:t>
            </a:r>
            <a:br>
              <a:rPr lang="lt-LT" dirty="0" smtClean="0">
                <a:latin typeface="+mj-lt"/>
              </a:rPr>
            </a:br>
            <a:r>
              <a:rPr lang="lt-LT" i="1" u="sng" dirty="0">
                <a:latin typeface="Consolas" panose="020B0609020204030204" pitchFamily="49" charset="0"/>
                <a:cs typeface="Consolas" panose="020B0609020204030204" pitchFamily="49" charset="0"/>
              </a:rPr>
              <a:t>AA</a:t>
            </a:r>
            <a:r>
              <a:rPr lang="en-US" i="1" u="sng" dirty="0">
                <a:latin typeface="Consolas" panose="020B0609020204030204" pitchFamily="49" charset="0"/>
                <a:cs typeface="Consolas" panose="020B0609020204030204" pitchFamily="49" charset="0"/>
              </a:rPr>
              <a:t>=</a:t>
            </a:r>
            <a:r>
              <a:rPr lang="lt-LT" i="1" u="sng" dirty="0">
                <a:latin typeface="Consolas" panose="020B0609020204030204" pitchFamily="49" charset="0"/>
                <a:cs typeface="Consolas" panose="020B0609020204030204" pitchFamily="49" charset="0"/>
              </a:rPr>
              <a:t>00000</a:t>
            </a:r>
            <a:r>
              <a:rPr lang="lt-LT" dirty="0">
                <a:latin typeface="Consolas" panose="020B0609020204030204" pitchFamily="49" charset="0"/>
                <a:cs typeface="Consolas" panose="020B0609020204030204" pitchFamily="49" charset="0"/>
              </a:rPr>
              <a:t>: 10 11 12 13 14 15 16 17 18 19 20 21 22 23 24 25</a:t>
            </a: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en-US" i="1" u="sng" dirty="0">
                <a:latin typeface="Consolas" panose="020B0609020204030204" pitchFamily="49" charset="0"/>
                <a:cs typeface="Consolas" panose="020B0609020204030204" pitchFamily="49" charset="0"/>
              </a:rPr>
              <a:t>AA=</a:t>
            </a:r>
            <a:r>
              <a:rPr lang="lt-LT" i="1" u="sng" dirty="0">
                <a:latin typeface="Consolas" panose="020B0609020204030204" pitchFamily="49" charset="0"/>
                <a:cs typeface="Consolas" panose="020B0609020204030204" pitchFamily="49" charset="0"/>
              </a:rPr>
              <a:t>00010</a:t>
            </a:r>
            <a:r>
              <a:rPr lang="lt-LT" dirty="0">
                <a:latin typeface="Consolas" panose="020B0609020204030204" pitchFamily="49" charset="0"/>
                <a:cs typeface="Consolas" panose="020B0609020204030204" pitchFamily="49" charset="0"/>
              </a:rPr>
              <a:t>: 26 27 28 29 </a:t>
            </a:r>
            <a:r>
              <a:rPr lang="lt-LT" b="1" u="sng" dirty="0">
                <a:latin typeface="Consolas" panose="020B0609020204030204" pitchFamily="49" charset="0"/>
                <a:cs typeface="Consolas" panose="020B0609020204030204" pitchFamily="49" charset="0"/>
              </a:rPr>
              <a:t>30 31 32 33</a:t>
            </a:r>
            <a:r>
              <a:rPr lang="lt-LT" b="1" dirty="0">
                <a:latin typeface="Consolas" panose="020B0609020204030204" pitchFamily="49" charset="0"/>
                <a:cs typeface="Consolas" panose="020B0609020204030204" pitchFamily="49" charset="0"/>
              </a:rPr>
              <a:t> </a:t>
            </a:r>
            <a:r>
              <a:rPr lang="lt-LT" dirty="0">
                <a:latin typeface="Consolas" panose="020B0609020204030204" pitchFamily="49" charset="0"/>
                <a:cs typeface="Consolas" panose="020B0609020204030204" pitchFamily="49" charset="0"/>
              </a:rPr>
              <a:t>34 35 36 37 38 39 40 41</a:t>
            </a:r>
            <a:r>
              <a:rPr lang="en-US" dirty="0">
                <a:latin typeface="Consolas" panose="020B0609020204030204" pitchFamily="49" charset="0"/>
                <a:cs typeface="Consolas" panose="020B0609020204030204" pitchFamily="49" charset="0"/>
              </a:rPr>
              <a:t/>
            </a:r>
            <a:br>
              <a:rPr lang="en-US" dirty="0">
                <a:latin typeface="Consolas" panose="020B0609020204030204" pitchFamily="49" charset="0"/>
                <a:cs typeface="Consolas" panose="020B0609020204030204" pitchFamily="49" charset="0"/>
              </a:rPr>
            </a:br>
            <a:r>
              <a:rPr lang="lt-LT" dirty="0" smtClean="0">
                <a:latin typeface="Consolas" panose="020B0609020204030204" pitchFamily="49" charset="0"/>
                <a:cs typeface="Consolas" panose="020B0609020204030204" pitchFamily="49" charset="0"/>
              </a:rPr>
              <a:t>	</a:t>
            </a:r>
            <a:r>
              <a:rPr lang="lt-LT" sz="1600" b="1" dirty="0" smtClean="0">
                <a:latin typeface="Consolas" panose="020B0609020204030204" pitchFamily="49" charset="0"/>
                <a:cs typeface="Consolas" panose="020B0609020204030204" pitchFamily="49" charset="0"/>
              </a:rPr>
              <a:t>IP</a:t>
            </a:r>
            <a:r>
              <a:rPr lang="lt-LT" sz="1600" b="1" baseline="-25000" dirty="0" smtClean="0">
                <a:latin typeface="Consolas" panose="020B0609020204030204" pitchFamily="49" charset="0"/>
                <a:cs typeface="Consolas" panose="020B0609020204030204" pitchFamily="49" charset="0"/>
              </a:rPr>
              <a:t>J</a:t>
            </a:r>
            <a:r>
              <a:rPr lang="lt-LT" sz="1600" b="1" dirty="0" smtClean="0">
                <a:latin typeface="Consolas" panose="020B0609020204030204" pitchFamily="49" charset="0"/>
                <a:cs typeface="Consolas" panose="020B0609020204030204" pitchFamily="49" charset="0"/>
              </a:rPr>
              <a:t> IP</a:t>
            </a:r>
            <a:r>
              <a:rPr lang="lt-LT" sz="1600" b="1" baseline="-25000" dirty="0" smtClean="0">
                <a:latin typeface="Consolas" panose="020B0609020204030204" pitchFamily="49" charset="0"/>
                <a:cs typeface="Consolas" panose="020B0609020204030204" pitchFamily="49" charset="0"/>
              </a:rPr>
              <a:t>V</a:t>
            </a:r>
            <a:r>
              <a:rPr lang="lt-LT" sz="1600" b="1" dirty="0" smtClean="0">
                <a:latin typeface="Consolas" panose="020B0609020204030204" pitchFamily="49" charset="0"/>
                <a:cs typeface="Consolas" panose="020B0609020204030204" pitchFamily="49" charset="0"/>
              </a:rPr>
              <a:t> CS</a:t>
            </a:r>
            <a:r>
              <a:rPr lang="lt-LT" sz="1600" b="1" baseline="-25000" dirty="0" smtClean="0">
                <a:latin typeface="Consolas" panose="020B0609020204030204" pitchFamily="49" charset="0"/>
                <a:cs typeface="Consolas" panose="020B0609020204030204" pitchFamily="49" charset="0"/>
              </a:rPr>
              <a:t>J</a:t>
            </a:r>
            <a:r>
              <a:rPr lang="lt-LT" sz="1600" b="1" dirty="0" smtClean="0">
                <a:latin typeface="Consolas" panose="020B0609020204030204" pitchFamily="49" charset="0"/>
                <a:cs typeface="Consolas" panose="020B0609020204030204" pitchFamily="49" charset="0"/>
              </a:rPr>
              <a:t> CS</a:t>
            </a:r>
            <a:r>
              <a:rPr lang="lt-LT" sz="1600" b="1" baseline="-25000" dirty="0" smtClean="0">
                <a:latin typeface="Consolas" panose="020B0609020204030204" pitchFamily="49" charset="0"/>
                <a:cs typeface="Consolas" panose="020B0609020204030204" pitchFamily="49" charset="0"/>
              </a:rPr>
              <a:t>V</a:t>
            </a:r>
          </a:p>
          <a:p>
            <a:pPr>
              <a:tabLst>
                <a:tab pos="3321050" algn="l"/>
              </a:tabLst>
            </a:pPr>
            <a:r>
              <a:rPr lang="en-US" dirty="0" err="1" smtClean="0">
                <a:latin typeface="+mj-lt"/>
                <a:cs typeface="Consolas" panose="020B0609020204030204" pitchFamily="49" charset="0"/>
              </a:rPr>
              <a:t>Susilipdome</a:t>
            </a:r>
            <a:r>
              <a:rPr lang="lt-LT" dirty="0" smtClean="0">
                <a:latin typeface="+mj-lt"/>
                <a:cs typeface="Consolas" panose="020B0609020204030204" pitchFamily="49" charset="0"/>
              </a:rPr>
              <a:t> </a:t>
            </a:r>
            <a:r>
              <a:rPr lang="lt-LT" b="1" dirty="0" smtClean="0">
                <a:latin typeface="+mj-lt"/>
                <a:cs typeface="Consolas" panose="020B0609020204030204" pitchFamily="49" charset="0"/>
              </a:rPr>
              <a:t>CS</a:t>
            </a:r>
            <a:r>
              <a:rPr lang="lt-LT" dirty="0" smtClean="0">
                <a:latin typeface="+mj-lt"/>
                <a:cs typeface="Consolas" panose="020B0609020204030204" pitchFamily="49" charset="0"/>
              </a:rPr>
              <a:t> ir </a:t>
            </a:r>
            <a:r>
              <a:rPr lang="lt-LT" b="1" dirty="0" smtClean="0">
                <a:latin typeface="+mj-lt"/>
                <a:cs typeface="Consolas" panose="020B0609020204030204" pitchFamily="49" charset="0"/>
              </a:rPr>
              <a:t>IP</a:t>
            </a:r>
            <a:r>
              <a:rPr lang="lt-LT" dirty="0" smtClean="0">
                <a:latin typeface="+mj-lt"/>
                <a:cs typeface="Consolas" panose="020B0609020204030204" pitchFamily="49" charset="0"/>
              </a:rPr>
              <a:t>: </a:t>
            </a:r>
            <a:r>
              <a:rPr lang="lt-LT" b="1" dirty="0" smtClean="0">
                <a:latin typeface="+mj-lt"/>
                <a:cs typeface="Consolas" panose="020B0609020204030204" pitchFamily="49" charset="0"/>
              </a:rPr>
              <a:t>CS</a:t>
            </a:r>
            <a:r>
              <a:rPr lang="en-US" dirty="0" smtClean="0">
                <a:latin typeface="+mj-lt"/>
                <a:cs typeface="Consolas" panose="020B0609020204030204" pitchFamily="49" charset="0"/>
              </a:rPr>
              <a:t> = 3332h, </a:t>
            </a:r>
            <a:r>
              <a:rPr lang="en-US" b="1" dirty="0" smtClean="0">
                <a:latin typeface="+mj-lt"/>
                <a:cs typeface="Consolas" panose="020B0609020204030204" pitchFamily="49" charset="0"/>
              </a:rPr>
              <a:t>IP</a:t>
            </a:r>
            <a:r>
              <a:rPr lang="en-US" dirty="0" smtClean="0">
                <a:latin typeface="+mj-lt"/>
                <a:cs typeface="Consolas" panose="020B0609020204030204" pitchFamily="49" charset="0"/>
              </a:rPr>
              <a:t> = 3130h </a:t>
            </a:r>
            <a:r>
              <a:rPr lang="lt-LT" dirty="0" smtClean="0">
                <a:latin typeface="+mj-lt"/>
                <a:cs typeface="Consolas" panose="020B0609020204030204" pitchFamily="49" charset="0"/>
              </a:rPr>
              <a:t>ir pasirašom absoliutųjį adresą pagal formulę: </a:t>
            </a:r>
            <a:r>
              <a:rPr lang="lt-LT" b="1" u="sng" dirty="0" smtClean="0">
                <a:latin typeface="+mj-lt"/>
                <a:cs typeface="Consolas" panose="020B0609020204030204" pitchFamily="49" charset="0"/>
              </a:rPr>
              <a:t>AA</a:t>
            </a:r>
            <a:r>
              <a:rPr lang="en-US" dirty="0" smtClean="0">
                <a:latin typeface="+mj-lt"/>
                <a:cs typeface="Consolas" panose="020B0609020204030204" pitchFamily="49" charset="0"/>
              </a:rPr>
              <a:t> = </a:t>
            </a:r>
            <a:r>
              <a:rPr lang="en-US" b="1" dirty="0" smtClean="0">
                <a:latin typeface="+mj-lt"/>
                <a:cs typeface="Consolas" panose="020B0609020204030204" pitchFamily="49" charset="0"/>
              </a:rPr>
              <a:t>CS</a:t>
            </a:r>
            <a:r>
              <a:rPr lang="en-US" dirty="0" smtClean="0">
                <a:latin typeface="+mj-lt"/>
                <a:cs typeface="Consolas" panose="020B0609020204030204" pitchFamily="49" charset="0"/>
              </a:rPr>
              <a:t>*10h + </a:t>
            </a:r>
            <a:r>
              <a:rPr lang="en-US" b="1" dirty="0" smtClean="0">
                <a:latin typeface="+mj-lt"/>
                <a:cs typeface="Consolas" panose="020B0609020204030204" pitchFamily="49" charset="0"/>
              </a:rPr>
              <a:t>IP</a:t>
            </a:r>
            <a:r>
              <a:rPr lang="en-US" dirty="0" smtClean="0">
                <a:latin typeface="+mj-lt"/>
                <a:cs typeface="Consolas" panose="020B0609020204030204" pitchFamily="49" charset="0"/>
              </a:rPr>
              <a:t>. 			</a:t>
            </a:r>
            <a:r>
              <a:rPr lang="lt-LT" b="1" u="sng" dirty="0">
                <a:solidFill>
                  <a:srgbClr val="FF0000"/>
                </a:solidFill>
              </a:rPr>
              <a:t>Ats</a:t>
            </a:r>
            <a:r>
              <a:rPr lang="lt-LT" dirty="0">
                <a:solidFill>
                  <a:srgbClr val="FF0000"/>
                </a:solidFill>
              </a:rPr>
              <a:t>: </a:t>
            </a:r>
            <a:r>
              <a:rPr lang="en-US" b="1" dirty="0" smtClean="0"/>
              <a:t>36450h</a:t>
            </a:r>
            <a:endParaRPr lang="lt-LT" b="1" u="sng" dirty="0">
              <a:solidFill>
                <a:srgbClr val="FF0000"/>
              </a:solidFill>
            </a:endParaRPr>
          </a:p>
          <a:p>
            <a:pPr>
              <a:tabLst>
                <a:tab pos="3321050" algn="l"/>
              </a:tabLst>
            </a:pPr>
            <a:endParaRPr lang="lt-LT" dirty="0">
              <a:latin typeface="+mj-lt"/>
              <a:cs typeface="Consolas" panose="020B0609020204030204" pitchFamily="49" charset="0"/>
            </a:endParaRPr>
          </a:p>
          <a:p>
            <a:pPr>
              <a:tabLst>
                <a:tab pos="3321050" algn="l"/>
              </a:tabLst>
            </a:pPr>
            <a:endParaRPr lang="lt-LT" dirty="0" smtClean="0"/>
          </a:p>
        </p:txBody>
      </p:sp>
    </p:spTree>
    <p:extLst>
      <p:ext uri="{BB962C8B-B14F-4D97-AF65-F5344CB8AC3E}">
        <p14:creationId xmlns:p14="http://schemas.microsoft.com/office/powerpoint/2010/main" val="1778641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9993"/>
            <a:ext cx="7315200" cy="865573"/>
          </a:xfrm>
        </p:spPr>
        <p:txBody>
          <a:bodyPr/>
          <a:lstStyle/>
          <a:p>
            <a:r>
              <a:rPr lang="lt-LT" dirty="0" smtClean="0"/>
              <a:t>Pavyzdinė užduotis (3)	</a:t>
            </a:r>
            <a:endParaRPr lang="lt-LT" dirty="0"/>
          </a:p>
        </p:txBody>
      </p:sp>
      <p:sp>
        <p:nvSpPr>
          <p:cNvPr id="4" name="Rectangle 3"/>
          <p:cNvSpPr/>
          <p:nvPr/>
        </p:nvSpPr>
        <p:spPr>
          <a:xfrm>
            <a:off x="35496" y="1059582"/>
            <a:ext cx="8784976" cy="3400931"/>
          </a:xfrm>
          <a:prstGeom prst="rect">
            <a:avLst/>
          </a:prstGeom>
        </p:spPr>
        <p:txBody>
          <a:bodyPr wrap="square">
            <a:spAutoFit/>
          </a:bodyPr>
          <a:lstStyle/>
          <a:p>
            <a:pPr>
              <a:spcAft>
                <a:spcPts val="600"/>
              </a:spcAft>
            </a:pPr>
            <a:r>
              <a:rPr lang="lt-LT" sz="2000" b="1" dirty="0" smtClean="0">
                <a:latin typeface="Consolas" panose="020B0609020204030204" pitchFamily="49" charset="0"/>
                <a:cs typeface="Consolas" panose="020B0609020204030204" pitchFamily="49" charset="0"/>
              </a:rPr>
              <a:t>Duotos registrų reikšmės:</a:t>
            </a:r>
            <a:endParaRPr lang="en-US" sz="2000" b="1" dirty="0" smtClean="0">
              <a:latin typeface="Consolas" panose="020B0609020204030204" pitchFamily="49" charset="0"/>
              <a:cs typeface="Consolas" panose="020B0609020204030204" pitchFamily="49" charset="0"/>
            </a:endParaRPr>
          </a:p>
          <a:p>
            <a:pPr>
              <a:spcAft>
                <a:spcPts val="600"/>
              </a:spcAft>
            </a:pPr>
            <a:r>
              <a:rPr lang="lt-LT" sz="2000" dirty="0" smtClean="0">
                <a:latin typeface="Consolas" panose="020B0609020204030204" pitchFamily="49" charset="0"/>
                <a:cs typeface="Consolas" panose="020B0609020204030204" pitchFamily="49" charset="0"/>
              </a:rPr>
              <a:t>DS </a:t>
            </a:r>
            <a:r>
              <a:rPr lang="lt-LT" sz="2000" dirty="0">
                <a:latin typeface="Consolas" panose="020B0609020204030204" pitchFamily="49" charset="0"/>
                <a:cs typeface="Consolas" panose="020B0609020204030204" pitchFamily="49" charset="0"/>
              </a:rPr>
              <a:t>= FE21, SS = 5634, CS = C131, ES = 3EE3, SF = </a:t>
            </a:r>
            <a:r>
              <a:rPr lang="lt-LT" sz="2000" dirty="0" smtClean="0">
                <a:latin typeface="Consolas" panose="020B0609020204030204" pitchFamily="49" charset="0"/>
                <a:cs typeface="Consolas" panose="020B0609020204030204" pitchFamily="49" charset="0"/>
              </a:rPr>
              <a:t>05FF,</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lt-LT" sz="2000" dirty="0" smtClean="0">
                <a:latin typeface="Consolas" panose="020B0609020204030204" pitchFamily="49" charset="0"/>
                <a:cs typeface="Consolas" panose="020B0609020204030204" pitchFamily="49" charset="0"/>
              </a:rPr>
              <a:t>BP </a:t>
            </a:r>
            <a:r>
              <a:rPr lang="lt-LT" sz="2000" dirty="0">
                <a:latin typeface="Consolas" panose="020B0609020204030204" pitchFamily="49" charset="0"/>
                <a:cs typeface="Consolas" panose="020B0609020204030204" pitchFamily="49" charset="0"/>
              </a:rPr>
              <a:t>= 92A2, BX = C5D6, </a:t>
            </a:r>
            <a:r>
              <a:rPr lang="lt-LT" sz="2000" dirty="0" smtClean="0">
                <a:latin typeface="Consolas" panose="020B0609020204030204" pitchFamily="49" charset="0"/>
                <a:cs typeface="Consolas" panose="020B0609020204030204" pitchFamily="49" charset="0"/>
              </a:rPr>
              <a:t>SI </a:t>
            </a:r>
            <a:r>
              <a:rPr lang="en-US" sz="2000" dirty="0" smtClean="0">
                <a:latin typeface="Consolas" panose="020B0609020204030204" pitchFamily="49" charset="0"/>
                <a:cs typeface="Consolas" panose="020B0609020204030204" pitchFamily="49" charset="0"/>
              </a:rPr>
              <a:t>=</a:t>
            </a:r>
            <a:r>
              <a:rPr lang="lt-LT" sz="2000" dirty="0" smtClean="0">
                <a:latin typeface="Consolas" panose="020B0609020204030204" pitchFamily="49" charset="0"/>
                <a:cs typeface="Consolas" panose="020B0609020204030204" pitchFamily="49" charset="0"/>
              </a:rPr>
              <a:t> 45FA</a:t>
            </a:r>
            <a:r>
              <a:rPr lang="lt-LT" sz="2000" dirty="0">
                <a:latin typeface="Consolas" panose="020B0609020204030204" pitchFamily="49" charset="0"/>
                <a:cs typeface="Consolas" panose="020B0609020204030204" pitchFamily="49" charset="0"/>
              </a:rPr>
              <a:t>, DI = 22F1, SP = </a:t>
            </a:r>
            <a:r>
              <a:rPr lang="lt-LT" sz="2000" dirty="0" smtClean="0">
                <a:latin typeface="Consolas" panose="020B0609020204030204" pitchFamily="49" charset="0"/>
                <a:cs typeface="Consolas" panose="020B0609020204030204" pitchFamily="49" charset="0"/>
              </a:rPr>
              <a:t>FFE4</a:t>
            </a:r>
          </a:p>
          <a:p>
            <a:pPr>
              <a:spcAft>
                <a:spcPts val="600"/>
              </a:spcAft>
            </a:pPr>
            <a:r>
              <a:rPr lang="lt-LT" sz="2000" b="1" dirty="0" smtClean="0">
                <a:latin typeface="Consolas" panose="020B0609020204030204" pitchFamily="49" charset="0"/>
                <a:cs typeface="Consolas" panose="020B0609020204030204" pitchFamily="49" charset="0"/>
              </a:rPr>
              <a:t>Duotas atminties fragmentas:</a:t>
            </a:r>
          </a:p>
          <a:p>
            <a:pPr>
              <a:spcAft>
                <a:spcPts val="600"/>
              </a:spcAft>
            </a:pPr>
            <a:r>
              <a:rPr lang="lt-LT" sz="2000" i="1" u="sng" dirty="0" smtClean="0">
                <a:latin typeface="Consolas" panose="020B0609020204030204" pitchFamily="49" charset="0"/>
                <a:cs typeface="Consolas" panose="020B0609020204030204" pitchFamily="49" charset="0"/>
              </a:rPr>
              <a:t>AA</a:t>
            </a:r>
            <a:r>
              <a:rPr lang="en-US" sz="2000" i="1" u="sng" dirty="0" smtClean="0">
                <a:latin typeface="Consolas" panose="020B0609020204030204" pitchFamily="49" charset="0"/>
                <a:cs typeface="Consolas" panose="020B0609020204030204" pitchFamily="49" charset="0"/>
              </a:rPr>
              <a:t>=</a:t>
            </a:r>
            <a:r>
              <a:rPr lang="lt-LT" sz="2000" i="1" u="sng" dirty="0" smtClean="0">
                <a:latin typeface="Consolas" panose="020B0609020204030204" pitchFamily="49" charset="0"/>
                <a:cs typeface="Consolas" panose="020B0609020204030204" pitchFamily="49" charset="0"/>
              </a:rPr>
              <a:t>00000</a:t>
            </a:r>
            <a:r>
              <a:rPr lang="lt-LT" sz="2000" dirty="0" smtClean="0">
                <a:latin typeface="Consolas" panose="020B0609020204030204" pitchFamily="49" charset="0"/>
                <a:cs typeface="Consolas" panose="020B0609020204030204" pitchFamily="49" charset="0"/>
              </a:rPr>
              <a:t>: 10 11 12 13 14 15 16 17 18 19 20 21 22 23 24 25</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i="1" u="sng" dirty="0" smtClean="0">
                <a:latin typeface="Consolas" panose="020B0609020204030204" pitchFamily="49" charset="0"/>
                <a:cs typeface="Consolas" panose="020B0609020204030204" pitchFamily="49" charset="0"/>
              </a:rPr>
              <a:t>AA=</a:t>
            </a:r>
            <a:r>
              <a:rPr lang="lt-LT" sz="2000" i="1" u="sng" dirty="0" smtClean="0">
                <a:latin typeface="Consolas" panose="020B0609020204030204" pitchFamily="49" charset="0"/>
                <a:cs typeface="Consolas" panose="020B0609020204030204" pitchFamily="49" charset="0"/>
              </a:rPr>
              <a:t>00010</a:t>
            </a:r>
            <a:r>
              <a:rPr lang="lt-LT" sz="2000" dirty="0" smtClean="0">
                <a:latin typeface="Consolas" panose="020B0609020204030204" pitchFamily="49" charset="0"/>
                <a:cs typeface="Consolas" panose="020B0609020204030204" pitchFamily="49" charset="0"/>
              </a:rPr>
              <a:t>: 26 27 28 29 30 31 32 33 34 35 36 37 38 39 40 41</a:t>
            </a:r>
            <a:r>
              <a:rPr lang="en-US" sz="2000" dirty="0" smtClean="0">
                <a:latin typeface="Consolas" panose="020B0609020204030204" pitchFamily="49" charset="0"/>
                <a:cs typeface="Consolas" panose="020B0609020204030204" pitchFamily="49" charset="0"/>
              </a:rPr>
              <a:t/>
            </a:r>
            <a:br>
              <a:rPr lang="en-US" sz="2000" dirty="0" smtClean="0">
                <a:latin typeface="Consolas" panose="020B0609020204030204" pitchFamily="49" charset="0"/>
                <a:cs typeface="Consolas" panose="020B0609020204030204" pitchFamily="49" charset="0"/>
              </a:rPr>
            </a:br>
            <a:r>
              <a:rPr lang="en-US" sz="2000" i="1" u="sng" dirty="0" smtClean="0">
                <a:latin typeface="Consolas" panose="020B0609020204030204" pitchFamily="49" charset="0"/>
                <a:cs typeface="Consolas" panose="020B0609020204030204" pitchFamily="49" charset="0"/>
              </a:rPr>
              <a:t>AA=</a:t>
            </a:r>
            <a:r>
              <a:rPr lang="lt-LT" sz="2000" i="1" u="sng" dirty="0" smtClean="0">
                <a:latin typeface="Consolas" panose="020B0609020204030204" pitchFamily="49" charset="0"/>
                <a:cs typeface="Consolas" panose="020B0609020204030204" pitchFamily="49" charset="0"/>
              </a:rPr>
              <a:t>00020</a:t>
            </a:r>
            <a:r>
              <a:rPr lang="lt-LT" sz="2000" dirty="0" smtClean="0">
                <a:latin typeface="Consolas" panose="020B0609020204030204" pitchFamily="49" charset="0"/>
                <a:cs typeface="Consolas" panose="020B0609020204030204" pitchFamily="49" charset="0"/>
              </a:rPr>
              <a:t>: 42 43 44 </a:t>
            </a:r>
            <a:r>
              <a:rPr lang="en-US" sz="2000" dirty="0" smtClean="0">
                <a:latin typeface="Consolas" panose="020B0609020204030204" pitchFamily="49" charset="0"/>
                <a:cs typeface="Consolas" panose="020B0609020204030204" pitchFamily="49" charset="0"/>
              </a:rPr>
              <a:t>45 46 47 48 49 50 51 52 53 54 55 56 57</a:t>
            </a:r>
            <a:r>
              <a:rPr lang="lt-LT" sz="2000" dirty="0">
                <a:latin typeface="Consolas" panose="020B0609020204030204" pitchFamily="49" charset="0"/>
                <a:cs typeface="Consolas" panose="020B0609020204030204" pitchFamily="49" charset="0"/>
              </a:rPr>
              <a:t/>
            </a:r>
            <a:br>
              <a:rPr lang="lt-LT" sz="2000" dirty="0">
                <a:latin typeface="Consolas" panose="020B0609020204030204" pitchFamily="49" charset="0"/>
                <a:cs typeface="Consolas" panose="020B0609020204030204" pitchFamily="49" charset="0"/>
              </a:rPr>
            </a:br>
            <a:r>
              <a:rPr lang="lt-LT" sz="2000" dirty="0">
                <a:latin typeface="Consolas" panose="020B0609020204030204" pitchFamily="49" charset="0"/>
                <a:cs typeface="Consolas" panose="020B0609020204030204" pitchFamily="49" charset="0"/>
              </a:rPr>
              <a:t/>
            </a:r>
            <a:br>
              <a:rPr lang="lt-LT" sz="2000" dirty="0">
                <a:latin typeface="Consolas" panose="020B0609020204030204" pitchFamily="49" charset="0"/>
                <a:cs typeface="Consolas" panose="020B0609020204030204" pitchFamily="49" charset="0"/>
              </a:rPr>
            </a:br>
            <a:r>
              <a:rPr lang="lt-LT" sz="2000" b="1" dirty="0" smtClean="0">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Užduotis</a:t>
            </a:r>
            <a:r>
              <a:rPr lang="lt-LT" sz="2000" b="1" dirty="0" smtClean="0">
                <a:latin typeface="Consolas" panose="020B0609020204030204" pitchFamily="49" charset="0"/>
                <a:cs typeface="Consolas" panose="020B0609020204030204" pitchFamily="49" charset="0"/>
              </a:rPr>
              <a:t>:</a:t>
            </a:r>
            <a:r>
              <a:rPr lang="lt-LT" sz="2000" dirty="0" smtClean="0">
                <a:latin typeface="Consolas" panose="020B0609020204030204" pitchFamily="49" charset="0"/>
                <a:cs typeface="Consolas" panose="020B0609020204030204" pitchFamily="49" charset="0"/>
              </a:rPr>
              <a:t> Kokia bus registrų SF ir SP reikšmių suma įvykdžius pertraukimo komandą INT 7h?</a:t>
            </a:r>
            <a:endParaRPr lang="lt-LT"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7210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5496" y="49993"/>
            <a:ext cx="7315200" cy="865573"/>
          </a:xfrm>
        </p:spPr>
        <p:txBody>
          <a:bodyPr/>
          <a:lstStyle/>
          <a:p>
            <a:r>
              <a:rPr lang="lt-LT" dirty="0" smtClean="0"/>
              <a:t>Sprendimas (3)</a:t>
            </a:r>
            <a:endParaRPr lang="lt-LT" dirty="0"/>
          </a:p>
        </p:txBody>
      </p:sp>
      <p:sp>
        <p:nvSpPr>
          <p:cNvPr id="7" name="Content Placeholder 2"/>
          <p:cNvSpPr>
            <a:spLocks noGrp="1"/>
          </p:cNvSpPr>
          <p:nvPr>
            <p:ph idx="1"/>
          </p:nvPr>
        </p:nvSpPr>
        <p:spPr>
          <a:xfrm>
            <a:off x="0" y="915566"/>
            <a:ext cx="9108207" cy="4227933"/>
          </a:xfrm>
        </p:spPr>
        <p:txBody>
          <a:bodyPr>
            <a:normAutofit/>
          </a:bodyPr>
          <a:lstStyle/>
          <a:p>
            <a:pPr>
              <a:tabLst>
                <a:tab pos="5648325" algn="l"/>
              </a:tabLst>
            </a:pPr>
            <a:r>
              <a:rPr lang="lt-LT" dirty="0" smtClean="0">
                <a:latin typeface="+mj-lt"/>
              </a:rPr>
              <a:t>Kadangi mums reikia apskaičiuoti SP ir SF reikšmių sumą įvykdžius pertraukimo komandą, mums reikia prisimint, kaip keičiasi jie keičiasi.</a:t>
            </a:r>
          </a:p>
          <a:p>
            <a:pPr>
              <a:tabLst>
                <a:tab pos="5648325" algn="l"/>
              </a:tabLst>
            </a:pPr>
            <a:r>
              <a:rPr lang="lt-LT" dirty="0" smtClean="0">
                <a:latin typeface="+mj-lt"/>
              </a:rPr>
              <a:t>Kviečiant pertraukimą į steką padedamos (PUSH) trys reikšmės. Tai reiškia, kad SP reikšmė mažės 6 (2 už kiekvieną PUSH).</a:t>
            </a:r>
            <a:br>
              <a:rPr lang="lt-LT" dirty="0" smtClean="0">
                <a:latin typeface="+mj-lt"/>
              </a:rPr>
            </a:br>
            <a:r>
              <a:rPr lang="lt-LT" dirty="0" smtClean="0">
                <a:latin typeface="+mj-lt"/>
              </a:rPr>
              <a:t>Duotas</a:t>
            </a:r>
            <a:r>
              <a:rPr lang="en-US" dirty="0" smtClean="0">
                <a:latin typeface="+mj-lt"/>
              </a:rPr>
              <a:t> </a:t>
            </a:r>
            <a:r>
              <a:rPr lang="en-US" b="1" dirty="0" smtClean="0">
                <a:latin typeface="+mj-lt"/>
              </a:rPr>
              <a:t>SP</a:t>
            </a:r>
            <a:r>
              <a:rPr lang="lt-LT" dirty="0" smtClean="0">
                <a:latin typeface="+mj-lt"/>
              </a:rPr>
              <a:t>  </a:t>
            </a:r>
            <a:r>
              <a:rPr lang="en-US" dirty="0" smtClean="0">
                <a:latin typeface="Consolas" panose="020B0609020204030204" pitchFamily="49" charset="0"/>
                <a:cs typeface="Consolas" panose="020B0609020204030204" pitchFamily="49" charset="0"/>
              </a:rPr>
              <a:t>= </a:t>
            </a:r>
            <a:r>
              <a:rPr lang="lt-LT" dirty="0" smtClean="0">
                <a:latin typeface="Consolas" panose="020B0609020204030204" pitchFamily="49" charset="0"/>
                <a:cs typeface="Consolas" panose="020B0609020204030204" pitchFamily="49" charset="0"/>
              </a:rPr>
              <a:t>FFE4</a:t>
            </a:r>
            <a:r>
              <a:rPr lang="en-US" dirty="0" smtClean="0">
                <a:latin typeface="Consolas" panose="020B0609020204030204" pitchFamily="49" charset="0"/>
                <a:cs typeface="Consolas" panose="020B0609020204030204" pitchFamily="49" charset="0"/>
              </a:rPr>
              <a:t>, FFE4 – 6 = </a:t>
            </a:r>
            <a:r>
              <a:rPr lang="en-US" b="1" dirty="0" smtClean="0">
                <a:latin typeface="Consolas" panose="020B0609020204030204" pitchFamily="49" charset="0"/>
                <a:cs typeface="Consolas" panose="020B0609020204030204" pitchFamily="49" charset="0"/>
              </a:rPr>
              <a:t>FFDE</a:t>
            </a:r>
            <a:r>
              <a:rPr lang="lt-LT" dirty="0" smtClean="0">
                <a:latin typeface="Consolas" panose="020B0609020204030204" pitchFamily="49" charset="0"/>
                <a:cs typeface="Consolas" panose="020B0609020204030204" pitchFamily="49" charset="0"/>
              </a:rPr>
              <a:t>	</a:t>
            </a:r>
            <a:r>
              <a:rPr lang="lt-LT" b="1" u="sng" dirty="0" smtClean="0">
                <a:latin typeface="Consolas" panose="020B0609020204030204" pitchFamily="49" charset="0"/>
                <a:cs typeface="Consolas" panose="020B0609020204030204" pitchFamily="49" charset="0"/>
              </a:rPr>
              <a:t>naujas</a:t>
            </a:r>
            <a:r>
              <a:rPr lang="en-US" b="1" u="sng" dirty="0" smtClean="0">
                <a:latin typeface="Consolas" panose="020B0609020204030204" pitchFamily="49" charset="0"/>
                <a:cs typeface="Consolas" panose="020B0609020204030204" pitchFamily="49" charset="0"/>
              </a:rPr>
              <a:t> SP = FFDE</a:t>
            </a:r>
            <a:r>
              <a:rPr lang="lt-LT" u="sng" dirty="0" smtClean="0">
                <a:latin typeface="+mj-lt"/>
              </a:rPr>
              <a:t/>
            </a:r>
            <a:br>
              <a:rPr lang="lt-LT" u="sng" dirty="0" smtClean="0">
                <a:latin typeface="+mj-lt"/>
              </a:rPr>
            </a:br>
            <a:endParaRPr lang="en-US" u="sng" dirty="0" smtClean="0">
              <a:latin typeface="+mj-lt"/>
            </a:endParaRPr>
          </a:p>
          <a:p>
            <a:pPr>
              <a:tabLst>
                <a:tab pos="5648325" algn="l"/>
              </a:tabLst>
            </a:pPr>
            <a:r>
              <a:rPr lang="lt-LT" dirty="0" smtClean="0">
                <a:latin typeface="+mj-lt"/>
              </a:rPr>
              <a:t>Kadangi IF ir </a:t>
            </a:r>
            <a:r>
              <a:rPr lang="en-US" dirty="0" smtClean="0">
                <a:latin typeface="+mj-lt"/>
              </a:rPr>
              <a:t> TF </a:t>
            </a:r>
            <a:r>
              <a:rPr lang="lt-LT" dirty="0" smtClean="0">
                <a:latin typeface="+mj-lt"/>
              </a:rPr>
              <a:t>reikšmės yra nunulinamos, tai SF‘o reikšmė keisis</a:t>
            </a:r>
            <a:r>
              <a:rPr lang="en-US" dirty="0" smtClean="0">
                <a:latin typeface="+mj-lt"/>
              </a:rPr>
              <a:t>.</a:t>
            </a:r>
            <a:br>
              <a:rPr lang="en-US" dirty="0" smtClean="0">
                <a:latin typeface="+mj-lt"/>
              </a:rPr>
            </a:br>
            <a:r>
              <a:rPr lang="lt-LT" dirty="0"/>
              <a:t>Duotas</a:t>
            </a:r>
            <a:r>
              <a:rPr lang="en-US" dirty="0"/>
              <a:t> </a:t>
            </a:r>
            <a:r>
              <a:rPr lang="lt-LT" b="1" dirty="0" smtClean="0">
                <a:latin typeface="+mj-lt"/>
                <a:cs typeface="Consolas" panose="020B0609020204030204" pitchFamily="49" charset="0"/>
              </a:rPr>
              <a:t>SF</a:t>
            </a:r>
            <a:r>
              <a:rPr lang="lt-LT" dirty="0" smtClean="0">
                <a:latin typeface="Consolas" panose="020B0609020204030204" pitchFamily="49" charset="0"/>
                <a:cs typeface="Consolas" panose="020B0609020204030204" pitchFamily="49" charset="0"/>
              </a:rPr>
              <a:t> </a:t>
            </a:r>
            <a:r>
              <a:rPr lang="lt-LT" dirty="0">
                <a:latin typeface="Consolas" panose="020B0609020204030204" pitchFamily="49" charset="0"/>
                <a:cs typeface="Consolas" panose="020B0609020204030204" pitchFamily="49" charset="0"/>
              </a:rPr>
              <a:t>= </a:t>
            </a:r>
            <a:r>
              <a:rPr lang="lt-LT" dirty="0" smtClean="0">
                <a:latin typeface="Consolas" panose="020B0609020204030204" pitchFamily="49" charset="0"/>
                <a:cs typeface="Consolas" panose="020B0609020204030204" pitchFamily="49" charset="0"/>
              </a:rPr>
              <a:t>05FF</a:t>
            </a:r>
            <a:r>
              <a:rPr lang="en-US" dirty="0" smtClean="0">
                <a:latin typeface="Consolas" panose="020B0609020204030204" pitchFamily="49" charset="0"/>
                <a:cs typeface="Consolas" panose="020B0609020204030204" pitchFamily="49" charset="0"/>
              </a:rPr>
              <a:t>, </a:t>
            </a:r>
            <a:r>
              <a:rPr lang="lt-LT" dirty="0" smtClean="0">
                <a:latin typeface="+mj-lt"/>
                <a:cs typeface="Consolas" panose="020B0609020204030204" pitchFamily="49" charset="0"/>
              </a:rPr>
              <a:t>išsirašom dvejetaine</a:t>
            </a:r>
            <a:r>
              <a:rPr lang="lt-LT" dirty="0" smtClean="0">
                <a:latin typeface="Consolas" panose="020B0609020204030204" pitchFamily="49" charset="0"/>
                <a:cs typeface="Consolas" panose="020B0609020204030204" pitchFamily="49" charset="0"/>
              </a:rPr>
              <a:t>:	0000 01</a:t>
            </a:r>
            <a:r>
              <a:rPr lang="lt-LT" b="1" dirty="0" smtClean="0">
                <a:latin typeface="Consolas" panose="020B0609020204030204" pitchFamily="49" charset="0"/>
                <a:cs typeface="Consolas" panose="020B0609020204030204" pitchFamily="49" charset="0"/>
              </a:rPr>
              <a:t>01</a:t>
            </a:r>
            <a:r>
              <a:rPr lang="lt-LT" dirty="0" smtClean="0">
                <a:latin typeface="Consolas" panose="020B0609020204030204" pitchFamily="49" charset="0"/>
                <a:cs typeface="Consolas" panose="020B0609020204030204" pitchFamily="49" charset="0"/>
              </a:rPr>
              <a:t> 1111 1111</a:t>
            </a:r>
            <a:br>
              <a:rPr lang="lt-LT" dirty="0" smtClean="0">
                <a:latin typeface="Consolas" panose="020B0609020204030204" pitchFamily="49" charset="0"/>
                <a:cs typeface="Consolas" panose="020B0609020204030204" pitchFamily="49" charset="0"/>
              </a:rPr>
            </a:br>
            <a:r>
              <a:rPr lang="lt-LT" dirty="0" smtClean="0">
                <a:latin typeface="Consolas" panose="020B0609020204030204" pitchFamily="49" charset="0"/>
                <a:cs typeface="Consolas" panose="020B0609020204030204" pitchFamily="49" charset="0"/>
              </a:rPr>
              <a:t>	XXXX ODIT SZXA XPXC</a:t>
            </a:r>
            <a:br>
              <a:rPr lang="lt-LT" dirty="0" smtClean="0">
                <a:latin typeface="Consolas" panose="020B0609020204030204" pitchFamily="49" charset="0"/>
                <a:cs typeface="Consolas" panose="020B0609020204030204" pitchFamily="49" charset="0"/>
              </a:rPr>
            </a:br>
            <a:r>
              <a:rPr lang="lt-LT" dirty="0" smtClean="0">
                <a:latin typeface="+mj-lt"/>
                <a:cs typeface="Consolas" panose="020B0609020204030204" pitchFamily="49" charset="0"/>
              </a:rPr>
              <a:t>Pakeičiam IF ir TF į 0 ir perrašom</a:t>
            </a:r>
            <a:r>
              <a:rPr lang="lt-LT" dirty="0" smtClean="0">
                <a:latin typeface="Consolas" panose="020B0609020204030204" pitchFamily="49" charset="0"/>
                <a:cs typeface="Consolas" panose="020B0609020204030204" pitchFamily="49" charset="0"/>
              </a:rPr>
              <a:t>:	0000 01</a:t>
            </a:r>
            <a:r>
              <a:rPr lang="lt-LT" b="1" dirty="0" smtClean="0">
                <a:solidFill>
                  <a:srgbClr val="FF0000"/>
                </a:solidFill>
                <a:latin typeface="Consolas" panose="020B0609020204030204" pitchFamily="49" charset="0"/>
                <a:cs typeface="Consolas" panose="020B0609020204030204" pitchFamily="49" charset="0"/>
              </a:rPr>
              <a:t>00</a:t>
            </a:r>
            <a:r>
              <a:rPr lang="lt-LT" dirty="0" smtClean="0">
                <a:latin typeface="Consolas" panose="020B0609020204030204" pitchFamily="49" charset="0"/>
                <a:cs typeface="Consolas" panose="020B0609020204030204" pitchFamily="49" charset="0"/>
              </a:rPr>
              <a:t> 1111 1111</a:t>
            </a:r>
            <a:br>
              <a:rPr lang="lt-LT" dirty="0" smtClean="0">
                <a:latin typeface="Consolas" panose="020B0609020204030204" pitchFamily="49" charset="0"/>
                <a:cs typeface="Consolas" panose="020B0609020204030204" pitchFamily="49" charset="0"/>
              </a:rPr>
            </a:br>
            <a:r>
              <a:rPr lang="lt-LT" dirty="0" smtClean="0">
                <a:latin typeface="+mj-lt"/>
                <a:cs typeface="Consolas" panose="020B0609020204030204" pitchFamily="49" charset="0"/>
              </a:rPr>
              <a:t>Paverčiam į šešioliktainę</a:t>
            </a:r>
            <a:r>
              <a:rPr lang="lt-LT" dirty="0" smtClean="0">
                <a:latin typeface="Consolas" panose="020B0609020204030204" pitchFamily="49" charset="0"/>
                <a:cs typeface="Consolas" panose="020B0609020204030204" pitchFamily="49" charset="0"/>
              </a:rPr>
              <a:t>: 	</a:t>
            </a:r>
            <a:r>
              <a:rPr lang="lt-LT" b="1" u="sng" dirty="0" smtClean="0">
                <a:latin typeface="Consolas" panose="020B0609020204030204" pitchFamily="49" charset="0"/>
                <a:cs typeface="Consolas" panose="020B0609020204030204" pitchFamily="49" charset="0"/>
              </a:rPr>
              <a:t>naujas SF </a:t>
            </a:r>
            <a:r>
              <a:rPr lang="en-US" b="1" u="sng" dirty="0" smtClean="0">
                <a:latin typeface="Consolas" panose="020B0609020204030204" pitchFamily="49" charset="0"/>
                <a:cs typeface="Consolas" panose="020B0609020204030204" pitchFamily="49" charset="0"/>
              </a:rPr>
              <a:t>= </a:t>
            </a:r>
            <a:r>
              <a:rPr lang="lt-LT" b="1" u="sng" dirty="0" smtClean="0">
                <a:latin typeface="Consolas" panose="020B0609020204030204" pitchFamily="49" charset="0"/>
                <a:cs typeface="Consolas" panose="020B0609020204030204" pitchFamily="49" charset="0"/>
              </a:rPr>
              <a:t>04FF</a:t>
            </a:r>
            <a:r>
              <a:rPr lang="lt-LT" dirty="0" smtClean="0">
                <a:latin typeface="Consolas" panose="020B0609020204030204" pitchFamily="49" charset="0"/>
                <a:cs typeface="Consolas" panose="020B0609020204030204" pitchFamily="49" charset="0"/>
              </a:rPr>
              <a:t>	</a:t>
            </a:r>
            <a:endParaRPr lang="en-US" dirty="0" smtClean="0">
              <a:latin typeface="Consolas" panose="020B0609020204030204" pitchFamily="49" charset="0"/>
              <a:cs typeface="Consolas" panose="020B0609020204030204" pitchFamily="49" charset="0"/>
            </a:endParaRPr>
          </a:p>
          <a:p>
            <a:pPr>
              <a:tabLst>
                <a:tab pos="5648325" algn="l"/>
              </a:tabLst>
            </a:pPr>
            <a:r>
              <a:rPr lang="lt-LT" dirty="0" smtClean="0">
                <a:latin typeface="+mj-lt"/>
                <a:cs typeface="Consolas" panose="020B0609020204030204" pitchFamily="49" charset="0"/>
              </a:rPr>
              <a:t>Sudedam </a:t>
            </a:r>
            <a:r>
              <a:rPr lang="lt-LT" b="1" dirty="0" smtClean="0">
                <a:latin typeface="+mj-lt"/>
                <a:cs typeface="Consolas" panose="020B0609020204030204" pitchFamily="49" charset="0"/>
              </a:rPr>
              <a:t>SF</a:t>
            </a:r>
            <a:r>
              <a:rPr lang="lt-LT" dirty="0" smtClean="0">
                <a:latin typeface="+mj-lt"/>
                <a:cs typeface="Consolas" panose="020B0609020204030204" pitchFamily="49" charset="0"/>
              </a:rPr>
              <a:t> ir </a:t>
            </a:r>
            <a:r>
              <a:rPr lang="lt-LT" b="1" dirty="0" smtClean="0">
                <a:latin typeface="+mj-lt"/>
                <a:cs typeface="Consolas" panose="020B0609020204030204" pitchFamily="49" charset="0"/>
              </a:rPr>
              <a:t>SP</a:t>
            </a:r>
            <a:r>
              <a:rPr lang="lt-LT" dirty="0" smtClean="0">
                <a:latin typeface="+mj-lt"/>
                <a:cs typeface="Consolas" panose="020B0609020204030204" pitchFamily="49" charset="0"/>
              </a:rPr>
              <a:t>: FFDE + 04FF </a:t>
            </a:r>
            <a:r>
              <a:rPr lang="en-US" dirty="0" smtClean="0">
                <a:latin typeface="+mj-lt"/>
                <a:cs typeface="Consolas" panose="020B0609020204030204" pitchFamily="49" charset="0"/>
              </a:rPr>
              <a:t>= </a:t>
            </a:r>
            <a:r>
              <a:rPr lang="lt-LT" dirty="0" smtClean="0">
                <a:latin typeface="+mj-lt"/>
                <a:cs typeface="Consolas" panose="020B0609020204030204" pitchFamily="49" charset="0"/>
              </a:rPr>
              <a:t>104DD </a:t>
            </a:r>
            <a:r>
              <a:rPr lang="lt-LT" sz="1900" dirty="0" smtClean="0">
                <a:latin typeface="+mj-lt"/>
                <a:cs typeface="Consolas" panose="020B0609020204030204" pitchFamily="49" charset="0"/>
              </a:rPr>
              <a:t>(sumos atsakymui nėra taikomi lauko apribojimai, t.y. rašom tokį atsakymą, kokį gaunam)	</a:t>
            </a:r>
            <a:r>
              <a:rPr lang="lt-LT" sz="1800" b="1" u="sng" dirty="0">
                <a:solidFill>
                  <a:srgbClr val="FF0000"/>
                </a:solidFill>
              </a:rPr>
              <a:t>Ats</a:t>
            </a:r>
            <a:r>
              <a:rPr lang="lt-LT" sz="1800" dirty="0">
                <a:solidFill>
                  <a:srgbClr val="FF0000"/>
                </a:solidFill>
              </a:rPr>
              <a:t>: </a:t>
            </a:r>
            <a:r>
              <a:rPr lang="lt-LT" sz="1800" b="1" dirty="0" smtClean="0">
                <a:latin typeface="+mj-lt"/>
                <a:cs typeface="Consolas" panose="020B0609020204030204" pitchFamily="49" charset="0"/>
              </a:rPr>
              <a:t>104DDh</a:t>
            </a:r>
          </a:p>
        </p:txBody>
      </p:sp>
    </p:spTree>
    <p:extLst>
      <p:ext uri="{BB962C8B-B14F-4D97-AF65-F5344CB8AC3E}">
        <p14:creationId xmlns:p14="http://schemas.microsoft.com/office/powerpoint/2010/main" val="24232608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5496" y="49993"/>
            <a:ext cx="7315200" cy="865573"/>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lt-LT" dirty="0" smtClean="0"/>
              <a:t>Užduotys</a:t>
            </a:r>
            <a:endParaRPr lang="lt-LT" dirty="0"/>
          </a:p>
        </p:txBody>
      </p:sp>
      <p:sp>
        <p:nvSpPr>
          <p:cNvPr id="5" name="TextBox 4"/>
          <p:cNvSpPr txBox="1"/>
          <p:nvPr/>
        </p:nvSpPr>
        <p:spPr>
          <a:xfrm>
            <a:off x="45418" y="919014"/>
            <a:ext cx="8208912" cy="3323987"/>
          </a:xfrm>
          <a:prstGeom prst="rect">
            <a:avLst/>
          </a:prstGeom>
          <a:noFill/>
        </p:spPr>
        <p:txBody>
          <a:bodyPr wrap="square" rtlCol="0">
            <a:spAutoFit/>
          </a:bodyPr>
          <a:lstStyle/>
          <a:p>
            <a:pPr marL="342900" indent="-342900">
              <a:spcAft>
                <a:spcPts val="1200"/>
              </a:spcAft>
              <a:buFont typeface="+mj-lt"/>
              <a:buAutoNum type="arabicPeriod"/>
            </a:pPr>
            <a:r>
              <a:rPr lang="lt-LT" dirty="0"/>
              <a:t>Atminties baituose su adresais nuo 00000 iki 000FF yra užrašytos reikšmės nuo 0 iki 255. Koks bus komandos INT 55h pertraukimo vektoriaus absoliutus adresas</a:t>
            </a:r>
            <a:r>
              <a:rPr lang="lt-LT" dirty="0" smtClean="0"/>
              <a:t>? </a:t>
            </a:r>
          </a:p>
          <a:p>
            <a:pPr marL="342900" indent="-342900">
              <a:spcAft>
                <a:spcPts val="1200"/>
              </a:spcAft>
              <a:buFont typeface="+mj-lt"/>
              <a:buAutoNum type="arabicPeriod"/>
            </a:pPr>
            <a:r>
              <a:rPr lang="lt-LT" dirty="0"/>
              <a:t>Apskaičiuokite kontrolinio taško pertraukimo vektoriaus absoliutų adresą</a:t>
            </a:r>
            <a:r>
              <a:rPr lang="lt-LT" dirty="0" smtClean="0"/>
              <a:t>.</a:t>
            </a:r>
            <a:endParaRPr lang="lt-LT" b="1" dirty="0" smtClean="0"/>
          </a:p>
          <a:p>
            <a:pPr marL="342900" indent="-342900">
              <a:spcAft>
                <a:spcPts val="1200"/>
              </a:spcAft>
              <a:buFont typeface="+mj-lt"/>
              <a:buAutoNum type="arabicPeriod"/>
            </a:pPr>
            <a:r>
              <a:rPr lang="lt-LT" dirty="0"/>
              <a:t>Atminties baitai su adresais nuo 00000 iki 000FF užpildyti baitų reikšmėmis nuo -128 iki 127. Apskaičiuokite INT 39h pertraukimo apdorojimo procedūros absoliutų </a:t>
            </a:r>
            <a:r>
              <a:rPr lang="lt-LT" dirty="0" smtClean="0"/>
              <a:t>adresą</a:t>
            </a:r>
            <a:endParaRPr lang="lt-LT" b="1" dirty="0" smtClean="0"/>
          </a:p>
          <a:p>
            <a:pPr marL="342900" indent="-342900">
              <a:spcAft>
                <a:spcPts val="1200"/>
              </a:spcAft>
              <a:buFont typeface="+mj-lt"/>
              <a:buAutoNum type="arabicPeriod"/>
            </a:pPr>
            <a:r>
              <a:rPr lang="lt-LT" dirty="0"/>
              <a:t>Atminties baitai su adresais nuo 00000 iki 000FF užpildyti baitų seka nuo -128 iki 127. Apskaičiuokite INT 15h pertraukimo procedūros IP reikšmę šešioliktaine sistema</a:t>
            </a:r>
            <a:r>
              <a:rPr lang="lt-LT" dirty="0" smtClean="0"/>
              <a:t>. </a:t>
            </a:r>
            <a:endParaRPr lang="lt-LT" dirty="0"/>
          </a:p>
        </p:txBody>
      </p:sp>
    </p:spTree>
    <p:extLst>
      <p:ext uri="{BB962C8B-B14F-4D97-AF65-F5344CB8AC3E}">
        <p14:creationId xmlns:p14="http://schemas.microsoft.com/office/powerpoint/2010/main" val="819327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5496" y="49993"/>
            <a:ext cx="7315200" cy="865573"/>
          </a:xfrm>
          <a:prstGeom prst="rect">
            <a:avLst/>
          </a:prstGeom>
        </p:spPr>
        <p:txBody>
          <a:bodyPr vert="horz" lIns="91440" tIns="45720" rIns="91440" bIns="45720" rtlCol="0" anchor="b">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lt-LT" dirty="0" smtClean="0"/>
              <a:t>Užduočių atsakymai</a:t>
            </a:r>
            <a:endParaRPr lang="lt-LT" dirty="0"/>
          </a:p>
        </p:txBody>
      </p:sp>
      <p:sp>
        <p:nvSpPr>
          <p:cNvPr id="5" name="TextBox 4"/>
          <p:cNvSpPr txBox="1"/>
          <p:nvPr/>
        </p:nvSpPr>
        <p:spPr>
          <a:xfrm>
            <a:off x="122412" y="987574"/>
            <a:ext cx="8208912" cy="4524315"/>
          </a:xfrm>
          <a:prstGeom prst="rect">
            <a:avLst/>
          </a:prstGeom>
          <a:noFill/>
        </p:spPr>
        <p:txBody>
          <a:bodyPr wrap="square" rtlCol="0">
            <a:spAutoFit/>
          </a:bodyPr>
          <a:lstStyle/>
          <a:p>
            <a:pPr marL="342900" indent="-342900">
              <a:buFont typeface="+mj-lt"/>
              <a:buAutoNum type="arabicPeriod"/>
            </a:pPr>
            <a:r>
              <a:rPr lang="lt-LT" b="1" dirty="0" smtClean="0"/>
              <a:t>00154</a:t>
            </a:r>
            <a:endParaRPr lang="lt-LT" dirty="0" smtClean="0"/>
          </a:p>
          <a:p>
            <a:pPr marL="342900" indent="-342900">
              <a:buFont typeface="+mj-lt"/>
              <a:buAutoNum type="arabicPeriod"/>
            </a:pPr>
            <a:r>
              <a:rPr lang="lt-LT" b="1" dirty="0" smtClean="0"/>
              <a:t>0000C</a:t>
            </a:r>
          </a:p>
          <a:p>
            <a:pPr marL="342900" indent="-342900">
              <a:buFont typeface="+mj-lt"/>
              <a:buAutoNum type="arabicPeriod"/>
            </a:pPr>
            <a:r>
              <a:rPr lang="lt-LT" b="1" dirty="0" smtClean="0"/>
              <a:t>6DBC4</a:t>
            </a:r>
          </a:p>
          <a:p>
            <a:pPr marL="342900" indent="-342900">
              <a:buFont typeface="+mj-lt"/>
              <a:buAutoNum type="arabicPeriod"/>
            </a:pPr>
            <a:r>
              <a:rPr lang="lt-LT" b="1" dirty="0" smtClean="0"/>
              <a:t>D5D4</a:t>
            </a:r>
            <a:r>
              <a:rPr lang="lt-LT" dirty="0"/>
              <a:t/>
            </a:r>
            <a:br>
              <a:rPr lang="lt-LT" dirty="0"/>
            </a:br>
            <a:r>
              <a:rPr lang="lt-LT" dirty="0"/>
              <a:t/>
            </a:r>
            <a:br>
              <a:rPr lang="lt-LT" dirty="0"/>
            </a:br>
            <a:r>
              <a:rPr lang="lt-LT" dirty="0"/>
              <a:t/>
            </a:r>
            <a:br>
              <a:rPr lang="lt-LT" dirty="0"/>
            </a:br>
            <a:r>
              <a:rPr lang="lt-LT" dirty="0"/>
              <a:t/>
            </a:r>
            <a:br>
              <a:rPr lang="lt-LT" dirty="0"/>
            </a:br>
            <a:r>
              <a:rPr lang="lt-LT" dirty="0"/>
              <a:t/>
            </a:r>
            <a:br>
              <a:rPr lang="lt-LT" dirty="0"/>
            </a:br>
            <a:r>
              <a:rPr lang="lt-LT" dirty="0"/>
              <a:t/>
            </a:r>
            <a:br>
              <a:rPr lang="lt-LT" dirty="0"/>
            </a:br>
            <a:r>
              <a:rPr lang="lt-LT" dirty="0"/>
              <a:t/>
            </a:r>
            <a:br>
              <a:rPr lang="lt-LT" dirty="0"/>
            </a:br>
            <a:r>
              <a:rPr lang="lt-LT" dirty="0"/>
              <a:t/>
            </a:r>
            <a:br>
              <a:rPr lang="lt-LT" dirty="0"/>
            </a:br>
            <a:r>
              <a:rPr lang="lt-LT" dirty="0"/>
              <a:t/>
            </a:r>
            <a:br>
              <a:rPr lang="lt-LT" dirty="0"/>
            </a:br>
            <a:r>
              <a:rPr lang="lt-LT" dirty="0"/>
              <a:t/>
            </a:r>
            <a:br>
              <a:rPr lang="lt-LT" dirty="0"/>
            </a:br>
            <a:r>
              <a:rPr lang="lt-LT" dirty="0"/>
              <a:t/>
            </a:r>
            <a:br>
              <a:rPr lang="lt-LT" dirty="0"/>
            </a:br>
            <a:r>
              <a:rPr lang="lt-LT" dirty="0"/>
              <a:t/>
            </a:r>
            <a:br>
              <a:rPr lang="lt-LT" dirty="0"/>
            </a:br>
            <a:endParaRPr lang="lt-LT" dirty="0"/>
          </a:p>
        </p:txBody>
      </p:sp>
    </p:spTree>
    <p:extLst>
      <p:ext uri="{BB962C8B-B14F-4D97-AF65-F5344CB8AC3E}">
        <p14:creationId xmlns:p14="http://schemas.microsoft.com/office/powerpoint/2010/main" val="3741468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Jonas\Desktop\11216699_955392857837983_4322680203104349691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4" y="0"/>
            <a:ext cx="9180512" cy="45879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500" y="4515966"/>
            <a:ext cx="8916608" cy="615553"/>
          </a:xfrm>
          <a:prstGeom prst="rect">
            <a:avLst/>
          </a:prstGeom>
          <a:noFill/>
        </p:spPr>
        <p:txBody>
          <a:bodyPr wrap="none" rtlCol="0">
            <a:spAutoFit/>
          </a:bodyPr>
          <a:lstStyle/>
          <a:p>
            <a:r>
              <a:rPr lang="lt-LT" dirty="0" smtClean="0"/>
              <a:t>Nepamirškite užpildyti feedback‘o formų</a:t>
            </a:r>
            <a:r>
              <a:rPr lang="en-US" dirty="0"/>
              <a:t>! </a:t>
            </a:r>
            <a:r>
              <a:rPr lang="en-US" dirty="0" smtClean="0"/>
              <a:t/>
            </a:r>
            <a:br>
              <a:rPr lang="en-US" dirty="0" smtClean="0"/>
            </a:br>
            <a:r>
              <a:rPr lang="en-US" sz="1600" dirty="0" smtClean="0">
                <a:hlinkClick r:id="rId3"/>
              </a:rPr>
              <a:t>https</a:t>
            </a:r>
            <a:r>
              <a:rPr lang="en-US" sz="1600" dirty="0">
                <a:hlinkClick r:id="rId3"/>
              </a:rPr>
              <a:t>://</a:t>
            </a:r>
            <a:r>
              <a:rPr lang="en-US" sz="1600" dirty="0" smtClean="0">
                <a:hlinkClick r:id="rId3"/>
              </a:rPr>
              <a:t>docs.google.com/forms/d/1ZquYGEMiPWkPeZgzljiw4iuDX3bk2okkKjblek6OVr8/viewform</a:t>
            </a:r>
            <a:r>
              <a:rPr lang="en-US" sz="1600" dirty="0" smtClean="0"/>
              <a:t> </a:t>
            </a:r>
            <a:endParaRPr lang="lt-LT" dirty="0"/>
          </a:p>
        </p:txBody>
      </p:sp>
    </p:spTree>
    <p:extLst>
      <p:ext uri="{BB962C8B-B14F-4D97-AF65-F5344CB8AC3E}">
        <p14:creationId xmlns:p14="http://schemas.microsoft.com/office/powerpoint/2010/main" val="2757197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t-LT"/>
          </a:p>
        </p:txBody>
      </p:sp>
      <p:sp>
        <p:nvSpPr>
          <p:cNvPr id="3" name="Content Placeholder 2"/>
          <p:cNvSpPr>
            <a:spLocks noGrp="1"/>
          </p:cNvSpPr>
          <p:nvPr>
            <p:ph idx="1"/>
          </p:nvPr>
        </p:nvSpPr>
        <p:spPr/>
        <p:txBody>
          <a:bodyPr/>
          <a:lstStyle/>
          <a:p>
            <a:endParaRPr lang="lt-LT"/>
          </a:p>
        </p:txBody>
      </p:sp>
      <p:pic>
        <p:nvPicPr>
          <p:cNvPr id="1026" name="Picture 2" descr="C:\Users\Jonas\Desktop\Dropbox\Wallpapers\New\c4jt3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344413"/>
            <a:ext cx="9320298" cy="453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97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95486"/>
            <a:ext cx="8424936" cy="1225613"/>
          </a:xfrm>
        </p:spPr>
        <p:txBody>
          <a:bodyPr>
            <a:noAutofit/>
          </a:bodyPr>
          <a:lstStyle/>
          <a:p>
            <a:r>
              <a:rPr lang="lt-LT" sz="3600" dirty="0" smtClean="0"/>
              <a:t>Kurie teiginiai apie Flag field‘us yra teisingi?</a:t>
            </a:r>
            <a:endParaRPr lang="lt-LT" sz="3600" dirty="0"/>
          </a:p>
        </p:txBody>
      </p:sp>
      <p:sp>
        <p:nvSpPr>
          <p:cNvPr id="3" name="Content Placeholder 2"/>
          <p:cNvSpPr>
            <a:spLocks noGrp="1"/>
          </p:cNvSpPr>
          <p:nvPr>
            <p:ph idx="1"/>
          </p:nvPr>
        </p:nvSpPr>
        <p:spPr>
          <a:xfrm>
            <a:off x="251520" y="1635646"/>
            <a:ext cx="7315200" cy="2654645"/>
          </a:xfrm>
        </p:spPr>
        <p:txBody>
          <a:bodyPr>
            <a:normAutofit/>
          </a:bodyPr>
          <a:lstStyle/>
          <a:p>
            <a:pPr marL="502920" indent="-457200">
              <a:buFont typeface="+mj-lt"/>
              <a:buAutoNum type="arabicPeriod"/>
            </a:pPr>
            <a:r>
              <a:rPr lang="lt-LT" sz="2400" dirty="0" smtClean="0"/>
              <a:t>Jais galima aprašyti kažkokio objekto būseną</a:t>
            </a:r>
          </a:p>
          <a:p>
            <a:pPr marL="502920" indent="-457200">
              <a:buFont typeface="+mj-lt"/>
              <a:buAutoNum type="arabicPeriod"/>
            </a:pPr>
            <a:r>
              <a:rPr lang="lt-LT" sz="2400" dirty="0" smtClean="0"/>
              <a:t>Jie leidžia talpinti keletą loginių kintamųjų sveiko skaičiaus pavidalu</a:t>
            </a:r>
          </a:p>
          <a:p>
            <a:pPr marL="502920" indent="-457200">
              <a:buFont typeface="+mj-lt"/>
              <a:buAutoNum type="arabicPeriod"/>
            </a:pPr>
            <a:r>
              <a:rPr lang="lt-LT" sz="2400" dirty="0" smtClean="0"/>
              <a:t>Stovi prie Prezidentūros</a:t>
            </a:r>
            <a:endParaRPr lang="lt-LT" sz="2400" dirty="0"/>
          </a:p>
        </p:txBody>
      </p:sp>
      <p:sp>
        <p:nvSpPr>
          <p:cNvPr id="4" name="TextBox 3"/>
          <p:cNvSpPr txBox="1"/>
          <p:nvPr/>
        </p:nvSpPr>
        <p:spPr>
          <a:xfrm>
            <a:off x="7164288" y="1707654"/>
            <a:ext cx="1602464" cy="392415"/>
          </a:xfrm>
          <a:prstGeom prst="rect">
            <a:avLst/>
          </a:prstGeom>
          <a:noFill/>
        </p:spPr>
        <p:txBody>
          <a:bodyPr wrap="square" lIns="68580" tIns="34290" rIns="68580" bIns="34290" rtlCol="0">
            <a:spAutoFit/>
          </a:bodyPr>
          <a:lstStyle/>
          <a:p>
            <a:r>
              <a:rPr lang="lt-LT" sz="2100" dirty="0">
                <a:solidFill>
                  <a:srgbClr val="00B050"/>
                </a:solidFill>
                <a:sym typeface="Wingdings" panose="05000000000000000000" pitchFamily="2" charset="2"/>
              </a:rPr>
              <a:t> </a:t>
            </a:r>
            <a:r>
              <a:rPr lang="lt-LT" sz="2100" dirty="0">
                <a:solidFill>
                  <a:srgbClr val="00B050"/>
                </a:solidFill>
              </a:rPr>
              <a:t>TRUE</a:t>
            </a:r>
          </a:p>
        </p:txBody>
      </p:sp>
      <p:sp>
        <p:nvSpPr>
          <p:cNvPr id="5" name="TextBox 4"/>
          <p:cNvSpPr txBox="1"/>
          <p:nvPr/>
        </p:nvSpPr>
        <p:spPr>
          <a:xfrm>
            <a:off x="6732240" y="2139702"/>
            <a:ext cx="1602464" cy="392415"/>
          </a:xfrm>
          <a:prstGeom prst="rect">
            <a:avLst/>
          </a:prstGeom>
          <a:noFill/>
        </p:spPr>
        <p:txBody>
          <a:bodyPr wrap="square" lIns="68580" tIns="34290" rIns="68580" bIns="34290" rtlCol="0">
            <a:spAutoFit/>
          </a:bodyPr>
          <a:lstStyle/>
          <a:p>
            <a:r>
              <a:rPr lang="lt-LT" sz="2100" dirty="0">
                <a:solidFill>
                  <a:srgbClr val="00B050"/>
                </a:solidFill>
                <a:sym typeface="Wingdings" panose="05000000000000000000" pitchFamily="2" charset="2"/>
              </a:rPr>
              <a:t> </a:t>
            </a:r>
            <a:r>
              <a:rPr lang="lt-LT" sz="2100" dirty="0">
                <a:solidFill>
                  <a:srgbClr val="00B050"/>
                </a:solidFill>
              </a:rPr>
              <a:t>TRUE</a:t>
            </a:r>
          </a:p>
        </p:txBody>
      </p:sp>
    </p:spTree>
    <p:extLst>
      <p:ext uri="{BB962C8B-B14F-4D97-AF65-F5344CB8AC3E}">
        <p14:creationId xmlns:p14="http://schemas.microsoft.com/office/powerpoint/2010/main" val="137509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77" y="339503"/>
            <a:ext cx="8592979" cy="720079"/>
          </a:xfrm>
        </p:spPr>
        <p:txBody>
          <a:bodyPr>
            <a:normAutofit/>
          </a:bodyPr>
          <a:lstStyle/>
          <a:p>
            <a:r>
              <a:rPr lang="lt-LT" dirty="0" smtClean="0"/>
              <a:t>Kas yra Status Flag?</a:t>
            </a:r>
            <a:endParaRPr lang="lt-LT" dirty="0"/>
          </a:p>
        </p:txBody>
      </p:sp>
      <p:sp>
        <p:nvSpPr>
          <p:cNvPr id="3" name="Content Placeholder 2"/>
          <p:cNvSpPr>
            <a:spLocks noGrp="1"/>
          </p:cNvSpPr>
          <p:nvPr>
            <p:ph idx="1"/>
          </p:nvPr>
        </p:nvSpPr>
        <p:spPr>
          <a:xfrm>
            <a:off x="251520" y="1203598"/>
            <a:ext cx="8011176" cy="2654645"/>
          </a:xfrm>
        </p:spPr>
        <p:txBody>
          <a:bodyPr>
            <a:normAutofit/>
          </a:bodyPr>
          <a:lstStyle/>
          <a:p>
            <a:pPr marL="502920" indent="-457200">
              <a:buFont typeface="+mj-lt"/>
              <a:buAutoNum type="arabicPeriod"/>
            </a:pPr>
            <a:r>
              <a:rPr lang="lt-LT" sz="2400" dirty="0" smtClean="0"/>
              <a:t>Žodinio dydžio registras nagrinėjamoje architektūroje</a:t>
            </a:r>
          </a:p>
          <a:p>
            <a:pPr marL="502920" indent="-457200">
              <a:buFont typeface="+mj-lt"/>
              <a:buAutoNum type="arabicPeriod"/>
            </a:pPr>
            <a:r>
              <a:rPr lang="lt-LT" sz="2400" dirty="0" smtClean="0"/>
              <a:t>Sveiko skaičiaus laukas aprašantis procesoriaus būseną</a:t>
            </a:r>
          </a:p>
          <a:p>
            <a:pPr marL="502920" indent="-457200">
              <a:buFont typeface="+mj-lt"/>
              <a:buAutoNum type="arabicPeriod"/>
            </a:pPr>
            <a:r>
              <a:rPr lang="lt-LT" sz="2400" dirty="0" smtClean="0"/>
              <a:t>Flag Field‘as sudarytas iš 16 bitų</a:t>
            </a:r>
          </a:p>
          <a:p>
            <a:pPr marL="502920" indent="-457200">
              <a:buFont typeface="+mj-lt"/>
              <a:buAutoNum type="arabicPeriod"/>
            </a:pPr>
            <a:r>
              <a:rPr lang="lt-LT" sz="2400" dirty="0" smtClean="0"/>
              <a:t>Stati vėliava</a:t>
            </a:r>
          </a:p>
          <a:p>
            <a:pPr marL="502920" indent="-457200">
              <a:buFont typeface="+mj-lt"/>
              <a:buAutoNum type="arabicPeriod"/>
            </a:pPr>
            <a:endParaRPr lang="lt-LT" sz="2400" dirty="0"/>
          </a:p>
        </p:txBody>
      </p:sp>
      <p:sp>
        <p:nvSpPr>
          <p:cNvPr id="4" name="TextBox 3"/>
          <p:cNvSpPr txBox="1"/>
          <p:nvPr/>
        </p:nvSpPr>
        <p:spPr>
          <a:xfrm>
            <a:off x="6240295" y="1419622"/>
            <a:ext cx="1602464" cy="392415"/>
          </a:xfrm>
          <a:prstGeom prst="rect">
            <a:avLst/>
          </a:prstGeom>
          <a:noFill/>
        </p:spPr>
        <p:txBody>
          <a:bodyPr wrap="square" lIns="68580" tIns="34290" rIns="68580" bIns="34290" rtlCol="0">
            <a:spAutoFit/>
          </a:bodyPr>
          <a:lstStyle/>
          <a:p>
            <a:r>
              <a:rPr lang="lt-LT" sz="2100" dirty="0">
                <a:solidFill>
                  <a:srgbClr val="00B050"/>
                </a:solidFill>
                <a:sym typeface="Wingdings" panose="05000000000000000000" pitchFamily="2" charset="2"/>
              </a:rPr>
              <a:t> </a:t>
            </a:r>
            <a:r>
              <a:rPr lang="lt-LT" sz="2100" dirty="0">
                <a:solidFill>
                  <a:srgbClr val="00B050"/>
                </a:solidFill>
              </a:rPr>
              <a:t>TRUE</a:t>
            </a:r>
          </a:p>
        </p:txBody>
      </p:sp>
      <p:sp>
        <p:nvSpPr>
          <p:cNvPr id="5" name="TextBox 4"/>
          <p:cNvSpPr txBox="1"/>
          <p:nvPr/>
        </p:nvSpPr>
        <p:spPr>
          <a:xfrm>
            <a:off x="7320363" y="2326381"/>
            <a:ext cx="1602464" cy="392415"/>
          </a:xfrm>
          <a:prstGeom prst="rect">
            <a:avLst/>
          </a:prstGeom>
          <a:noFill/>
        </p:spPr>
        <p:txBody>
          <a:bodyPr wrap="square" lIns="68580" tIns="34290" rIns="68580" bIns="34290" rtlCol="0">
            <a:spAutoFit/>
          </a:bodyPr>
          <a:lstStyle/>
          <a:p>
            <a:r>
              <a:rPr lang="lt-LT" sz="2100" dirty="0">
                <a:solidFill>
                  <a:srgbClr val="00B050"/>
                </a:solidFill>
                <a:sym typeface="Wingdings" panose="05000000000000000000" pitchFamily="2" charset="2"/>
              </a:rPr>
              <a:t> </a:t>
            </a:r>
            <a:r>
              <a:rPr lang="lt-LT" sz="2100" dirty="0">
                <a:solidFill>
                  <a:srgbClr val="00B050"/>
                </a:solidFill>
              </a:rPr>
              <a:t>TRUE</a:t>
            </a:r>
          </a:p>
        </p:txBody>
      </p:sp>
      <p:sp>
        <p:nvSpPr>
          <p:cNvPr id="6" name="TextBox 5"/>
          <p:cNvSpPr txBox="1"/>
          <p:nvPr/>
        </p:nvSpPr>
        <p:spPr>
          <a:xfrm>
            <a:off x="5426090" y="2859782"/>
            <a:ext cx="1602464" cy="392415"/>
          </a:xfrm>
          <a:prstGeom prst="rect">
            <a:avLst/>
          </a:prstGeom>
          <a:noFill/>
        </p:spPr>
        <p:txBody>
          <a:bodyPr wrap="square" lIns="68580" tIns="34290" rIns="68580" bIns="34290" rtlCol="0">
            <a:spAutoFit/>
          </a:bodyPr>
          <a:lstStyle/>
          <a:p>
            <a:r>
              <a:rPr lang="lt-LT" sz="2100" dirty="0">
                <a:solidFill>
                  <a:srgbClr val="00B050"/>
                </a:solidFill>
                <a:sym typeface="Wingdings" panose="05000000000000000000" pitchFamily="2" charset="2"/>
              </a:rPr>
              <a:t> </a:t>
            </a:r>
            <a:r>
              <a:rPr lang="lt-LT" sz="2100" dirty="0">
                <a:solidFill>
                  <a:srgbClr val="00B050"/>
                </a:solidFill>
              </a:rPr>
              <a:t>TRUE</a:t>
            </a:r>
          </a:p>
        </p:txBody>
      </p:sp>
    </p:spTree>
    <p:extLst>
      <p:ext uri="{BB962C8B-B14F-4D97-AF65-F5344CB8AC3E}">
        <p14:creationId xmlns:p14="http://schemas.microsoft.com/office/powerpoint/2010/main" val="371659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77" y="339503"/>
            <a:ext cx="8592979" cy="1080120"/>
          </a:xfrm>
        </p:spPr>
        <p:txBody>
          <a:bodyPr>
            <a:normAutofit fontScale="90000"/>
          </a:bodyPr>
          <a:lstStyle/>
          <a:p>
            <a:r>
              <a:rPr lang="lt-LT" dirty="0" smtClean="0"/>
              <a:t>Kada Sign Flag (ženklo žymės) reikšmė gali būti lygi 1?</a:t>
            </a:r>
            <a:endParaRPr lang="lt-LT" dirty="0"/>
          </a:p>
        </p:txBody>
      </p:sp>
      <p:sp>
        <p:nvSpPr>
          <p:cNvPr id="3" name="Content Placeholder 2"/>
          <p:cNvSpPr>
            <a:spLocks noGrp="1"/>
          </p:cNvSpPr>
          <p:nvPr>
            <p:ph idx="1"/>
          </p:nvPr>
        </p:nvSpPr>
        <p:spPr>
          <a:xfrm>
            <a:off x="251520" y="1645297"/>
            <a:ext cx="7315200" cy="2654645"/>
          </a:xfrm>
        </p:spPr>
        <p:txBody>
          <a:bodyPr>
            <a:normAutofit/>
          </a:bodyPr>
          <a:lstStyle/>
          <a:p>
            <a:pPr marL="502920" indent="-457200">
              <a:buFont typeface="+mj-lt"/>
              <a:buAutoNum type="arabicPeriod"/>
            </a:pPr>
            <a:r>
              <a:rPr lang="lt-LT" sz="2400" dirty="0" smtClean="0"/>
              <a:t>Kai rezultato laukas yra neigiama reikšmė</a:t>
            </a:r>
          </a:p>
          <a:p>
            <a:pPr marL="502920" indent="-457200">
              <a:buFont typeface="+mj-lt"/>
              <a:buAutoNum type="arabicPeriod"/>
            </a:pPr>
            <a:r>
              <a:rPr lang="lt-LT" sz="2400" dirty="0" smtClean="0"/>
              <a:t>Kai rezultato laukas yra teigiama reikšmė</a:t>
            </a:r>
          </a:p>
          <a:p>
            <a:pPr marL="502920" indent="-457200">
              <a:buFont typeface="+mj-lt"/>
              <a:buAutoNum type="arabicPeriod"/>
            </a:pPr>
            <a:r>
              <a:rPr lang="lt-LT" sz="2400" dirty="0" smtClean="0"/>
              <a:t>Kai rezultato laukas nulis</a:t>
            </a:r>
          </a:p>
          <a:p>
            <a:pPr marL="502920" indent="-457200">
              <a:buFont typeface="+mj-lt"/>
              <a:buAutoNum type="arabicPeriod"/>
            </a:pPr>
            <a:r>
              <a:rPr lang="lt-LT" sz="2400" dirty="0" smtClean="0"/>
              <a:t>Kai pamatai kelio ženklą</a:t>
            </a:r>
          </a:p>
          <a:p>
            <a:pPr marL="502920" indent="-457200">
              <a:buFont typeface="+mj-lt"/>
              <a:buAutoNum type="arabicPeriod"/>
            </a:pPr>
            <a:endParaRPr lang="lt-LT" sz="2400" dirty="0"/>
          </a:p>
        </p:txBody>
      </p:sp>
      <p:sp>
        <p:nvSpPr>
          <p:cNvPr id="4" name="TextBox 3"/>
          <p:cNvSpPr txBox="1"/>
          <p:nvPr/>
        </p:nvSpPr>
        <p:spPr>
          <a:xfrm>
            <a:off x="6660232" y="1707654"/>
            <a:ext cx="1602464" cy="392415"/>
          </a:xfrm>
          <a:prstGeom prst="rect">
            <a:avLst/>
          </a:prstGeom>
          <a:noFill/>
        </p:spPr>
        <p:txBody>
          <a:bodyPr wrap="square" lIns="68580" tIns="34290" rIns="68580" bIns="34290" rtlCol="0">
            <a:spAutoFit/>
          </a:bodyPr>
          <a:lstStyle/>
          <a:p>
            <a:r>
              <a:rPr lang="lt-LT" sz="2100" dirty="0">
                <a:solidFill>
                  <a:srgbClr val="00B050"/>
                </a:solidFill>
                <a:sym typeface="Wingdings" panose="05000000000000000000" pitchFamily="2" charset="2"/>
              </a:rPr>
              <a:t> </a:t>
            </a:r>
            <a:r>
              <a:rPr lang="lt-LT" sz="2100" dirty="0">
                <a:solidFill>
                  <a:srgbClr val="00B050"/>
                </a:solidFill>
              </a:rPr>
              <a:t>TRUE</a:t>
            </a:r>
          </a:p>
        </p:txBody>
      </p:sp>
      <p:sp>
        <p:nvSpPr>
          <p:cNvPr id="5" name="TextBox 4"/>
          <p:cNvSpPr txBox="1"/>
          <p:nvPr/>
        </p:nvSpPr>
        <p:spPr>
          <a:xfrm>
            <a:off x="6516216" y="2138169"/>
            <a:ext cx="1602464" cy="392415"/>
          </a:xfrm>
          <a:prstGeom prst="rect">
            <a:avLst/>
          </a:prstGeom>
          <a:noFill/>
        </p:spPr>
        <p:txBody>
          <a:bodyPr wrap="square" lIns="68580" tIns="34290" rIns="68580" bIns="34290" rtlCol="0">
            <a:spAutoFit/>
          </a:bodyPr>
          <a:lstStyle/>
          <a:p>
            <a:r>
              <a:rPr lang="lt-LT" sz="2100" dirty="0">
                <a:solidFill>
                  <a:srgbClr val="00B050"/>
                </a:solidFill>
                <a:sym typeface="Wingdings" panose="05000000000000000000" pitchFamily="2" charset="2"/>
              </a:rPr>
              <a:t> </a:t>
            </a:r>
            <a:r>
              <a:rPr lang="lt-LT" sz="2100" dirty="0">
                <a:solidFill>
                  <a:srgbClr val="00B050"/>
                </a:solidFill>
              </a:rPr>
              <a:t>TRUE</a:t>
            </a:r>
          </a:p>
        </p:txBody>
      </p:sp>
    </p:spTree>
    <p:extLst>
      <p:ext uri="{BB962C8B-B14F-4D97-AF65-F5344CB8AC3E}">
        <p14:creationId xmlns:p14="http://schemas.microsoft.com/office/powerpoint/2010/main" val="351713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9069"/>
            <a:ext cx="8280920" cy="1180553"/>
          </a:xfrm>
        </p:spPr>
        <p:txBody>
          <a:bodyPr>
            <a:normAutofit fontScale="90000"/>
          </a:bodyPr>
          <a:lstStyle/>
          <a:p>
            <a:r>
              <a:rPr lang="lt-LT" dirty="0" smtClean="0"/>
              <a:t>Kurie iš toliau išvardintų flag‘ų keičiasi po aritmetinių operacijų?</a:t>
            </a:r>
            <a:endParaRPr lang="lt-LT" dirty="0"/>
          </a:p>
        </p:txBody>
      </p:sp>
      <p:sp>
        <p:nvSpPr>
          <p:cNvPr id="3" name="Content Placeholder 2"/>
          <p:cNvSpPr>
            <a:spLocks noGrp="1"/>
          </p:cNvSpPr>
          <p:nvPr>
            <p:ph idx="1"/>
          </p:nvPr>
        </p:nvSpPr>
        <p:spPr>
          <a:xfrm>
            <a:off x="251520" y="1563638"/>
            <a:ext cx="7315200" cy="2654645"/>
          </a:xfrm>
        </p:spPr>
        <p:txBody>
          <a:bodyPr>
            <a:normAutofit/>
          </a:bodyPr>
          <a:lstStyle/>
          <a:p>
            <a:pPr marL="502920" indent="-457200">
              <a:buFont typeface="+mj-lt"/>
              <a:buAutoNum type="arabicPeriod"/>
            </a:pPr>
            <a:r>
              <a:rPr lang="lt-LT" sz="2400" dirty="0" smtClean="0"/>
              <a:t>Carry flag‘as</a:t>
            </a:r>
          </a:p>
          <a:p>
            <a:pPr marL="502920" indent="-457200">
              <a:buFont typeface="+mj-lt"/>
              <a:buAutoNum type="arabicPeriod"/>
            </a:pPr>
            <a:r>
              <a:rPr lang="lt-LT" sz="2400" dirty="0" smtClean="0"/>
              <a:t>Overflow flag‘as</a:t>
            </a:r>
          </a:p>
          <a:p>
            <a:pPr marL="502920" indent="-457200">
              <a:buFont typeface="+mj-lt"/>
              <a:buAutoNum type="arabicPeriod"/>
            </a:pPr>
            <a:r>
              <a:rPr lang="lt-LT" sz="2400" dirty="0" smtClean="0"/>
              <a:t>Interrupt flag‘as</a:t>
            </a:r>
          </a:p>
          <a:p>
            <a:pPr marL="502920" indent="-457200">
              <a:buFont typeface="+mj-lt"/>
              <a:buAutoNum type="arabicPeriod"/>
            </a:pPr>
            <a:r>
              <a:rPr lang="lt-LT" sz="2400" dirty="0" smtClean="0"/>
              <a:t>Sign flag‘as</a:t>
            </a:r>
          </a:p>
          <a:p>
            <a:pPr marL="502920" indent="-457200">
              <a:buFont typeface="+mj-lt"/>
              <a:buAutoNum type="arabicPeriod"/>
            </a:pPr>
            <a:r>
              <a:rPr lang="lt-LT" sz="2400" dirty="0" smtClean="0"/>
              <a:t>Stotelei GG flag‘as</a:t>
            </a:r>
            <a:endParaRPr lang="lt-LT" sz="2400" dirty="0"/>
          </a:p>
        </p:txBody>
      </p:sp>
      <p:sp>
        <p:nvSpPr>
          <p:cNvPr id="4" name="TextBox 3"/>
          <p:cNvSpPr txBox="1"/>
          <p:nvPr/>
        </p:nvSpPr>
        <p:spPr>
          <a:xfrm>
            <a:off x="2699792" y="1632238"/>
            <a:ext cx="1602464" cy="392415"/>
          </a:xfrm>
          <a:prstGeom prst="rect">
            <a:avLst/>
          </a:prstGeom>
          <a:noFill/>
        </p:spPr>
        <p:txBody>
          <a:bodyPr wrap="square" lIns="68580" tIns="34290" rIns="68580" bIns="34290" rtlCol="0">
            <a:spAutoFit/>
          </a:bodyPr>
          <a:lstStyle/>
          <a:p>
            <a:r>
              <a:rPr lang="lt-LT" sz="2100" dirty="0">
                <a:solidFill>
                  <a:srgbClr val="00B050"/>
                </a:solidFill>
                <a:sym typeface="Wingdings" panose="05000000000000000000" pitchFamily="2" charset="2"/>
              </a:rPr>
              <a:t> </a:t>
            </a:r>
            <a:r>
              <a:rPr lang="lt-LT" sz="2100" dirty="0">
                <a:solidFill>
                  <a:srgbClr val="00B050"/>
                </a:solidFill>
              </a:rPr>
              <a:t>TRUE</a:t>
            </a:r>
          </a:p>
        </p:txBody>
      </p:sp>
      <p:sp>
        <p:nvSpPr>
          <p:cNvPr id="5" name="TextBox 4"/>
          <p:cNvSpPr txBox="1"/>
          <p:nvPr/>
        </p:nvSpPr>
        <p:spPr>
          <a:xfrm>
            <a:off x="3275856" y="2052087"/>
            <a:ext cx="1602464" cy="392415"/>
          </a:xfrm>
          <a:prstGeom prst="rect">
            <a:avLst/>
          </a:prstGeom>
          <a:noFill/>
        </p:spPr>
        <p:txBody>
          <a:bodyPr wrap="square" lIns="68580" tIns="34290" rIns="68580" bIns="34290" rtlCol="0">
            <a:spAutoFit/>
          </a:bodyPr>
          <a:lstStyle/>
          <a:p>
            <a:r>
              <a:rPr lang="lt-LT" sz="2100" dirty="0">
                <a:solidFill>
                  <a:srgbClr val="00B050"/>
                </a:solidFill>
                <a:sym typeface="Wingdings" panose="05000000000000000000" pitchFamily="2" charset="2"/>
              </a:rPr>
              <a:t> </a:t>
            </a:r>
            <a:r>
              <a:rPr lang="lt-LT" sz="2100" dirty="0">
                <a:solidFill>
                  <a:srgbClr val="00B050"/>
                </a:solidFill>
              </a:rPr>
              <a:t>TRUE</a:t>
            </a:r>
          </a:p>
        </p:txBody>
      </p:sp>
      <p:sp>
        <p:nvSpPr>
          <p:cNvPr id="6" name="TextBox 5"/>
          <p:cNvSpPr txBox="1"/>
          <p:nvPr/>
        </p:nvSpPr>
        <p:spPr>
          <a:xfrm>
            <a:off x="2595398" y="2931790"/>
            <a:ext cx="1602464" cy="392415"/>
          </a:xfrm>
          <a:prstGeom prst="rect">
            <a:avLst/>
          </a:prstGeom>
          <a:noFill/>
        </p:spPr>
        <p:txBody>
          <a:bodyPr wrap="square" lIns="68580" tIns="34290" rIns="68580" bIns="34290" rtlCol="0">
            <a:spAutoFit/>
          </a:bodyPr>
          <a:lstStyle/>
          <a:p>
            <a:r>
              <a:rPr lang="lt-LT" sz="2100" dirty="0">
                <a:solidFill>
                  <a:srgbClr val="00B050"/>
                </a:solidFill>
                <a:sym typeface="Wingdings" panose="05000000000000000000" pitchFamily="2" charset="2"/>
              </a:rPr>
              <a:t> </a:t>
            </a:r>
            <a:r>
              <a:rPr lang="lt-LT" sz="2100" dirty="0">
                <a:solidFill>
                  <a:srgbClr val="00B050"/>
                </a:solidFill>
              </a:rPr>
              <a:t>TRUE</a:t>
            </a:r>
          </a:p>
        </p:txBody>
      </p:sp>
    </p:spTree>
    <p:extLst>
      <p:ext uri="{BB962C8B-B14F-4D97-AF65-F5344CB8AC3E}">
        <p14:creationId xmlns:p14="http://schemas.microsoft.com/office/powerpoint/2010/main" val="180834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39069"/>
            <a:ext cx="8280920" cy="748505"/>
          </a:xfrm>
        </p:spPr>
        <p:txBody>
          <a:bodyPr>
            <a:normAutofit/>
          </a:bodyPr>
          <a:lstStyle/>
          <a:p>
            <a:r>
              <a:rPr lang="lt-LT" dirty="0" smtClean="0"/>
              <a:t>Ko svarbu nepamiršti?</a:t>
            </a:r>
            <a:endParaRPr lang="lt-LT" dirty="0"/>
          </a:p>
        </p:txBody>
      </p:sp>
      <p:sp>
        <p:nvSpPr>
          <p:cNvPr id="3" name="Content Placeholder 2"/>
          <p:cNvSpPr>
            <a:spLocks noGrp="1"/>
          </p:cNvSpPr>
          <p:nvPr>
            <p:ph idx="1"/>
          </p:nvPr>
        </p:nvSpPr>
        <p:spPr>
          <a:xfrm>
            <a:off x="35496" y="1141241"/>
            <a:ext cx="8784976" cy="2654645"/>
          </a:xfrm>
        </p:spPr>
        <p:txBody>
          <a:bodyPr>
            <a:normAutofit/>
          </a:bodyPr>
          <a:lstStyle/>
          <a:p>
            <a:pPr marL="502920" indent="-457200">
              <a:buFont typeface="+mj-lt"/>
              <a:buAutoNum type="arabicPeriod"/>
            </a:pPr>
            <a:r>
              <a:rPr lang="lt-LT" sz="2200" dirty="0" smtClean="0"/>
              <a:t>Kad kiekvieną procedūrą reikia baigti raktiniu žodžiu RET</a:t>
            </a:r>
          </a:p>
          <a:p>
            <a:pPr marL="502920" indent="-457200">
              <a:buFont typeface="+mj-lt"/>
              <a:buAutoNum type="arabicPeriod"/>
            </a:pPr>
            <a:r>
              <a:rPr lang="lt-LT" sz="2200" dirty="0" smtClean="0"/>
              <a:t>Kad reikia labai atidžiai skaityti uždavinių sąlygas</a:t>
            </a:r>
          </a:p>
          <a:p>
            <a:pPr marL="502920" indent="-457200">
              <a:buFont typeface="+mj-lt"/>
              <a:buAutoNum type="arabicPeriod"/>
            </a:pPr>
            <a:r>
              <a:rPr lang="lt-LT" sz="2200" dirty="0" smtClean="0"/>
              <a:t>Kad reikia lankyti Kompiuterių Architektūros paskaitas</a:t>
            </a:r>
          </a:p>
          <a:p>
            <a:pPr marL="502920" indent="-457200">
              <a:buFont typeface="+mj-lt"/>
              <a:buAutoNum type="arabicPeriod"/>
            </a:pPr>
            <a:r>
              <a:rPr lang="lt-LT" sz="2200" dirty="0" smtClean="0"/>
              <a:t>Kad reikia pildyti atsiliepimų anketas</a:t>
            </a:r>
          </a:p>
          <a:p>
            <a:pPr marL="502920" indent="-457200">
              <a:buFont typeface="+mj-lt"/>
              <a:buAutoNum type="arabicPeriod"/>
            </a:pPr>
            <a:r>
              <a:rPr lang="lt-LT" sz="2200" dirty="0" smtClean="0"/>
              <a:t>Savo vardo</a:t>
            </a:r>
          </a:p>
          <a:p>
            <a:pPr marL="502920" indent="-457200">
              <a:buFont typeface="+mj-lt"/>
              <a:buAutoNum type="arabicPeriod"/>
            </a:pPr>
            <a:endParaRPr lang="lt-LT" sz="2200" dirty="0"/>
          </a:p>
        </p:txBody>
      </p:sp>
      <p:sp>
        <p:nvSpPr>
          <p:cNvPr id="4" name="TextBox 3"/>
          <p:cNvSpPr txBox="1"/>
          <p:nvPr/>
        </p:nvSpPr>
        <p:spPr>
          <a:xfrm>
            <a:off x="7812360" y="1141241"/>
            <a:ext cx="1602464" cy="392415"/>
          </a:xfrm>
          <a:prstGeom prst="rect">
            <a:avLst/>
          </a:prstGeom>
          <a:noFill/>
        </p:spPr>
        <p:txBody>
          <a:bodyPr wrap="square" lIns="68580" tIns="34290" rIns="68580" bIns="34290" rtlCol="0">
            <a:spAutoFit/>
          </a:bodyPr>
          <a:lstStyle/>
          <a:p>
            <a:r>
              <a:rPr lang="lt-LT" sz="2100" dirty="0">
                <a:solidFill>
                  <a:srgbClr val="00B050"/>
                </a:solidFill>
                <a:sym typeface="Wingdings" panose="05000000000000000000" pitchFamily="2" charset="2"/>
              </a:rPr>
              <a:t> </a:t>
            </a:r>
            <a:r>
              <a:rPr lang="lt-LT" sz="2100" dirty="0">
                <a:solidFill>
                  <a:srgbClr val="00B050"/>
                </a:solidFill>
              </a:rPr>
              <a:t>TRUE</a:t>
            </a:r>
          </a:p>
        </p:txBody>
      </p:sp>
      <p:sp>
        <p:nvSpPr>
          <p:cNvPr id="5" name="TextBox 4"/>
          <p:cNvSpPr txBox="1"/>
          <p:nvPr/>
        </p:nvSpPr>
        <p:spPr>
          <a:xfrm>
            <a:off x="6876256" y="1612922"/>
            <a:ext cx="1602464" cy="392415"/>
          </a:xfrm>
          <a:prstGeom prst="rect">
            <a:avLst/>
          </a:prstGeom>
          <a:noFill/>
        </p:spPr>
        <p:txBody>
          <a:bodyPr wrap="square" lIns="68580" tIns="34290" rIns="68580" bIns="34290" rtlCol="0">
            <a:spAutoFit/>
          </a:bodyPr>
          <a:lstStyle/>
          <a:p>
            <a:r>
              <a:rPr lang="lt-LT" sz="2100" dirty="0">
                <a:solidFill>
                  <a:srgbClr val="00B050"/>
                </a:solidFill>
                <a:sym typeface="Wingdings" panose="05000000000000000000" pitchFamily="2" charset="2"/>
              </a:rPr>
              <a:t> </a:t>
            </a:r>
            <a:r>
              <a:rPr lang="lt-LT" sz="2100" dirty="0">
                <a:solidFill>
                  <a:srgbClr val="00B050"/>
                </a:solidFill>
              </a:rPr>
              <a:t>TRUE</a:t>
            </a:r>
          </a:p>
        </p:txBody>
      </p:sp>
      <p:sp>
        <p:nvSpPr>
          <p:cNvPr id="6" name="TextBox 5"/>
          <p:cNvSpPr txBox="1"/>
          <p:nvPr/>
        </p:nvSpPr>
        <p:spPr>
          <a:xfrm>
            <a:off x="7568970" y="2005337"/>
            <a:ext cx="1602464" cy="392415"/>
          </a:xfrm>
          <a:prstGeom prst="rect">
            <a:avLst/>
          </a:prstGeom>
          <a:noFill/>
        </p:spPr>
        <p:txBody>
          <a:bodyPr wrap="square" lIns="68580" tIns="34290" rIns="68580" bIns="34290" rtlCol="0">
            <a:spAutoFit/>
          </a:bodyPr>
          <a:lstStyle/>
          <a:p>
            <a:r>
              <a:rPr lang="lt-LT" sz="2100" dirty="0">
                <a:solidFill>
                  <a:srgbClr val="00B050"/>
                </a:solidFill>
                <a:sym typeface="Wingdings" panose="05000000000000000000" pitchFamily="2" charset="2"/>
              </a:rPr>
              <a:t> </a:t>
            </a:r>
            <a:r>
              <a:rPr lang="lt-LT" sz="2100" dirty="0">
                <a:solidFill>
                  <a:srgbClr val="00B050"/>
                </a:solidFill>
              </a:rPr>
              <a:t>TRUE</a:t>
            </a:r>
          </a:p>
        </p:txBody>
      </p:sp>
      <p:sp>
        <p:nvSpPr>
          <p:cNvPr id="7" name="TextBox 6"/>
          <p:cNvSpPr txBox="1"/>
          <p:nvPr/>
        </p:nvSpPr>
        <p:spPr>
          <a:xfrm>
            <a:off x="5364088" y="2397752"/>
            <a:ext cx="1602464" cy="392415"/>
          </a:xfrm>
          <a:prstGeom prst="rect">
            <a:avLst/>
          </a:prstGeom>
          <a:noFill/>
        </p:spPr>
        <p:txBody>
          <a:bodyPr wrap="square" lIns="68580" tIns="34290" rIns="68580" bIns="34290" rtlCol="0">
            <a:spAutoFit/>
          </a:bodyPr>
          <a:lstStyle/>
          <a:p>
            <a:r>
              <a:rPr lang="lt-LT" sz="2100" dirty="0">
                <a:solidFill>
                  <a:srgbClr val="00B050"/>
                </a:solidFill>
                <a:sym typeface="Wingdings" panose="05000000000000000000" pitchFamily="2" charset="2"/>
              </a:rPr>
              <a:t> </a:t>
            </a:r>
            <a:r>
              <a:rPr lang="lt-LT" sz="2100" dirty="0">
                <a:solidFill>
                  <a:srgbClr val="00B050"/>
                </a:solidFill>
              </a:rPr>
              <a:t>TRUE</a:t>
            </a:r>
          </a:p>
        </p:txBody>
      </p:sp>
    </p:spTree>
    <p:extLst>
      <p:ext uri="{BB962C8B-B14F-4D97-AF65-F5344CB8AC3E}">
        <p14:creationId xmlns:p14="http://schemas.microsoft.com/office/powerpoint/2010/main" val="344014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04798" cy="865573"/>
          </a:xfrm>
        </p:spPr>
        <p:txBody>
          <a:bodyPr>
            <a:normAutofit/>
          </a:bodyPr>
          <a:lstStyle/>
          <a:p>
            <a:r>
              <a:rPr lang="lt-LT" sz="3500" dirty="0"/>
              <a:t>Kaip </a:t>
            </a:r>
            <a:r>
              <a:rPr lang="lt-LT" sz="3500" dirty="0" smtClean="0"/>
              <a:t>kompiuteris veiktų </a:t>
            </a:r>
            <a:r>
              <a:rPr lang="lt-LT" sz="3500" b="1" dirty="0">
                <a:solidFill>
                  <a:srgbClr val="FF0000"/>
                </a:solidFill>
              </a:rPr>
              <a:t>BE</a:t>
            </a:r>
            <a:r>
              <a:rPr lang="lt-LT" sz="3500" dirty="0">
                <a:solidFill>
                  <a:srgbClr val="FF0000"/>
                </a:solidFill>
              </a:rPr>
              <a:t> </a:t>
            </a:r>
            <a:r>
              <a:rPr lang="lt-LT" sz="3500" dirty="0"/>
              <a:t>pertraukimų.</a:t>
            </a:r>
          </a:p>
        </p:txBody>
      </p:sp>
      <p:sp>
        <p:nvSpPr>
          <p:cNvPr id="3" name="Content Placeholder 2"/>
          <p:cNvSpPr>
            <a:spLocks noGrp="1"/>
          </p:cNvSpPr>
          <p:nvPr>
            <p:ph idx="1"/>
          </p:nvPr>
        </p:nvSpPr>
        <p:spPr>
          <a:xfrm>
            <a:off x="107504" y="915566"/>
            <a:ext cx="8712968" cy="4083918"/>
          </a:xfrm>
        </p:spPr>
        <p:txBody>
          <a:bodyPr>
            <a:noAutofit/>
          </a:bodyPr>
          <a:lstStyle/>
          <a:p>
            <a:pPr marL="45720" indent="0">
              <a:buNone/>
            </a:pPr>
            <a:r>
              <a:rPr lang="lt-LT" sz="2200" dirty="0" smtClean="0"/>
              <a:t>Kadangi kompiuteris turi daug įrenginių, procesorius, kad užtikrinų korektišką darbą, turėtų kas kažkiek laiko pereiti per visus įrenginius, patikrinti pasikeitė jų būsena. Nors tai atrodo paprasta ir efektyvu, tai turi keletą esminių trūkumų:</a:t>
            </a:r>
          </a:p>
          <a:p>
            <a:r>
              <a:rPr lang="lt-LT" sz="2200" dirty="0" smtClean="0"/>
              <a:t>Kol vyksta „perėjimai“, gali kilti situacija, kuri reikalaus dėmesio, o procesorius paprasčiausiai nespės į ją sureaguot (dėl to gali kilti labai daug informacijos perdavimo problemų).</a:t>
            </a:r>
          </a:p>
          <a:p>
            <a:r>
              <a:rPr lang="lt-LT" sz="2200" dirty="0" smtClean="0"/>
              <a:t>Procesoriaus darbas būtų žymiai lėtesnis, negu galėtų būti, kadangi patikrinimai turėtų būti periodiški ir inkorporuoti į įprastinę veiklą.</a:t>
            </a:r>
          </a:p>
          <a:p>
            <a:endParaRPr lang="lt-LT" sz="2200" dirty="0" smtClean="0"/>
          </a:p>
          <a:p>
            <a:pPr marL="45720" indent="0">
              <a:buNone/>
            </a:pPr>
            <a:endParaRPr lang="lt-LT" sz="2200" dirty="0" smtClean="0"/>
          </a:p>
          <a:p>
            <a:endParaRPr lang="lt-LT" sz="2200" dirty="0"/>
          </a:p>
        </p:txBody>
      </p:sp>
    </p:spTree>
    <p:extLst>
      <p:ext uri="{BB962C8B-B14F-4D97-AF65-F5344CB8AC3E}">
        <p14:creationId xmlns:p14="http://schemas.microsoft.com/office/powerpoint/2010/main" val="9256240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imply Ubuntu">
      <a:majorFont>
        <a:latin typeface="Ubuntu"/>
        <a:ea typeface=""/>
        <a:cs typeface=""/>
      </a:majorFont>
      <a:minorFont>
        <a:latin typeface="Ubuntu"/>
        <a:ea typeface=""/>
        <a:cs typeface=""/>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3950</TotalTime>
  <Words>1142</Words>
  <Application>Microsoft Office PowerPoint</Application>
  <PresentationFormat>On-screen Show (16:9)</PresentationFormat>
  <Paragraphs>169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Perspective</vt:lpstr>
      <vt:lpstr>PowerPoint Presentation</vt:lpstr>
      <vt:lpstr>PowerPoint Presentation</vt:lpstr>
      <vt:lpstr>PowerPoint Presentation</vt:lpstr>
      <vt:lpstr>Kurie teiginiai apie Flag field‘us yra teisingi?</vt:lpstr>
      <vt:lpstr>Kas yra Status Flag?</vt:lpstr>
      <vt:lpstr>Kada Sign Flag (ženklo žymės) reikšmė gali būti lygi 1?</vt:lpstr>
      <vt:lpstr>Kurie iš toliau išvardintų flag‘ų keičiasi po aritmetinių operacijų?</vt:lpstr>
      <vt:lpstr>Ko svarbu nepamiršti?</vt:lpstr>
      <vt:lpstr>Kaip kompiuteris veiktų BE pertraukimų.</vt:lpstr>
      <vt:lpstr>Kas yra Interrupt‘as (pertraukimas)?</vt:lpstr>
      <vt:lpstr>Pertraukimo naudos metaforinis pavyzdys</vt:lpstr>
      <vt:lpstr>PowerPoint Presentation</vt:lpstr>
      <vt:lpstr>PowerPoint Presentation</vt:lpstr>
      <vt:lpstr>Pertraukimo procedūrų adresavimas</vt:lpstr>
      <vt:lpstr>PowerPoint Presentation</vt:lpstr>
      <vt:lpstr>Sąvokų žodynėlis</vt:lpstr>
      <vt:lpstr>Interrupto kvietimo mechanizmas</vt:lpstr>
      <vt:lpstr>Pavyzdinė užduotis (1) </vt:lpstr>
      <vt:lpstr>Sprendimas (1)</vt:lpstr>
      <vt:lpstr>Pavyzdinė užduotis (2) </vt:lpstr>
      <vt:lpstr>Sprendimas (2)</vt:lpstr>
      <vt:lpstr>Pavyzdinė užduotis (3) </vt:lpstr>
      <vt:lpstr>Sprendimas (3)</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Interrupt’ai</dc:title>
  <dc:creator>Jonas Brusokas</dc:creator>
  <cp:lastModifiedBy>Jonas Brusokas</cp:lastModifiedBy>
  <cp:revision>135</cp:revision>
  <dcterms:created xsi:type="dcterms:W3CDTF">2015-10-29T23:41:27Z</dcterms:created>
  <dcterms:modified xsi:type="dcterms:W3CDTF">2015-11-04T20:44:55Z</dcterms:modified>
</cp:coreProperties>
</file>