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1" r:id="rId3"/>
    <p:sldId id="275" r:id="rId4"/>
    <p:sldId id="276" r:id="rId5"/>
    <p:sldId id="277" r:id="rId6"/>
    <p:sldId id="278" r:id="rId7"/>
    <p:sldId id="280" r:id="rId8"/>
    <p:sldId id="258" r:id="rId9"/>
    <p:sldId id="257" r:id="rId10"/>
    <p:sldId id="279" r:id="rId11"/>
    <p:sldId id="259" r:id="rId12"/>
    <p:sldId id="260" r:id="rId13"/>
    <p:sldId id="261" r:id="rId14"/>
    <p:sldId id="263" r:id="rId15"/>
    <p:sldId id="262" r:id="rId16"/>
    <p:sldId id="269" r:id="rId17"/>
    <p:sldId id="270" r:id="rId18"/>
    <p:sldId id="266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80" autoAdjust="0"/>
  </p:normalViewPr>
  <p:slideViewPr>
    <p:cSldViewPr>
      <p:cViewPr varScale="1">
        <p:scale>
          <a:sx n="87" d="100"/>
          <a:sy n="87" d="100"/>
        </p:scale>
        <p:origin x="1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36"/>
    </p:cViewPr>
  </p:sorterViewPr>
  <p:notesViewPr>
    <p:cSldViewPr>
      <p:cViewPr varScale="1">
        <p:scale>
          <a:sx n="81" d="100"/>
          <a:sy n="81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FEBFC-532C-467E-ADD2-77F29003E5C0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AFB04-0978-48FA-859E-ACD5E664FC0F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748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DA3D0-CEA3-4A7A-9F77-1D85BCFB2B97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F136B-BDBF-41F6-BF1D-90B4B6894D0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4887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F136B-BDBF-41F6-BF1D-90B4B6894D04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826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A22B63C-4C24-45E8-A5C0-2E6999A374D2}" type="datetimeFigureOut">
              <a:rPr lang="lt-LT" smtClean="0"/>
              <a:t>2016-01-14</a:t>
            </a:fld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2FD7D9-6A8C-4EF6-B6CE-68110F5F45BD}" type="slidenum">
              <a:rPr lang="lt-LT" smtClean="0"/>
              <a:t>‹#›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63" y="328323"/>
            <a:ext cx="8367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48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Ubuntu" pitchFamily="34" charset="0"/>
              </a:rPr>
              <a:t>Status FlAG‘as</a:t>
            </a:r>
            <a:endParaRPr lang="en-US" sz="48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Ubuntu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957" y="3435846"/>
            <a:ext cx="39645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lt-LT" sz="2400" dirty="0" smtClean="0">
                <a:latin typeface="Ubuntu" pitchFamily="34" charset="0"/>
              </a:rPr>
              <a:t>Skaidres ir medžiagą ruošė:</a:t>
            </a:r>
          </a:p>
          <a:p>
            <a:pPr algn="r"/>
            <a:r>
              <a:rPr lang="lt-LT" sz="2400" dirty="0">
                <a:latin typeface="Ubuntu" pitchFamily="34" charset="0"/>
              </a:rPr>
              <a:t>	</a:t>
            </a:r>
            <a:r>
              <a:rPr lang="lt-LT" sz="2400" b="1" i="1" dirty="0" smtClean="0">
                <a:latin typeface="Ubuntu" pitchFamily="34" charset="0"/>
              </a:rPr>
              <a:t>Jonas Brusokas</a:t>
            </a:r>
          </a:p>
          <a:p>
            <a:pPr algn="r"/>
            <a:r>
              <a:rPr lang="lt-LT" sz="2200" b="1" i="1" dirty="0" smtClean="0">
                <a:latin typeface="Ubuntu" pitchFamily="34" charset="0"/>
              </a:rPr>
              <a:t>Studentai Studentams 2015 </a:t>
            </a:r>
            <a:endParaRPr lang="lt-LT" sz="2200" b="1" i="1" dirty="0">
              <a:latin typeface="Ubuntu" pitchFamily="34" charset="0"/>
            </a:endParaRPr>
          </a:p>
        </p:txBody>
      </p:sp>
      <p:pic>
        <p:nvPicPr>
          <p:cNvPr id="1026" name="Picture 2" descr="C:\Users\Jonas\Desktop\Funny-Meme-Faces-Tumblr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"/>
          <a:stretch/>
        </p:blipFill>
        <p:spPr bwMode="auto">
          <a:xfrm>
            <a:off x="35496" y="1214206"/>
            <a:ext cx="5112568" cy="38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19672" y="915566"/>
            <a:ext cx="7632848" cy="1872208"/>
            <a:chOff x="774812" y="3003798"/>
            <a:chExt cx="7632848" cy="1872208"/>
          </a:xfrm>
        </p:grpSpPr>
        <p:sp>
          <p:nvSpPr>
            <p:cNvPr id="19" name="TextBox 18"/>
            <p:cNvSpPr txBox="1"/>
            <p:nvPr/>
          </p:nvSpPr>
          <p:spPr>
            <a:xfrm>
              <a:off x="774812" y="3003798"/>
              <a:ext cx="51125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5400" dirty="0">
                  <a:latin typeface="Ubuntu" panose="020B0504030602030204" pitchFamily="34" charset="0"/>
                </a:rPr>
                <a:t>1</a:t>
              </a:r>
              <a:r>
                <a:rPr lang="lt-LT" sz="5400" dirty="0" smtClean="0">
                  <a:latin typeface="Ubuntu" panose="020B0504030602030204" pitchFamily="34" charset="0"/>
                </a:rPr>
                <a:t> </a:t>
              </a:r>
              <a:r>
                <a:rPr lang="lt-LT" sz="5400" dirty="0">
                  <a:latin typeface="Ubuntu" panose="020B0504030602030204" pitchFamily="34" charset="0"/>
                </a:rPr>
                <a:t>0</a:t>
              </a:r>
              <a:r>
                <a:rPr lang="lt-LT" sz="5400" dirty="0" smtClean="0">
                  <a:latin typeface="Ubuntu" panose="020B0504030602030204" pitchFamily="34" charset="0"/>
                </a:rPr>
                <a:t> 0</a:t>
              </a:r>
              <a:r>
                <a:rPr lang="en-US" sz="4400" baseline="-25000" dirty="0">
                  <a:latin typeface="Ubuntu" panose="020B0504030602030204" pitchFamily="34" charset="0"/>
                </a:rPr>
                <a:t>2</a:t>
              </a:r>
              <a:r>
                <a:rPr lang="en-US" sz="5400" dirty="0" smtClean="0">
                  <a:latin typeface="Ubuntu" panose="020B0504030602030204" pitchFamily="34" charset="0"/>
                </a:rPr>
                <a:t>	</a:t>
              </a:r>
              <a:r>
                <a:rPr lang="en-US" sz="5400" b="1" dirty="0" smtClean="0">
                  <a:latin typeface="Ubuntu" panose="020B0504030602030204" pitchFamily="34" charset="0"/>
                  <a:sym typeface="Symbol"/>
                </a:rPr>
                <a:t></a:t>
              </a:r>
              <a:r>
                <a:rPr lang="en-US" sz="5400" dirty="0" smtClean="0">
                  <a:latin typeface="Ubuntu" panose="020B0504030602030204" pitchFamily="34" charset="0"/>
                </a:rPr>
                <a:t> 4</a:t>
              </a:r>
              <a:r>
                <a:rPr lang="en-US" sz="4400" baseline="-25000" dirty="0" smtClean="0">
                  <a:latin typeface="Ubuntu" panose="020B0504030602030204" pitchFamily="34" charset="0"/>
                </a:rPr>
                <a:t>10</a:t>
              </a:r>
              <a:r>
                <a:rPr lang="lt-LT" sz="5400" dirty="0" smtClean="0">
                  <a:latin typeface="Ubuntu" panose="020B0504030602030204" pitchFamily="34" charset="0"/>
                </a:rPr>
                <a:t> 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62200" y="3795886"/>
              <a:ext cx="811322" cy="360040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612590" y="3793207"/>
              <a:ext cx="1360932" cy="650751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15616" y="3795886"/>
              <a:ext cx="1857905" cy="936104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3522" y="3930610"/>
              <a:ext cx="197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Šilumos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3522" y="4218642"/>
              <a:ext cx="2337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Savaitgalio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3521" y="4506674"/>
              <a:ext cx="3057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Nuneštos stotelės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5815372" y="3795886"/>
              <a:ext cx="432047" cy="1080120"/>
            </a:xfrm>
            <a:prstGeom prst="rightBrace">
              <a:avLst>
                <a:gd name="adj1" fmla="val 70062"/>
                <a:gd name="adj2" fmla="val 50000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7419" y="4083918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Flag‘ai (žymės)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5496" y="411510"/>
            <a:ext cx="893563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lt-LT" dirty="0" smtClean="0">
                <a:latin typeface="Ubuntu" panose="020B0504030602030204" pitchFamily="34" charset="0"/>
              </a:rPr>
              <a:t>Diena1 </a:t>
            </a:r>
            <a:r>
              <a:rPr lang="en-US" dirty="0" smtClean="0">
                <a:latin typeface="Ubuntu" panose="020B0504030602030204" pitchFamily="34" charset="0"/>
              </a:rPr>
              <a:t>= </a:t>
            </a:r>
            <a:r>
              <a:rPr lang="lt-LT" dirty="0" smtClean="0">
                <a:latin typeface="Ubuntu" panose="020B0504030602030204" pitchFamily="34" charset="0"/>
              </a:rPr>
              <a:t>Diena </a:t>
            </a:r>
            <a:r>
              <a:rPr lang="lt-LT" b="1" dirty="0" smtClean="0">
                <a:latin typeface="Ubuntu" panose="020B0504030602030204" pitchFamily="34" charset="0"/>
              </a:rPr>
              <a:t>nėra</a:t>
            </a:r>
            <a:r>
              <a:rPr lang="lt-LT" dirty="0" smtClean="0">
                <a:latin typeface="Ubuntu" panose="020B0504030602030204" pitchFamily="34" charset="0"/>
              </a:rPr>
              <a:t> šilta, </a:t>
            </a:r>
            <a:r>
              <a:rPr lang="lt-LT" b="1" dirty="0" smtClean="0">
                <a:latin typeface="Ubuntu" panose="020B0504030602030204" pitchFamily="34" charset="0"/>
              </a:rPr>
              <a:t>ne</a:t>
            </a:r>
            <a:r>
              <a:rPr lang="lt-LT" dirty="0" smtClean="0">
                <a:latin typeface="Ubuntu" panose="020B0504030602030204" pitchFamily="34" charset="0"/>
              </a:rPr>
              <a:t> savaitgalis, bet BMW </a:t>
            </a:r>
            <a:r>
              <a:rPr lang="lt-LT" b="1" dirty="0" smtClean="0">
                <a:latin typeface="Ubuntu" panose="020B0504030602030204" pitchFamily="34" charset="0"/>
              </a:rPr>
              <a:t>nunešė stotelę</a:t>
            </a:r>
          </a:p>
          <a:p>
            <a:pPr>
              <a:spcAft>
                <a:spcPts val="600"/>
              </a:spcAft>
            </a:pPr>
            <a:endParaRPr lang="lt-LT" b="1" dirty="0">
              <a:latin typeface="Ubuntu" panose="020B050403060203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888468" y="771550"/>
            <a:ext cx="1080120" cy="36004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64532" y="773147"/>
            <a:ext cx="504056" cy="35844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60476" y="771550"/>
            <a:ext cx="3475620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496" y="3075806"/>
            <a:ext cx="89493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lt-LT" sz="2000" dirty="0" smtClean="0">
                <a:latin typeface="Ubuntu" panose="020B0504030602030204" pitchFamily="34" charset="0"/>
              </a:rPr>
              <a:t>Flag field‘o dešimtainė reikšmė „4“ </a:t>
            </a:r>
            <a:r>
              <a:rPr lang="lt-LT" sz="2000" u="sng" dirty="0" smtClean="0">
                <a:latin typeface="Ubuntu" panose="020B0504030602030204" pitchFamily="34" charset="0"/>
              </a:rPr>
              <a:t>vienareikšmiškai</a:t>
            </a:r>
            <a:r>
              <a:rPr lang="lt-LT" sz="2000" dirty="0" smtClean="0">
                <a:latin typeface="Ubuntu" panose="020B0504030602030204" pitchFamily="34" charset="0"/>
              </a:rPr>
              <a:t> aprašo dienos būseną pagal mūsų pateiktus požymius.</a:t>
            </a:r>
          </a:p>
          <a:p>
            <a:pPr>
              <a:spcAft>
                <a:spcPts val="1200"/>
              </a:spcAft>
            </a:pPr>
            <a:r>
              <a:rPr lang="lt-LT" sz="2400" b="1" i="1" dirty="0" smtClean="0">
                <a:latin typeface="Ubuntu" panose="020B0504030602030204" pitchFamily="34" charset="0"/>
              </a:rPr>
              <a:t>Išvada</a:t>
            </a:r>
            <a:r>
              <a:rPr lang="lt-LT" sz="2000" dirty="0" smtClean="0">
                <a:latin typeface="Ubuntu" panose="020B0504030602030204" pitchFamily="34" charset="0"/>
              </a:rPr>
              <a:t>: flag field‘ai leidžia laikyti daug loginių reikšmių (požymių) viename specialiai užkoduotame skaičiuje (lauke).</a:t>
            </a:r>
          </a:p>
        </p:txBody>
      </p:sp>
    </p:spTree>
    <p:extLst>
      <p:ext uri="{BB962C8B-B14F-4D97-AF65-F5344CB8AC3E}">
        <p14:creationId xmlns:p14="http://schemas.microsoft.com/office/powerpoint/2010/main" val="35327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s\Desktop\DSC00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-1441152"/>
            <a:ext cx="11698766" cy="660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1563638"/>
            <a:ext cx="2592288" cy="280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grpSp>
        <p:nvGrpSpPr>
          <p:cNvPr id="9" name="Group 8"/>
          <p:cNvGrpSpPr/>
          <p:nvPr/>
        </p:nvGrpSpPr>
        <p:grpSpPr>
          <a:xfrm>
            <a:off x="3059832" y="1563638"/>
            <a:ext cx="2648297" cy="2839963"/>
            <a:chOff x="3075831" y="1603995"/>
            <a:chExt cx="2648297" cy="2839963"/>
          </a:xfrm>
        </p:grpSpPr>
        <p:sp>
          <p:nvSpPr>
            <p:cNvPr id="7" name="Rectangle 6"/>
            <p:cNvSpPr/>
            <p:nvPr/>
          </p:nvSpPr>
          <p:spPr>
            <a:xfrm>
              <a:off x="3075831" y="1603995"/>
              <a:ext cx="2592288" cy="2808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63888" y="1889413"/>
              <a:ext cx="216024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2000" b="1" dirty="0" smtClean="0">
                  <a:solidFill>
                    <a:srgbClr val="FF0000"/>
                  </a:solidFill>
                </a:rPr>
                <a:t>1</a:t>
              </a:r>
              <a:r>
                <a:rPr lang="lt-LT" sz="2000" b="1" dirty="0" smtClean="0"/>
                <a:t>       0      0</a:t>
              </a:r>
            </a:p>
            <a:p>
              <a:endParaRPr lang="lt-LT" sz="2000" b="1" dirty="0"/>
            </a:p>
            <a:p>
              <a:r>
                <a:rPr lang="lt-LT" sz="2000" b="1" dirty="0"/>
                <a:t>0</a:t>
              </a:r>
              <a:r>
                <a:rPr lang="lt-LT" sz="2000" b="1" dirty="0" smtClean="0"/>
                <a:t>       0      0</a:t>
              </a:r>
            </a:p>
            <a:p>
              <a:endParaRPr lang="lt-LT" sz="2000" b="1" dirty="0" smtClean="0"/>
            </a:p>
            <a:p>
              <a:r>
                <a:rPr lang="lt-LT" sz="2000" b="1" dirty="0"/>
                <a:t>0</a:t>
              </a:r>
              <a:r>
                <a:rPr lang="lt-LT" sz="2000" b="1" dirty="0" smtClean="0"/>
                <a:t>       0      0</a:t>
              </a:r>
            </a:p>
            <a:p>
              <a:endParaRPr lang="lt-LT" sz="2000" b="1" dirty="0" smtClean="0"/>
            </a:p>
            <a:p>
              <a:r>
                <a:rPr lang="lt-LT" sz="2000" b="1" dirty="0" smtClean="0">
                  <a:solidFill>
                    <a:srgbClr val="FF0000"/>
                  </a:solidFill>
                </a:rPr>
                <a:t>1</a:t>
              </a:r>
              <a:r>
                <a:rPr lang="lt-LT" sz="2000" b="1" dirty="0" smtClean="0"/>
                <a:t>       0      </a:t>
              </a:r>
              <a:r>
                <a:rPr lang="lt-LT" sz="2000" b="1" dirty="0" smtClean="0">
                  <a:solidFill>
                    <a:srgbClr val="FF0000"/>
                  </a:solidFill>
                </a:rPr>
                <a:t>1</a:t>
              </a:r>
            </a:p>
            <a:p>
              <a:endParaRPr lang="lt-LT" sz="20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63800" y="4515966"/>
            <a:ext cx="3184351" cy="584775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lt-LT" sz="3200" b="1" dirty="0" smtClean="0">
                <a:solidFill>
                  <a:srgbClr val="FF0000"/>
                </a:solidFill>
              </a:rPr>
              <a:t>1</a:t>
            </a:r>
            <a:r>
              <a:rPr lang="lt-LT" sz="3200" dirty="0" smtClean="0"/>
              <a:t>000 0000 0</a:t>
            </a:r>
            <a:r>
              <a:rPr lang="lt-LT" sz="3200" b="1" dirty="0" smtClean="0">
                <a:solidFill>
                  <a:srgbClr val="FF0000"/>
                </a:solidFill>
              </a:rPr>
              <a:t>1</a:t>
            </a:r>
            <a:r>
              <a:rPr lang="lt-LT" sz="3200" dirty="0" smtClean="0"/>
              <a:t>0</a:t>
            </a:r>
            <a:r>
              <a:rPr lang="lt-LT" sz="3200" b="1" dirty="0" smtClean="0">
                <a:solidFill>
                  <a:srgbClr val="FF0000"/>
                </a:solidFill>
              </a:rPr>
              <a:t>1</a:t>
            </a:r>
            <a:endParaRPr lang="lt-LT" sz="3200" b="1" dirty="0">
              <a:solidFill>
                <a:srgbClr val="FF0000"/>
              </a:solidFill>
            </a:endParaRPr>
          </a:p>
        </p:txBody>
      </p:sp>
      <p:sp>
        <p:nvSpPr>
          <p:cNvPr id="11" name="Up-Down Arrow 10"/>
          <p:cNvSpPr/>
          <p:nvPr/>
        </p:nvSpPr>
        <p:spPr>
          <a:xfrm>
            <a:off x="3259857" y="3994838"/>
            <a:ext cx="576064" cy="521128"/>
          </a:xfrm>
          <a:prstGeom prst="upDownArrow">
            <a:avLst>
              <a:gd name="adj1" fmla="val 26852"/>
              <a:gd name="adj2" fmla="val 372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3" name="Up-Down Arrow 12"/>
          <p:cNvSpPr/>
          <p:nvPr/>
        </p:nvSpPr>
        <p:spPr>
          <a:xfrm>
            <a:off x="4051945" y="3994838"/>
            <a:ext cx="576064" cy="521128"/>
          </a:xfrm>
          <a:prstGeom prst="upDownArrow">
            <a:avLst>
              <a:gd name="adj1" fmla="val 26852"/>
              <a:gd name="adj2" fmla="val 372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14" name="Up-Down Arrow 13"/>
          <p:cNvSpPr/>
          <p:nvPr/>
        </p:nvSpPr>
        <p:spPr>
          <a:xfrm>
            <a:off x="4836021" y="4004338"/>
            <a:ext cx="576064" cy="521128"/>
          </a:xfrm>
          <a:prstGeom prst="upDownArrow">
            <a:avLst>
              <a:gd name="adj1" fmla="val 26852"/>
              <a:gd name="adj2" fmla="val 372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588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6512" y="51470"/>
            <a:ext cx="8640960" cy="857250"/>
          </a:xfrm>
        </p:spPr>
        <p:txBody>
          <a:bodyPr>
            <a:normAutofit fontScale="90000"/>
          </a:bodyPr>
          <a:lstStyle/>
          <a:p>
            <a:r>
              <a:rPr lang="lt-LT" sz="4000" b="1" dirty="0" smtClean="0">
                <a:latin typeface="Ubuntu" panose="020B0504030602030204" pitchFamily="34" charset="0"/>
              </a:rPr>
              <a:t>Status Flag‘as Intel8086 archtektūroje</a:t>
            </a:r>
            <a:endParaRPr lang="lt-LT" sz="4000" b="1" dirty="0">
              <a:latin typeface="Ubuntu" panose="020B05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59582"/>
            <a:ext cx="8848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itchFamily="34" charset="0"/>
              </a:rPr>
              <a:t>Status flag‘as (SF) yra žodžio dydžio registras, kuris savyje laiko procesoriaus būsenos požymius.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itchFamily="34" charset="0"/>
              </a:rPr>
              <a:t>Su SF‘o registru galima atlikti </a:t>
            </a:r>
            <a:r>
              <a:rPr lang="lt-LT" i="1" u="sng" dirty="0" smtClean="0">
                <a:solidFill>
                  <a:srgbClr val="FF0000"/>
                </a:solidFill>
                <a:latin typeface="Ubuntu" pitchFamily="34" charset="0"/>
              </a:rPr>
              <a:t>TIK DVI OPERACIJAS</a:t>
            </a:r>
            <a:r>
              <a:rPr lang="lt-LT" dirty="0">
                <a:latin typeface="Ubuntu" pitchFamily="34" charset="0"/>
              </a:rPr>
              <a:t>:</a:t>
            </a:r>
            <a:r>
              <a:rPr lang="lt-LT" dirty="0" smtClean="0">
                <a:latin typeface="Ubuntu" pitchFamily="34" charset="0"/>
              </a:rPr>
              <a:t> jį padėti į steką (</a:t>
            </a:r>
            <a:r>
              <a:rPr lang="lt-LT" b="1" dirty="0" smtClean="0">
                <a:solidFill>
                  <a:schemeClr val="accent5">
                    <a:lumMod val="50000"/>
                  </a:schemeClr>
                </a:solidFill>
                <a:latin typeface="Ubuntu" pitchFamily="34" charset="0"/>
              </a:rPr>
              <a:t>PUSHF</a:t>
            </a:r>
            <a:r>
              <a:rPr lang="lt-LT" dirty="0" smtClean="0">
                <a:latin typeface="Ubuntu" pitchFamily="34" charset="0"/>
              </a:rPr>
              <a:t>) ir išimti iš steko (</a:t>
            </a:r>
            <a:r>
              <a:rPr lang="lt-LT" b="1" dirty="0" smtClean="0">
                <a:solidFill>
                  <a:schemeClr val="accent5">
                    <a:lumMod val="50000"/>
                  </a:schemeClr>
                </a:solidFill>
                <a:latin typeface="Ubuntu" pitchFamily="34" charset="0"/>
              </a:rPr>
              <a:t>POPF</a:t>
            </a:r>
            <a:r>
              <a:rPr lang="lt-LT" dirty="0" smtClean="0">
                <a:latin typeface="Ubuntu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 smtClean="0">
                <a:latin typeface="Ubuntu" pitchFamily="34" charset="0"/>
              </a:rPr>
              <a:t>Pagal funkcionalumą SF‘o požymi</a:t>
            </a:r>
            <a:r>
              <a:rPr lang="en-US" dirty="0" smtClean="0">
                <a:latin typeface="Ubuntu" pitchFamily="34" charset="0"/>
              </a:rPr>
              <a:t>us</a:t>
            </a:r>
            <a:r>
              <a:rPr lang="lt-LT" dirty="0" smtClean="0">
                <a:latin typeface="Ubuntu" pitchFamily="34" charset="0"/>
              </a:rPr>
              <a:t> galima skirstyti į: </a:t>
            </a:r>
            <a:endParaRPr lang="en-US" dirty="0">
              <a:latin typeface="Ubuntu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b="1" dirty="0" smtClean="0">
                <a:latin typeface="Ubuntu" pitchFamily="34" charset="0"/>
              </a:rPr>
              <a:t>operacijų </a:t>
            </a:r>
            <a:r>
              <a:rPr lang="en-US" b="1" dirty="0" smtClean="0">
                <a:latin typeface="Ubuntu" pitchFamily="34" charset="0"/>
              </a:rPr>
              <a:t>(</a:t>
            </a:r>
            <a:r>
              <a:rPr lang="lt-LT" b="1" dirty="0" smtClean="0">
                <a:latin typeface="Ubuntu" pitchFamily="34" charset="0"/>
              </a:rPr>
              <a:t>pasako, kas būdinga paskutinei operacijai ir rezultato laukui dvejetainiame lygmenyje)</a:t>
            </a:r>
            <a:endParaRPr lang="en-US" b="1" dirty="0" smtClean="0">
              <a:latin typeface="Ubuntu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lt-LT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itchFamily="34" charset="0"/>
              </a:rPr>
              <a:t>procesoriaus būsenos kontrolės (pasako, kaip veiks / elgsis procesorius tam tikrų situacijų metu)</a:t>
            </a:r>
            <a:r>
              <a:rPr lang="lt-LT" dirty="0" smtClean="0">
                <a:latin typeface="Ubuntu" pitchFamily="34" charset="0"/>
              </a:rPr>
              <a:t>. </a:t>
            </a:r>
            <a:endParaRPr lang="lt-LT" dirty="0">
              <a:latin typeface="Ubuntu" pitchFamily="34" charset="0"/>
            </a:endParaRPr>
          </a:p>
          <a:p>
            <a:endParaRPr lang="lt-LT" dirty="0" smtClean="0">
              <a:latin typeface="Ubuntu" pitchFamily="34" charset="0"/>
            </a:endParaRPr>
          </a:p>
          <a:p>
            <a:endParaRPr lang="lt-LT" dirty="0">
              <a:latin typeface="Ubuntu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9202"/>
              </p:ext>
            </p:extLst>
          </p:nvPr>
        </p:nvGraphicFramePr>
        <p:xfrm>
          <a:off x="223700" y="3723878"/>
          <a:ext cx="877680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  <a:gridCol w="548550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15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14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13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12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11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10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9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8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7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6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5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4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3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2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1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400" dirty="0" smtClean="0"/>
                        <a:t>0</a:t>
                      </a:r>
                      <a:endParaRPr lang="lt-LT" sz="24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OF</a:t>
                      </a:r>
                      <a:endParaRPr lang="lt-L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u="none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DF</a:t>
                      </a:r>
                      <a:endParaRPr lang="lt-LT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</a:t>
                      </a:r>
                      <a:endParaRPr lang="lt-LT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TF</a:t>
                      </a:r>
                      <a:endParaRPr lang="lt-LT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SF</a:t>
                      </a:r>
                      <a:endParaRPr lang="lt-L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ZF</a:t>
                      </a:r>
                      <a:endParaRPr lang="lt-L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AF</a:t>
                      </a:r>
                      <a:endParaRPr lang="lt-L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PF</a:t>
                      </a:r>
                      <a:endParaRPr lang="lt-L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i="1" dirty="0" smtClean="0"/>
                        <a:t>X</a:t>
                      </a:r>
                      <a:endParaRPr lang="lt-LT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2000" b="1" dirty="0" smtClean="0"/>
                        <a:t>CF</a:t>
                      </a:r>
                      <a:endParaRPr lang="lt-LT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8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33468"/>
            <a:ext cx="8424936" cy="857250"/>
          </a:xfrm>
        </p:spPr>
        <p:txBody>
          <a:bodyPr>
            <a:normAutofit/>
          </a:bodyPr>
          <a:lstStyle/>
          <a:p>
            <a:r>
              <a:rPr lang="lt-LT" sz="3200" b="1" dirty="0" smtClean="0"/>
              <a:t>Carry Flag (CF) požymis (poz. – 0)</a:t>
            </a:r>
            <a:endParaRPr lang="lt-LT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702" y="1055548"/>
            <a:ext cx="88487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lt-LT" dirty="0" smtClean="0">
                <a:latin typeface="Ubuntu" pitchFamily="34" charset="0"/>
              </a:rPr>
              <a:t>CF požymį galima suprasti keliais būdais:</a:t>
            </a:r>
          </a:p>
          <a:p>
            <a:pPr marL="285750" indent="-285750">
              <a:buFont typeface="Arial" pitchFamily="34" charset="0"/>
              <a:buChar char="•"/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lt-LT" dirty="0" smtClean="0">
                <a:latin typeface="Ubuntu" pitchFamily="34" charset="0"/>
              </a:rPr>
              <a:t>Parodo ar įvyko pernešimas (atimties atveju – pasiskolinimas) vyriausiajam</a:t>
            </a:r>
            <a:r>
              <a:rPr lang="en-US" dirty="0">
                <a:latin typeface="Ubuntu" pitchFamily="34" charset="0"/>
              </a:rPr>
              <a:t>e</a:t>
            </a:r>
            <a:r>
              <a:rPr lang="lt-LT" dirty="0" smtClean="0">
                <a:latin typeface="Ubuntu" pitchFamily="34" charset="0"/>
              </a:rPr>
              <a:t> bite</a:t>
            </a:r>
            <a:r>
              <a:rPr lang="en-US" dirty="0" smtClean="0">
                <a:latin typeface="Ubuntu" pitchFamily="34" charset="0"/>
              </a:rPr>
              <a:t> (CF = 1, </a:t>
            </a:r>
            <a:r>
              <a:rPr lang="en-US" dirty="0" err="1" smtClean="0">
                <a:latin typeface="Ubuntu" pitchFamily="34" charset="0"/>
              </a:rPr>
              <a:t>jeigu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įvyko</a:t>
            </a:r>
            <a:r>
              <a:rPr lang="en-US" dirty="0" smtClean="0">
                <a:latin typeface="Ubuntu" pitchFamily="34" charset="0"/>
              </a:rPr>
              <a:t>; CF = 0, </a:t>
            </a:r>
            <a:r>
              <a:rPr lang="en-US" dirty="0" err="1" smtClean="0">
                <a:latin typeface="Ubuntu" pitchFamily="34" charset="0"/>
              </a:rPr>
              <a:t>jei</a:t>
            </a:r>
            <a:r>
              <a:rPr lang="en-US" dirty="0" smtClean="0">
                <a:latin typeface="Ubuntu" pitchFamily="34" charset="0"/>
              </a:rPr>
              <a:t> ne)</a:t>
            </a:r>
          </a:p>
          <a:p>
            <a:pPr marL="285750" indent="-285750">
              <a:buFont typeface="Arial" pitchFamily="34" charset="0"/>
              <a:buChar char="•"/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err="1" smtClean="0">
                <a:latin typeface="Ubuntu" pitchFamily="34" charset="0"/>
              </a:rPr>
              <a:t>Yra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papildomas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bitas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iš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kairės</a:t>
            </a:r>
            <a:r>
              <a:rPr lang="en-US" dirty="0" smtClean="0">
                <a:latin typeface="Ubuntu" pitchFamily="34" charset="0"/>
              </a:rPr>
              <a:t> ( </a:t>
            </a:r>
            <a:r>
              <a:rPr lang="en-US" b="1" i="1" dirty="0" smtClean="0">
                <a:latin typeface="Ubuntu" pitchFamily="34" charset="0"/>
              </a:rPr>
              <a:t>C</a:t>
            </a:r>
            <a:r>
              <a:rPr lang="en-US" dirty="0" smtClean="0">
                <a:latin typeface="Ubuntu" pitchFamily="34" charset="0"/>
              </a:rPr>
              <a:t> 0000 0000)</a:t>
            </a:r>
          </a:p>
          <a:p>
            <a:pPr marL="285750" indent="-285750">
              <a:buFont typeface="Arial" pitchFamily="34" charset="0"/>
              <a:buChar char="•"/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err="1" smtClean="0">
                <a:latin typeface="Ubuntu" pitchFamily="34" charset="0"/>
              </a:rPr>
              <a:t>Parodo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ar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rezultatas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netilpo</a:t>
            </a:r>
            <a:r>
              <a:rPr lang="en-US" dirty="0" smtClean="0">
                <a:latin typeface="Ubuntu" pitchFamily="34" charset="0"/>
              </a:rPr>
              <a:t> į </a:t>
            </a:r>
            <a:r>
              <a:rPr lang="en-US" dirty="0" err="1" smtClean="0">
                <a:latin typeface="Ubuntu" pitchFamily="34" charset="0"/>
              </a:rPr>
              <a:t>rezultato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lauką</a:t>
            </a:r>
            <a:r>
              <a:rPr lang="en-US" dirty="0" smtClean="0">
                <a:latin typeface="Ubuntu" pitchFamily="34" charset="0"/>
              </a:rPr>
              <a:t> (be </a:t>
            </a:r>
            <a:r>
              <a:rPr lang="en-US" dirty="0" err="1" smtClean="0">
                <a:latin typeface="Ubuntu" pitchFamily="34" charset="0"/>
              </a:rPr>
              <a:t>ženklo</a:t>
            </a:r>
            <a:r>
              <a:rPr lang="en-US" dirty="0" smtClean="0">
                <a:latin typeface="Ubuntu" pitchFamily="34" charset="0"/>
              </a:rPr>
              <a:t>) (CF = 1, </a:t>
            </a:r>
            <a:r>
              <a:rPr lang="en-US" dirty="0" err="1" smtClean="0">
                <a:latin typeface="Ubuntu" pitchFamily="34" charset="0"/>
              </a:rPr>
              <a:t>jei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netilpo</a:t>
            </a:r>
            <a:r>
              <a:rPr lang="en-US" dirty="0" smtClean="0">
                <a:latin typeface="Ubuntu" pitchFamily="34" charset="0"/>
              </a:rPr>
              <a:t>, </a:t>
            </a:r>
            <a:br>
              <a:rPr lang="en-US" dirty="0" smtClean="0">
                <a:latin typeface="Ubuntu" pitchFamily="34" charset="0"/>
              </a:rPr>
            </a:br>
            <a:r>
              <a:rPr lang="en-US" dirty="0" smtClean="0">
                <a:latin typeface="Ubuntu" pitchFamily="34" charset="0"/>
              </a:rPr>
              <a:t>CF = 0, </a:t>
            </a:r>
            <a:r>
              <a:rPr lang="en-US" dirty="0" err="1" smtClean="0">
                <a:latin typeface="Ubuntu" pitchFamily="34" charset="0"/>
              </a:rPr>
              <a:t>jei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tilpo</a:t>
            </a:r>
            <a:r>
              <a:rPr lang="en-US" dirty="0" smtClean="0">
                <a:latin typeface="Ubuntu" pitchFamily="34" charset="0"/>
              </a:rPr>
              <a:t>)</a:t>
            </a:r>
            <a:endParaRPr lang="en-US" dirty="0">
              <a:latin typeface="Ubuntu" pitchFamily="34" charset="0"/>
            </a:endParaRPr>
          </a:p>
          <a:p>
            <a:pPr marL="285750" indent="-285750">
              <a:buFont typeface="Arial" pitchFamily="34" charset="0"/>
              <a:buChar char="•"/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dirty="0" smtClean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1111 1111	1000 1000	1000 0000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SVARBU!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0000 0001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0110 1000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1000 0000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Po </a:t>
            </a:r>
            <a:r>
              <a:rPr lang="en-US" dirty="0" err="1" smtClean="0">
                <a:cs typeface="Consolas" pitchFamily="49" charset="0"/>
              </a:rPr>
              <a:t>loginių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err="1" smtClean="0">
                <a:cs typeface="Consolas" pitchFamily="49" charset="0"/>
              </a:rPr>
              <a:t>komandų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dirty="0" err="1" smtClean="0">
                <a:cs typeface="Consolas" pitchFamily="49" charset="0"/>
              </a:rPr>
              <a:t>CF’as</a:t>
            </a:r>
            <a:endParaRPr lang="en-US" dirty="0" smtClean="0">
              <a:cs typeface="Consolas" pitchFamily="49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u="sng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0000 0000    </a:t>
            </a:r>
            <a:r>
              <a:rPr lang="en-US" b="1" u="sng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1111 0000    </a:t>
            </a:r>
            <a:r>
              <a:rPr lang="en-US" b="1" u="sng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0000 0000 </a:t>
            </a:r>
            <a:r>
              <a:rPr lang="en-US" dirty="0" err="1" smtClean="0">
                <a:cs typeface="Consolas" pitchFamily="49" charset="0"/>
              </a:rPr>
              <a:t>visada</a:t>
            </a:r>
            <a:r>
              <a:rPr lang="en-US" dirty="0" smtClean="0">
                <a:cs typeface="Consolas" pitchFamily="49" charset="0"/>
              </a:rPr>
              <a:t> 0.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lt-LT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lt-LT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</a:br>
            <a:r>
              <a:rPr lang="lt-LT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CF = 1	CF = 0	CF = 1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sz="20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3336" y="207680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Pernešimo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-20538"/>
            <a:ext cx="8424936" cy="857250"/>
          </a:xfrm>
        </p:spPr>
        <p:txBody>
          <a:bodyPr>
            <a:normAutofit/>
          </a:bodyPr>
          <a:lstStyle/>
          <a:p>
            <a:r>
              <a:rPr lang="lt-LT" sz="3200" b="1" dirty="0"/>
              <a:t>Parity Flag </a:t>
            </a:r>
            <a:r>
              <a:rPr lang="lt-LT" sz="3200" b="1" dirty="0" smtClean="0"/>
              <a:t>(</a:t>
            </a:r>
            <a:r>
              <a:rPr lang="en-US" sz="3200" b="1" dirty="0" smtClean="0"/>
              <a:t>P</a:t>
            </a:r>
            <a:r>
              <a:rPr lang="lt-LT" sz="3200" b="1" dirty="0" smtClean="0"/>
              <a:t>F</a:t>
            </a:r>
            <a:r>
              <a:rPr lang="lt-LT" sz="3200" b="1" dirty="0"/>
              <a:t>) požymis (poz. – </a:t>
            </a:r>
            <a:r>
              <a:rPr lang="en-US" sz="3200" b="1" dirty="0" smtClean="0"/>
              <a:t>2</a:t>
            </a:r>
            <a:r>
              <a:rPr lang="lt-LT" sz="3200" b="1" dirty="0" smtClean="0"/>
              <a:t>)</a:t>
            </a:r>
            <a:endParaRPr lang="lt-LT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7702" y="843558"/>
            <a:ext cx="8848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dirty="0">
                <a:latin typeface="Ubuntu" pitchFamily="34" charset="0"/>
              </a:rPr>
              <a:t>PF </a:t>
            </a:r>
            <a:r>
              <a:rPr lang="en-US" dirty="0" err="1">
                <a:latin typeface="Ubuntu" pitchFamily="34" charset="0"/>
              </a:rPr>
              <a:t>požymis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pasako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ar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rezultato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lauko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jauniausiam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baite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yra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lyginis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kiekis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smtClean="0">
                <a:latin typeface="Ubuntu" pitchFamily="34" charset="0"/>
              </a:rPr>
              <a:t>‘1</a:t>
            </a:r>
            <a:r>
              <a:rPr lang="lt-LT" dirty="0" smtClean="0">
                <a:latin typeface="Ubuntu" pitchFamily="34" charset="0"/>
              </a:rPr>
              <a:t>‘ bitų</a:t>
            </a:r>
            <a:r>
              <a:rPr lang="en-US" dirty="0" smtClean="0">
                <a:latin typeface="Ubuntu" pitchFamily="34" charset="0"/>
              </a:rPr>
              <a:t>.</a:t>
            </a:r>
            <a:endParaRPr lang="en-US" dirty="0">
              <a:latin typeface="Ubuntu" pitchFamily="34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b="1" dirty="0" smtClean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b="1" dirty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    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1111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0000    	0000 0000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P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2427734"/>
            <a:ext cx="8424936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200" b="1" dirty="0" smtClean="0"/>
              <a:t>Zero Flag (</a:t>
            </a:r>
            <a:r>
              <a:rPr lang="en-US" sz="3200" b="1" dirty="0" smtClean="0"/>
              <a:t>Z</a:t>
            </a:r>
            <a:r>
              <a:rPr lang="lt-LT" sz="3200" b="1" dirty="0" smtClean="0"/>
              <a:t>F) </a:t>
            </a:r>
            <a:r>
              <a:rPr lang="lt-LT" sz="3200" b="1" dirty="0"/>
              <a:t>požymis (poz. – </a:t>
            </a:r>
            <a:r>
              <a:rPr lang="en-US" sz="3200" b="1" dirty="0" smtClean="0"/>
              <a:t>6</a:t>
            </a:r>
            <a:r>
              <a:rPr lang="lt-LT" sz="3200" b="1" dirty="0" smtClean="0"/>
              <a:t>)</a:t>
            </a:r>
            <a:endParaRPr lang="lt-LT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87896" y="3291830"/>
            <a:ext cx="88276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/>
              <a:t>	</a:t>
            </a:r>
            <a:r>
              <a:rPr lang="en-US" dirty="0" smtClean="0"/>
              <a:t>ZF </a:t>
            </a:r>
            <a:r>
              <a:rPr lang="en-US" dirty="0" err="1" smtClean="0"/>
              <a:t>požymis</a:t>
            </a:r>
            <a:r>
              <a:rPr lang="en-US" dirty="0" smtClean="0"/>
              <a:t> </a:t>
            </a:r>
            <a:r>
              <a:rPr lang="en-US" dirty="0" err="1" smtClean="0"/>
              <a:t>pasako</a:t>
            </a:r>
            <a:r>
              <a:rPr lang="en-US" dirty="0" smtClean="0"/>
              <a:t>,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rezultatų</a:t>
            </a:r>
            <a:r>
              <a:rPr lang="en-US" dirty="0" smtClean="0"/>
              <a:t> </a:t>
            </a:r>
            <a:r>
              <a:rPr lang="en-US" dirty="0" err="1" smtClean="0"/>
              <a:t>laukas</a:t>
            </a:r>
            <a:r>
              <a:rPr lang="en-US" dirty="0" smtClean="0"/>
              <a:t> </a:t>
            </a:r>
            <a:r>
              <a:rPr lang="en-US" dirty="0" err="1" smtClean="0"/>
              <a:t>sudarytas</a:t>
            </a:r>
            <a:r>
              <a:rPr lang="en-US" dirty="0" smtClean="0"/>
              <a:t> </a:t>
            </a:r>
            <a:r>
              <a:rPr lang="en-US" dirty="0" err="1" smtClean="0"/>
              <a:t>vien</a:t>
            </a:r>
            <a:r>
              <a:rPr lang="en-US" dirty="0" smtClean="0"/>
              <a:t> </a:t>
            </a:r>
            <a:r>
              <a:rPr lang="en-US" dirty="0" err="1" smtClean="0"/>
              <a:t>iš</a:t>
            </a:r>
            <a:r>
              <a:rPr lang="en-US" dirty="0" smtClean="0"/>
              <a:t> </a:t>
            </a:r>
            <a:r>
              <a:rPr lang="en-US" dirty="0" err="1" smtClean="0"/>
              <a:t>nuliukų</a:t>
            </a:r>
            <a:r>
              <a:rPr lang="en-US" dirty="0" smtClean="0"/>
              <a:t>. (1, </a:t>
            </a:r>
            <a:r>
              <a:rPr lang="en-US" dirty="0" err="1" smtClean="0"/>
              <a:t>jei</a:t>
            </a:r>
            <a:r>
              <a:rPr lang="en-US" dirty="0" smtClean="0"/>
              <a:t> </a:t>
            </a:r>
            <a:r>
              <a:rPr lang="en-US" dirty="0" err="1" smtClean="0"/>
              <a:t>taip</a:t>
            </a:r>
            <a:r>
              <a:rPr lang="en-US" dirty="0"/>
              <a:t>)</a:t>
            </a:r>
            <a:endParaRPr lang="en-US" dirty="0" smtClean="0">
              <a:latin typeface="Ubuntu" pitchFamily="34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b="1" dirty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/>
              <a:t>	</a:t>
            </a:r>
            <a:r>
              <a:rPr lang="en-US" b="1" dirty="0" err="1"/>
              <a:t>Pavyzdžiai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			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1111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0000    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0000 0000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ZF = 0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1</a:t>
            </a:r>
          </a:p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6083" y="19548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Lyginumo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4208" y="268290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Nulio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33468"/>
            <a:ext cx="8712968" cy="857250"/>
          </a:xfrm>
        </p:spPr>
        <p:txBody>
          <a:bodyPr>
            <a:noAutofit/>
          </a:bodyPr>
          <a:lstStyle/>
          <a:p>
            <a:r>
              <a:rPr lang="lt-LT" sz="3000" b="1" dirty="0"/>
              <a:t>Auxilliary Carry Flag </a:t>
            </a:r>
            <a:r>
              <a:rPr lang="lt-LT" sz="3000" b="1" dirty="0" smtClean="0"/>
              <a:t>(</a:t>
            </a:r>
            <a:r>
              <a:rPr lang="en-US" sz="3000" b="1" dirty="0" smtClean="0"/>
              <a:t>A</a:t>
            </a:r>
            <a:r>
              <a:rPr lang="lt-LT" sz="3000" b="1" dirty="0" smtClean="0"/>
              <a:t>F</a:t>
            </a:r>
            <a:r>
              <a:rPr lang="lt-LT" sz="3000" b="1" dirty="0"/>
              <a:t>) </a:t>
            </a:r>
            <a:r>
              <a:rPr lang="lt-LT" sz="3000" b="1" dirty="0" smtClean="0"/>
              <a:t>požymis</a:t>
            </a:r>
            <a:r>
              <a:rPr lang="en-US" sz="3000" b="1" dirty="0" smtClean="0"/>
              <a:t> </a:t>
            </a:r>
            <a:r>
              <a:rPr lang="lt-LT" sz="3000" b="1" dirty="0"/>
              <a:t>(poz. – </a:t>
            </a:r>
            <a:r>
              <a:rPr lang="en-US" sz="3000" b="1" dirty="0" smtClean="0"/>
              <a:t>4</a:t>
            </a:r>
            <a:r>
              <a:rPr lang="lt-LT" sz="3000" b="1" dirty="0" smtClean="0"/>
              <a:t>)</a:t>
            </a:r>
            <a:endParaRPr lang="lt-LT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23" y="915566"/>
            <a:ext cx="88487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smtClean="0">
                <a:latin typeface="Ubuntu" pitchFamily="34" charset="0"/>
              </a:rPr>
              <a:t>AF </a:t>
            </a:r>
            <a:r>
              <a:rPr lang="en-US" dirty="0" err="1">
                <a:latin typeface="Ubuntu" pitchFamily="34" charset="0"/>
              </a:rPr>
              <a:t>požymis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nurodo</a:t>
            </a:r>
            <a:r>
              <a:rPr lang="en-US" dirty="0">
                <a:latin typeface="Ubuntu" pitchFamily="34" charset="0"/>
              </a:rPr>
              <a:t>, </a:t>
            </a:r>
            <a:r>
              <a:rPr lang="en-US" dirty="0" err="1">
                <a:latin typeface="Ubuntu" pitchFamily="34" charset="0"/>
              </a:rPr>
              <a:t>ar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įvyko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pernešimas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>
                <a:latin typeface="Ubuntu" pitchFamily="34" charset="0"/>
              </a:rPr>
              <a:t>tarp </a:t>
            </a:r>
            <a:r>
              <a:rPr lang="en-US" dirty="0" err="1">
                <a:latin typeface="Ubuntu" pitchFamily="34" charset="0"/>
              </a:rPr>
              <a:t>jaunesniojo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ir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vyresniojo</a:t>
            </a:r>
            <a:r>
              <a:rPr lang="en-US" dirty="0">
                <a:latin typeface="Ubuntu" pitchFamily="34" charset="0"/>
              </a:rPr>
              <a:t> </a:t>
            </a:r>
            <a:r>
              <a:rPr lang="en-US" dirty="0" err="1">
                <a:latin typeface="Ubuntu" pitchFamily="34" charset="0"/>
              </a:rPr>
              <a:t>pusbaičio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b="1" dirty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1111 1111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1000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	</a:t>
            </a:r>
            <a:r>
              <a:rPr lang="lt-LT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SVARBU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0000 </a:t>
            </a:r>
            <a:r>
              <a:rPr lang="en-US" b="1" u="sng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0000 0001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1001 0000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lt-LT" dirty="0" smtClean="0">
                <a:cs typeface="Consolas" pitchFamily="49" charset="0"/>
              </a:rPr>
              <a:t>Po loginių komandų, AF</a:t>
            </a:r>
            <a:endParaRPr lang="en-US" u="sng" dirty="0">
              <a:cs typeface="Consolas" pitchFamily="49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0000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    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0001 0000</a:t>
            </a:r>
            <a:r>
              <a:rPr lang="lt-LT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lt-LT" u="sng" dirty="0" smtClean="0">
                <a:latin typeface="Consolas" pitchFamily="49" charset="0"/>
                <a:cs typeface="Consolas" pitchFamily="49" charset="0"/>
              </a:rPr>
              <a:t>yra neapib</a:t>
            </a:r>
            <a:r>
              <a:rPr lang="lt-LT" u="sng" dirty="0" smtClean="0">
                <a:cs typeface="Consolas" pitchFamily="49" charset="0"/>
              </a:rPr>
              <a:t>rėžtas</a:t>
            </a:r>
            <a:endParaRPr lang="en-US" u="sng" dirty="0">
              <a:cs typeface="Consolas" pitchFamily="49" charset="0"/>
            </a:endParaRP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1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AF = 1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AF = 0</a:t>
            </a:r>
            <a:endParaRPr lang="en-US" sz="20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urved Up Arrow 12"/>
          <p:cNvSpPr/>
          <p:nvPr/>
        </p:nvSpPr>
        <p:spPr>
          <a:xfrm rot="10649050">
            <a:off x="903747" y="1787313"/>
            <a:ext cx="352308" cy="170677"/>
          </a:xfrm>
          <a:prstGeom prst="curvedUpArrow">
            <a:avLst>
              <a:gd name="adj1" fmla="val 25000"/>
              <a:gd name="adj2" fmla="val 50000"/>
              <a:gd name="adj3" fmla="val 261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649050">
            <a:off x="2703369" y="1787313"/>
            <a:ext cx="352308" cy="170677"/>
          </a:xfrm>
          <a:prstGeom prst="curvedUpArrow">
            <a:avLst>
              <a:gd name="adj1" fmla="val 25000"/>
              <a:gd name="adj2" fmla="val 50000"/>
              <a:gd name="adj3" fmla="val 261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10649050">
            <a:off x="4503569" y="1787313"/>
            <a:ext cx="352308" cy="170677"/>
          </a:xfrm>
          <a:prstGeom prst="curvedUpArrow">
            <a:avLst>
              <a:gd name="adj1" fmla="val 25000"/>
              <a:gd name="adj2" fmla="val 50000"/>
              <a:gd name="adj3" fmla="val 2616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496" y="2787774"/>
            <a:ext cx="8424936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200" b="1" dirty="0" smtClean="0"/>
              <a:t>Sign Flag (</a:t>
            </a:r>
            <a:r>
              <a:rPr lang="en-US" sz="3200" b="1" dirty="0" smtClean="0"/>
              <a:t>S</a:t>
            </a:r>
            <a:r>
              <a:rPr lang="lt-LT" sz="3200" b="1" dirty="0" smtClean="0"/>
              <a:t>F) požymis</a:t>
            </a:r>
            <a:r>
              <a:rPr lang="en-US" sz="3200" b="1" dirty="0" smtClean="0"/>
              <a:t> </a:t>
            </a:r>
            <a:r>
              <a:rPr lang="lt-LT" sz="3200" b="1" dirty="0"/>
              <a:t>(poz. – </a:t>
            </a:r>
            <a:r>
              <a:rPr lang="en-US" sz="3200" b="1" dirty="0" smtClean="0"/>
              <a:t>7</a:t>
            </a:r>
            <a:r>
              <a:rPr lang="lt-LT" sz="3200" b="1" dirty="0" smtClean="0"/>
              <a:t>)</a:t>
            </a:r>
            <a:endParaRPr lang="lt-LT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710" y="3651870"/>
            <a:ext cx="88487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 smtClean="0">
                <a:latin typeface="Ubuntu" pitchFamily="34" charset="0"/>
              </a:rPr>
              <a:t>SF </a:t>
            </a:r>
            <a:r>
              <a:rPr lang="en-US" dirty="0" err="1" smtClean="0">
                <a:latin typeface="Ubuntu" pitchFamily="34" charset="0"/>
              </a:rPr>
              <a:t>požymis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parodo</a:t>
            </a:r>
            <a:r>
              <a:rPr lang="en-US" dirty="0" smtClean="0">
                <a:latin typeface="Ubuntu" pitchFamily="34" charset="0"/>
              </a:rPr>
              <a:t>, </a:t>
            </a:r>
            <a:r>
              <a:rPr lang="en-US" dirty="0" err="1" smtClean="0">
                <a:latin typeface="Ubuntu" pitchFamily="34" charset="0"/>
              </a:rPr>
              <a:t>kokia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yra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rezultato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lauko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vyriausiojo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bito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reikšmė</a:t>
            </a:r>
            <a:r>
              <a:rPr lang="en-US" dirty="0" smtClean="0">
                <a:latin typeface="Ubuntu" pitchFamily="34" charset="0"/>
              </a:rPr>
              <a:t>.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dirty="0"/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111 1111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000 0000</a:t>
            </a:r>
          </a:p>
          <a:p>
            <a:pPr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 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S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 = 1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SF = 1</a:t>
            </a:r>
            <a:endParaRPr lang="en-US" sz="20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200"/>
              </a:spcAft>
              <a:tabLst>
                <a:tab pos="266700" algn="l"/>
                <a:tab pos="2066925" algn="l"/>
                <a:tab pos="3857625" algn="l"/>
                <a:tab pos="5648325" algn="l"/>
                <a:tab pos="7448550" algn="l"/>
              </a:tabLst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900" y="31701"/>
            <a:ext cx="5922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Papildomas pernešimo / pasiskolinimo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558" y="3015467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Ženklo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33468"/>
            <a:ext cx="8424936" cy="857250"/>
          </a:xfrm>
        </p:spPr>
        <p:txBody>
          <a:bodyPr>
            <a:normAutofit/>
          </a:bodyPr>
          <a:lstStyle/>
          <a:p>
            <a:r>
              <a:rPr lang="lt-LT" sz="3200" b="1" dirty="0" smtClean="0"/>
              <a:t>Overflow Flag (</a:t>
            </a:r>
            <a:r>
              <a:rPr lang="en-US" sz="3200" b="1" dirty="0" smtClean="0"/>
              <a:t>O</a:t>
            </a:r>
            <a:r>
              <a:rPr lang="lt-LT" sz="3200" b="1" dirty="0" smtClean="0"/>
              <a:t>F) požymis</a:t>
            </a:r>
            <a:r>
              <a:rPr lang="en-US" sz="3200" b="1" dirty="0" smtClean="0"/>
              <a:t> </a:t>
            </a:r>
            <a:r>
              <a:rPr lang="lt-LT" sz="3200" b="1" dirty="0"/>
              <a:t>(poz. – </a:t>
            </a:r>
            <a:r>
              <a:rPr lang="en-US" sz="3200" b="1" dirty="0" smtClean="0"/>
              <a:t>11</a:t>
            </a:r>
            <a:r>
              <a:rPr lang="lt-LT" sz="3200" b="1" dirty="0" smtClean="0"/>
              <a:t>)</a:t>
            </a:r>
            <a:endParaRPr lang="lt-LT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7702" y="915566"/>
            <a:ext cx="88487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dirty="0" err="1" smtClean="0">
                <a:latin typeface="Ubuntu" pitchFamily="34" charset="0"/>
              </a:rPr>
              <a:t>Ką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rodo</a:t>
            </a:r>
            <a:r>
              <a:rPr lang="en-US" dirty="0" smtClean="0">
                <a:latin typeface="Ubuntu" pitchFamily="34" charset="0"/>
              </a:rPr>
              <a:t> OF </a:t>
            </a:r>
            <a:r>
              <a:rPr lang="en-US" dirty="0" err="1" smtClean="0">
                <a:latin typeface="Ubuntu" pitchFamily="34" charset="0"/>
              </a:rPr>
              <a:t>požymis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priklauso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nuo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paskutinės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operacijos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tipo</a:t>
            </a:r>
            <a:r>
              <a:rPr lang="en-US" dirty="0" smtClean="0">
                <a:latin typeface="Ubuntu" pitchFamily="34" charset="0"/>
              </a:rPr>
              <a:t>:</a:t>
            </a:r>
          </a:p>
          <a:p>
            <a:pPr>
              <a:spcAft>
                <a:spcPts val="1200"/>
              </a:spcAft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b="1" i="1" dirty="0" err="1" smtClean="0">
                <a:latin typeface="Ubuntu" pitchFamily="34" charset="0"/>
              </a:rPr>
              <a:t>Aritmetinė</a:t>
            </a:r>
            <a:r>
              <a:rPr lang="en-US" b="1" i="1" dirty="0" smtClean="0">
                <a:latin typeface="Ubuntu" pitchFamily="34" charset="0"/>
              </a:rPr>
              <a:t> </a:t>
            </a:r>
            <a:r>
              <a:rPr lang="en-US" b="1" i="1" dirty="0" err="1" smtClean="0">
                <a:latin typeface="Ubuntu" pitchFamily="34" charset="0"/>
              </a:rPr>
              <a:t>operacija</a:t>
            </a:r>
            <a:r>
              <a:rPr lang="en-US" b="1" i="1" dirty="0" smtClean="0">
                <a:latin typeface="Ubuntu" pitchFamily="34" charset="0"/>
              </a:rPr>
              <a:t>:</a:t>
            </a:r>
            <a:r>
              <a:rPr lang="lt-LT" b="1" i="1" dirty="0" smtClean="0">
                <a:latin typeface="Ubuntu" pitchFamily="34" charset="0"/>
              </a:rPr>
              <a:t> </a:t>
            </a:r>
            <a:r>
              <a:rPr lang="lt-LT" dirty="0" smtClean="0">
                <a:latin typeface="Ubuntu" pitchFamily="34" charset="0"/>
              </a:rPr>
              <a:t>aritmetinės operacijos dėmenys yra laikomi skaičiais su ženklu.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lt-LT" dirty="0" err="1">
                <a:latin typeface="Ubuntu" pitchFamily="34" charset="0"/>
              </a:rPr>
              <a:t>J</a:t>
            </a:r>
            <a:r>
              <a:rPr lang="en-US" dirty="0" err="1" smtClean="0">
                <a:latin typeface="Ubuntu" pitchFamily="34" charset="0"/>
              </a:rPr>
              <a:t>ei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rezultato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laukas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atitinka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teisingą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operacijos</a:t>
            </a:r>
            <a:r>
              <a:rPr lang="en-US" dirty="0" smtClean="0">
                <a:latin typeface="Ubuntu" pitchFamily="34" charset="0"/>
              </a:rPr>
              <a:t> </a:t>
            </a:r>
            <a:r>
              <a:rPr lang="en-US" dirty="0" err="1" smtClean="0">
                <a:latin typeface="Ubuntu" pitchFamily="34" charset="0"/>
              </a:rPr>
              <a:t>rezultatą</a:t>
            </a:r>
            <a:r>
              <a:rPr lang="en-US" dirty="0" smtClean="0">
                <a:latin typeface="Ubuntu" pitchFamily="34" charset="0"/>
              </a:rPr>
              <a:t>, tai OF = 0, </a:t>
            </a:r>
            <a:r>
              <a:rPr lang="en-US" dirty="0" err="1" smtClean="0">
                <a:latin typeface="Ubuntu" pitchFamily="34" charset="0"/>
              </a:rPr>
              <a:t>jei</a:t>
            </a:r>
            <a:r>
              <a:rPr lang="en-US" dirty="0" smtClean="0">
                <a:latin typeface="Ubuntu" pitchFamily="34" charset="0"/>
              </a:rPr>
              <a:t> ne – OF = 1.</a:t>
            </a:r>
            <a:endParaRPr lang="en-US" b="1" i="1" dirty="0" smtClean="0">
              <a:latin typeface="Ubuntu" pitchFamily="34" charset="0"/>
            </a:endParaRPr>
          </a:p>
          <a:p>
            <a:pPr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b="1" dirty="0"/>
          </a:p>
          <a:p>
            <a:pPr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0101(5)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1111 1111(-1)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1000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0000(-128)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0000 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1001(9)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000 0000(-128)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1000 0000(-128)</a:t>
            </a:r>
            <a:endParaRPr lang="en-US" u="sng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1110(14)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OK!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0111 1111(127)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Blogai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 0000(0)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Blogai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0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1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1</a:t>
            </a:r>
            <a:endParaRPr lang="en-US" sz="20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1200"/>
              </a:spcAft>
              <a:tabLst>
                <a:tab pos="266700" algn="l"/>
                <a:tab pos="2600325" algn="l"/>
                <a:tab pos="5562600" algn="l"/>
                <a:tab pos="5648325" algn="l"/>
                <a:tab pos="7448550" algn="l"/>
              </a:tabLst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297" y="11400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 smtClean="0">
                <a:solidFill>
                  <a:srgbClr val="7030A0"/>
                </a:solidFill>
                <a:latin typeface="Ubuntu" panose="020B0504030602030204" pitchFamily="34" charset="0"/>
              </a:rPr>
              <a:t>Perpildymo požymis</a:t>
            </a:r>
            <a:endParaRPr lang="lt-LT" sz="2000" b="1" dirty="0">
              <a:solidFill>
                <a:srgbClr val="7030A0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7494"/>
            <a:ext cx="8848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lt-LT" b="1" i="1" dirty="0" smtClean="0">
                <a:latin typeface="Ubuntu" pitchFamily="34" charset="0"/>
              </a:rPr>
              <a:t>Postūmio </a:t>
            </a:r>
            <a:r>
              <a:rPr lang="en-US" b="1" i="1" dirty="0" err="1" smtClean="0">
                <a:latin typeface="Ubuntu" pitchFamily="34" charset="0"/>
              </a:rPr>
              <a:t>operacija</a:t>
            </a:r>
            <a:r>
              <a:rPr lang="en-US" b="1" i="1" dirty="0" smtClean="0">
                <a:latin typeface="Ubuntu" pitchFamily="34" charset="0"/>
              </a:rPr>
              <a:t>: </a:t>
            </a:r>
            <a:r>
              <a:rPr lang="lt-LT" dirty="0" smtClean="0">
                <a:latin typeface="Ubuntu" pitchFamily="34" charset="0"/>
              </a:rPr>
              <a:t>jei vyksta perstumimas </a:t>
            </a:r>
            <a:r>
              <a:rPr lang="lt-LT" b="1" dirty="0" smtClean="0">
                <a:latin typeface="Ubuntu" pitchFamily="34" charset="0"/>
              </a:rPr>
              <a:t>per vieną bitą </a:t>
            </a:r>
            <a:r>
              <a:rPr lang="lt-LT" dirty="0" smtClean="0">
                <a:latin typeface="Ubuntu" pitchFamily="34" charset="0"/>
              </a:rPr>
              <a:t>ir </a:t>
            </a:r>
            <a:r>
              <a:rPr lang="lt-LT" b="1" dirty="0" smtClean="0">
                <a:latin typeface="Ubuntu" pitchFamily="34" charset="0"/>
              </a:rPr>
              <a:t>po perstūmimo pasikeičia ženklo bitas</a:t>
            </a:r>
            <a:r>
              <a:rPr lang="lt-LT" dirty="0" smtClean="0">
                <a:latin typeface="Ubuntu" pitchFamily="34" charset="0"/>
              </a:rPr>
              <a:t>, tada OF </a:t>
            </a:r>
            <a:r>
              <a:rPr lang="en-US" dirty="0" smtClean="0">
                <a:latin typeface="Ubuntu" pitchFamily="34" charset="0"/>
              </a:rPr>
              <a:t>= 1, </a:t>
            </a:r>
            <a:r>
              <a:rPr lang="lt-LT" dirty="0" smtClean="0">
                <a:latin typeface="Ubuntu" pitchFamily="34" charset="0"/>
              </a:rPr>
              <a:t>jei nepasikeičia – OF </a:t>
            </a:r>
            <a:r>
              <a:rPr lang="en-US" dirty="0" smtClean="0">
                <a:latin typeface="Ubuntu" pitchFamily="34" charset="0"/>
              </a:rPr>
              <a:t>= 0.</a:t>
            </a:r>
          </a:p>
          <a:p>
            <a:pPr>
              <a:spcAft>
                <a:spcPts val="1200"/>
              </a:spcAft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i="1" dirty="0" err="1" smtClean="0">
                <a:latin typeface="Ubuntu" pitchFamily="34" charset="0"/>
              </a:rPr>
              <a:t>Jei</a:t>
            </a:r>
            <a:r>
              <a:rPr lang="en-US" i="1" dirty="0" smtClean="0">
                <a:latin typeface="Ubuntu" pitchFamily="34" charset="0"/>
              </a:rPr>
              <a:t> </a:t>
            </a:r>
            <a:r>
              <a:rPr lang="lt-LT" i="1" dirty="0" smtClean="0">
                <a:latin typeface="Ubuntu" pitchFamily="34" charset="0"/>
              </a:rPr>
              <a:t>įvyksta perstūmimas per daugiau nei vieną bitą – OF </a:t>
            </a:r>
            <a:r>
              <a:rPr lang="en-US" i="1" dirty="0" smtClean="0">
                <a:latin typeface="Ubuntu" pitchFamily="34" charset="0"/>
              </a:rPr>
              <a:t>= </a:t>
            </a:r>
            <a:r>
              <a:rPr lang="lt-LT" i="1" u="sng" dirty="0" smtClean="0">
                <a:solidFill>
                  <a:srgbClr val="FF0000"/>
                </a:solidFill>
                <a:latin typeface="Ubuntu" pitchFamily="34" charset="0"/>
              </a:rPr>
              <a:t>neapibrėžtas</a:t>
            </a:r>
            <a:endParaRPr lang="en-US" i="1" u="sng" dirty="0" smtClean="0">
              <a:solidFill>
                <a:srgbClr val="FF0000"/>
              </a:solidFill>
              <a:latin typeface="Ubuntu" pitchFamily="34" charset="0"/>
            </a:endParaRP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b="1" dirty="0" smtClean="0"/>
              <a:t>	</a:t>
            </a:r>
            <a:r>
              <a:rPr lang="en-US" b="1" dirty="0" err="1" smtClean="0"/>
              <a:t>Pavyzdžiai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b="1" dirty="0"/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Right Shift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Left Shift 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Left Shift 2</a:t>
            </a: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000 1001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00 0000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u="sn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u="sng" dirty="0" smtClean="0">
                <a:latin typeface="Consolas" pitchFamily="49" charset="0"/>
                <a:cs typeface="Consolas" pitchFamily="49" charset="0"/>
              </a:rPr>
              <a:t>010 0000</a:t>
            </a: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000 0100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000 0000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000 0000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0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1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OF = </a:t>
            </a:r>
            <a:r>
              <a:rPr lang="en-US" sz="2000" b="1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</a:t>
            </a:r>
            <a:r>
              <a:rPr lang="en-US" sz="2000" b="1" i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endParaRPr lang="en-US" sz="2000" b="1" i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en-US" sz="2000" b="1" i="1" dirty="0" smtClean="0">
                <a:latin typeface="Ubuntu" pitchFamily="34" charset="0"/>
              </a:rPr>
              <a:t>Login</a:t>
            </a:r>
            <a:r>
              <a:rPr lang="lt-LT" sz="2000" b="1" i="1" dirty="0" smtClean="0">
                <a:latin typeface="Ubuntu" pitchFamily="34" charset="0"/>
              </a:rPr>
              <a:t>ė operacija</a:t>
            </a:r>
            <a:r>
              <a:rPr lang="en-US" sz="2000" b="1" i="1" dirty="0" smtClean="0">
                <a:latin typeface="Ubuntu" pitchFamily="34" charset="0"/>
              </a:rPr>
              <a:t>:</a:t>
            </a:r>
            <a:r>
              <a:rPr lang="lt-LT" sz="2000" b="1" i="1" dirty="0" smtClean="0">
                <a:latin typeface="Ubuntu" pitchFamily="34" charset="0"/>
              </a:rPr>
              <a:t> </a:t>
            </a:r>
            <a:r>
              <a:rPr lang="lt-LT" sz="2000" dirty="0" smtClean="0">
                <a:latin typeface="Ubuntu" pitchFamily="34" charset="0"/>
              </a:rPr>
              <a:t>OF </a:t>
            </a:r>
            <a:r>
              <a:rPr lang="en-US" sz="2000" dirty="0" smtClean="0">
                <a:latin typeface="Ubuntu" pitchFamily="34" charset="0"/>
              </a:rPr>
              <a:t>= 0</a:t>
            </a:r>
            <a:endParaRPr lang="en-US" sz="20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627534"/>
          </a:xfrm>
        </p:spPr>
        <p:txBody>
          <a:bodyPr>
            <a:noAutofit/>
          </a:bodyPr>
          <a:lstStyle/>
          <a:p>
            <a:r>
              <a:rPr lang="lt-LT" sz="2800" b="1" i="1" dirty="0" smtClean="0">
                <a:solidFill>
                  <a:srgbClr val="7030A0"/>
                </a:solidFill>
              </a:rPr>
              <a:t>Procesoriaus būsenos kontrolės požymiai</a:t>
            </a:r>
            <a:endParaRPr lang="lt-LT" sz="2800" b="1" i="1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211710"/>
            <a:ext cx="9144000" cy="151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2400" b="1" dirty="0" smtClean="0">
                <a:solidFill>
                  <a:srgbClr val="C00000"/>
                </a:solidFill>
              </a:rPr>
              <a:t>Interrupt Flag (</a:t>
            </a:r>
            <a:r>
              <a:rPr lang="en-US" sz="2400" b="1" dirty="0" smtClean="0">
                <a:solidFill>
                  <a:srgbClr val="C00000"/>
                </a:solidFill>
              </a:rPr>
              <a:t>I</a:t>
            </a:r>
            <a:r>
              <a:rPr lang="lt-LT" sz="2400" b="1" dirty="0" smtClean="0">
                <a:solidFill>
                  <a:srgbClr val="C00000"/>
                </a:solidFill>
              </a:rPr>
              <a:t>F) požymis</a:t>
            </a:r>
          </a:p>
          <a:p>
            <a:r>
              <a:rPr lang="lt-LT" sz="1800" b="1" dirty="0" smtClean="0">
                <a:solidFill>
                  <a:schemeClr val="tx1"/>
                </a:solidFill>
                <a:latin typeface="Ubuntu" pitchFamily="34" charset="0"/>
              </a:rPr>
              <a:t>IF </a:t>
            </a:r>
            <a:r>
              <a:rPr lang="lt-LT" sz="1800" dirty="0" smtClean="0">
                <a:solidFill>
                  <a:schemeClr val="tx1"/>
                </a:solidFill>
                <a:latin typeface="Ubuntu" pitchFamily="34" charset="0"/>
              </a:rPr>
              <a:t>parodo ar leidžiami išoriniai maskuojami pertraukimai.</a:t>
            </a:r>
            <a:r>
              <a:rPr lang="lt-LT" sz="1800" dirty="0">
                <a:solidFill>
                  <a:schemeClr val="tx1"/>
                </a:solidFill>
                <a:latin typeface="Ubuntu" pitchFamily="34" charset="0"/>
              </a:rPr>
              <a:t/>
            </a:r>
            <a:br>
              <a:rPr lang="lt-LT" sz="1800" dirty="0">
                <a:solidFill>
                  <a:schemeClr val="tx1"/>
                </a:solidFill>
                <a:latin typeface="Ubuntu" pitchFamily="34" charset="0"/>
              </a:rPr>
            </a:br>
            <a:r>
              <a:rPr lang="lt-LT" sz="1800" dirty="0">
                <a:solidFill>
                  <a:schemeClr val="tx1"/>
                </a:solidFill>
                <a:latin typeface="Ubuntu" pitchFamily="34" charset="0"/>
              </a:rPr>
              <a:t>Jei </a:t>
            </a:r>
            <a:r>
              <a:rPr lang="lt-LT" sz="1800" b="1" dirty="0" smtClean="0">
                <a:solidFill>
                  <a:schemeClr val="tx1"/>
                </a:solidFill>
                <a:latin typeface="Ubuntu" pitchFamily="34" charset="0"/>
              </a:rPr>
              <a:t>IF </a:t>
            </a:r>
            <a:r>
              <a:rPr lang="en-US" sz="1800" b="1" dirty="0">
                <a:solidFill>
                  <a:schemeClr val="tx1"/>
                </a:solidFill>
                <a:latin typeface="Ubuntu"/>
              </a:rPr>
              <a:t>= 1 </a:t>
            </a:r>
            <a:r>
              <a:rPr lang="en-US" sz="1800" dirty="0">
                <a:solidFill>
                  <a:schemeClr val="tx1"/>
                </a:solidFill>
                <a:latin typeface="Ubuntu"/>
              </a:rPr>
              <a:t>– </a:t>
            </a:r>
            <a:r>
              <a:rPr lang="lt-LT" sz="1800" i="1" dirty="0" smtClean="0">
                <a:solidFill>
                  <a:schemeClr val="tx1"/>
                </a:solidFill>
                <a:latin typeface="Ubuntu"/>
              </a:rPr>
              <a:t>leidžiami</a:t>
            </a:r>
            <a:r>
              <a:rPr lang="lt-LT" sz="1800" dirty="0" smtClean="0">
                <a:solidFill>
                  <a:schemeClr val="tx1"/>
                </a:solidFill>
                <a:latin typeface="Ubuntu" pitchFamily="34" charset="0"/>
              </a:rPr>
              <a:t>, </a:t>
            </a:r>
            <a:r>
              <a:rPr lang="lt-LT" sz="1800" dirty="0">
                <a:solidFill>
                  <a:schemeClr val="tx1"/>
                </a:solidFill>
                <a:latin typeface="Ubuntu" pitchFamily="34" charset="0"/>
              </a:rPr>
              <a:t>jei </a:t>
            </a:r>
            <a:r>
              <a:rPr lang="lt-LT" sz="1800" b="1" dirty="0" smtClean="0">
                <a:solidFill>
                  <a:schemeClr val="tx1"/>
                </a:solidFill>
                <a:latin typeface="Ubuntu" pitchFamily="34" charset="0"/>
              </a:rPr>
              <a:t>IF </a:t>
            </a:r>
            <a:r>
              <a:rPr lang="en-US" sz="1800" b="1" dirty="0">
                <a:solidFill>
                  <a:schemeClr val="tx1"/>
                </a:solidFill>
                <a:latin typeface="Ubuntu"/>
              </a:rPr>
              <a:t>= 0 </a:t>
            </a:r>
            <a:r>
              <a:rPr lang="en-US" sz="1800" dirty="0">
                <a:solidFill>
                  <a:schemeClr val="tx1"/>
                </a:solidFill>
                <a:latin typeface="Ubuntu"/>
              </a:rPr>
              <a:t>– </a:t>
            </a:r>
            <a:r>
              <a:rPr lang="lt-LT" sz="1800" i="1" dirty="0" smtClean="0">
                <a:solidFill>
                  <a:schemeClr val="tx1"/>
                </a:solidFill>
                <a:latin typeface="Ubuntu"/>
              </a:rPr>
              <a:t>neleidžiami.</a:t>
            </a:r>
            <a:endParaRPr lang="en-US" sz="1800" dirty="0">
              <a:solidFill>
                <a:schemeClr val="tx1"/>
              </a:solidFill>
              <a:latin typeface="Ubuntu"/>
              <a:cs typeface="Consolas" pitchFamily="49" charset="0"/>
            </a:endParaRPr>
          </a:p>
          <a:p>
            <a:endParaRPr lang="lt-LT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86" y="1059582"/>
            <a:ext cx="8848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tabLst>
                <a:tab pos="266700" algn="l"/>
                <a:tab pos="2867025" algn="l"/>
                <a:tab pos="2962275" algn="l"/>
                <a:tab pos="5562600" algn="l"/>
                <a:tab pos="5648325" algn="l"/>
                <a:tab pos="7448550" algn="l"/>
              </a:tabLst>
            </a:pPr>
            <a:r>
              <a:rPr lang="lt-LT" sz="2400" b="1" dirty="0">
                <a:solidFill>
                  <a:srgbClr val="C00000"/>
                </a:solidFill>
              </a:rPr>
              <a:t>Direction Flag (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lt-LT" sz="2400" b="1" dirty="0">
                <a:solidFill>
                  <a:srgbClr val="C00000"/>
                </a:solidFill>
              </a:rPr>
              <a:t>F) </a:t>
            </a:r>
            <a:r>
              <a:rPr lang="lt-LT" sz="2400" b="1" dirty="0" smtClean="0">
                <a:solidFill>
                  <a:srgbClr val="C00000"/>
                </a:solidFill>
              </a:rPr>
              <a:t>požymis</a:t>
            </a:r>
            <a:r>
              <a:rPr lang="lt-LT" b="1" dirty="0" smtClean="0">
                <a:latin typeface="Ubuntu" pitchFamily="34" charset="0"/>
              </a:rPr>
              <a:t/>
            </a:r>
            <a:br>
              <a:rPr lang="lt-LT" b="1" dirty="0" smtClean="0">
                <a:latin typeface="Ubuntu" pitchFamily="34" charset="0"/>
              </a:rPr>
            </a:br>
            <a:r>
              <a:rPr lang="lt-LT" b="1" dirty="0" smtClean="0">
                <a:latin typeface="Ubuntu" pitchFamily="34" charset="0"/>
              </a:rPr>
              <a:t>DF</a:t>
            </a:r>
            <a:r>
              <a:rPr lang="lt-LT" dirty="0" smtClean="0">
                <a:latin typeface="Ubuntu" pitchFamily="34" charset="0"/>
              </a:rPr>
              <a:t> parodo kaip vykdant eilutinės komandas keičiasi registrai </a:t>
            </a:r>
            <a:r>
              <a:rPr lang="lt-LT" i="1" dirty="0" smtClean="0">
                <a:latin typeface="Ubuntu" pitchFamily="34" charset="0"/>
              </a:rPr>
              <a:t>SI, DI</a:t>
            </a:r>
            <a:r>
              <a:rPr lang="lt-LT" dirty="0" smtClean="0">
                <a:latin typeface="Ubuntu" pitchFamily="34" charset="0"/>
              </a:rPr>
              <a:t>.</a:t>
            </a:r>
            <a:br>
              <a:rPr lang="lt-LT" dirty="0" smtClean="0">
                <a:latin typeface="Ubuntu" pitchFamily="34" charset="0"/>
              </a:rPr>
            </a:br>
            <a:r>
              <a:rPr lang="lt-LT" dirty="0" smtClean="0">
                <a:latin typeface="Ubuntu" pitchFamily="34" charset="0"/>
              </a:rPr>
              <a:t>Jei </a:t>
            </a:r>
            <a:r>
              <a:rPr lang="lt-LT" b="1" dirty="0" smtClean="0">
                <a:latin typeface="Ubuntu" pitchFamily="34" charset="0"/>
              </a:rPr>
              <a:t>DF </a:t>
            </a:r>
            <a:r>
              <a:rPr lang="en-US" b="1" dirty="0" smtClean="0">
                <a:latin typeface="Ubuntu" pitchFamily="34" charset="0"/>
              </a:rPr>
              <a:t>= 1 </a:t>
            </a:r>
            <a:r>
              <a:rPr lang="en-US" dirty="0" smtClean="0">
                <a:latin typeface="Ubuntu" pitchFamily="34" charset="0"/>
              </a:rPr>
              <a:t>– </a:t>
            </a:r>
            <a:r>
              <a:rPr lang="en-US" i="1" dirty="0" smtClean="0">
                <a:latin typeface="Ubuntu" pitchFamily="34" charset="0"/>
              </a:rPr>
              <a:t>SI, DI </a:t>
            </a:r>
            <a:r>
              <a:rPr lang="lt-LT" u="sng" dirty="0" smtClean="0">
                <a:latin typeface="Ubuntu" pitchFamily="34" charset="0"/>
              </a:rPr>
              <a:t>mažėja</a:t>
            </a:r>
            <a:r>
              <a:rPr lang="lt-LT" dirty="0" smtClean="0">
                <a:latin typeface="Ubuntu" pitchFamily="34" charset="0"/>
              </a:rPr>
              <a:t>, </a:t>
            </a:r>
            <a:r>
              <a:rPr lang="lt-LT" dirty="0" smtClean="0">
                <a:latin typeface="Ubuntu" pitchFamily="34" charset="0"/>
              </a:rPr>
              <a:t>jei </a:t>
            </a:r>
            <a:r>
              <a:rPr lang="lt-LT" b="1" dirty="0" smtClean="0">
                <a:latin typeface="Ubuntu" pitchFamily="34" charset="0"/>
              </a:rPr>
              <a:t>DF </a:t>
            </a:r>
            <a:r>
              <a:rPr lang="en-US" b="1" dirty="0" smtClean="0">
                <a:latin typeface="Ubuntu" pitchFamily="34" charset="0"/>
              </a:rPr>
              <a:t>= 0 </a:t>
            </a:r>
            <a:r>
              <a:rPr lang="en-US" dirty="0" smtClean="0">
                <a:latin typeface="Ubuntu" pitchFamily="34" charset="0"/>
              </a:rPr>
              <a:t>– </a:t>
            </a:r>
            <a:r>
              <a:rPr lang="en-US" i="1" dirty="0" smtClean="0">
                <a:latin typeface="Ubuntu" pitchFamily="34" charset="0"/>
              </a:rPr>
              <a:t>SI, DI </a:t>
            </a:r>
            <a:r>
              <a:rPr lang="lt-LT" u="sng" dirty="0" smtClean="0">
                <a:latin typeface="Ubuntu" pitchFamily="34" charset="0"/>
              </a:rPr>
              <a:t>didėja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10" y="3579862"/>
            <a:ext cx="9144000" cy="1419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2400" b="1" dirty="0" smtClean="0">
                <a:solidFill>
                  <a:srgbClr val="C00000"/>
                </a:solidFill>
              </a:rPr>
              <a:t>Trap Flag (</a:t>
            </a:r>
            <a:r>
              <a:rPr lang="en-US" sz="2400" b="1" dirty="0" smtClean="0">
                <a:solidFill>
                  <a:srgbClr val="C00000"/>
                </a:solidFill>
              </a:rPr>
              <a:t>T</a:t>
            </a:r>
            <a:r>
              <a:rPr lang="lt-LT" sz="2400" b="1" dirty="0" smtClean="0">
                <a:solidFill>
                  <a:srgbClr val="C00000"/>
                </a:solidFill>
              </a:rPr>
              <a:t>F) požymis</a:t>
            </a:r>
            <a:br>
              <a:rPr lang="lt-LT" sz="2400" b="1" dirty="0" smtClean="0">
                <a:solidFill>
                  <a:srgbClr val="C00000"/>
                </a:solidFill>
              </a:rPr>
            </a:br>
            <a:r>
              <a:rPr lang="lt-LT" sz="1800" b="1" dirty="0" smtClean="0">
                <a:solidFill>
                  <a:schemeClr val="tx1"/>
                </a:solidFill>
              </a:rPr>
              <a:t>TF </a:t>
            </a:r>
            <a:r>
              <a:rPr lang="lt-LT" sz="1800" dirty="0" smtClean="0">
                <a:solidFill>
                  <a:schemeClr val="tx1"/>
                </a:solidFill>
              </a:rPr>
              <a:t>parodo ar po kiekvienos įvykdytos komandos vykdomas žingsninis pertraukimas (INT 1), kuris naudojamas debuginimui</a:t>
            </a:r>
            <a:r>
              <a:rPr lang="lt-LT" sz="2400" b="1" dirty="0" smtClean="0">
                <a:solidFill>
                  <a:srgbClr val="C00000"/>
                </a:solidFill>
              </a:rPr>
              <a:t/>
            </a:r>
            <a:br>
              <a:rPr lang="lt-LT" sz="2400" b="1" dirty="0" smtClean="0">
                <a:solidFill>
                  <a:srgbClr val="C00000"/>
                </a:solidFill>
              </a:rPr>
            </a:br>
            <a:endParaRPr lang="lt-LT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7494"/>
            <a:ext cx="914400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2800" b="1" dirty="0" smtClean="0"/>
              <a:t>Pavyzdinis</a:t>
            </a:r>
            <a:r>
              <a:rPr lang="en-US" sz="2800" b="1" dirty="0" smtClean="0"/>
              <a:t> u</a:t>
            </a:r>
            <a:r>
              <a:rPr lang="lt-LT" sz="2800" b="1" dirty="0" smtClean="0"/>
              <a:t>ždavinys</a:t>
            </a:r>
            <a:endParaRPr lang="lt-LT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752" y="1059582"/>
            <a:ext cx="903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 smtClean="0"/>
              <a:t>UŽDUOTIS:</a:t>
            </a:r>
          </a:p>
          <a:p>
            <a:r>
              <a:rPr lang="lt-LT" dirty="0" smtClean="0"/>
              <a:t>Duotos registrų reikšmės: </a:t>
            </a:r>
            <a:r>
              <a:rPr lang="lt-LT" dirty="0">
                <a:latin typeface="Consolas" panose="020B0609020204030204" pitchFamily="49" charset="0"/>
                <a:cs typeface="Consolas" panose="020B0609020204030204" pitchFamily="49" charset="0"/>
              </a:rPr>
              <a:t>DS = FE21, SS = 5634, CS = C131, ES = 3EE3,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SF </a:t>
            </a:r>
            <a:r>
              <a:rPr lang="lt-LT" dirty="0">
                <a:latin typeface="Consolas" panose="020B0609020204030204" pitchFamily="49" charset="0"/>
                <a:cs typeface="Consolas" panose="020B0609020204030204" pitchFamily="49" charset="0"/>
              </a:rPr>
              <a:t>= 04FF, BP = 92A2, BX = C5D6, SI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= 45FA</a:t>
            </a:r>
            <a:r>
              <a:rPr lang="lt-LT" dirty="0">
                <a:latin typeface="Consolas" panose="020B0609020204030204" pitchFamily="49" charset="0"/>
                <a:cs typeface="Consolas" panose="020B0609020204030204" pitchFamily="49" charset="0"/>
              </a:rPr>
              <a:t>, DI = 22F1, SP =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FFE4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lt-LT" dirty="0" smtClean="0"/>
              <a:t>Vykdoma</a:t>
            </a:r>
            <a:r>
              <a:rPr lang="en-US" dirty="0" smtClean="0"/>
              <a:t> bait</a:t>
            </a:r>
            <a:r>
              <a:rPr lang="lt-LT" dirty="0" smtClean="0"/>
              <a:t>ų sudėtis: 253 + (-126). Kokia bus registro SF reikšmė, įvykdžius sudėtį?</a:t>
            </a:r>
            <a:endParaRPr lang="lt-LT" dirty="0"/>
          </a:p>
        </p:txBody>
      </p:sp>
      <p:sp>
        <p:nvSpPr>
          <p:cNvPr id="7" name="TextBox 6"/>
          <p:cNvSpPr txBox="1"/>
          <p:nvPr/>
        </p:nvSpPr>
        <p:spPr>
          <a:xfrm>
            <a:off x="53752" y="2643758"/>
            <a:ext cx="9036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5825">
              <a:tabLst>
                <a:tab pos="6457950" algn="l"/>
              </a:tabLst>
            </a:pPr>
            <a:r>
              <a:rPr lang="lt-LT" b="1" dirty="0" smtClean="0"/>
              <a:t>Kaip spręsti: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/>
              <a:t>Pasiimam SF ir išsirašom jį dvejetainiu pavidalu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/>
              <a:t>Po išrašytu SF‘u pasirašom kiekvieno bituko reikšmę</a:t>
            </a:r>
            <a:endParaRPr lang="lt-L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Pasirašom sudėties dėmenis dvejetainiu pavidalu (baitus arba žodžius)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Atliekame aritmetinį veiksmą, pasirašom rezultatą.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Nustatome flag‘ų reikšmes pagal operaciją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/>
              <a:t>Pasirašom naują SF‘ą, pakeisdami reikšmes, kurios pasikeitė</a:t>
            </a:r>
          </a:p>
          <a:p>
            <a:pPr marL="342900" indent="-342900" defTabSz="885825">
              <a:buAutoNum type="arabicParenR"/>
              <a:tabLst>
                <a:tab pos="6457950" algn="l"/>
              </a:tabLst>
            </a:pPr>
            <a:r>
              <a:rPr lang="lt-LT" dirty="0" smtClean="0"/>
              <a:t>Parašom SF‘ą šešioliktainio žodžio pavidalu ir tai ir bus mūsų rezultatas </a:t>
            </a:r>
            <a:r>
              <a:rPr lang="lt-LT" dirty="0" smtClean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70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00" y="123478"/>
            <a:ext cx="7315200" cy="865573"/>
          </a:xfrm>
        </p:spPr>
        <p:txBody>
          <a:bodyPr/>
          <a:lstStyle/>
          <a:p>
            <a:pPr algn="ctr"/>
            <a:r>
              <a:rPr lang="lt-LT" dirty="0" smtClean="0"/>
              <a:t>Su gimtadieniu, Ieva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lt-LT" dirty="0"/>
          </a:p>
        </p:txBody>
      </p:sp>
      <p:pic>
        <p:nvPicPr>
          <p:cNvPr id="1026" name="Picture 2" descr="C:\Users\Jonas\Desktop\free-vector-happy-birthday-elements-04-vector_004922_happy birthday (4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863" y="935942"/>
            <a:ext cx="9479359" cy="42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8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43558"/>
            <a:ext cx="9036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85825">
              <a:buAutoNum type="arabicParenR"/>
              <a:tabLst>
                <a:tab pos="2695575" algn="l"/>
                <a:tab pos="5924550" algn="l"/>
                <a:tab pos="609600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Išsirašom SF: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0000 </a:t>
            </a:r>
            <a:r>
              <a:rPr lang="lt-LT" dirty="0">
                <a:latin typeface="Consolas" panose="020B0609020204030204" pitchFamily="49" charset="0"/>
                <a:cs typeface="Consolas" panose="020B0609020204030204" pitchFamily="49" charset="0"/>
              </a:rPr>
              <a:t>0100 1111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</a:t>
            </a:r>
          </a:p>
          <a:p>
            <a:pPr marL="342900" indent="-342900" defTabSz="885825">
              <a:buFontTx/>
              <a:buAutoNum type="arabicParenR"/>
              <a:tabLst>
                <a:tab pos="2695575" algn="l"/>
                <a:tab pos="5924550" algn="l"/>
                <a:tab pos="609600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Pasirašom bitukus: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XXXX </a:t>
            </a:r>
            <a:r>
              <a:rPr lang="lt-LT" dirty="0">
                <a:latin typeface="Consolas" panose="020B0609020204030204" pitchFamily="49" charset="0"/>
                <a:cs typeface="Consolas" panose="020B0609020204030204" pitchFamily="49" charset="0"/>
              </a:rPr>
              <a:t>ODIT SZXA 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XPXC</a:t>
            </a:r>
            <a:b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lt-L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defTabSz="885825">
              <a:buAutoNum type="arabicParenR"/>
              <a:tabLst>
                <a:tab pos="2695575" algn="l"/>
                <a:tab pos="5924550" algn="l"/>
                <a:tab pos="6096000" algn="l"/>
              </a:tabLst>
            </a:pPr>
            <a:r>
              <a:rPr lang="lt-LT" dirty="0" smtClean="0">
                <a:latin typeface="+mj-lt"/>
                <a:cs typeface="Consolas" panose="020B0609020204030204" pitchFamily="49" charset="0"/>
              </a:rPr>
              <a:t>Užsirašom operacijos dėmenis dvejetainiu pavidalu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:		1111 1101 (253)</a:t>
            </a:r>
            <a:b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lt-LT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1000 0010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 (-126)</a:t>
            </a:r>
          </a:p>
          <a:p>
            <a:pPr marL="342900" indent="-342900" defTabSz="885825">
              <a:buAutoNum type="arabicParenR"/>
              <a:tabLst>
                <a:tab pos="2695575" algn="l"/>
                <a:tab pos="5829300" algn="l"/>
                <a:tab pos="609600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Atliekame sudėtį ir parašome rezultatą:	</a:t>
            </a:r>
            <a:r>
              <a:rPr lang="lt-LT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lt-LT" dirty="0" smtClean="0">
                <a:cs typeface="Consolas" panose="020B0609020204030204" pitchFamily="49" charset="0"/>
              </a:rPr>
              <a:t>	</a:t>
            </a:r>
            <a:r>
              <a:rPr lang="lt-LT" dirty="0" smtClean="0">
                <a:latin typeface="Consolas" panose="020B0609020204030204" pitchFamily="49" charset="0"/>
                <a:cs typeface="Consolas" panose="020B0609020204030204" pitchFamily="49" charset="0"/>
              </a:rPr>
              <a:t>0111 1111 (127)</a:t>
            </a:r>
          </a:p>
          <a:p>
            <a:pPr defTabSz="885825">
              <a:buAutoNum type="arabicParenR"/>
              <a:tabLst>
                <a:tab pos="2695575" algn="l"/>
                <a:tab pos="5924550" algn="l"/>
                <a:tab pos="609600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  Nustatome flagų reikšmes</a:t>
            </a:r>
            <a:r>
              <a:rPr lang="en-US" dirty="0" smtClean="0">
                <a:cs typeface="Consolas" panose="020B0609020204030204" pitchFamily="49" charset="0"/>
              </a:rPr>
              <a:t> </a:t>
            </a:r>
            <a:r>
              <a:rPr lang="en-US" sz="1600" dirty="0" smtClean="0">
                <a:cs typeface="Consolas" panose="020B0609020204030204" pitchFamily="49" charset="0"/>
              </a:rPr>
              <a:t>(</a:t>
            </a:r>
            <a:r>
              <a:rPr lang="lt-LT" sz="1600" dirty="0" smtClean="0">
                <a:cs typeface="Consolas" panose="020B0609020204030204" pitchFamily="49" charset="0"/>
              </a:rPr>
              <a:t>kurie keičiasi)</a:t>
            </a:r>
            <a:r>
              <a:rPr lang="lt-LT" dirty="0" smtClean="0">
                <a:cs typeface="Consolas" panose="020B0609020204030204" pitchFamily="49" charset="0"/>
              </a:rPr>
              <a:t>:</a:t>
            </a:r>
            <a:br>
              <a:rPr lang="lt-LT" dirty="0" smtClean="0">
                <a:cs typeface="Consolas" panose="020B0609020204030204" pitchFamily="49" charset="0"/>
              </a:rPr>
            </a:br>
            <a:r>
              <a:rPr lang="lt-LT" b="1" dirty="0" smtClean="0">
                <a:cs typeface="Consolas" panose="020B0609020204030204" pitchFamily="49" charset="0"/>
              </a:rPr>
              <a:t>CF</a:t>
            </a:r>
            <a:r>
              <a:rPr lang="lt-LT" dirty="0" smtClean="0">
                <a:cs typeface="Consolas" panose="020B0609020204030204" pitchFamily="49" charset="0"/>
              </a:rPr>
              <a:t>: ar įvyko pernešimas už lauko ribų? </a:t>
            </a:r>
            <a:r>
              <a:rPr lang="lt-LT" b="1" dirty="0" smtClean="0">
                <a:cs typeface="Consolas" panose="020B0609020204030204" pitchFamily="49" charset="0"/>
              </a:rPr>
              <a:t>TAIP</a:t>
            </a:r>
            <a:br>
              <a:rPr lang="lt-LT" b="1" dirty="0" smtClean="0">
                <a:cs typeface="Consolas" panose="020B0609020204030204" pitchFamily="49" charset="0"/>
              </a:rPr>
            </a:br>
            <a:r>
              <a:rPr lang="lt-LT" b="1" dirty="0" smtClean="0">
                <a:cs typeface="Consolas" panose="020B0609020204030204" pitchFamily="49" charset="0"/>
              </a:rPr>
              <a:t>PF</a:t>
            </a:r>
            <a:r>
              <a:rPr lang="lt-LT" dirty="0" smtClean="0">
                <a:cs typeface="Consolas" panose="020B0609020204030204" pitchFamily="49" charset="0"/>
              </a:rPr>
              <a:t>: ar yra lyginis kiekis 1‘ukų? </a:t>
            </a:r>
            <a:r>
              <a:rPr lang="lt-LT" b="1" dirty="0" smtClean="0">
                <a:cs typeface="Consolas" panose="020B0609020204030204" pitchFamily="49" charset="0"/>
              </a:rPr>
              <a:t>NE, </a:t>
            </a:r>
            <a:r>
              <a:rPr lang="lt-LT" dirty="0" smtClean="0">
                <a:cs typeface="Consolas" panose="020B0609020204030204" pitchFamily="49" charset="0"/>
              </a:rPr>
              <a:t>jų yra 7 (nelyginis skaičius)</a:t>
            </a:r>
            <a:br>
              <a:rPr lang="lt-LT" dirty="0" smtClean="0">
                <a:cs typeface="Consolas" panose="020B0609020204030204" pitchFamily="49" charset="0"/>
              </a:rPr>
            </a:br>
            <a:r>
              <a:rPr lang="lt-LT" b="1" dirty="0" smtClean="0">
                <a:cs typeface="Consolas" panose="020B0609020204030204" pitchFamily="49" charset="0"/>
              </a:rPr>
              <a:t>AF</a:t>
            </a:r>
            <a:r>
              <a:rPr lang="lt-LT" dirty="0" smtClean="0">
                <a:cs typeface="Consolas" panose="020B0609020204030204" pitchFamily="49" charset="0"/>
              </a:rPr>
              <a:t>: ar įvyko pernešimas tarp pusbaičių? </a:t>
            </a:r>
            <a:r>
              <a:rPr lang="lt-LT" b="1" dirty="0" smtClean="0">
                <a:cs typeface="Consolas" panose="020B0609020204030204" pitchFamily="49" charset="0"/>
              </a:rPr>
              <a:t>NE</a:t>
            </a:r>
            <a:br>
              <a:rPr lang="lt-LT" b="1" dirty="0" smtClean="0">
                <a:cs typeface="Consolas" panose="020B0609020204030204" pitchFamily="49" charset="0"/>
              </a:rPr>
            </a:br>
            <a:r>
              <a:rPr lang="lt-LT" b="1" dirty="0" smtClean="0">
                <a:cs typeface="Consolas" panose="020B0609020204030204" pitchFamily="49" charset="0"/>
              </a:rPr>
              <a:t>ZF</a:t>
            </a:r>
            <a:r>
              <a:rPr lang="lt-LT" dirty="0" smtClean="0">
                <a:cs typeface="Consolas" panose="020B0609020204030204" pitchFamily="49" charset="0"/>
              </a:rPr>
              <a:t>: ar rezultato lauke vien nuliukai? </a:t>
            </a:r>
            <a:r>
              <a:rPr lang="lt-LT" b="1" dirty="0" smtClean="0">
                <a:cs typeface="Consolas" panose="020B0609020204030204" pitchFamily="49" charset="0"/>
              </a:rPr>
              <a:t>NE</a:t>
            </a:r>
            <a:br>
              <a:rPr lang="lt-LT" b="1" dirty="0" smtClean="0">
                <a:cs typeface="Consolas" panose="020B0609020204030204" pitchFamily="49" charset="0"/>
              </a:rPr>
            </a:br>
            <a:r>
              <a:rPr lang="lt-LT" b="1" dirty="0" smtClean="0">
                <a:cs typeface="Consolas" panose="020B0609020204030204" pitchFamily="49" charset="0"/>
              </a:rPr>
              <a:t>SF</a:t>
            </a:r>
            <a:r>
              <a:rPr lang="lt-LT" dirty="0" smtClean="0">
                <a:cs typeface="Consolas" panose="020B0609020204030204" pitchFamily="49" charset="0"/>
              </a:rPr>
              <a:t>: ar rezultato lauko ženklo bitas lygus 1? </a:t>
            </a:r>
            <a:r>
              <a:rPr lang="lt-LT" b="1" dirty="0" smtClean="0">
                <a:cs typeface="Consolas" panose="020B0609020204030204" pitchFamily="49" charset="0"/>
              </a:rPr>
              <a:t>NE</a:t>
            </a:r>
            <a:br>
              <a:rPr lang="lt-LT" b="1" dirty="0" smtClean="0">
                <a:cs typeface="Consolas" panose="020B0609020204030204" pitchFamily="49" charset="0"/>
              </a:rPr>
            </a:br>
            <a:r>
              <a:rPr lang="en-US" b="1" dirty="0" smtClean="0">
                <a:cs typeface="Consolas" panose="020B0609020204030204" pitchFamily="49" charset="0"/>
              </a:rPr>
              <a:t>OF</a:t>
            </a:r>
            <a:r>
              <a:rPr lang="en-US" dirty="0" smtClean="0">
                <a:cs typeface="Consolas" panose="020B0609020204030204" pitchFamily="49" charset="0"/>
              </a:rPr>
              <a:t>:</a:t>
            </a:r>
            <a:r>
              <a:rPr lang="lt-LT" dirty="0" smtClean="0">
                <a:cs typeface="Consolas" panose="020B0609020204030204" pitchFamily="49" charset="0"/>
              </a:rPr>
              <a:t> ar operacijos rezultatas, kur abu operandai laikomi skaičiais su ženklu, neatitinka rezultato lauk</a:t>
            </a:r>
            <a:r>
              <a:rPr lang="en-US" dirty="0">
                <a:cs typeface="Consolas" panose="020B0609020204030204" pitchFamily="49" charset="0"/>
              </a:rPr>
              <a:t>o</a:t>
            </a:r>
            <a:r>
              <a:rPr lang="lt-LT" dirty="0" smtClean="0">
                <a:cs typeface="Consolas" panose="020B0609020204030204" pitchFamily="49" charset="0"/>
              </a:rPr>
              <a:t>? Ar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1111 1101 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lt-LT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lt-LT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1000 0010 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lt-LT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-126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lt-LT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=/= 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dirty="0" smtClean="0">
                <a:cs typeface="Consolas" panose="020B0609020204030204" pitchFamily="49" charset="0"/>
              </a:rPr>
              <a:t>? </a:t>
            </a:r>
            <a:r>
              <a:rPr lang="en-US" b="1" dirty="0" smtClean="0">
                <a:cs typeface="Consolas" panose="020B0609020204030204" pitchFamily="49" charset="0"/>
              </a:rPr>
              <a:t>TAIP, </a:t>
            </a:r>
            <a:r>
              <a:rPr lang="lt-LT" b="1" dirty="0" smtClean="0">
                <a:cs typeface="Consolas" panose="020B0609020204030204" pitchFamily="49" charset="0"/>
              </a:rPr>
              <a:t>neatitinka</a:t>
            </a:r>
            <a:endParaRPr lang="lt-LT" dirty="0">
              <a:cs typeface="Consolas" panose="020B0609020204030204" pitchFamily="49" charset="0"/>
            </a:endParaRPr>
          </a:p>
          <a:p>
            <a:pPr defTabSz="885825">
              <a:tabLst>
                <a:tab pos="2695575" algn="l"/>
                <a:tab pos="5019675" algn="l"/>
                <a:tab pos="5924550" algn="l"/>
                <a:tab pos="6096000" algn="l"/>
              </a:tabLst>
            </a:pPr>
            <a:r>
              <a:rPr lang="lt-LT" dirty="0" smtClean="0">
                <a:cs typeface="Consolas" panose="020B0609020204030204" pitchFamily="49" charset="0"/>
              </a:rPr>
              <a:t>6) Pasirašom naują SF: </a:t>
            </a:r>
            <a:r>
              <a:rPr lang="lt-LT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0000 1100 0010 1011</a:t>
            </a:r>
            <a:r>
              <a:rPr lang="lt-LT" dirty="0" smtClean="0">
                <a:cs typeface="Consolas" panose="020B0609020204030204" pitchFamily="49" charset="0"/>
              </a:rPr>
              <a:t>.	7) Pasirašom 16-aine: </a:t>
            </a:r>
            <a:r>
              <a:rPr lang="lt-LT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0C2B</a:t>
            </a:r>
            <a:r>
              <a:rPr lang="lt-LT" b="1" dirty="0" smtClean="0">
                <a:cs typeface="Consolas" panose="020B0609020204030204" pitchFamily="49" charset="0"/>
              </a:rPr>
              <a:t> </a:t>
            </a:r>
            <a:r>
              <a:rPr lang="lt-LT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&lt;- ATS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67494"/>
            <a:ext cx="914400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2800" b="1" dirty="0" smtClean="0"/>
              <a:t>Sprendžiam pavyzdinį uždavinį pagal schemą</a:t>
            </a:r>
            <a:endParaRPr lang="lt-LT" sz="28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88024" y="2499742"/>
            <a:ext cx="1224136" cy="46747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flipH="1">
            <a:off x="6727254" y="1563638"/>
            <a:ext cx="288032" cy="144016"/>
          </a:xfrm>
          <a:prstGeom prst="curvedDown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43450" y="1635646"/>
            <a:ext cx="4019550" cy="1872209"/>
          </a:xfrm>
          <a:custGeom>
            <a:avLst/>
            <a:gdLst>
              <a:gd name="connsiteX0" fmla="*/ 0 w 4019550"/>
              <a:gd name="connsiteY0" fmla="*/ 1876425 h 1876425"/>
              <a:gd name="connsiteX1" fmla="*/ 4019550 w 4019550"/>
              <a:gd name="connsiteY1" fmla="*/ 1876425 h 1876425"/>
              <a:gd name="connsiteX2" fmla="*/ 4019550 w 4019550"/>
              <a:gd name="connsiteY2" fmla="*/ 0 h 1876425"/>
              <a:gd name="connsiteX3" fmla="*/ 2286000 w 4019550"/>
              <a:gd name="connsiteY3" fmla="*/ 0 h 1876425"/>
              <a:gd name="connsiteX4" fmla="*/ 2286000 w 4019550"/>
              <a:gd name="connsiteY4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9550" h="1876425">
                <a:moveTo>
                  <a:pt x="0" y="1876425"/>
                </a:moveTo>
                <a:lnTo>
                  <a:pt x="4019550" y="1876425"/>
                </a:lnTo>
                <a:lnTo>
                  <a:pt x="4019550" y="0"/>
                </a:lnTo>
                <a:lnTo>
                  <a:pt x="2286000" y="0"/>
                </a:lnTo>
                <a:lnTo>
                  <a:pt x="228600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3" name="Freeform 32"/>
          <p:cNvSpPr/>
          <p:nvPr/>
        </p:nvSpPr>
        <p:spPr>
          <a:xfrm>
            <a:off x="5029200" y="2499743"/>
            <a:ext cx="1771650" cy="1584176"/>
          </a:xfrm>
          <a:custGeom>
            <a:avLst/>
            <a:gdLst>
              <a:gd name="connsiteX0" fmla="*/ 0 w 1771650"/>
              <a:gd name="connsiteY0" fmla="*/ 1485900 h 1485900"/>
              <a:gd name="connsiteX1" fmla="*/ 1771650 w 1771650"/>
              <a:gd name="connsiteY1" fmla="*/ 1485900 h 1485900"/>
              <a:gd name="connsiteX2" fmla="*/ 1771650 w 1771650"/>
              <a:gd name="connsiteY2" fmla="*/ 238125 h 1485900"/>
              <a:gd name="connsiteX3" fmla="*/ 1323975 w 1771650"/>
              <a:gd name="connsiteY3" fmla="*/ 238125 h 1485900"/>
              <a:gd name="connsiteX4" fmla="*/ 1323975 w 1771650"/>
              <a:gd name="connsiteY4" fmla="*/ 0 h 1485900"/>
              <a:gd name="connsiteX5" fmla="*/ 1323975 w 1771650"/>
              <a:gd name="connsiteY5" fmla="*/ 9525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1650" h="1485900">
                <a:moveTo>
                  <a:pt x="0" y="1485900"/>
                </a:moveTo>
                <a:lnTo>
                  <a:pt x="1771650" y="1485900"/>
                </a:lnTo>
                <a:lnTo>
                  <a:pt x="1771650" y="238125"/>
                </a:lnTo>
                <a:lnTo>
                  <a:pt x="1323975" y="238125"/>
                </a:lnTo>
                <a:lnTo>
                  <a:pt x="1323975" y="0"/>
                </a:lnTo>
                <a:lnTo>
                  <a:pt x="1323975" y="9525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26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7494"/>
            <a:ext cx="914400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200" b="1" dirty="0" smtClean="0">
                <a:latin typeface="Ubuntu" panose="020B0504030602030204" pitchFamily="34" charset="0"/>
              </a:rPr>
              <a:t>Uždaviniai pasisprendimui</a:t>
            </a:r>
            <a:endParaRPr lang="lt-LT" sz="3200" b="1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987574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lt-LT" dirty="0" smtClean="0">
                <a:latin typeface="Ubuntu" panose="020B0504030602030204" pitchFamily="34" charset="0"/>
              </a:rPr>
              <a:t>Duoti registrai </a:t>
            </a:r>
            <a:r>
              <a:rPr lang="lt-LT" dirty="0">
                <a:latin typeface="Ubuntu" panose="020B0504030602030204" pitchFamily="34" charset="0"/>
              </a:rPr>
              <a:t>SS=0BD2, CX=DE44, DI=17EE, ES=5F69, CS=45AC, DS=553D, BP=F0DC, SF=CBB1, BX=5D33. Apskaičiuote naują SF reikšmę įvykdžius baitų sudėties komandą dešimtainėms reikšmėms 80 ir -</a:t>
            </a:r>
            <a:r>
              <a:rPr lang="lt-LT" dirty="0" smtClean="0">
                <a:latin typeface="Ubuntu" panose="020B0504030602030204" pitchFamily="34" charset="0"/>
              </a:rPr>
              <a:t>128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lt-LT" dirty="0" smtClean="0">
                <a:latin typeface="Ubuntu" panose="020B0504030602030204" pitchFamily="34" charset="0"/>
              </a:rPr>
              <a:t>Registrai ES=BB52, SF=8442, DI=C493, SI=5A29, BP=340F, CX=3F5B, CS=C60D, DX=5E65, AX=353C. Apskaičiuokite naują SF reikšmę įvykdžius baitų sudėties operaciją dešimtainėms reikšmėms 78 ir -94 (8496)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lt-LT" dirty="0" smtClean="0">
                <a:latin typeface="Ubuntu" panose="020B0504030602030204" pitchFamily="34" charset="0"/>
              </a:rPr>
              <a:t>Registras SF </a:t>
            </a:r>
            <a:r>
              <a:rPr lang="en-US" dirty="0" smtClean="0">
                <a:latin typeface="Ubuntu" panose="020B0504030602030204" pitchFamily="34" charset="0"/>
              </a:rPr>
              <a:t>= 0000h.</a:t>
            </a:r>
            <a:r>
              <a:rPr lang="lt-LT" dirty="0" smtClean="0">
                <a:latin typeface="Ubuntu" panose="020B0504030602030204" pitchFamily="34" charset="0"/>
              </a:rPr>
              <a:t/>
            </a:r>
            <a:br>
              <a:rPr lang="lt-LT" dirty="0" smtClean="0">
                <a:latin typeface="Ubuntu" panose="020B0504030602030204" pitchFamily="34" charset="0"/>
              </a:rPr>
            </a:br>
            <a:r>
              <a:rPr lang="lt-LT" dirty="0" smtClean="0">
                <a:latin typeface="Ubuntu" panose="020B0504030602030204" pitchFamily="34" charset="0"/>
              </a:rPr>
              <a:t>Įvykdomos kodo eilutės:</a:t>
            </a:r>
            <a:br>
              <a:rPr lang="lt-LT" dirty="0" smtClean="0">
                <a:latin typeface="Ubuntu" panose="020B0504030602030204" pitchFamily="34" charset="0"/>
              </a:rPr>
            </a:br>
            <a:r>
              <a:rPr lang="lt-LT" b="1" dirty="0" smtClean="0">
                <a:latin typeface="Ubuntu" panose="020B0504030602030204" pitchFamily="34" charset="0"/>
              </a:rPr>
              <a:t>mov </a:t>
            </a:r>
            <a:r>
              <a:rPr lang="lt-LT" dirty="0" smtClean="0">
                <a:latin typeface="Ubuntu" panose="020B0504030602030204" pitchFamily="34" charset="0"/>
              </a:rPr>
              <a:t>al, 20d</a:t>
            </a:r>
            <a:br>
              <a:rPr lang="lt-LT" dirty="0" smtClean="0">
                <a:latin typeface="Ubuntu" panose="020B0504030602030204" pitchFamily="34" charset="0"/>
              </a:rPr>
            </a:br>
            <a:r>
              <a:rPr lang="lt-LT" b="1" dirty="0" smtClean="0">
                <a:latin typeface="Ubuntu" panose="020B0504030602030204" pitchFamily="34" charset="0"/>
              </a:rPr>
              <a:t>mov</a:t>
            </a:r>
            <a:r>
              <a:rPr lang="lt-LT" dirty="0" smtClean="0">
                <a:latin typeface="Ubuntu" panose="020B0504030602030204" pitchFamily="34" charset="0"/>
              </a:rPr>
              <a:t> bl, -34d</a:t>
            </a:r>
            <a:br>
              <a:rPr lang="lt-LT" dirty="0" smtClean="0">
                <a:latin typeface="Ubuntu" panose="020B0504030602030204" pitchFamily="34" charset="0"/>
              </a:rPr>
            </a:br>
            <a:r>
              <a:rPr lang="lt-LT" b="1" dirty="0" smtClean="0">
                <a:latin typeface="Ubuntu" panose="020B0504030602030204" pitchFamily="34" charset="0"/>
              </a:rPr>
              <a:t>sub </a:t>
            </a:r>
            <a:r>
              <a:rPr lang="lt-LT" dirty="0" smtClean="0">
                <a:latin typeface="Ubuntu" panose="020B0504030602030204" pitchFamily="34" charset="0"/>
              </a:rPr>
              <a:t>al, bl</a:t>
            </a:r>
            <a:br>
              <a:rPr lang="lt-LT" dirty="0" smtClean="0">
                <a:latin typeface="Ubuntu" panose="020B0504030602030204" pitchFamily="34" charset="0"/>
              </a:rPr>
            </a:br>
            <a:r>
              <a:rPr lang="lt-LT" dirty="0" smtClean="0">
                <a:latin typeface="Ubuntu" panose="020B0504030602030204" pitchFamily="34" charset="0"/>
              </a:rPr>
              <a:t>Kokia bus registro SF reikšmė? (16-aine)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1980" y="2931790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lt-LT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*</a:t>
            </a:r>
            <a:r>
              <a:rPr lang="lt-LT" dirty="0" smtClean="0">
                <a:latin typeface="Ubuntu" panose="020B0504030602030204" pitchFamily="34" charset="0"/>
              </a:rPr>
              <a:t>. 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	</a:t>
            </a:r>
            <a:r>
              <a:rPr lang="lt-LT" dirty="0" smtClean="0">
                <a:latin typeface="Ubuntu" panose="020B0504030602030204" pitchFamily="34" charset="0"/>
              </a:rPr>
              <a:t>Registras </a:t>
            </a:r>
            <a:r>
              <a:rPr lang="lt-LT" dirty="0">
                <a:latin typeface="Ubuntu" panose="020B0504030602030204" pitchFamily="34" charset="0"/>
              </a:rPr>
              <a:t>SF </a:t>
            </a:r>
            <a:r>
              <a:rPr lang="en-US" dirty="0">
                <a:latin typeface="Ubuntu" panose="020B0504030602030204" pitchFamily="34" charset="0"/>
              </a:rPr>
              <a:t>= 0000h.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	</a:t>
            </a:r>
            <a:r>
              <a:rPr lang="lt-LT" dirty="0" smtClean="0">
                <a:latin typeface="Ubuntu" panose="020B0504030602030204" pitchFamily="34" charset="0"/>
              </a:rPr>
              <a:t>Įvykdomos kodo eilutės:</a:t>
            </a:r>
          </a:p>
          <a:p>
            <a:pPr>
              <a:tabLst>
                <a:tab pos="361950" algn="l"/>
              </a:tabLst>
            </a:pPr>
            <a:r>
              <a:rPr lang="en-US" b="1" dirty="0" smtClean="0">
                <a:latin typeface="Ubuntu" panose="020B0504030602030204" pitchFamily="34" charset="0"/>
              </a:rPr>
              <a:t>	</a:t>
            </a:r>
            <a:r>
              <a:rPr lang="lt-LT" b="1" dirty="0" smtClean="0">
                <a:latin typeface="Ubuntu" panose="020B0504030602030204" pitchFamily="34" charset="0"/>
              </a:rPr>
              <a:t>mov</a:t>
            </a:r>
            <a:r>
              <a:rPr lang="lt-LT" dirty="0" smtClean="0">
                <a:latin typeface="Ubuntu" panose="020B0504030602030204" pitchFamily="34" charset="0"/>
              </a:rPr>
              <a:t> al, 1111b</a:t>
            </a:r>
          </a:p>
          <a:p>
            <a:pPr>
              <a:tabLst>
                <a:tab pos="361950" algn="l"/>
              </a:tabLst>
            </a:pPr>
            <a:r>
              <a:rPr lang="en-US" b="1" dirty="0" smtClean="0">
                <a:latin typeface="Ubuntu" panose="020B0504030602030204" pitchFamily="34" charset="0"/>
              </a:rPr>
              <a:t>	</a:t>
            </a:r>
            <a:r>
              <a:rPr lang="lt-LT" b="1" dirty="0" smtClean="0">
                <a:latin typeface="Ubuntu" panose="020B0504030602030204" pitchFamily="34" charset="0"/>
              </a:rPr>
              <a:t>mov</a:t>
            </a:r>
            <a:r>
              <a:rPr lang="lt-LT" dirty="0" smtClean="0">
                <a:latin typeface="Ubuntu" panose="020B0504030602030204" pitchFamily="34" charset="0"/>
              </a:rPr>
              <a:t> bl, 0101b</a:t>
            </a:r>
          </a:p>
          <a:p>
            <a:pPr>
              <a:tabLst>
                <a:tab pos="361950" algn="l"/>
              </a:tabLst>
            </a:pPr>
            <a:r>
              <a:rPr lang="en-US" b="1" dirty="0" smtClean="0">
                <a:latin typeface="Ubuntu" panose="020B0504030602030204" pitchFamily="34" charset="0"/>
              </a:rPr>
              <a:t>	a</a:t>
            </a:r>
            <a:r>
              <a:rPr lang="lt-LT" b="1" dirty="0" smtClean="0">
                <a:latin typeface="Ubuntu" panose="020B0504030602030204" pitchFamily="34" charset="0"/>
              </a:rPr>
              <a:t>nd</a:t>
            </a:r>
            <a:r>
              <a:rPr lang="lt-LT" dirty="0" smtClean="0">
                <a:latin typeface="Ubuntu" panose="020B0504030602030204" pitchFamily="34" charset="0"/>
              </a:rPr>
              <a:t> al, bl</a:t>
            </a:r>
          </a:p>
          <a:p>
            <a:pPr>
              <a:tabLst>
                <a:tab pos="361950" algn="l"/>
              </a:tabLst>
            </a:pPr>
            <a:r>
              <a:rPr lang="en-US" dirty="0" smtClean="0">
                <a:latin typeface="Ubuntu" panose="020B0504030602030204" pitchFamily="34" charset="0"/>
              </a:rPr>
              <a:t>	</a:t>
            </a:r>
            <a:r>
              <a:rPr lang="lt-LT" dirty="0" smtClean="0">
                <a:latin typeface="Ubuntu" panose="020B0504030602030204" pitchFamily="34" charset="0"/>
              </a:rPr>
              <a:t>Kokia </a:t>
            </a:r>
            <a:r>
              <a:rPr lang="lt-LT" dirty="0">
                <a:latin typeface="Ubuntu" panose="020B0504030602030204" pitchFamily="34" charset="0"/>
              </a:rPr>
              <a:t>bus registro SF reikšmė? </a:t>
            </a:r>
            <a:r>
              <a:rPr lang="lt-LT" dirty="0" smtClean="0">
                <a:latin typeface="Ubuntu" panose="020B0504030602030204" pitchFamily="34" charset="0"/>
              </a:rPr>
              <a:t>(2-aine</a:t>
            </a:r>
            <a:r>
              <a:rPr lang="lt-LT" dirty="0">
                <a:latin typeface="Ubuntu" panose="020B0504030602030204" pitchFamily="34" charset="0"/>
              </a:rPr>
              <a:t>)</a:t>
            </a:r>
          </a:p>
          <a:p>
            <a:pPr>
              <a:tabLst>
                <a:tab pos="361950" algn="l"/>
              </a:tabLst>
            </a:pPr>
            <a:endParaRPr lang="lt-LT" dirty="0" smtClean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7494"/>
            <a:ext cx="9144000" cy="6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lt-LT" sz="3200" b="1" dirty="0" smtClean="0"/>
              <a:t>Atsakymai</a:t>
            </a:r>
            <a:endParaRPr lang="lt-LT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987574"/>
            <a:ext cx="6878871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lt-LT" dirty="0" smtClean="0"/>
              <a:t>C3A0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lt-LT" dirty="0" smtClean="0"/>
              <a:t>8496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lt-LT" dirty="0" smtClean="0"/>
              <a:t>0015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lt-LT" dirty="0" smtClean="0"/>
              <a:t>0000 0000 000</a:t>
            </a:r>
            <a:r>
              <a:rPr lang="lt-LT" b="1" u="sng" dirty="0" smtClean="0">
                <a:solidFill>
                  <a:srgbClr val="FF0000"/>
                </a:solidFill>
              </a:rPr>
              <a:t>?</a:t>
            </a:r>
            <a:r>
              <a:rPr lang="lt-LT" dirty="0" smtClean="0"/>
              <a:t> 0100</a:t>
            </a:r>
            <a:br>
              <a:rPr lang="lt-LT" dirty="0" smtClean="0"/>
            </a:br>
            <a:r>
              <a:rPr lang="lt-LT" dirty="0" smtClean="0"/>
              <a:t>AF yra neapibrėžtas, nes buvo vykdoma loginė komanda </a:t>
            </a:r>
            <a:r>
              <a:rPr lang="lt-LT" b="1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0197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00" y="123478"/>
            <a:ext cx="7315200" cy="865573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26" y="1275606"/>
            <a:ext cx="7315200" cy="265464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PUSH komandos vykdymo metu SP registro reikšmė: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Padidinama 2 vienetais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Sumažinama 2 vienetais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Nekeičiama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Pakeičiama į ACDC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2035319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770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2001"/>
            <a:ext cx="7315200" cy="865573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4" y="1059582"/>
            <a:ext cx="9039226" cy="265464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Skirtumas tarp besąlyginio ir sąlyginio valdymo perdavimo: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Besąlyginio perdavimo metu valdymas perduodamas bet kokiu atveju, nepaisant jokių sąlygų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Sąlyginio valdymo metu valdymas perduodamas bet kokiu atveju, nepaisant jokių sąlygų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Kažkas su narnija ir hogvartsu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1747287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447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2001"/>
            <a:ext cx="7315200" cy="865573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3249"/>
            <a:ext cx="7315200" cy="265464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Išorinio besąlyginio valdymo perdavimo metu: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Keičiasi tik IP reikšmė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Keičiasi tik CS reikšmė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Kompas nulūžta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Keičiasi IP ir CS reikšmės</a:t>
            </a:r>
          </a:p>
          <a:p>
            <a:pPr marL="385763" indent="-385763">
              <a:buFont typeface="+mj-lt"/>
              <a:buAutoNum type="alphaUcPeriod"/>
            </a:pP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683391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61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84" y="123478"/>
            <a:ext cx="7315200" cy="865573"/>
          </a:xfrm>
        </p:spPr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42" y="1059582"/>
            <a:ext cx="7315200" cy="2654645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Netiesioginis valdymo perdavimas nurodo, kad: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Kažkurio iš registrų reikšmė gali būti priskirta naujai IP reikšmei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Reikės analizuoti adresavimo baitą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Naujos IP ir CS reikšmės gali būti gautos iš atminties vietos, į kurią rodo operandas atmintyje (mod ir r/m kombinacija)</a:t>
            </a:r>
          </a:p>
          <a:p>
            <a:pPr marL="385763" indent="-385763">
              <a:buFont typeface="+mj-lt"/>
              <a:buAutoNum type="alphaUcPeriod"/>
            </a:pPr>
            <a:r>
              <a:rPr lang="lt-LT" dirty="0" smtClean="0"/>
              <a:t>Reik eit prie kito uždavinio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1731476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123891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2755399"/>
            <a:ext cx="160246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lt-LT" sz="21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100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65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s\Desktop\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5486"/>
            <a:ext cx="54356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12360" y="123478"/>
            <a:ext cx="1331640" cy="1080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5" name="Rectangle 4"/>
          <p:cNvSpPr/>
          <p:nvPr/>
        </p:nvSpPr>
        <p:spPr>
          <a:xfrm>
            <a:off x="591774" y="3579862"/>
            <a:ext cx="7635424" cy="153888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lt-LT" sz="5400" b="1" cap="none" spc="50" dirty="0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Kas yra Flag Field‘as?</a:t>
            </a:r>
            <a:br>
              <a:rPr lang="lt-LT" sz="5400" b="1" cap="none" spc="50" dirty="0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lt-LT" sz="4000" b="1" cap="none" spc="50" dirty="0" smtClean="0">
                <a:ln w="11430">
                  <a:solidFill>
                    <a:srgbClr val="C0000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(žymių laukas)</a:t>
            </a:r>
            <a:endParaRPr lang="en-US" sz="4000" b="1" cap="none" spc="50" dirty="0">
              <a:ln w="11430">
                <a:solidFill>
                  <a:srgbClr val="C0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6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33468"/>
            <a:ext cx="8424936" cy="857250"/>
          </a:xfrm>
        </p:spPr>
        <p:txBody>
          <a:bodyPr>
            <a:normAutofit/>
          </a:bodyPr>
          <a:lstStyle/>
          <a:p>
            <a:r>
              <a:rPr lang="lt-LT" sz="4000" b="1" dirty="0" smtClean="0">
                <a:latin typeface="Ubuntu" panose="020B0504030602030204" pitchFamily="34" charset="0"/>
              </a:rPr>
              <a:t>Kas yra</a:t>
            </a:r>
            <a:r>
              <a:rPr lang="lt-LT" b="1" dirty="0">
                <a:latin typeface="Ubuntu" panose="020B0504030602030204" pitchFamily="34" charset="0"/>
              </a:rPr>
              <a:t> flag </a:t>
            </a:r>
            <a:r>
              <a:rPr lang="lt-LT" b="1" dirty="0" smtClean="0">
                <a:latin typeface="Ubuntu" panose="020B0504030602030204" pitchFamily="34" charset="0"/>
              </a:rPr>
              <a:t>field‘as</a:t>
            </a:r>
            <a:r>
              <a:rPr lang="lt-LT" sz="2800" b="1" dirty="0" smtClean="0">
                <a:latin typeface="Ubuntu" panose="020B0504030602030204" pitchFamily="34" charset="0"/>
              </a:rPr>
              <a:t> </a:t>
            </a:r>
            <a:r>
              <a:rPr lang="lt-LT" sz="4000" b="1" dirty="0" smtClean="0">
                <a:latin typeface="Ubuntu" panose="020B0504030602030204" pitchFamily="34" charset="0"/>
              </a:rPr>
              <a:t>?</a:t>
            </a:r>
            <a:endParaRPr lang="lt-LT" sz="4000" b="1" dirty="0">
              <a:latin typeface="Ubuntu" panose="020B05040306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" y="1131590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Ubuntu" panose="020B0504030602030204" pitchFamily="34" charset="0"/>
              </a:rPr>
              <a:t>Flag </a:t>
            </a:r>
            <a:r>
              <a:rPr lang="en-US" sz="2000" b="1" dirty="0" err="1" smtClean="0">
                <a:latin typeface="Ubuntu" panose="020B0504030602030204" pitchFamily="34" charset="0"/>
              </a:rPr>
              <a:t>field’as</a:t>
            </a:r>
            <a:r>
              <a:rPr lang="en-US" sz="2000" b="1" dirty="0" smtClean="0">
                <a:latin typeface="Ubuntu" panose="020B0504030602030204" pitchFamily="34" charset="0"/>
              </a:rPr>
              <a:t> </a:t>
            </a:r>
            <a:r>
              <a:rPr lang="en-US" sz="2000" dirty="0" smtClean="0">
                <a:latin typeface="Ubuntu" panose="020B0504030602030204" pitchFamily="34" charset="0"/>
              </a:rPr>
              <a:t>(</a:t>
            </a:r>
            <a:r>
              <a:rPr lang="en-US" sz="2000" dirty="0" err="1" smtClean="0">
                <a:latin typeface="Ubuntu" panose="020B0504030602030204" pitchFamily="34" charset="0"/>
              </a:rPr>
              <a:t>žymių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en-US" sz="2000" dirty="0" err="1" smtClean="0">
                <a:latin typeface="Ubuntu" panose="020B0504030602030204" pitchFamily="34" charset="0"/>
              </a:rPr>
              <a:t>laukas</a:t>
            </a:r>
            <a:r>
              <a:rPr lang="en-US" sz="2000" dirty="0" smtClean="0">
                <a:latin typeface="Ubuntu" panose="020B0504030602030204" pitchFamily="34" charset="0"/>
              </a:rPr>
              <a:t>) </a:t>
            </a:r>
            <a:r>
              <a:rPr lang="lt-LT" sz="2000" dirty="0" smtClean="0">
                <a:latin typeface="Ubuntu" panose="020B0504030602030204" pitchFamily="34" charset="0"/>
              </a:rPr>
              <a:t>– yra sveiko skaičiaus tipo kintamasis, kurio kiekvienas dvejetainis skaitmuo (bitas) pasako apie kažkokio požymio buvimą arba nebuvimą.</a:t>
            </a:r>
          </a:p>
          <a:p>
            <a:r>
              <a:rPr lang="lt-LT" sz="2000" i="1" dirty="0" smtClean="0">
                <a:latin typeface="Ubuntu" panose="020B0504030602030204" pitchFamily="34" charset="0"/>
              </a:rPr>
              <a:t>Alternatyvus apibrėžimas</a:t>
            </a:r>
            <a:r>
              <a:rPr lang="lt-LT" sz="2000" dirty="0" smtClean="0">
                <a:latin typeface="Ubuntu" panose="020B0504030602030204" pitchFamily="34" charset="0"/>
              </a:rPr>
              <a:t>: tai yra kodavimo būdas, kada lauko bitai (pagal tam tikrą aprašą ir eiliškumą) nusako požymio buvimą arba nebuvimą.</a:t>
            </a:r>
            <a:endParaRPr lang="en-US" sz="2000" dirty="0" smtClean="0">
              <a:latin typeface="Ubuntu" panose="020B0504030602030204" pitchFamily="34" charset="0"/>
            </a:endParaRPr>
          </a:p>
          <a:p>
            <a:endParaRPr lang="lt-LT" sz="2000" dirty="0" smtClean="0">
              <a:latin typeface="Ubuntu" panose="020B0504030602030204" pitchFamily="34" charset="0"/>
            </a:endParaRPr>
          </a:p>
          <a:p>
            <a:r>
              <a:rPr lang="en-US" sz="2000" b="1" dirty="0" err="1">
                <a:latin typeface="Ubuntu" panose="020B0504030602030204" pitchFamily="34" charset="0"/>
              </a:rPr>
              <a:t>Flag’as</a:t>
            </a:r>
            <a:r>
              <a:rPr lang="en-US" sz="2000" dirty="0">
                <a:latin typeface="Ubuntu" panose="020B0504030602030204" pitchFamily="34" charset="0"/>
              </a:rPr>
              <a:t> (</a:t>
            </a:r>
            <a:r>
              <a:rPr lang="lt-LT" sz="2000" dirty="0">
                <a:latin typeface="Ubuntu" panose="020B0504030602030204" pitchFamily="34" charset="0"/>
              </a:rPr>
              <a:t>žymė) – vienas konkretus požymis (jo aprašas). Kai flag‘o reikšmė </a:t>
            </a:r>
            <a:r>
              <a:rPr lang="lt-LT" sz="2000" b="1" dirty="0">
                <a:latin typeface="Ubuntu" panose="020B0504030602030204" pitchFamily="34" charset="0"/>
              </a:rPr>
              <a:t>1</a:t>
            </a:r>
            <a:r>
              <a:rPr lang="lt-LT" sz="2000" dirty="0">
                <a:latin typeface="Ubuntu" panose="020B0504030602030204" pitchFamily="34" charset="0"/>
              </a:rPr>
              <a:t>, tai reiškia požymio </a:t>
            </a:r>
            <a:r>
              <a:rPr lang="lt-LT" sz="2000" b="1" dirty="0">
                <a:latin typeface="Ubuntu" panose="020B0504030602030204" pitchFamily="34" charset="0"/>
              </a:rPr>
              <a:t>buvimą</a:t>
            </a:r>
            <a:r>
              <a:rPr lang="lt-LT" sz="2000" dirty="0">
                <a:latin typeface="Ubuntu" panose="020B0504030602030204" pitchFamily="34" charset="0"/>
              </a:rPr>
              <a:t>, kai </a:t>
            </a:r>
            <a:r>
              <a:rPr lang="lt-LT" sz="2000" b="1" dirty="0">
                <a:solidFill>
                  <a:srgbClr val="FF0000"/>
                </a:solidFill>
                <a:latin typeface="Ubuntu" panose="020B0504030602030204" pitchFamily="34" charset="0"/>
              </a:rPr>
              <a:t>0</a:t>
            </a:r>
            <a:r>
              <a:rPr lang="lt-LT" sz="2000" dirty="0">
                <a:latin typeface="Ubuntu" panose="020B0504030602030204" pitchFamily="34" charset="0"/>
              </a:rPr>
              <a:t> – jo </a:t>
            </a:r>
            <a:r>
              <a:rPr lang="lt-LT" sz="2000" b="1" dirty="0" smtClean="0">
                <a:solidFill>
                  <a:srgbClr val="FF0000"/>
                </a:solidFill>
                <a:latin typeface="Ubuntu" panose="020B0504030602030204" pitchFamily="34" charset="0"/>
              </a:rPr>
              <a:t>nebuvimą</a:t>
            </a:r>
            <a:endParaRPr lang="lt-LT" sz="2000" dirty="0">
              <a:latin typeface="Ubuntu" panose="020B0504030602030204" pitchFamily="34" charset="0"/>
            </a:endParaRP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lt-LT" sz="2000" dirty="0" smtClean="0">
                <a:latin typeface="Ubuntu" panose="020B0504030602030204" pitchFamily="34" charset="0"/>
              </a:rPr>
              <a:t>Pagrindinė Flag Field‘o paskirtis: laikyti esamą kažkokio daikto ar mechanizmo būseną, kad pagal ją būtų galima priiminėti konkrečius, nuo situacijos priklausančius sprendimus.</a:t>
            </a:r>
            <a:endParaRPr lang="en-US" sz="2000" dirty="0" smtClean="0">
              <a:latin typeface="Ubuntu" panose="020B0504030602030204" pitchFamily="34" charset="0"/>
            </a:endParaRPr>
          </a:p>
          <a:p>
            <a:endParaRPr lang="en-US" sz="2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-23405" y="-29249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3200" dirty="0" smtClean="0">
                <a:solidFill>
                  <a:srgbClr val="7030A0"/>
                </a:solidFill>
                <a:latin typeface="Ubuntu" panose="020B0504030602030204" pitchFamily="34" charset="0"/>
              </a:rPr>
              <a:t>Pavyzdys: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69" y="614754"/>
            <a:ext cx="8460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lt-LT" sz="1900" dirty="0" smtClean="0">
                <a:latin typeface="Ubuntu" panose="020B0504030602030204" pitchFamily="34" charset="0"/>
              </a:rPr>
              <a:t>Tarkime kad, norime aprašyti dienos būseną. Vietoje to, kad aprašytume loginį kintamąjį kiekvienam dienos būsenos požymiui, mes galime apsirašyti Flag field‘ą, kurio bitukai laikys požymių buvimo/nebuvimo reikšmes.</a:t>
            </a:r>
          </a:p>
          <a:p>
            <a:pPr>
              <a:spcAft>
                <a:spcPts val="600"/>
              </a:spcAft>
            </a:pPr>
            <a:r>
              <a:rPr lang="lt-LT" sz="2000" i="1" dirty="0" smtClean="0">
                <a:latin typeface="Ubuntu" panose="020B0504030602030204" pitchFamily="34" charset="0"/>
              </a:rPr>
              <a:t>Tarkime</a:t>
            </a:r>
            <a:r>
              <a:rPr lang="lt-LT" sz="2000" dirty="0" smtClean="0">
                <a:latin typeface="Ubuntu" panose="020B0504030602030204" pitchFamily="34" charset="0"/>
              </a:rPr>
              <a:t>, kad dieną apibūdina šitie požymiai: </a:t>
            </a:r>
          </a:p>
          <a:p>
            <a:pPr marL="285750" indent="-285750">
              <a:buFont typeface="Arial" charset="0"/>
              <a:buChar char="•"/>
            </a:pPr>
            <a:r>
              <a:rPr lang="lt-LT" sz="2000" b="1" dirty="0" smtClean="0">
                <a:latin typeface="Ubuntu" panose="020B0504030602030204" pitchFamily="34" charset="0"/>
              </a:rPr>
              <a:t>Šilumos požymis</a:t>
            </a:r>
            <a:r>
              <a:rPr lang="lt-LT" sz="2000" dirty="0" smtClean="0">
                <a:latin typeface="Ubuntu" panose="020B0504030602030204" pitchFamily="34" charset="0"/>
              </a:rPr>
              <a:t>. (Ar diena šilta?) </a:t>
            </a:r>
          </a:p>
          <a:p>
            <a:pPr marL="285750" indent="-285750">
              <a:buFont typeface="Arial" charset="0"/>
              <a:buChar char="•"/>
            </a:pPr>
            <a:r>
              <a:rPr lang="lt-LT" sz="2000" b="1" dirty="0" smtClean="0">
                <a:latin typeface="Ubuntu" panose="020B0504030602030204" pitchFamily="34" charset="0"/>
              </a:rPr>
              <a:t>Savaitgalio požymis</a:t>
            </a:r>
            <a:r>
              <a:rPr lang="lt-LT" sz="2000" dirty="0" smtClean="0">
                <a:latin typeface="Ubuntu" panose="020B0504030602030204" pitchFamily="34" charset="0"/>
              </a:rPr>
              <a:t>. (Ar diena - savaitgalis?)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lt-LT" sz="2000" b="1" dirty="0" smtClean="0">
                <a:latin typeface="Ubuntu" panose="020B0504030602030204" pitchFamily="34" charset="0"/>
              </a:rPr>
              <a:t>Nuneštos stotelės požymis</a:t>
            </a:r>
            <a:r>
              <a:rPr lang="lt-LT" sz="2000" dirty="0" smtClean="0">
                <a:latin typeface="Ubuntu" panose="020B0504030602030204" pitchFamily="34" charset="0"/>
              </a:rPr>
              <a:t>. (Ar tą dieną BMW nunešė stotelę?)</a:t>
            </a:r>
          </a:p>
          <a:p>
            <a:r>
              <a:rPr lang="lt-LT" sz="2000" dirty="0" smtClean="0">
                <a:latin typeface="Ubuntu" panose="020B0504030602030204" pitchFamily="34" charset="0"/>
              </a:rPr>
              <a:t>Flag field‘as, laikantis šitus požymius, galėtų atrodyti taip: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4332" y="3147814"/>
            <a:ext cx="7580076" cy="1944216"/>
            <a:chOff x="827584" y="2931790"/>
            <a:chExt cx="7580076" cy="194421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2931790"/>
              <a:ext cx="216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sz="5400" dirty="0" smtClean="0">
                  <a:latin typeface="Ubuntu" panose="020B0504030602030204" pitchFamily="34" charset="0"/>
                </a:rPr>
                <a:t>_ _ _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2123728" y="3790369"/>
              <a:ext cx="864096" cy="224572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619672" y="3790369"/>
              <a:ext cx="1353850" cy="513348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15616" y="3790369"/>
              <a:ext cx="1857905" cy="801380"/>
            </a:xfrm>
            <a:custGeom>
              <a:avLst/>
              <a:gdLst>
                <a:gd name="connsiteX0" fmla="*/ 0 w 923925"/>
                <a:gd name="connsiteY0" fmla="*/ 0 h 276225"/>
                <a:gd name="connsiteX1" fmla="*/ 247650 w 923925"/>
                <a:gd name="connsiteY1" fmla="*/ 276225 h 276225"/>
                <a:gd name="connsiteX2" fmla="*/ 923925 w 923925"/>
                <a:gd name="connsiteY2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276225">
                  <a:moveTo>
                    <a:pt x="0" y="0"/>
                  </a:moveTo>
                  <a:lnTo>
                    <a:pt x="247650" y="276225"/>
                  </a:lnTo>
                  <a:lnTo>
                    <a:pt x="923925" y="2762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3522" y="3795886"/>
              <a:ext cx="197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Šilumos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3522" y="4087693"/>
              <a:ext cx="2337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Savaitgalio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3521" y="4375725"/>
              <a:ext cx="3057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Nuneštos stotelės požymis</a:t>
              </a:r>
              <a:endParaRPr lang="lt-LT" dirty="0">
                <a:latin typeface="Ubuntu" panose="020B0504030602030204" pitchFamily="34" charset="0"/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5815372" y="3795886"/>
              <a:ext cx="432047" cy="1080120"/>
            </a:xfrm>
            <a:prstGeom prst="rightBrace">
              <a:avLst>
                <a:gd name="adj1" fmla="val 70062"/>
                <a:gd name="adj2" fmla="val 50000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t-LT">
                <a:latin typeface="Ubuntu" panose="020B05040306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7419" y="4083918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latin typeface="Ubuntu" panose="020B0504030602030204" pitchFamily="34" charset="0"/>
                </a:rPr>
                <a:t>Flag‘ai (žymės)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SS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2336</TotalTime>
  <Words>1036</Words>
  <Application>Microsoft Office PowerPoint</Application>
  <PresentationFormat>On-screen Show (16:9)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Symbol</vt:lpstr>
      <vt:lpstr>Ubuntu</vt:lpstr>
      <vt:lpstr>Wingdings</vt:lpstr>
      <vt:lpstr>Perspective</vt:lpstr>
      <vt:lpstr>PowerPoint Presentation</vt:lpstr>
      <vt:lpstr>Su gimtadieniu, Ieva! </vt:lpstr>
      <vt:lpstr>Testas</vt:lpstr>
      <vt:lpstr>Testas</vt:lpstr>
      <vt:lpstr>Testas</vt:lpstr>
      <vt:lpstr>Testas</vt:lpstr>
      <vt:lpstr>PowerPoint Presentation</vt:lpstr>
      <vt:lpstr>Kas yra flag field‘as ?</vt:lpstr>
      <vt:lpstr>PowerPoint Presentation</vt:lpstr>
      <vt:lpstr>PowerPoint Presentation</vt:lpstr>
      <vt:lpstr>PowerPoint Presentation</vt:lpstr>
      <vt:lpstr>Status Flag‘as Intel8086 archtektūroje</vt:lpstr>
      <vt:lpstr>Carry Flag (CF) požymis (poz. – 0)</vt:lpstr>
      <vt:lpstr>Parity Flag (PF) požymis (poz. – 2)</vt:lpstr>
      <vt:lpstr>Auxilliary Carry Flag (AF) požymis (poz. – 4)</vt:lpstr>
      <vt:lpstr>Overflow Flag (OF) požymis (poz. – 11)</vt:lpstr>
      <vt:lpstr>PowerPoint Presentation</vt:lpstr>
      <vt:lpstr>Procesoriaus būsenos kontrolės požymiai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Flag’as</dc:title>
  <dc:creator>Jonas Brusokas</dc:creator>
  <cp:lastModifiedBy>Jonas Brusokas</cp:lastModifiedBy>
  <cp:revision>111</cp:revision>
  <dcterms:created xsi:type="dcterms:W3CDTF">2015-10-17T11:07:02Z</dcterms:created>
  <dcterms:modified xsi:type="dcterms:W3CDTF">2016-01-14T18:08:52Z</dcterms:modified>
</cp:coreProperties>
</file>