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57" r:id="rId4"/>
    <p:sldId id="276" r:id="rId5"/>
    <p:sldId id="275" r:id="rId6"/>
    <p:sldId id="27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1" r:id="rId19"/>
    <p:sldId id="272" r:id="rId20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rgis" initials="J" lastIdx="1" clrIdx="0">
    <p:extLst>
      <p:ext uri="{19B8F6BF-5375-455C-9EA6-DF929625EA0E}">
        <p15:presenceInfo xmlns:p15="http://schemas.microsoft.com/office/powerpoint/2012/main" userId="Jurg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28T12:35:05.273" idx="1">
    <p:pos x="7295" y="88"/>
    <p:text>1. Kokių žinot skaičių formatų?
2. Ilgas sveikas skaičius C kalboje (ADS kursas, II semestras)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BE0FB-9E68-4532-A825-7AA053A99A24}" type="datetimeFigureOut">
              <a:rPr lang="lt-LT" smtClean="0"/>
              <a:t>2015-12-01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EE2D6-ED52-47D6-B020-B7194EB363F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1345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5FF50-7DB1-4CCA-A222-BDD49EC413DD}" type="slidenum">
              <a:rPr lang="lt-LT" smtClean="0"/>
              <a:t>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0542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BA2-6027-434F-B91C-49AD6F8DA7CE}" type="datetimeFigureOut">
              <a:rPr lang="lt-LT" smtClean="0"/>
              <a:t>2015-12-01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13F5-3EDD-4D5F-A71A-FCBEFF1169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3002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BA2-6027-434F-B91C-49AD6F8DA7CE}" type="datetimeFigureOut">
              <a:rPr lang="lt-LT" smtClean="0"/>
              <a:t>2015-12-01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13F5-3EDD-4D5F-A71A-FCBEFF1169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2250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BA2-6027-434F-B91C-49AD6F8DA7CE}" type="datetimeFigureOut">
              <a:rPr lang="lt-LT" smtClean="0"/>
              <a:t>2015-12-01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13F5-3EDD-4D5F-A71A-FCBEFF1169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942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BA2-6027-434F-B91C-49AD6F8DA7CE}" type="datetimeFigureOut">
              <a:rPr lang="lt-LT" smtClean="0"/>
              <a:t>2015-12-01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13F5-3EDD-4D5F-A71A-FCBEFF1169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240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BA2-6027-434F-B91C-49AD6F8DA7CE}" type="datetimeFigureOut">
              <a:rPr lang="lt-LT" smtClean="0"/>
              <a:t>2015-12-01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13F5-3EDD-4D5F-A71A-FCBEFF1169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569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BA2-6027-434F-B91C-49AD6F8DA7CE}" type="datetimeFigureOut">
              <a:rPr lang="lt-LT" smtClean="0"/>
              <a:t>2015-12-01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13F5-3EDD-4D5F-A71A-FCBEFF1169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9353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BA2-6027-434F-B91C-49AD6F8DA7CE}" type="datetimeFigureOut">
              <a:rPr lang="lt-LT" smtClean="0"/>
              <a:t>2015-12-01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13F5-3EDD-4D5F-A71A-FCBEFF1169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9850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BA2-6027-434F-B91C-49AD6F8DA7CE}" type="datetimeFigureOut">
              <a:rPr lang="lt-LT" smtClean="0"/>
              <a:t>2015-12-01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13F5-3EDD-4D5F-A71A-FCBEFF1169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3819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BA2-6027-434F-B91C-49AD6F8DA7CE}" type="datetimeFigureOut">
              <a:rPr lang="lt-LT" smtClean="0"/>
              <a:t>2015-12-01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13F5-3EDD-4D5F-A71A-FCBEFF1169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8890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BA2-6027-434F-B91C-49AD6F8DA7CE}" type="datetimeFigureOut">
              <a:rPr lang="lt-LT" smtClean="0"/>
              <a:t>2015-12-01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13F5-3EDD-4D5F-A71A-FCBEFF1169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6162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BA2-6027-434F-B91C-49AD6F8DA7CE}" type="datetimeFigureOut">
              <a:rPr lang="lt-LT" smtClean="0"/>
              <a:t>2015-12-01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13F5-3EDD-4D5F-A71A-FCBEFF1169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2747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9BA2-6027-434F-B91C-49AD6F8DA7CE}" type="datetimeFigureOut">
              <a:rPr lang="lt-LT" smtClean="0"/>
              <a:t>2015-12-01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413F5-3EDD-4D5F-A71A-FCBEFF1169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4136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abbage.cs.qc.edu/courses/cs341/IEEE-754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Skaičiaus formatai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8551" y="5095860"/>
            <a:ext cx="5754985" cy="1655762"/>
          </a:xfrm>
        </p:spPr>
        <p:txBody>
          <a:bodyPr/>
          <a:lstStyle/>
          <a:p>
            <a:r>
              <a:rPr lang="lt-LT" dirty="0" smtClean="0"/>
              <a:t>SS kažkelinta paskaita</a:t>
            </a:r>
          </a:p>
          <a:p>
            <a:r>
              <a:rPr lang="lt-LT" dirty="0" smtClean="0"/>
              <a:t>Parengė Jurgis Kargaudas</a:t>
            </a:r>
            <a:endParaRPr lang="lt-L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358710" cy="212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Floating point format</a:t>
            </a:r>
            <a:r>
              <a:rPr lang="lt-LT" dirty="0" smtClean="0"/>
              <a:t>ai (1) </a:t>
            </a:r>
            <a:endParaRPr lang="lt-LT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07084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i="1" dirty="0" smtClean="0"/>
              <a:t>Single-precision floating-point format / Trumpas realus formatas (4 baitai)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78990"/>
              </p:ext>
            </p:extLst>
          </p:nvPr>
        </p:nvGraphicFramePr>
        <p:xfrm>
          <a:off x="838200" y="1440174"/>
          <a:ext cx="10494560" cy="393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430"/>
                <a:gridCol w="2184165"/>
                <a:gridCol w="7542965"/>
              </a:tblGrid>
              <a:tr h="393632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S (1b)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Charakteristika (8b)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Mantisė (23b)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46908"/>
              </p:ext>
            </p:extLst>
          </p:nvPr>
        </p:nvGraphicFramePr>
        <p:xfrm>
          <a:off x="838200" y="2380320"/>
          <a:ext cx="10494560" cy="393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430"/>
                <a:gridCol w="2184165"/>
                <a:gridCol w="7542965"/>
              </a:tblGrid>
              <a:tr h="393632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S (1b)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Charakteristika (11b)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Mantisė (52b)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3018" y="202707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i="1" dirty="0" smtClean="0"/>
              <a:t>Double-precision floating-point format / Ilgas realus formatas (8 baitai)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004769"/>
              </p:ext>
            </p:extLst>
          </p:nvPr>
        </p:nvGraphicFramePr>
        <p:xfrm>
          <a:off x="838200" y="3197957"/>
          <a:ext cx="10515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984"/>
                <a:gridCol w="2207533"/>
                <a:gridCol w="1244650"/>
                <a:gridCol w="63134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(1b)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Charakteristika (15b)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i bitas (1b)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Mantisė (63 b)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33018" y="285626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i="1" dirty="0" smtClean="0"/>
              <a:t>Vidinis realus formatas (10 baitų)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49945"/>
              </p:ext>
            </p:extLst>
          </p:nvPr>
        </p:nvGraphicFramePr>
        <p:xfrm>
          <a:off x="262810" y="4363770"/>
          <a:ext cx="762466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189"/>
                <a:gridCol w="1567543"/>
                <a:gridCol w="2052735"/>
                <a:gridCol w="1213533"/>
                <a:gridCol w="1147665"/>
              </a:tblGrid>
              <a:tr h="319755">
                <a:tc>
                  <a:txBody>
                    <a:bodyPr/>
                    <a:lstStyle/>
                    <a:p>
                      <a:pPr algn="ct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Ženklo bitas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Charakteristika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bitas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Mantisė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Trumpas realus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bitas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8b (eilė +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127</a:t>
                      </a:r>
                      <a:r>
                        <a:rPr lang="lt-LT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NĖRA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bitai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Ilgas realus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11b (eilė + 1023</a:t>
                      </a:r>
                      <a:r>
                        <a:rPr lang="lt-LT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bitai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Vidinis realus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15b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(eilė + 16383</a:t>
                      </a:r>
                      <a:r>
                        <a:rPr lang="lt-LT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1 bitas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63 bitai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02021" y="5883552"/>
            <a:ext cx="751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 smtClean="0"/>
              <a:t>Normalizuota forma: </a:t>
            </a:r>
            <a:r>
              <a:rPr lang="lt-LT" sz="2400" b="1" dirty="0" smtClean="0"/>
              <a:t>(-1)</a:t>
            </a:r>
            <a:r>
              <a:rPr lang="lt-LT" sz="2400" b="1" baseline="30000" dirty="0" smtClean="0"/>
              <a:t>S</a:t>
            </a:r>
            <a:r>
              <a:rPr lang="lt-LT" sz="2400" b="1" dirty="0" smtClean="0"/>
              <a:t> * 2</a:t>
            </a:r>
            <a:r>
              <a:rPr lang="lt-LT" sz="2400" b="1" baseline="30000" dirty="0" smtClean="0"/>
              <a:t>eilė</a:t>
            </a:r>
            <a:r>
              <a:rPr lang="lt-LT" sz="2400" b="1" dirty="0" smtClean="0"/>
              <a:t> * 1,mantisė (i bitas </a:t>
            </a:r>
            <a:r>
              <a:rPr lang="en-US" sz="2400" b="1" dirty="0" smtClean="0"/>
              <a:t>= 1)</a:t>
            </a:r>
          </a:p>
          <a:p>
            <a:r>
              <a:rPr lang="lt-LT" sz="2400" dirty="0" smtClean="0"/>
              <a:t>N</a:t>
            </a:r>
            <a:r>
              <a:rPr lang="en-US" sz="2400" dirty="0" smtClean="0"/>
              <a:t>en</a:t>
            </a:r>
            <a:r>
              <a:rPr lang="lt-LT" sz="2400" dirty="0" smtClean="0"/>
              <a:t>ormalizuota forma: </a:t>
            </a:r>
            <a:r>
              <a:rPr lang="lt-LT" sz="2400" b="1" dirty="0" smtClean="0"/>
              <a:t>(-1)</a:t>
            </a:r>
            <a:r>
              <a:rPr lang="lt-LT" sz="2400" b="1" baseline="30000" dirty="0" smtClean="0"/>
              <a:t>S</a:t>
            </a:r>
            <a:r>
              <a:rPr lang="lt-LT" sz="2400" b="1" dirty="0" smtClean="0"/>
              <a:t> * 2</a:t>
            </a:r>
            <a:r>
              <a:rPr lang="lt-LT" sz="2400" b="1" baseline="30000" dirty="0" smtClean="0"/>
              <a:t>eilė</a:t>
            </a:r>
            <a:r>
              <a:rPr lang="lt-LT" sz="2400" b="1" dirty="0" smtClean="0"/>
              <a:t> * 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lt-LT" sz="2400" b="1" dirty="0" smtClean="0"/>
              <a:t>,mantisė</a:t>
            </a:r>
            <a:endParaRPr lang="lt-LT" sz="2400" b="1" u="sng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8192276" y="3631890"/>
            <a:ext cx="3999724" cy="3226110"/>
            <a:chOff x="8192276" y="3631890"/>
            <a:chExt cx="3999724" cy="322611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3434" y="4438741"/>
              <a:ext cx="3208566" cy="241925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192276" y="3631890"/>
              <a:ext cx="36949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/>
                <a:t>Kaip atsiminti eiliškumą pagal dydį</a:t>
              </a:r>
              <a:r>
                <a:rPr lang="en-US" dirty="0" smtClean="0"/>
                <a:t>:</a:t>
              </a:r>
            </a:p>
            <a:p>
              <a:r>
                <a:rPr lang="lt-LT" dirty="0" smtClean="0"/>
                <a:t>Iš pradžių būna trumpas, po to ilgas, o po to jau ir vidinis...</a:t>
              </a:r>
            </a:p>
            <a:p>
              <a:endParaRPr lang="lt-LT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3631890"/>
            <a:ext cx="482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* </a:t>
            </a:r>
            <a:r>
              <a:rPr lang="lt-LT" i="1" dirty="0" smtClean="0"/>
              <a:t>i</a:t>
            </a:r>
            <a:r>
              <a:rPr lang="en-US" i="1" dirty="0" smtClean="0"/>
              <a:t> </a:t>
            </a:r>
            <a:r>
              <a:rPr lang="en-US" i="1" dirty="0" err="1" smtClean="0"/>
              <a:t>bitas</a:t>
            </a:r>
            <a:r>
              <a:rPr lang="en-US" i="1" dirty="0" smtClean="0"/>
              <a:t> </a:t>
            </a:r>
            <a:r>
              <a:rPr lang="en-US" i="1" dirty="0" err="1" smtClean="0"/>
              <a:t>parodo</a:t>
            </a:r>
            <a:r>
              <a:rPr lang="en-US" i="1" dirty="0" smtClean="0"/>
              <a:t>, </a:t>
            </a:r>
            <a:r>
              <a:rPr lang="en-US" i="1" dirty="0" err="1" smtClean="0"/>
              <a:t>koks</a:t>
            </a:r>
            <a:r>
              <a:rPr lang="en-US" i="1" dirty="0" smtClean="0"/>
              <a:t> </a:t>
            </a:r>
            <a:r>
              <a:rPr lang="en-US" i="1" dirty="0" err="1" smtClean="0"/>
              <a:t>skai</a:t>
            </a:r>
            <a:r>
              <a:rPr lang="lt-LT" i="1" dirty="0" smtClean="0"/>
              <a:t>čius eina prieš mantisę</a:t>
            </a:r>
            <a:endParaRPr lang="lt-LT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802551" y="3111478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*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82546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Floating point formatai (2)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82" y="1690688"/>
            <a:ext cx="11031206" cy="4351338"/>
          </a:xfrm>
        </p:spPr>
        <p:txBody>
          <a:bodyPr/>
          <a:lstStyle/>
          <a:p>
            <a:r>
              <a:rPr lang="lt-LT" dirty="0" smtClean="0"/>
              <a:t>S (Sign) bitas – parodo, koks yra skaičiaus ženklas.</a:t>
            </a:r>
            <a:br>
              <a:rPr lang="lt-LT" dirty="0" smtClean="0"/>
            </a:br>
            <a:r>
              <a:rPr lang="en-US" dirty="0" err="1" smtClean="0"/>
              <a:t>Skai</a:t>
            </a:r>
            <a:r>
              <a:rPr lang="lt-LT" dirty="0" smtClean="0"/>
              <a:t>čius neigiamas </a:t>
            </a:r>
            <a:r>
              <a:rPr lang="lt-LT" dirty="0" smtClean="0">
                <a:sym typeface="Wingdings" panose="05000000000000000000" pitchFamily="2" charset="2"/>
              </a:rPr>
              <a:t> Sign TRUE  S</a:t>
            </a:r>
            <a:r>
              <a:rPr lang="en-US" dirty="0" smtClean="0">
                <a:sym typeface="Wingdings" panose="05000000000000000000" pitchFamily="2" charset="2"/>
              </a:rPr>
              <a:t>=1</a:t>
            </a: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 err="1" smtClean="0">
                <a:sym typeface="Wingdings" panose="05000000000000000000" pitchFamily="2" charset="2"/>
              </a:rPr>
              <a:t>Skai</a:t>
            </a:r>
            <a:r>
              <a:rPr lang="lt-LT" dirty="0" smtClean="0">
                <a:sym typeface="Wingdings" panose="05000000000000000000" pitchFamily="2" charset="2"/>
              </a:rPr>
              <a:t>čius teigiamas  Sign FALSE S</a:t>
            </a:r>
            <a:r>
              <a:rPr lang="en-US" dirty="0" smtClean="0">
                <a:sym typeface="Wingdings" panose="05000000000000000000" pitchFamily="2" charset="2"/>
              </a:rPr>
              <a:t>=0</a:t>
            </a:r>
          </a:p>
          <a:p>
            <a:r>
              <a:rPr lang="lt-LT" dirty="0" smtClean="0">
                <a:sym typeface="Wingdings" panose="05000000000000000000" pitchFamily="2" charset="2"/>
              </a:rPr>
              <a:t>Charakteristikos skaičiavimas:</a:t>
            </a:r>
          </a:p>
          <a:p>
            <a:pPr lvl="1"/>
            <a:r>
              <a:rPr lang="lt-LT" dirty="0" smtClean="0">
                <a:sym typeface="Wingdings" panose="05000000000000000000" pitchFamily="2" charset="2"/>
              </a:rPr>
              <a:t>Kablelį turime „nustumti“ taip, kad jis būtų po vyriausio vieneto</a:t>
            </a:r>
          </a:p>
          <a:p>
            <a:pPr lvl="1"/>
            <a:r>
              <a:rPr lang="lt-LT" dirty="0" smtClean="0">
                <a:sym typeface="Wingdings" panose="05000000000000000000" pitchFamily="2" charset="2"/>
              </a:rPr>
              <a:t>Eilė: per kiek pozicijų „stumsime“ kablelį. Jei stumsime į kairę pusę – eilė teigiama, jeigu į dešinę pusę – eilė neigiama.</a:t>
            </a:r>
            <a:br>
              <a:rPr lang="lt-LT" dirty="0" smtClean="0">
                <a:sym typeface="Wingdings" panose="05000000000000000000" pitchFamily="2" charset="2"/>
              </a:rPr>
            </a:br>
            <a:r>
              <a:rPr lang="lt-LT" i="1" dirty="0" smtClean="0">
                <a:sym typeface="Wingdings" panose="05000000000000000000" pitchFamily="2" charset="2"/>
              </a:rPr>
              <a:t>Pvz.: Verčiam 75,45 į floating point formatą. Pradedam dirbti su sveikąją dalimi: pasivertę </a:t>
            </a:r>
            <a:r>
              <a:rPr lang="en-US" i="1" dirty="0" smtClean="0">
                <a:sym typeface="Wingdings" panose="05000000000000000000" pitchFamily="2" charset="2"/>
              </a:rPr>
              <a:t>75 </a:t>
            </a:r>
            <a:r>
              <a:rPr lang="lt-LT" i="1" dirty="0" smtClean="0">
                <a:sym typeface="Wingdings" panose="05000000000000000000" pitchFamily="2" charset="2"/>
              </a:rPr>
              <a:t>į dvejetainį pavidalą, gaunam 1001001</a:t>
            </a:r>
            <a:r>
              <a:rPr lang="lt-LT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lt-LT" i="1" dirty="0" smtClean="0">
                <a:sym typeface="Wingdings" panose="05000000000000000000" pitchFamily="2" charset="2"/>
              </a:rPr>
              <a:t>trupmeninė_dalis. Pastūmus kablelį: 1</a:t>
            </a:r>
            <a:r>
              <a:rPr lang="lt-LT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lt-LT" i="1" dirty="0" smtClean="0">
                <a:sym typeface="Wingdings" panose="05000000000000000000" pitchFamily="2" charset="2"/>
              </a:rPr>
              <a:t>001001trupmeninė_dalis. Stūmėm į kairę per 6 pozicijas  eilė </a:t>
            </a:r>
            <a:r>
              <a:rPr lang="en-US" i="1" dirty="0" smtClean="0">
                <a:sym typeface="Wingdings" panose="05000000000000000000" pitchFamily="2" charset="2"/>
              </a:rPr>
              <a:t>= </a:t>
            </a:r>
            <a:r>
              <a:rPr lang="lt-LT" i="1" dirty="0" smtClean="0">
                <a:sym typeface="Wingdings" panose="05000000000000000000" pitchFamily="2" charset="2"/>
              </a:rPr>
              <a:t>+6. </a:t>
            </a:r>
            <a:endParaRPr lang="en-US" i="1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91" y="365125"/>
            <a:ext cx="3942979" cy="207324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64866" y="4499913"/>
            <a:ext cx="10202456" cy="6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9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</a:t>
            </a:r>
            <a:r>
              <a:rPr lang="en-US" dirty="0" err="1" smtClean="0"/>
              <a:t>formatai</a:t>
            </a:r>
            <a:r>
              <a:rPr lang="en-US" dirty="0" smtClean="0"/>
              <a:t> (3)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7771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Neb</a:t>
            </a:r>
            <a:r>
              <a:rPr lang="lt-LT" dirty="0" smtClean="0"/>
              <a:t>ūtina atsiminti 127 (7Fh), 1023 (3FFh) ir 16383</a:t>
            </a:r>
            <a:br>
              <a:rPr lang="lt-LT" dirty="0" smtClean="0"/>
            </a:br>
            <a:r>
              <a:rPr lang="lt-LT" dirty="0" smtClean="0"/>
              <a:t>(3FFFh). Užtenka atsiminti, kiek bitų užima</a:t>
            </a:r>
            <a:br>
              <a:rPr lang="lt-LT" dirty="0" smtClean="0"/>
            </a:br>
            <a:r>
              <a:rPr lang="lt-LT" dirty="0" smtClean="0"/>
              <a:t>charakteristika (8, 11 arba 15) ir surašyt į vyriausią poziciją nulį, o visas kitas – vienetus.</a:t>
            </a:r>
            <a:br>
              <a:rPr lang="lt-LT" dirty="0" smtClean="0"/>
            </a:br>
            <a:r>
              <a:rPr lang="lt-LT" i="1" dirty="0" smtClean="0"/>
              <a:t>Pvz.: Verčiame skaičių į ilgą realų formatą. Vadinasi, charakteristiką užims 11 bitų. Reiškia, charakteristika, </a:t>
            </a:r>
            <a:r>
              <a:rPr lang="lt-LT" i="1" u="sng" dirty="0" smtClean="0"/>
              <a:t>dar nepridėjus eilės</a:t>
            </a:r>
            <a:r>
              <a:rPr lang="lt-LT" i="1" dirty="0" smtClean="0"/>
              <a:t>, bus tokia: 011 1111 1111</a:t>
            </a:r>
          </a:p>
          <a:p>
            <a:r>
              <a:rPr lang="lt-LT" dirty="0" smtClean="0"/>
              <a:t>Nebūtina atsiminti, kiek bitų užima mantisė. Užtenka žinoti, kiek bitų išvis užima formatas ir kiek bitų užima ženklo, charakteristikos ir i bitas (jei jis yra). Visi likę bitai bus skirti mantisei.</a:t>
            </a:r>
            <a:r>
              <a:rPr lang="lt-LT" dirty="0"/>
              <a:t/>
            </a:r>
            <a:br>
              <a:rPr lang="lt-LT" dirty="0"/>
            </a:br>
            <a:r>
              <a:rPr lang="lt-LT" i="1" dirty="0" smtClean="0"/>
              <a:t>Pvz.: verčiam skaičių į vidinį realų formatą. Vadinasi, ženklo, charakteristikos ir i bitai užims 17 bitų (1+15+1). Reiškia, mantisei liks 63 bitai (80</a:t>
            </a:r>
            <a:r>
              <a:rPr lang="en-US" i="1" dirty="0" smtClean="0"/>
              <a:t> </a:t>
            </a:r>
            <a:r>
              <a:rPr lang="lt-LT" i="1" dirty="0" smtClean="0"/>
              <a:t>–</a:t>
            </a:r>
            <a:r>
              <a:rPr lang="en-US" i="1" dirty="0" smtClean="0"/>
              <a:t> </a:t>
            </a:r>
            <a:r>
              <a:rPr lang="lt-LT" i="1" dirty="0" smtClean="0"/>
              <a:t>17</a:t>
            </a:r>
            <a:r>
              <a:rPr lang="en-US" i="1" dirty="0" smtClean="0"/>
              <a:t> = 63</a:t>
            </a:r>
            <a:r>
              <a:rPr lang="lt-LT" i="1" dirty="0" smtClean="0"/>
              <a:t>).</a:t>
            </a:r>
          </a:p>
          <a:p>
            <a:r>
              <a:rPr lang="en-US" dirty="0" smtClean="0"/>
              <a:t>[Insert </a:t>
            </a:r>
            <a:r>
              <a:rPr lang="lt-LT" dirty="0" smtClean="0"/>
              <a:t>your_trick here]</a:t>
            </a:r>
          </a:p>
          <a:p>
            <a:endParaRPr lang="lt-LT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91" y="365125"/>
            <a:ext cx="3942979" cy="207324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156996" y="4739951"/>
            <a:ext cx="9815804" cy="18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768" y="3007015"/>
            <a:ext cx="9372032" cy="6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5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Vertimas į floating point formatą</a:t>
            </a:r>
            <a:r>
              <a:rPr lang="en-US" dirty="0" smtClean="0"/>
              <a:t> (1)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t-LT" dirty="0" smtClean="0"/>
              <a:t>Turime skaičių -155,48. Norime paversti jį į 4 baitų floating point formatą, o atsakymą užrašyti šešioliktainėje sistemoje.</a:t>
            </a:r>
          </a:p>
          <a:p>
            <a:pPr marL="0" indent="0">
              <a:buNone/>
            </a:pPr>
            <a:r>
              <a:rPr lang="lt-LT" dirty="0" smtClean="0"/>
              <a:t>Skaičius neigiamas </a:t>
            </a:r>
            <a:r>
              <a:rPr lang="lt-LT" dirty="0" smtClean="0">
                <a:sym typeface="Wingdings" panose="05000000000000000000" pitchFamily="2" charset="2"/>
              </a:rPr>
              <a:t> Sign bitas </a:t>
            </a:r>
            <a:r>
              <a:rPr lang="en-US" dirty="0" smtClean="0">
                <a:sym typeface="Wingdings" panose="05000000000000000000" pitchFamily="2" charset="2"/>
              </a:rPr>
              <a:t>= </a:t>
            </a:r>
            <a:r>
              <a:rPr lang="lt-LT" dirty="0" smtClean="0"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lt-LT" dirty="0" smtClean="0"/>
          </a:p>
          <a:p>
            <a:pPr marL="0" indent="0">
              <a:buNone/>
            </a:pPr>
            <a:r>
              <a:rPr lang="lt-LT" dirty="0" smtClean="0"/>
              <a:t>Įsiminę sign bitą, toliau dirbame tik su teigiamu skaičiumi (155,48). Verčiant atskirai dirbame su sveikąja ir trupmenine dalimis.</a:t>
            </a:r>
          </a:p>
          <a:p>
            <a:pPr marL="0" indent="0">
              <a:buNone/>
            </a:pPr>
            <a:r>
              <a:rPr lang="lt-LT" b="1" dirty="0" smtClean="0"/>
              <a:t>Sveikoji dalis:</a:t>
            </a:r>
          </a:p>
          <a:p>
            <a:r>
              <a:rPr lang="lt-LT" dirty="0" smtClean="0"/>
              <a:t>Pasiverčiame sveikąją dalį į dvejetainį pavidalą. 155</a:t>
            </a:r>
            <a:r>
              <a:rPr lang="lt-LT" baseline="-25000" dirty="0" smtClean="0"/>
              <a:t>10</a:t>
            </a:r>
            <a:r>
              <a:rPr lang="lt-LT" dirty="0" smtClean="0"/>
              <a:t> </a:t>
            </a:r>
            <a:r>
              <a:rPr lang="en-US" dirty="0" smtClean="0"/>
              <a:t>= 10011011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Po </a:t>
            </a:r>
            <a:r>
              <a:rPr lang="en-US" dirty="0" err="1" smtClean="0"/>
              <a:t>vyriausio</a:t>
            </a:r>
            <a:r>
              <a:rPr lang="en-US" dirty="0" smtClean="0"/>
              <a:t> </a:t>
            </a:r>
            <a:r>
              <a:rPr lang="en-US" dirty="0" err="1" smtClean="0"/>
              <a:t>vieneto</a:t>
            </a:r>
            <a:r>
              <a:rPr lang="en-US" dirty="0" smtClean="0"/>
              <a:t> </a:t>
            </a:r>
            <a:r>
              <a:rPr lang="en-US" dirty="0" err="1" smtClean="0"/>
              <a:t>yra</a:t>
            </a:r>
            <a:r>
              <a:rPr lang="en-US" dirty="0" smtClean="0"/>
              <a:t> 7 </a:t>
            </a:r>
            <a:r>
              <a:rPr lang="en-US" dirty="0" err="1" smtClean="0"/>
              <a:t>bitai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jau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turime</a:t>
            </a:r>
            <a:r>
              <a:rPr lang="en-US" dirty="0" smtClean="0">
                <a:sym typeface="Wingdings" panose="05000000000000000000" pitchFamily="2" charset="2"/>
              </a:rPr>
              <a:t> 7 mantis</a:t>
            </a:r>
            <a:r>
              <a:rPr lang="lt-LT" dirty="0" smtClean="0">
                <a:sym typeface="Wingdings" panose="05000000000000000000" pitchFamily="2" charset="2"/>
              </a:rPr>
              <a:t>ės bitus.</a:t>
            </a:r>
          </a:p>
          <a:p>
            <a:r>
              <a:rPr lang="lt-LT" dirty="0" smtClean="0">
                <a:sym typeface="Wingdings" panose="05000000000000000000" pitchFamily="2" charset="2"/>
              </a:rPr>
              <a:t>Mantisė iš viso sudaryta iš 23 bitų. Reiškia, trūksta dar 16-kos (23-7</a:t>
            </a:r>
            <a:r>
              <a:rPr lang="en-US" dirty="0" smtClean="0">
                <a:sym typeface="Wingdings" panose="05000000000000000000" pitchFamily="2" charset="2"/>
              </a:rPr>
              <a:t>=16).</a:t>
            </a:r>
            <a:endParaRPr lang="lt-LT" dirty="0" smtClean="0"/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847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b="1" dirty="0" smtClean="0"/>
              <a:t>Trupmeninė dalis:</a:t>
            </a:r>
          </a:p>
          <a:p>
            <a:r>
              <a:rPr lang="lt-LT" dirty="0" smtClean="0"/>
              <a:t>Skaičiaus trupmeninę dalį (0,48) reikia versti į dvejetainę. Mum reikia versti tol, kol gausime 16 bitų (nes tik tiek trūksta iki pilnos mantisės). </a:t>
            </a:r>
            <a:r>
              <a:rPr lang="lt-LT" i="1" dirty="0" smtClean="0"/>
              <a:t>Pastaba: iš kuo mažiau baitų sudarytas floating-point formatas, tuo mažesnis jo tikslumas.</a:t>
            </a:r>
          </a:p>
          <a:p>
            <a:r>
              <a:rPr lang="lt-LT" dirty="0" smtClean="0"/>
              <a:t>Vertimo procesas:</a:t>
            </a:r>
          </a:p>
          <a:p>
            <a:pPr lvl="1"/>
            <a:r>
              <a:rPr lang="lt-LT" dirty="0" smtClean="0"/>
              <a:t>Dauginam trupmeninę dalį iš 2</a:t>
            </a:r>
          </a:p>
          <a:p>
            <a:pPr lvl="1"/>
            <a:r>
              <a:rPr lang="lt-LT" dirty="0" smtClean="0"/>
              <a:t>Pasiimam sveikąją dalį (ją įrašysim į mantisę)</a:t>
            </a:r>
          </a:p>
          <a:p>
            <a:pPr lvl="1"/>
            <a:r>
              <a:rPr lang="lt-LT" dirty="0" smtClean="0"/>
              <a:t>Toliau dirbam </a:t>
            </a:r>
            <a:r>
              <a:rPr lang="lt-LT" dirty="0" smtClean="0">
                <a:solidFill>
                  <a:srgbClr val="FF0000"/>
                </a:solidFill>
              </a:rPr>
              <a:t>tik</a:t>
            </a:r>
            <a:r>
              <a:rPr lang="lt-LT" dirty="0" smtClean="0"/>
              <a:t> su trupmenine dalim</a:t>
            </a:r>
            <a:endParaRPr lang="lt-LT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t-LT" dirty="0" smtClean="0"/>
              <a:t>Vertimas į floating point formatą</a:t>
            </a:r>
            <a:r>
              <a:rPr lang="en-US" dirty="0" smtClean="0"/>
              <a:t> (2)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688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74971" y="5553777"/>
            <a:ext cx="10298289" cy="269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8" name="Rectangle 17"/>
          <p:cNvSpPr/>
          <p:nvPr/>
        </p:nvSpPr>
        <p:spPr>
          <a:xfrm>
            <a:off x="906462" y="5188017"/>
            <a:ext cx="4676191" cy="2887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7" name="Rectangle 16"/>
          <p:cNvSpPr/>
          <p:nvPr/>
        </p:nvSpPr>
        <p:spPr>
          <a:xfrm>
            <a:off x="906462" y="4302493"/>
            <a:ext cx="1456418" cy="250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6025"/>
            <a:ext cx="10515600" cy="1325563"/>
          </a:xfrm>
        </p:spPr>
        <p:txBody>
          <a:bodyPr/>
          <a:lstStyle/>
          <a:p>
            <a:pPr algn="ctr"/>
            <a:r>
              <a:rPr lang="lt-LT" dirty="0" smtClean="0"/>
              <a:t>Vertimas į floating point formatą (3)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950126"/>
            <a:ext cx="10515600" cy="20810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lt-LT" b="1" dirty="0" smtClean="0"/>
              <a:t>Turime:</a:t>
            </a:r>
          </a:p>
          <a:p>
            <a:r>
              <a:rPr lang="en-US" dirty="0" smtClean="0"/>
              <a:t>S </a:t>
            </a:r>
            <a:r>
              <a:rPr lang="en-US" dirty="0" err="1" smtClean="0"/>
              <a:t>bitas</a:t>
            </a:r>
            <a:r>
              <a:rPr lang="lt-LT" dirty="0" smtClean="0"/>
              <a:t> </a:t>
            </a:r>
            <a:r>
              <a:rPr lang="en-US" dirty="0" smtClean="0"/>
              <a:t>= </a:t>
            </a:r>
            <a:r>
              <a:rPr lang="lt-LT" dirty="0" smtClean="0"/>
              <a:t>1</a:t>
            </a:r>
            <a:endParaRPr lang="en-US" dirty="0" smtClean="0"/>
          </a:p>
          <a:p>
            <a:r>
              <a:rPr lang="en-US" dirty="0" err="1" smtClean="0"/>
              <a:t>Eil</a:t>
            </a:r>
            <a:r>
              <a:rPr lang="lt-LT" dirty="0" smtClean="0"/>
              <a:t>ė </a:t>
            </a:r>
            <a:r>
              <a:rPr lang="en-US" dirty="0" smtClean="0"/>
              <a:t>= +7, </a:t>
            </a:r>
            <a:r>
              <a:rPr lang="en-US" dirty="0" err="1" smtClean="0"/>
              <a:t>nes</a:t>
            </a:r>
            <a:r>
              <a:rPr lang="en-US" dirty="0" smtClean="0"/>
              <a:t> </a:t>
            </a:r>
            <a:r>
              <a:rPr lang="lt-LT" dirty="0" smtClean="0"/>
              <a:t>kablelį stumiam per 7 vietas į kairę (1001 1011</a:t>
            </a:r>
            <a:r>
              <a:rPr lang="lt-LT" b="1" i="1" dirty="0" smtClean="0">
                <a:solidFill>
                  <a:srgbClr val="FF0000"/>
                </a:solidFill>
              </a:rPr>
              <a:t>,</a:t>
            </a:r>
            <a:r>
              <a:rPr lang="lt-LT" dirty="0" smtClean="0"/>
              <a:t>011... </a:t>
            </a:r>
            <a:r>
              <a:rPr lang="lt-LT" dirty="0" smtClean="0">
                <a:sym typeface="Wingdings" panose="05000000000000000000" pitchFamily="2" charset="2"/>
              </a:rPr>
              <a:t></a:t>
            </a:r>
            <a:br>
              <a:rPr lang="lt-LT" dirty="0" smtClean="0">
                <a:sym typeface="Wingdings" panose="05000000000000000000" pitchFamily="2" charset="2"/>
              </a:rPr>
            </a:br>
            <a:r>
              <a:rPr lang="lt-LT" dirty="0" smtClean="0">
                <a:sym typeface="Wingdings" panose="05000000000000000000" pitchFamily="2" charset="2"/>
              </a:rPr>
              <a:t>1</a:t>
            </a:r>
            <a:r>
              <a:rPr lang="lt-LT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lt-LT" dirty="0" smtClean="0">
                <a:sym typeface="Wingdings" panose="05000000000000000000" pitchFamily="2" charset="2"/>
              </a:rPr>
              <a:t>0011011011...</a:t>
            </a:r>
          </a:p>
          <a:p>
            <a:r>
              <a:rPr lang="lt-LT" dirty="0" smtClean="0">
                <a:sym typeface="Wingdings" panose="05000000000000000000" pitchFamily="2" charset="2"/>
              </a:rPr>
              <a:t>Charakteristika </a:t>
            </a:r>
            <a:r>
              <a:rPr lang="en-US" dirty="0" smtClean="0">
                <a:sym typeface="Wingdings" panose="05000000000000000000" pitchFamily="2" charset="2"/>
              </a:rPr>
              <a:t>= 127+7 = 134 = 1000 0110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Mantis</a:t>
            </a:r>
            <a:r>
              <a:rPr lang="lt-LT" dirty="0" smtClean="0">
                <a:sym typeface="Wingdings" panose="05000000000000000000" pitchFamily="2" charset="2"/>
              </a:rPr>
              <a:t>ė sudaryta iš 23 bitų (sudaryta iš 7 bitų iš sveikosios dalies ir 16 bitų iš trupmeninės dalies)</a:t>
            </a:r>
            <a:endParaRPr lang="en-US" dirty="0" smtClean="0"/>
          </a:p>
          <a:p>
            <a:endParaRPr lang="lt-LT" dirty="0"/>
          </a:p>
        </p:txBody>
      </p:sp>
      <p:grpSp>
        <p:nvGrpSpPr>
          <p:cNvPr id="9" name="Group 8"/>
          <p:cNvGrpSpPr/>
          <p:nvPr/>
        </p:nvGrpSpPr>
        <p:grpSpPr>
          <a:xfrm>
            <a:off x="906462" y="1253713"/>
            <a:ext cx="7018175" cy="1237129"/>
            <a:chOff x="894184" y="1469222"/>
            <a:chExt cx="7018175" cy="1237129"/>
          </a:xfrm>
        </p:grpSpPr>
        <p:sp>
          <p:nvSpPr>
            <p:cNvPr id="4" name="TextBox 3"/>
            <p:cNvSpPr txBox="1"/>
            <p:nvPr/>
          </p:nvSpPr>
          <p:spPr>
            <a:xfrm>
              <a:off x="894184" y="1506022"/>
              <a:ext cx="14879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/>
                <a:t>0,48*2</a:t>
              </a:r>
              <a:r>
                <a:rPr lang="en-US" dirty="0" smtClean="0"/>
                <a:t>=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en-US" dirty="0" smtClean="0"/>
                <a:t>,96</a:t>
              </a:r>
            </a:p>
            <a:p>
              <a:r>
                <a:rPr lang="en-US" dirty="0" smtClean="0"/>
                <a:t>0,96*2=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,92</a:t>
              </a:r>
            </a:p>
            <a:p>
              <a:r>
                <a:rPr lang="en-US" dirty="0" smtClean="0"/>
                <a:t>0,92*2=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,84</a:t>
              </a:r>
            </a:p>
            <a:p>
              <a:r>
                <a:rPr lang="en-US" dirty="0" smtClean="0"/>
                <a:t>0,84*2=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,68</a:t>
              </a:r>
              <a:endParaRPr lang="lt-LT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54867" y="1506021"/>
              <a:ext cx="14644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0,68*2=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,36</a:t>
              </a:r>
            </a:p>
            <a:p>
              <a:r>
                <a:rPr lang="en-US" dirty="0" smtClean="0"/>
                <a:t>0,36*2=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en-US" dirty="0" smtClean="0"/>
                <a:t>,72</a:t>
              </a:r>
            </a:p>
            <a:p>
              <a:r>
                <a:rPr lang="en-US" dirty="0" smtClean="0"/>
                <a:t>0,72*2=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,44</a:t>
              </a:r>
            </a:p>
            <a:p>
              <a:r>
                <a:rPr lang="en-US" dirty="0" smtClean="0"/>
                <a:t>0,44*</a:t>
              </a:r>
              <a:r>
                <a:rPr lang="lt-LT" dirty="0" smtClean="0"/>
                <a:t>2</a:t>
              </a:r>
              <a:r>
                <a:rPr lang="en-US" dirty="0" smtClean="0"/>
                <a:t>=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en-US" dirty="0" smtClean="0"/>
                <a:t>,88</a:t>
              </a:r>
              <a:endParaRPr lang="lt-LT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15550" y="1506021"/>
              <a:ext cx="16680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0,88*2=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,</a:t>
              </a:r>
              <a:r>
                <a:rPr lang="lt-LT" dirty="0" smtClean="0"/>
                <a:t>7</a:t>
              </a:r>
              <a:r>
                <a:rPr lang="en-US" dirty="0" smtClean="0"/>
                <a:t>6</a:t>
              </a:r>
            </a:p>
            <a:p>
              <a:r>
                <a:rPr lang="en-US" dirty="0" smtClean="0"/>
                <a:t>0,</a:t>
              </a:r>
              <a:r>
                <a:rPr lang="lt-LT" dirty="0" smtClean="0"/>
                <a:t>7</a:t>
              </a:r>
              <a:r>
                <a:rPr lang="en-US" dirty="0" smtClean="0"/>
                <a:t>6*2=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,</a:t>
              </a:r>
              <a:r>
                <a:rPr lang="lt-LT" dirty="0" smtClean="0"/>
                <a:t>5</a:t>
              </a:r>
              <a:r>
                <a:rPr lang="en-US" dirty="0" smtClean="0"/>
                <a:t>2</a:t>
              </a:r>
            </a:p>
            <a:p>
              <a:r>
                <a:rPr lang="en-US" dirty="0" smtClean="0"/>
                <a:t>0,</a:t>
              </a:r>
              <a:r>
                <a:rPr lang="lt-LT" dirty="0" smtClean="0"/>
                <a:t>5</a:t>
              </a:r>
              <a:r>
                <a:rPr lang="en-US" dirty="0" smtClean="0"/>
                <a:t>2*2=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,</a:t>
              </a:r>
              <a:r>
                <a:rPr lang="lt-LT" dirty="0"/>
                <a:t>0</a:t>
              </a:r>
              <a:r>
                <a:rPr lang="en-US" dirty="0" smtClean="0"/>
                <a:t>4</a:t>
              </a:r>
            </a:p>
            <a:p>
              <a:r>
                <a:rPr lang="en-US" dirty="0" smtClean="0"/>
                <a:t>0,</a:t>
              </a:r>
              <a:r>
                <a:rPr lang="lt-LT" dirty="0" smtClean="0"/>
                <a:t>04</a:t>
              </a:r>
              <a:r>
                <a:rPr lang="en-US" dirty="0" smtClean="0"/>
                <a:t>*2=</a:t>
              </a:r>
              <a:r>
                <a:rPr lang="lt-LT" dirty="0" smtClean="0">
                  <a:solidFill>
                    <a:srgbClr val="FF0000"/>
                  </a:solidFill>
                </a:rPr>
                <a:t>0,</a:t>
              </a:r>
              <a:r>
                <a:rPr lang="lt-LT" dirty="0" smtClean="0"/>
                <a:t>08</a:t>
              </a:r>
              <a:endParaRPr lang="lt-LT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49007" y="1469222"/>
              <a:ext cx="14633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</a:t>
              </a:r>
              <a:r>
                <a:rPr lang="lt-LT" dirty="0" smtClean="0"/>
                <a:t>0</a:t>
              </a:r>
              <a:r>
                <a:rPr lang="en-US" dirty="0" smtClean="0"/>
                <a:t>8*2=</a:t>
              </a:r>
              <a:r>
                <a:rPr lang="lt-LT" dirty="0">
                  <a:solidFill>
                    <a:srgbClr val="FF0000"/>
                  </a:solidFill>
                </a:rPr>
                <a:t>0</a:t>
              </a:r>
              <a:r>
                <a:rPr lang="en-US" dirty="0" smtClean="0"/>
                <a:t>,</a:t>
              </a:r>
              <a:r>
                <a:rPr lang="lt-LT" dirty="0" smtClean="0"/>
                <a:t>1</a:t>
              </a:r>
              <a:r>
                <a:rPr lang="en-US" dirty="0" smtClean="0"/>
                <a:t>6</a:t>
              </a:r>
            </a:p>
            <a:p>
              <a:r>
                <a:rPr lang="en-US" dirty="0" smtClean="0"/>
                <a:t>0,</a:t>
              </a:r>
              <a:r>
                <a:rPr lang="lt-LT" dirty="0" smtClean="0"/>
                <a:t>1</a:t>
              </a:r>
              <a:r>
                <a:rPr lang="en-US" dirty="0" smtClean="0"/>
                <a:t>6*2=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en-US" dirty="0" smtClean="0"/>
                <a:t>,</a:t>
              </a:r>
              <a:r>
                <a:rPr lang="lt-LT" dirty="0" smtClean="0"/>
                <a:t>3</a:t>
              </a:r>
              <a:r>
                <a:rPr lang="en-US" dirty="0" smtClean="0"/>
                <a:t>2</a:t>
              </a:r>
            </a:p>
            <a:p>
              <a:r>
                <a:rPr lang="en-US" dirty="0" smtClean="0"/>
                <a:t>0,</a:t>
              </a:r>
              <a:r>
                <a:rPr lang="lt-LT" dirty="0" smtClean="0"/>
                <a:t>3</a:t>
              </a:r>
              <a:r>
                <a:rPr lang="en-US" dirty="0" smtClean="0"/>
                <a:t>2*2=</a:t>
              </a:r>
              <a:r>
                <a:rPr lang="lt-LT" dirty="0">
                  <a:solidFill>
                    <a:srgbClr val="FF0000"/>
                  </a:solidFill>
                </a:rPr>
                <a:t>0</a:t>
              </a:r>
              <a:r>
                <a:rPr lang="en-US" dirty="0" smtClean="0"/>
                <a:t>,</a:t>
              </a:r>
              <a:r>
                <a:rPr lang="lt-LT" dirty="0" smtClean="0"/>
                <a:t>6</a:t>
              </a:r>
              <a:r>
                <a:rPr lang="en-US" dirty="0" smtClean="0"/>
                <a:t>4</a:t>
              </a:r>
            </a:p>
            <a:p>
              <a:r>
                <a:rPr lang="en-US" dirty="0" smtClean="0"/>
                <a:t>0,</a:t>
              </a:r>
              <a:r>
                <a:rPr lang="lt-LT" dirty="0" smtClean="0"/>
                <a:t>6</a:t>
              </a:r>
              <a:r>
                <a:rPr lang="en-US" dirty="0" smtClean="0"/>
                <a:t>4*</a:t>
              </a:r>
              <a:r>
                <a:rPr lang="lt-LT" smtClean="0"/>
                <a:t>2</a:t>
              </a:r>
              <a:r>
                <a:rPr lang="en-US" smtClean="0"/>
                <a:t>=</a:t>
              </a:r>
              <a:r>
                <a:rPr lang="lt-LT" dirty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,</a:t>
              </a:r>
              <a:r>
                <a:rPr lang="lt-LT" dirty="0" smtClean="0"/>
                <a:t>2</a:t>
              </a:r>
              <a:r>
                <a:rPr lang="en-US" dirty="0" smtClean="0"/>
                <a:t>8</a:t>
              </a:r>
              <a:endParaRPr lang="lt-LT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14725" y="2579276"/>
            <a:ext cx="1035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Kitas</a:t>
            </a:r>
            <a:r>
              <a:rPr lang="en-US" dirty="0" smtClean="0"/>
              <a:t> b</a:t>
            </a:r>
            <a:r>
              <a:rPr lang="lt-LT" dirty="0" smtClean="0"/>
              <a:t>ūdas versti – greitesnis, bet pavojingesnis. Šiuo būdu trupmeninę dalį dauginam iš 16, pasiimam sveikąją dalį</a:t>
            </a:r>
            <a:r>
              <a:rPr lang="en-US" dirty="0" smtClean="0"/>
              <a:t>, j</a:t>
            </a:r>
            <a:r>
              <a:rPr lang="lt-LT" dirty="0" smtClean="0"/>
              <a:t>ą paverčiam į dvejetainę formą ir turim reikiamus bitukus.</a:t>
            </a:r>
            <a:endParaRPr lang="lt-LT" dirty="0"/>
          </a:p>
        </p:txBody>
      </p:sp>
      <p:grpSp>
        <p:nvGrpSpPr>
          <p:cNvPr id="15" name="Group 14"/>
          <p:cNvGrpSpPr/>
          <p:nvPr/>
        </p:nvGrpSpPr>
        <p:grpSpPr>
          <a:xfrm>
            <a:off x="874971" y="3259235"/>
            <a:ext cx="7105714" cy="651797"/>
            <a:chOff x="864190" y="3556081"/>
            <a:chExt cx="7105714" cy="651797"/>
          </a:xfrm>
        </p:grpSpPr>
        <p:sp>
          <p:nvSpPr>
            <p:cNvPr id="11" name="TextBox 10"/>
            <p:cNvSpPr txBox="1"/>
            <p:nvPr/>
          </p:nvSpPr>
          <p:spPr>
            <a:xfrm>
              <a:off x="864190" y="3561547"/>
              <a:ext cx="14879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/>
                <a:t>0,48*16</a:t>
              </a:r>
              <a:r>
                <a:rPr lang="en-US" dirty="0" smtClean="0"/>
                <a:t>=</a:t>
              </a:r>
              <a:r>
                <a:rPr lang="en-US" dirty="0" smtClean="0">
                  <a:solidFill>
                    <a:srgbClr val="0070C0"/>
                  </a:solidFill>
                </a:rPr>
                <a:t>7</a:t>
              </a:r>
              <a:r>
                <a:rPr lang="lt-LT" dirty="0"/>
                <a:t>,</a:t>
              </a:r>
              <a:r>
                <a:rPr lang="en-US" dirty="0" smtClean="0"/>
                <a:t>68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7</a:t>
              </a:r>
              <a:r>
                <a:rPr lang="en-US" baseline="-25000" dirty="0" smtClean="0"/>
                <a:t>1</a:t>
              </a:r>
              <a:r>
                <a:rPr lang="lt-LT" baseline="-25000" dirty="0" smtClean="0"/>
                <a:t>0</a:t>
              </a:r>
              <a:r>
                <a:rPr lang="en-US" dirty="0" smtClean="0"/>
                <a:t>=</a:t>
              </a:r>
              <a:r>
                <a:rPr lang="en-US" dirty="0" smtClean="0">
                  <a:solidFill>
                    <a:srgbClr val="FF0000"/>
                  </a:solidFill>
                </a:rPr>
                <a:t>0111</a:t>
              </a:r>
              <a:r>
                <a:rPr lang="en-US" baseline="-25000" dirty="0" smtClean="0"/>
                <a:t>2</a:t>
              </a:r>
              <a:endParaRPr lang="lt-LT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31418" y="3556081"/>
              <a:ext cx="1578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/>
                <a:t>0,</a:t>
              </a:r>
              <a:r>
                <a:rPr lang="en-US" dirty="0" smtClean="0"/>
                <a:t>68</a:t>
              </a:r>
              <a:r>
                <a:rPr lang="lt-LT" dirty="0" smtClean="0"/>
                <a:t>*16</a:t>
              </a:r>
              <a:r>
                <a:rPr lang="en-US" dirty="0" smtClean="0"/>
                <a:t>=</a:t>
              </a:r>
              <a:r>
                <a:rPr lang="en-US" dirty="0" smtClean="0">
                  <a:solidFill>
                    <a:srgbClr val="0070C0"/>
                  </a:solidFill>
                </a:rPr>
                <a:t>10</a:t>
              </a:r>
              <a:r>
                <a:rPr lang="lt-LT" dirty="0"/>
                <a:t>,</a:t>
              </a:r>
              <a:r>
                <a:rPr lang="lt-LT" dirty="0" smtClean="0"/>
                <a:t>8</a:t>
              </a:r>
              <a:r>
                <a:rPr lang="en-US" dirty="0" smtClean="0"/>
                <a:t>8</a:t>
              </a:r>
            </a:p>
            <a:p>
              <a:r>
                <a:rPr lang="lt-LT" dirty="0" smtClean="0">
                  <a:solidFill>
                    <a:srgbClr val="0070C0"/>
                  </a:solidFill>
                </a:rPr>
                <a:t>10</a:t>
              </a:r>
              <a:r>
                <a:rPr lang="en-US" baseline="-25000" dirty="0" smtClean="0"/>
                <a:t>1</a:t>
              </a:r>
              <a:r>
                <a:rPr lang="lt-LT" baseline="-25000" dirty="0" smtClean="0"/>
                <a:t>0</a:t>
              </a:r>
              <a:r>
                <a:rPr lang="en-US" dirty="0" smtClean="0"/>
                <a:t>=</a:t>
              </a:r>
              <a:r>
                <a:rPr lang="lt-LT" dirty="0" smtClean="0">
                  <a:solidFill>
                    <a:srgbClr val="FF0000"/>
                  </a:solidFill>
                </a:rPr>
                <a:t>1010</a:t>
              </a:r>
              <a:r>
                <a:rPr lang="en-US" baseline="-25000" dirty="0" smtClean="0"/>
                <a:t>2</a:t>
              </a:r>
              <a:endParaRPr lang="lt-LT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15550" y="3556081"/>
              <a:ext cx="1578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/>
                <a:t>0,</a:t>
              </a:r>
              <a:r>
                <a:rPr lang="lt-LT" dirty="0"/>
                <a:t>8</a:t>
              </a:r>
              <a:r>
                <a:rPr lang="en-US" dirty="0" smtClean="0"/>
                <a:t>8</a:t>
              </a:r>
              <a:r>
                <a:rPr lang="lt-LT" dirty="0" smtClean="0"/>
                <a:t>*16</a:t>
              </a:r>
              <a:r>
                <a:rPr lang="en-US" dirty="0" smtClean="0"/>
                <a:t>=</a:t>
              </a:r>
              <a:r>
                <a:rPr lang="en-US" dirty="0" smtClean="0">
                  <a:solidFill>
                    <a:srgbClr val="0070C0"/>
                  </a:solidFill>
                </a:rPr>
                <a:t>1</a:t>
              </a:r>
              <a:r>
                <a:rPr lang="lt-LT" dirty="0" smtClean="0">
                  <a:solidFill>
                    <a:srgbClr val="0070C0"/>
                  </a:solidFill>
                </a:rPr>
                <a:t>4</a:t>
              </a:r>
              <a:r>
                <a:rPr lang="lt-LT" dirty="0"/>
                <a:t>,</a:t>
              </a:r>
              <a:r>
                <a:rPr lang="lt-LT" dirty="0" smtClean="0"/>
                <a:t>0</a:t>
              </a:r>
              <a:r>
                <a:rPr lang="en-US" dirty="0" smtClean="0"/>
                <a:t>8</a:t>
              </a:r>
            </a:p>
            <a:p>
              <a:r>
                <a:rPr lang="lt-LT" dirty="0" smtClean="0">
                  <a:solidFill>
                    <a:srgbClr val="0070C0"/>
                  </a:solidFill>
                </a:rPr>
                <a:t>14</a:t>
              </a:r>
              <a:r>
                <a:rPr lang="en-US" baseline="-25000" dirty="0" smtClean="0"/>
                <a:t>1</a:t>
              </a:r>
              <a:r>
                <a:rPr lang="lt-LT" baseline="-25000" dirty="0" smtClean="0"/>
                <a:t>0</a:t>
              </a:r>
              <a:r>
                <a:rPr lang="en-US" dirty="0" smtClean="0"/>
                <a:t>=</a:t>
              </a:r>
              <a:r>
                <a:rPr lang="lt-LT" dirty="0" smtClean="0">
                  <a:solidFill>
                    <a:srgbClr val="FF0000"/>
                  </a:solidFill>
                </a:rPr>
                <a:t>1110</a:t>
              </a:r>
              <a:r>
                <a:rPr lang="en-US" baseline="-25000" dirty="0" smtClean="0"/>
                <a:t>2</a:t>
              </a:r>
              <a:endParaRPr lang="lt-LT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91461" y="3556081"/>
              <a:ext cx="1578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/>
                <a:t>0,08*16</a:t>
              </a:r>
              <a:r>
                <a:rPr lang="en-US" dirty="0" smtClean="0"/>
                <a:t>=</a:t>
              </a:r>
              <a:r>
                <a:rPr lang="lt-LT" dirty="0" smtClean="0">
                  <a:solidFill>
                    <a:srgbClr val="0070C0"/>
                  </a:solidFill>
                </a:rPr>
                <a:t>1</a:t>
              </a:r>
              <a:r>
                <a:rPr lang="lt-LT" dirty="0" smtClean="0"/>
                <a:t>,2</a:t>
              </a:r>
              <a:r>
                <a:rPr lang="en-US" dirty="0" smtClean="0"/>
                <a:t>8</a:t>
              </a:r>
            </a:p>
            <a:p>
              <a:r>
                <a:rPr lang="lt-LT" dirty="0" smtClean="0">
                  <a:solidFill>
                    <a:srgbClr val="0070C0"/>
                  </a:solidFill>
                </a:rPr>
                <a:t>1</a:t>
              </a:r>
              <a:r>
                <a:rPr lang="en-US" baseline="-25000" dirty="0" smtClean="0"/>
                <a:t>1</a:t>
              </a:r>
              <a:r>
                <a:rPr lang="lt-LT" baseline="-25000" dirty="0" smtClean="0"/>
                <a:t>0</a:t>
              </a:r>
              <a:r>
                <a:rPr lang="en-US" dirty="0" smtClean="0"/>
                <a:t>=</a:t>
              </a:r>
              <a:r>
                <a:rPr lang="lt-LT" dirty="0" smtClean="0">
                  <a:solidFill>
                    <a:srgbClr val="FF0000"/>
                  </a:solidFill>
                </a:rPr>
                <a:t>0001</a:t>
              </a:r>
              <a:r>
                <a:rPr lang="en-US" baseline="-25000" dirty="0" smtClean="0"/>
                <a:t>2</a:t>
              </a:r>
              <a:endParaRPr lang="lt-LT" baseline="-25000" dirty="0"/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40463"/>
              </p:ext>
            </p:extLst>
          </p:nvPr>
        </p:nvGraphicFramePr>
        <p:xfrm>
          <a:off x="481952" y="593729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lt-LT" b="0" dirty="0" smtClean="0">
                          <a:solidFill>
                            <a:srgbClr val="FFFF00"/>
                          </a:solidFill>
                        </a:rPr>
                        <a:t>100</a:t>
                      </a:r>
                      <a:endParaRPr lang="lt-LT" b="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rgbClr val="FFFF00"/>
                          </a:solidFill>
                        </a:rPr>
                        <a:t>0011</a:t>
                      </a:r>
                      <a:endParaRPr lang="lt-LT" b="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rgbClr val="FFFF00"/>
                          </a:solidFill>
                        </a:rPr>
                        <a:t>0</a:t>
                      </a:r>
                      <a:r>
                        <a:rPr lang="lt-LT" b="0" dirty="0" smtClean="0">
                          <a:solidFill>
                            <a:srgbClr val="00B050"/>
                          </a:solidFill>
                        </a:rPr>
                        <a:t>001</a:t>
                      </a:r>
                      <a:endParaRPr lang="lt-LT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rgbClr val="00B050"/>
                          </a:solidFill>
                        </a:rPr>
                        <a:t>1011</a:t>
                      </a:r>
                      <a:endParaRPr lang="lt-LT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rgbClr val="00B050"/>
                          </a:solidFill>
                        </a:rPr>
                        <a:t>0111</a:t>
                      </a:r>
                      <a:endParaRPr lang="lt-LT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rgbClr val="00B050"/>
                          </a:solidFill>
                        </a:rPr>
                        <a:t>1010</a:t>
                      </a:r>
                      <a:endParaRPr lang="lt-LT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rgbClr val="00B050"/>
                          </a:solidFill>
                        </a:rPr>
                        <a:t>1110</a:t>
                      </a:r>
                      <a:endParaRPr lang="lt-LT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rgbClr val="00B050"/>
                          </a:solidFill>
                        </a:rPr>
                        <a:t>0001</a:t>
                      </a:r>
                      <a:endParaRPr lang="lt-LT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t-LT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lt-LT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lt-LT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lt-LT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lt-LT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lt-LT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lt-LT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lt-LT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lt-LT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758989" y="6031165"/>
            <a:ext cx="2820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u="sng" dirty="0" smtClean="0"/>
              <a:t>Ats.: C31B7AE1h</a:t>
            </a:r>
            <a:endParaRPr lang="lt-LT" sz="2800" u="sng" dirty="0"/>
          </a:p>
        </p:txBody>
      </p:sp>
    </p:spTree>
    <p:extLst>
      <p:ext uri="{BB962C8B-B14F-4D97-AF65-F5344CB8AC3E}">
        <p14:creationId xmlns:p14="http://schemas.microsoft.com/office/powerpoint/2010/main" val="20696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Pastebėjimai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613" cy="4758055"/>
          </a:xfrm>
        </p:spPr>
        <p:txBody>
          <a:bodyPr>
            <a:normAutofit fontScale="92500" lnSpcReduction="20000"/>
          </a:bodyPr>
          <a:lstStyle/>
          <a:p>
            <a:r>
              <a:rPr lang="lt-LT" dirty="0" smtClean="0"/>
              <a:t>Verčiant trupmeninę dalį pastebėjus besikartojantį pattern‘ą (ciklą), galima dalį dauginimo praleisti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i="1" dirty="0" err="1" smtClean="0"/>
              <a:t>Pvz</a:t>
            </a:r>
            <a:r>
              <a:rPr lang="en-US" i="1" dirty="0" smtClean="0"/>
              <a:t>.: </a:t>
            </a:r>
            <a:r>
              <a:rPr lang="en-US" i="1" dirty="0" err="1" smtClean="0"/>
              <a:t>Ver</a:t>
            </a:r>
            <a:r>
              <a:rPr lang="lt-LT" i="1" dirty="0" smtClean="0"/>
              <a:t>sdami 5,2 į dvejetainę formą, gaunam 101, (0011). Normalizuota forma: 1,</a:t>
            </a:r>
            <a:r>
              <a:rPr lang="lt-LT" i="1" dirty="0" smtClean="0">
                <a:solidFill>
                  <a:srgbClr val="FF0000"/>
                </a:solidFill>
              </a:rPr>
              <a:t>01</a:t>
            </a:r>
            <a:r>
              <a:rPr lang="lt-LT" i="1" dirty="0" smtClean="0"/>
              <a:t>(</a:t>
            </a:r>
            <a:r>
              <a:rPr lang="lt-LT" i="1" dirty="0" smtClean="0">
                <a:solidFill>
                  <a:srgbClr val="0070C0"/>
                </a:solidFill>
              </a:rPr>
              <a:t>0011</a:t>
            </a:r>
            <a:r>
              <a:rPr lang="lt-LT" i="1" dirty="0" smtClean="0"/>
              <a:t>). Reiškia, į mantisę įrašę </a:t>
            </a:r>
            <a:r>
              <a:rPr lang="lt-LT" i="1" dirty="0" smtClean="0">
                <a:solidFill>
                  <a:srgbClr val="FF0000"/>
                </a:solidFill>
              </a:rPr>
              <a:t>01</a:t>
            </a:r>
            <a:r>
              <a:rPr lang="lt-LT" i="1" dirty="0" smtClean="0"/>
              <a:t>, toliau rašysime </a:t>
            </a:r>
            <a:r>
              <a:rPr lang="lt-LT" i="1" dirty="0" smtClean="0">
                <a:solidFill>
                  <a:srgbClr val="0070C0"/>
                </a:solidFill>
              </a:rPr>
              <a:t>00110011... </a:t>
            </a:r>
            <a:r>
              <a:rPr lang="lt-LT" i="1" dirty="0" smtClean="0"/>
              <a:t>tol, kol neužpildysime visos likusios mantisės.</a:t>
            </a:r>
          </a:p>
          <a:p>
            <a:r>
              <a:rPr lang="lt-LT" dirty="0" smtClean="0"/>
              <a:t>Verčiant skaičių, kurio modulis mažesnis už 1, kablelis stumsis į dešinę ir eilė bus neigiama.</a:t>
            </a:r>
            <a:r>
              <a:rPr lang="lt-LT" dirty="0"/>
              <a:t/>
            </a:r>
            <a:br>
              <a:rPr lang="lt-LT" dirty="0"/>
            </a:br>
            <a:r>
              <a:rPr lang="lt-LT" i="1" dirty="0" smtClean="0"/>
              <a:t>Pvz.: Verčiam -0,04 į 4 baitų floating point formatą.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0,04</a:t>
            </a:r>
            <a:r>
              <a:rPr lang="en-US" i="1" baseline="-25000" dirty="0" smtClean="0"/>
              <a:t>10</a:t>
            </a:r>
            <a:r>
              <a:rPr lang="en-US" i="1" dirty="0" smtClean="0"/>
              <a:t> = 0,00000</a:t>
            </a:r>
            <a:r>
              <a:rPr lang="en-US" i="1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/>
              <a:t>1110…</a:t>
            </a:r>
            <a:r>
              <a:rPr lang="en-US" i="1" baseline="-25000" dirty="0" smtClean="0"/>
              <a:t>2</a:t>
            </a:r>
            <a:r>
              <a:rPr lang="en-US" i="1" dirty="0" smtClean="0"/>
              <a:t> . </a:t>
            </a:r>
            <a:r>
              <a:rPr lang="en-US" i="1" dirty="0" err="1" smtClean="0"/>
              <a:t>Stumiam</a:t>
            </a:r>
            <a:r>
              <a:rPr lang="en-US" i="1" dirty="0" smtClean="0"/>
              <a:t> </a:t>
            </a:r>
            <a:r>
              <a:rPr lang="en-US" i="1" dirty="0" err="1" smtClean="0"/>
              <a:t>kablel</a:t>
            </a:r>
            <a:r>
              <a:rPr lang="lt-LT" i="1" dirty="0" smtClean="0"/>
              <a:t>į iki vyriausio vieneto ir gaunam normalizuota formą: </a:t>
            </a:r>
            <a:r>
              <a:rPr lang="lt-LT" i="1" dirty="0" smtClean="0">
                <a:solidFill>
                  <a:schemeClr val="tx1">
                    <a:alpha val="23000"/>
                  </a:schemeClr>
                </a:solidFill>
              </a:rPr>
              <a:t>0,00000</a:t>
            </a:r>
            <a:r>
              <a:rPr lang="lt-LT" i="1" dirty="0" smtClean="0">
                <a:solidFill>
                  <a:srgbClr val="FF0000"/>
                </a:solidFill>
              </a:rPr>
              <a:t>1</a:t>
            </a:r>
            <a:r>
              <a:rPr lang="lt-LT" i="1" dirty="0" smtClean="0"/>
              <a:t>,11110. Pastūmėm per 6 vietas į dešinę </a:t>
            </a:r>
            <a:r>
              <a:rPr lang="lt-LT" i="1" dirty="0" smtClean="0">
                <a:sym typeface="Wingdings" panose="05000000000000000000" pitchFamily="2" charset="2"/>
              </a:rPr>
              <a:t> charakteristika</a:t>
            </a:r>
            <a:r>
              <a:rPr lang="en-US" i="1" dirty="0" smtClean="0">
                <a:sym typeface="Wingdings" panose="05000000000000000000" pitchFamily="2" charset="2"/>
              </a:rPr>
              <a:t> = 127 – 6 = 121.</a:t>
            </a:r>
          </a:p>
          <a:p>
            <a:r>
              <a:rPr lang="lt-LT" dirty="0" smtClean="0"/>
              <a:t>Mūsų sprendžiamuose uždaviniuose laikysime, kad mantisė nukerpama ir jos neapvalinsime.</a:t>
            </a:r>
          </a:p>
          <a:p>
            <a:r>
              <a:rPr lang="lt-LT" dirty="0" smtClean="0"/>
              <a:t>Pasitikrinimui naudokite interneto IEEE-754 konverterius (pvz. </a:t>
            </a:r>
            <a:r>
              <a:rPr lang="lt-LT" dirty="0" smtClean="0">
                <a:hlinkClick r:id="rId2"/>
              </a:rPr>
              <a:t>šitą</a:t>
            </a:r>
            <a:r>
              <a:rPr lang="lt-LT" dirty="0" smtClean="0"/>
              <a:t>).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97723" y="3912180"/>
            <a:ext cx="9815804" cy="18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88098" y="2389783"/>
            <a:ext cx="9815804" cy="18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Vertimas iš floating point formato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lt-LT" dirty="0" smtClean="0"/>
              <a:t>Verčiant iš floating point formato į dešimtainę sistemą, reikia pritaikyti atvirkščią algoritmą prieš tai aprašytam.</a:t>
            </a:r>
          </a:p>
          <a:p>
            <a:r>
              <a:rPr lang="lt-LT" dirty="0" smtClean="0"/>
              <a:t>Šešioliktainiai skaičiai </a:t>
            </a:r>
            <a:r>
              <a:rPr lang="lt-LT" dirty="0" smtClean="0">
                <a:sym typeface="Wingdings" panose="05000000000000000000" pitchFamily="2" charset="2"/>
              </a:rPr>
              <a:t>verčiam į dvejetainius skaičius</a:t>
            </a:r>
          </a:p>
          <a:p>
            <a:r>
              <a:rPr lang="lt-LT" dirty="0" smtClean="0">
                <a:sym typeface="Wingdings" panose="05000000000000000000" pitchFamily="2" charset="2"/>
              </a:rPr>
              <a:t>Išsitraukti ženklo, charakteristikos, (i) ir mantisės reikšmes</a:t>
            </a:r>
          </a:p>
          <a:p>
            <a:r>
              <a:rPr lang="lt-LT" dirty="0" smtClean="0">
                <a:sym typeface="Wingdings" panose="05000000000000000000" pitchFamily="2" charset="2"/>
              </a:rPr>
              <a:t>Pasirašyti 1, mantisė</a:t>
            </a:r>
          </a:p>
          <a:p>
            <a:r>
              <a:rPr lang="lt-LT" dirty="0" smtClean="0">
                <a:sym typeface="Wingdings" panose="05000000000000000000" pitchFamily="2" charset="2"/>
              </a:rPr>
              <a:t>Charakteristika pasiverčiam į dešimtainį skaičių. Atėmus 7F/3FF/3FFF, gauname eilę.</a:t>
            </a:r>
          </a:p>
          <a:p>
            <a:r>
              <a:rPr lang="lt-LT" dirty="0" smtClean="0">
                <a:sym typeface="Wingdings" panose="05000000000000000000" pitchFamily="2" charset="2"/>
              </a:rPr>
              <a:t>Atitinkamai patraukti kablelį į reikiamą pusę per eilės reikšmę</a:t>
            </a:r>
          </a:p>
          <a:p>
            <a:r>
              <a:rPr lang="lt-LT" dirty="0" smtClean="0">
                <a:sym typeface="Wingdings" panose="05000000000000000000" pitchFamily="2" charset="2"/>
              </a:rPr>
              <a:t>Gautą skaičių versti į dešimtainę sistemą (</a:t>
            </a:r>
            <a:r>
              <a:rPr lang="lt-LT" i="1" dirty="0" smtClean="0">
                <a:sym typeface="Wingdings" panose="05000000000000000000" pitchFamily="2" charset="2"/>
              </a:rPr>
              <a:t>pastaba: jis nebūtinai gausis toks pats, koks buvo prieš vertimą</a:t>
            </a:r>
            <a:r>
              <a:rPr lang="lt-LT" dirty="0" smtClean="0">
                <a:sym typeface="Wingdings" panose="05000000000000000000" pitchFamily="2" charset="2"/>
              </a:rPr>
              <a:t>)</a:t>
            </a:r>
          </a:p>
          <a:p>
            <a:r>
              <a:rPr lang="lt-LT" dirty="0" smtClean="0">
                <a:sym typeface="Wingdings" panose="05000000000000000000" pitchFamily="2" charset="2"/>
              </a:rPr>
              <a:t>Pasirašyti atitinkamą ženklą (nusprendus iš ženklo bito)</a:t>
            </a:r>
          </a:p>
          <a:p>
            <a:r>
              <a:rPr lang="lt-LT" dirty="0" smtClean="0">
                <a:sym typeface="Wingdings" panose="05000000000000000000" pitchFamily="2" charset="2"/>
              </a:rPr>
              <a:t>Vuolia</a:t>
            </a:r>
            <a:endParaRPr lang="lt-LT" dirty="0" smtClean="0"/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305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Uždaviniai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t-LT" dirty="0" smtClean="0"/>
              <a:t>Užrašykite dešimtainį skaičių -33,33 slankaus kablelio formatu 8 baituose šešioliktaine sistema.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Užrašykite dešimtainį skaičių 0,00003 slankaus kablelio formatu 4 baituose šešioliktaine sistema.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Užrašykite dešimtainį skaičių -13,2 slankaus kablelio vidiniu realiu formatu.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Užrašykite dešimtainį skaičių 67,67 slankaus kablelio formatu 4 baituose šešioliktaine sistema</a:t>
            </a:r>
            <a:r>
              <a:rPr lang="lt-LT" dirty="0" smtClean="0"/>
              <a:t>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1627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Atsakymai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t-LT" dirty="0" smtClean="0"/>
              <a:t>C040 AA3D 70A3 D70A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37FB A882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C002 D333 3333 3333 3333</a:t>
            </a:r>
          </a:p>
          <a:p>
            <a:pPr marL="514350" indent="-514350">
              <a:buFont typeface="+mj-lt"/>
              <a:buAutoNum type="arabicPeriod"/>
            </a:pPr>
            <a:r>
              <a:rPr lang="lt-LT" smtClean="0"/>
              <a:t>4287 570A</a:t>
            </a:r>
            <a:endParaRPr lang="lt-LT" dirty="0" smtClean="0"/>
          </a:p>
          <a:p>
            <a:pPr marL="514350" indent="-514350">
              <a:buFont typeface="+mj-lt"/>
              <a:buAutoNum type="arabicPeriod"/>
            </a:pPr>
            <a:endParaRPr lang="lt-LT" dirty="0" smtClean="0"/>
          </a:p>
          <a:p>
            <a:pPr marL="514350" indent="-514350">
              <a:buFont typeface="+mj-lt"/>
              <a:buAutoNum type="arabicPeriod"/>
            </a:pPr>
            <a:endParaRPr lang="lt-LT" dirty="0" smtClean="0"/>
          </a:p>
          <a:p>
            <a:pPr marL="514350" indent="-514350">
              <a:buFont typeface="+mj-lt"/>
              <a:buAutoNum type="arabicPeriod"/>
            </a:pPr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322441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90" y="60697"/>
            <a:ext cx="9877331" cy="6797303"/>
          </a:xfrm>
        </p:spPr>
      </p:pic>
      <p:sp>
        <p:nvSpPr>
          <p:cNvPr id="5" name="TextBox 4"/>
          <p:cNvSpPr txBox="1"/>
          <p:nvPr/>
        </p:nvSpPr>
        <p:spPr>
          <a:xfrm>
            <a:off x="1149789" y="5750004"/>
            <a:ext cx="9877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6600" b="1" dirty="0" smtClean="0">
                <a:solidFill>
                  <a:schemeClr val="bg1"/>
                </a:solidFill>
              </a:rPr>
              <a:t>VU Klevo sistema</a:t>
            </a:r>
            <a:endParaRPr lang="lt-LT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Šiandien paskaitoje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Testas</a:t>
            </a:r>
          </a:p>
          <a:p>
            <a:r>
              <a:rPr lang="lt-LT" dirty="0" smtClean="0"/>
              <a:t>Skaičiaus formatai. Sveikieji skaičiai</a:t>
            </a:r>
          </a:p>
          <a:p>
            <a:r>
              <a:rPr lang="lt-LT" dirty="0" smtClean="0"/>
              <a:t>Skaičiaus formatai. Realieji skaičiai</a:t>
            </a:r>
          </a:p>
          <a:p>
            <a:r>
              <a:rPr lang="lt-LT" dirty="0" smtClean="0"/>
              <a:t>Floating point (slankaus kablelio) formatai</a:t>
            </a:r>
          </a:p>
          <a:p>
            <a:r>
              <a:rPr lang="lt-LT" dirty="0" smtClean="0"/>
              <a:t>Vertimas į floating point formatą</a:t>
            </a:r>
          </a:p>
          <a:p>
            <a:r>
              <a:rPr lang="lt-LT" dirty="0" smtClean="0"/>
              <a:t>Vertimas iš floating point formato</a:t>
            </a:r>
          </a:p>
          <a:p>
            <a:endParaRPr lang="lt-LT" dirty="0" smtClean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8262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33" y="164638"/>
            <a:ext cx="9753600" cy="1154097"/>
          </a:xfrm>
        </p:spPr>
        <p:txBody>
          <a:bodyPr/>
          <a:lstStyle/>
          <a:p>
            <a:pPr algn="ctr"/>
            <a:r>
              <a:rPr lang="lt-LT" dirty="0" smtClean="0"/>
              <a:t>Testas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5" y="1381211"/>
            <a:ext cx="11338425" cy="5001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3200" b="1" dirty="0" smtClean="0"/>
              <a:t>Kurie iš šitų faktų yra teisingi?</a:t>
            </a:r>
            <a:br>
              <a:rPr lang="lt-LT" sz="3200" b="1" dirty="0" smtClean="0"/>
            </a:br>
            <a:endParaRPr lang="lt-LT" sz="3200" b="1" dirty="0" smtClean="0"/>
          </a:p>
          <a:p>
            <a:pPr marL="514338" indent="-514338">
              <a:buFont typeface="+mj-lt"/>
              <a:buAutoNum type="alphaUcPeriod"/>
            </a:pPr>
            <a:r>
              <a:rPr lang="lt-LT" sz="3200" dirty="0" smtClean="0"/>
              <a:t>Į </a:t>
            </a:r>
            <a:r>
              <a:rPr lang="lt-LT" sz="3200" dirty="0" err="1" smtClean="0"/>
              <a:t>sumatorių</a:t>
            </a:r>
            <a:r>
              <a:rPr lang="lt-LT" sz="3200" dirty="0" smtClean="0"/>
              <a:t> būtina siųsti dvi reikšmes</a:t>
            </a:r>
          </a:p>
          <a:p>
            <a:pPr marL="514338" indent="-514338">
              <a:buFont typeface="+mj-lt"/>
              <a:buAutoNum type="alphaUcPeriod"/>
            </a:pPr>
            <a:r>
              <a:rPr lang="lt-LT" sz="3200" dirty="0" err="1" smtClean="0"/>
              <a:t>Sumatoriuje</a:t>
            </a:r>
            <a:r>
              <a:rPr lang="lt-LT" sz="3200" dirty="0" smtClean="0"/>
              <a:t> gautą reikšmę galima priskirti keliems registrams iš karto</a:t>
            </a:r>
          </a:p>
          <a:p>
            <a:pPr marL="514338" indent="-514338">
              <a:buFont typeface="+mj-lt"/>
              <a:buAutoNum type="alphaUcPeriod"/>
            </a:pPr>
            <a:r>
              <a:rPr lang="lt-LT" sz="3200" dirty="0" smtClean="0"/>
              <a:t>Į </a:t>
            </a:r>
            <a:r>
              <a:rPr lang="lt-LT" sz="3200" dirty="0" err="1" smtClean="0"/>
              <a:t>sumatorių</a:t>
            </a:r>
            <a:r>
              <a:rPr lang="lt-LT" sz="3200" dirty="0" smtClean="0"/>
              <a:t> galima siųsti bet kokius registrus, bet kokia tvarka</a:t>
            </a:r>
          </a:p>
          <a:p>
            <a:pPr marL="514338" indent="-514338">
              <a:buFont typeface="+mj-lt"/>
              <a:buAutoNum type="alphaUcPeriod"/>
            </a:pPr>
            <a:r>
              <a:rPr lang="lt-LT" sz="3200" dirty="0" smtClean="0"/>
              <a:t>VU IS (Klevo) sistemos užklausų priėmimo kiekis tiesiogiai priklauso nuo žiurkėno, begančio rate, greičio</a:t>
            </a:r>
          </a:p>
          <a:p>
            <a:pPr marL="0" indent="0">
              <a:buNone/>
            </a:pPr>
            <a:endParaRPr lang="lt-LT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80899" y="3358907"/>
            <a:ext cx="2136619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lt-LT" sz="2800" dirty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lt-LT" sz="28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07501" y="2368266"/>
            <a:ext cx="2136619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lt-LT" sz="2800" dirty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lt-LT" sz="28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871" y="4970916"/>
            <a:ext cx="2136619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lt-LT" sz="2800" dirty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lt-LT" sz="2800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3944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33" y="138005"/>
            <a:ext cx="9753600" cy="1154097"/>
          </a:xfrm>
        </p:spPr>
        <p:txBody>
          <a:bodyPr/>
          <a:lstStyle/>
          <a:p>
            <a:pPr algn="ctr"/>
            <a:r>
              <a:rPr lang="lt-LT" dirty="0" smtClean="0"/>
              <a:t>Testas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5" y="1381211"/>
            <a:ext cx="11338425" cy="5001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/>
              <a:t>Kurios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pateiktos</a:t>
            </a:r>
            <a:r>
              <a:rPr lang="en-US" sz="3200" b="1" dirty="0" smtClean="0"/>
              <a:t> MPL </a:t>
            </a:r>
            <a:r>
              <a:rPr lang="en-US" sz="3200" b="1" dirty="0" err="1" smtClean="0"/>
              <a:t>mikrokomandos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yra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taisyklingos</a:t>
            </a:r>
            <a:r>
              <a:rPr lang="en-US" sz="3200" b="1" dirty="0" smtClean="0"/>
              <a:t>:</a:t>
            </a:r>
            <a:r>
              <a:rPr lang="lt-LT" sz="3200" b="1" dirty="0" smtClean="0"/>
              <a:t/>
            </a:r>
            <a:br>
              <a:rPr lang="lt-LT" sz="3200" b="1" dirty="0" smtClean="0"/>
            </a:br>
            <a:endParaRPr lang="lt-LT" sz="3200" b="1" dirty="0" smtClean="0"/>
          </a:p>
          <a:p>
            <a:pPr marL="514338" indent="-514338">
              <a:buFont typeface="+mj-lt"/>
              <a:buAutoNum type="alphaUcPeriod"/>
            </a:pPr>
            <a:r>
              <a:rPr lang="lt-LT" sz="3200" dirty="0" smtClean="0"/>
              <a:t>X </a:t>
            </a:r>
            <a:r>
              <a:rPr lang="en-US" sz="3200" dirty="0" smtClean="0"/>
              <a:t>= 15; MBR = X;</a:t>
            </a:r>
          </a:p>
          <a:p>
            <a:pPr marL="514338" indent="-514338">
              <a:buFont typeface="+mj-lt"/>
              <a:buAutoNum type="alphaUcPeriod"/>
            </a:pPr>
            <a:r>
              <a:rPr lang="lt-LT" sz="3200" dirty="0" smtClean="0"/>
              <a:t>X </a:t>
            </a:r>
            <a:r>
              <a:rPr lang="en-US" sz="3200" dirty="0" smtClean="0"/>
              <a:t>= 15; MBR = X + 0;</a:t>
            </a:r>
            <a:endParaRPr lang="lt-LT" sz="3200" dirty="0" smtClean="0"/>
          </a:p>
          <a:p>
            <a:pPr marL="514338" indent="-514338">
              <a:buFont typeface="+mj-lt"/>
              <a:buAutoNum type="alphaUcPeriod"/>
            </a:pPr>
            <a:r>
              <a:rPr lang="lt-LT" sz="3200" dirty="0" smtClean="0"/>
              <a:t>X </a:t>
            </a:r>
            <a:r>
              <a:rPr lang="en-US" sz="3200" dirty="0" smtClean="0"/>
              <a:t>= 15; </a:t>
            </a:r>
            <a:br>
              <a:rPr lang="en-US" sz="3200" dirty="0" smtClean="0"/>
            </a:br>
            <a:r>
              <a:rPr lang="en-US" sz="3200" dirty="0" smtClean="0"/>
              <a:t>MBR = X + 0;</a:t>
            </a:r>
            <a:endParaRPr lang="lt-LT" sz="3200" dirty="0" smtClean="0"/>
          </a:p>
          <a:p>
            <a:pPr marL="514338" indent="-514338">
              <a:buFont typeface="+mj-lt"/>
              <a:buAutoNum type="alphaUcPeriod"/>
            </a:pPr>
            <a:r>
              <a:rPr lang="lt-LT" sz="3200" dirty="0" smtClean="0"/>
              <a:t>X </a:t>
            </a:r>
            <a:r>
              <a:rPr lang="en-US" sz="3200" dirty="0" smtClean="0"/>
              <a:t>= 15; </a:t>
            </a:r>
            <a:br>
              <a:rPr lang="en-US" sz="3200" dirty="0" smtClean="0"/>
            </a:br>
            <a:r>
              <a:rPr lang="en-US" sz="3200" dirty="0" smtClean="0"/>
              <a:t>MBR = 0 + X;</a:t>
            </a:r>
          </a:p>
          <a:p>
            <a:pPr marL="514338" indent="-514338">
              <a:buFont typeface="+mj-lt"/>
              <a:buAutoNum type="alphaUcPeriod"/>
            </a:pPr>
            <a:r>
              <a:rPr lang="en-US" sz="3200" dirty="0" smtClean="0"/>
              <a:t>MPL = </a:t>
            </a:r>
            <a:r>
              <a:rPr lang="lt-LT" sz="3200" dirty="0" smtClean="0"/>
              <a:t>P + X;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0524" y="3749525"/>
            <a:ext cx="2136619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lt-LT" sz="2800" dirty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lt-LT" sz="2800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728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33" y="164638"/>
            <a:ext cx="9753600" cy="1154097"/>
          </a:xfrm>
        </p:spPr>
        <p:txBody>
          <a:bodyPr/>
          <a:lstStyle/>
          <a:p>
            <a:pPr algn="ctr"/>
            <a:r>
              <a:rPr lang="lt-LT" dirty="0" smtClean="0"/>
              <a:t>Testas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5" y="1381211"/>
            <a:ext cx="11338425" cy="5001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3200" b="1" dirty="0" smtClean="0"/>
              <a:t>Kuriomis </a:t>
            </a:r>
            <a:r>
              <a:rPr lang="lt-LT" sz="3200" b="1" dirty="0" err="1" smtClean="0"/>
              <a:t>mikrokomandomis</a:t>
            </a:r>
            <a:r>
              <a:rPr lang="lt-LT" sz="3200" b="1" dirty="0" smtClean="0"/>
              <a:t> į MBR bus pasiųsta reikšmė -6</a:t>
            </a:r>
            <a:r>
              <a:rPr lang="en-US" sz="3200" b="1" dirty="0" smtClean="0"/>
              <a:t>:</a:t>
            </a:r>
            <a:br>
              <a:rPr lang="en-US" sz="3200" b="1" dirty="0" smtClean="0"/>
            </a:br>
            <a:endParaRPr lang="lt-LT" sz="3200" b="1" dirty="0" smtClean="0"/>
          </a:p>
          <a:p>
            <a:pPr marL="514338" indent="-514338">
              <a:buFont typeface="+mj-lt"/>
              <a:buAutoNum type="alphaUcPeriod"/>
            </a:pPr>
            <a:r>
              <a:rPr lang="lt-LT" sz="3200" dirty="0" smtClean="0"/>
              <a:t>X </a:t>
            </a:r>
            <a:r>
              <a:rPr lang="en-US" sz="3200" dirty="0" smtClean="0"/>
              <a:t>= 15;</a:t>
            </a:r>
            <a:r>
              <a:rPr lang="lt-LT" sz="3200" dirty="0" smtClean="0"/>
              <a:t> MBR </a:t>
            </a:r>
            <a:r>
              <a:rPr lang="en-US" sz="3200" dirty="0" smtClean="0"/>
              <a:t>= COM(MBR) + MBR;</a:t>
            </a:r>
            <a:br>
              <a:rPr lang="en-US" sz="3200" dirty="0" smtClean="0"/>
            </a:br>
            <a:r>
              <a:rPr lang="en-US" sz="3200" dirty="0" smtClean="0"/>
              <a:t>MBR = LEFT_SHIFT(MBR + </a:t>
            </a:r>
            <a:r>
              <a:rPr lang="lt-LT" sz="3200" dirty="0" smtClean="0"/>
              <a:t>COM(1) </a:t>
            </a:r>
            <a:r>
              <a:rPr lang="en-US" sz="3200" dirty="0" smtClean="0"/>
              <a:t>);</a:t>
            </a:r>
          </a:p>
          <a:p>
            <a:pPr marL="514338" indent="-514338">
              <a:buFont typeface="+mj-lt"/>
              <a:buAutoNum type="alphaUcPeriod"/>
            </a:pPr>
            <a:r>
              <a:rPr lang="en-US" sz="3200" dirty="0" smtClean="0"/>
              <a:t>MBR = LEFT_SHIFT( (-1) + </a:t>
            </a:r>
            <a:r>
              <a:rPr lang="lt-LT" sz="3200" dirty="0" smtClean="0"/>
              <a:t>COM(1) </a:t>
            </a:r>
            <a:r>
              <a:rPr lang="en-US" sz="3200" dirty="0" smtClean="0"/>
              <a:t>);</a:t>
            </a:r>
          </a:p>
          <a:p>
            <a:pPr marL="514338" indent="-514338">
              <a:buFont typeface="+mj-lt"/>
              <a:buAutoNum type="alphaUcPeriod"/>
            </a:pPr>
            <a:r>
              <a:rPr lang="lt-LT" sz="3200" dirty="0" smtClean="0"/>
              <a:t>MBR </a:t>
            </a:r>
            <a:r>
              <a:rPr lang="en-US" sz="3200" dirty="0" smtClean="0"/>
              <a:t>= -6;</a:t>
            </a:r>
            <a:endParaRPr lang="lt-LT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07501" y="3237542"/>
            <a:ext cx="2136619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lt-LT" sz="2800" dirty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lt-LT" sz="28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07500" y="2524187"/>
            <a:ext cx="2136619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lt-LT" sz="2800" dirty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lt-LT" sz="2800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9655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825" y="167297"/>
            <a:ext cx="10515600" cy="1325563"/>
          </a:xfrm>
        </p:spPr>
        <p:txBody>
          <a:bodyPr/>
          <a:lstStyle/>
          <a:p>
            <a:pPr algn="ctr"/>
            <a:r>
              <a:rPr lang="lt-LT" dirty="0" smtClean="0"/>
              <a:t>Skaičiaus formatai. Sveikieji skaičiai</a:t>
            </a:r>
            <a:r>
              <a:rPr lang="en-US" dirty="0" smtClean="0"/>
              <a:t> (1)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25" y="1107831"/>
            <a:ext cx="6700217" cy="5277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dirty="0" smtClean="0"/>
              <a:t>Dažniausiai programavime naudojami skaičiai – sveikieji ir realieji. </a:t>
            </a:r>
            <a:r>
              <a:rPr lang="en-US" dirty="0" err="1" smtClean="0"/>
              <a:t>Sveikieji</a:t>
            </a:r>
            <a:r>
              <a:rPr lang="en-US" dirty="0" smtClean="0"/>
              <a:t> </a:t>
            </a:r>
            <a:r>
              <a:rPr lang="en-US" dirty="0" err="1" smtClean="0"/>
              <a:t>skai</a:t>
            </a:r>
            <a:r>
              <a:rPr lang="lt-LT" dirty="0" smtClean="0"/>
              <a:t>čiai dažniausiai saugomi </a:t>
            </a:r>
            <a:r>
              <a:rPr lang="lt-LT" i="1" dirty="0" smtClean="0"/>
              <a:t>short</a:t>
            </a:r>
            <a:r>
              <a:rPr lang="lt-LT" dirty="0" smtClean="0"/>
              <a:t>, </a:t>
            </a:r>
            <a:r>
              <a:rPr lang="lt-LT" i="1" dirty="0" smtClean="0"/>
              <a:t>int</a:t>
            </a:r>
            <a:r>
              <a:rPr lang="lt-LT" dirty="0" smtClean="0"/>
              <a:t> arba </a:t>
            </a:r>
            <a:r>
              <a:rPr lang="lt-LT" i="1" dirty="0" smtClean="0"/>
              <a:t>long</a:t>
            </a:r>
            <a:r>
              <a:rPr lang="lt-LT" dirty="0" smtClean="0"/>
              <a:t> duomenų tipuose (žinant, kad skaičius niekada nebus neigiamas ir norint praplėst reikšmių diapazoną, galima naudoti </a:t>
            </a:r>
            <a:r>
              <a:rPr lang="lt-LT" i="1" dirty="0" smtClean="0"/>
              <a:t>unsigned</a:t>
            </a:r>
            <a:r>
              <a:rPr lang="lt-LT" dirty="0" smtClean="0"/>
              <a:t> tipus).</a:t>
            </a:r>
          </a:p>
          <a:p>
            <a:pPr marL="0" indent="0">
              <a:buNone/>
            </a:pPr>
            <a:endParaRPr lang="lt-LT" dirty="0" smtClean="0"/>
          </a:p>
          <a:p>
            <a:endParaRPr lang="lt-LT" dirty="0" smtClean="0"/>
          </a:p>
          <a:p>
            <a:endParaRPr lang="lt-LT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214" y="2440620"/>
            <a:ext cx="5004786" cy="1053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83" y="3746400"/>
            <a:ext cx="3923550" cy="759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97" y="1808780"/>
            <a:ext cx="4831820" cy="69610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475602"/>
              </p:ext>
            </p:extLst>
          </p:nvPr>
        </p:nvGraphicFramePr>
        <p:xfrm>
          <a:off x="95791" y="3873148"/>
          <a:ext cx="6716385" cy="222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21"/>
                <a:gridCol w="1828800"/>
                <a:gridCol w="3975664"/>
              </a:tblGrid>
              <a:tr h="529073"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Tipas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Baitų kiekis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Galimos dešimtainės reikšmės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29073"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Nuo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-32768 iki 32767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9073"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Nuo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-2147483648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iki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2147483647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9073"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Nuo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-9223372036854775808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iki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922337203854775807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1094" y="5650030"/>
            <a:ext cx="6583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t-LT" sz="2400" i="1" dirty="0" smtClean="0"/>
          </a:p>
          <a:p>
            <a:r>
              <a:rPr lang="en-US" sz="2400" i="1" dirty="0" err="1" smtClean="0"/>
              <a:t>Pastaba</a:t>
            </a:r>
            <a:r>
              <a:rPr lang="en-US" sz="2400" i="1" dirty="0" smtClean="0"/>
              <a:t>: bait</a:t>
            </a:r>
            <a:r>
              <a:rPr lang="lt-LT" sz="2400" i="1" dirty="0" smtClean="0"/>
              <a:t>ų kiekis gali skirtis nuo programavimo kalbos ir esamos architektūros.</a:t>
            </a:r>
            <a:endParaRPr lang="lt-LT" sz="2400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214" y="5086364"/>
            <a:ext cx="4728048" cy="4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4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Skai</a:t>
            </a:r>
            <a:r>
              <a:rPr lang="lt-LT" dirty="0" smtClean="0"/>
              <a:t>čiaus formatai. Sveikieji skaičiai (2)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2517" cy="4351338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Kaip saugoti neigiamus skaičius?</a:t>
            </a:r>
          </a:p>
          <a:p>
            <a:pPr marL="0" indent="0">
              <a:buNone/>
            </a:pPr>
            <a:r>
              <a:rPr lang="lt-LT" dirty="0" smtClean="0"/>
              <a:t>Skaičiaus be ženklo ir skaičiaus su ženklu formatais. Du skirtingi skaičiai (neigiamas ir teigiamas) gali atrodyti identiškai (pasivertus juos į bitus), tačiau </a:t>
            </a:r>
            <a:r>
              <a:rPr lang="lt-LT" b="1" dirty="0" smtClean="0"/>
              <a:t>nuo to, kaip interpretuosime, priklauso, koks tai skaičius.</a:t>
            </a:r>
          </a:p>
          <a:p>
            <a:pPr marL="0" indent="0">
              <a:buNone/>
            </a:pPr>
            <a:r>
              <a:rPr lang="lt-LT" dirty="0" smtClean="0"/>
              <a:t>1001 1100</a:t>
            </a:r>
            <a:r>
              <a:rPr lang="lt-LT" baseline="-25000" dirty="0" smtClean="0"/>
              <a:t>2</a:t>
            </a:r>
            <a:r>
              <a:rPr lang="lt-LT" dirty="0" smtClean="0"/>
              <a:t> </a:t>
            </a:r>
            <a:r>
              <a:rPr lang="en-US" dirty="0" smtClean="0"/>
              <a:t>= 156</a:t>
            </a:r>
            <a:r>
              <a:rPr lang="lt-LT" baseline="-25000" dirty="0" smtClean="0"/>
              <a:t>10</a:t>
            </a:r>
            <a:r>
              <a:rPr lang="en-US" dirty="0" smtClean="0"/>
              <a:t> (</a:t>
            </a:r>
            <a:r>
              <a:rPr lang="en-US" dirty="0" err="1" smtClean="0"/>
              <a:t>jei</a:t>
            </a:r>
            <a:r>
              <a:rPr lang="en-US" dirty="0" smtClean="0"/>
              <a:t> tai </a:t>
            </a:r>
            <a:r>
              <a:rPr lang="en-US" dirty="0" err="1" smtClean="0"/>
              <a:t>skai</a:t>
            </a:r>
            <a:r>
              <a:rPr lang="lt-LT" dirty="0" smtClean="0"/>
              <a:t>čius be ženklo)</a:t>
            </a:r>
          </a:p>
          <a:p>
            <a:pPr marL="0" indent="0">
              <a:buNone/>
            </a:pPr>
            <a:r>
              <a:rPr lang="lt-LT" dirty="0" smtClean="0"/>
              <a:t>1001 1100</a:t>
            </a:r>
            <a:r>
              <a:rPr lang="lt-LT" baseline="-25000" dirty="0" smtClean="0"/>
              <a:t>2</a:t>
            </a:r>
            <a:r>
              <a:rPr lang="lt-LT" dirty="0" smtClean="0"/>
              <a:t> </a:t>
            </a:r>
            <a:r>
              <a:rPr lang="en-US" dirty="0" smtClean="0"/>
              <a:t>= -100</a:t>
            </a:r>
            <a:r>
              <a:rPr lang="lt-LT" baseline="-25000" dirty="0" smtClean="0"/>
              <a:t>10</a:t>
            </a:r>
            <a:r>
              <a:rPr lang="en-US" dirty="0" smtClean="0"/>
              <a:t> (</a:t>
            </a:r>
            <a:r>
              <a:rPr lang="en-US" dirty="0" err="1" smtClean="0"/>
              <a:t>jei</a:t>
            </a:r>
            <a:r>
              <a:rPr lang="en-US" dirty="0" smtClean="0"/>
              <a:t> tai </a:t>
            </a:r>
            <a:r>
              <a:rPr lang="en-US" dirty="0" err="1" smtClean="0"/>
              <a:t>skai</a:t>
            </a:r>
            <a:r>
              <a:rPr lang="lt-LT" dirty="0" smtClean="0"/>
              <a:t>čius su ženklu)</a:t>
            </a:r>
          </a:p>
        </p:txBody>
      </p:sp>
    </p:spTree>
    <p:extLst>
      <p:ext uri="{BB962C8B-B14F-4D97-AF65-F5344CB8AC3E}">
        <p14:creationId xmlns:p14="http://schemas.microsoft.com/office/powerpoint/2010/main" val="40364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Skaičiaus formatai. Realieji skaičiai</a:t>
            </a:r>
            <a:endParaRPr lang="lt-L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7124"/>
                <a:ext cx="8575307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lt-LT" dirty="0" smtClean="0"/>
                  <a:t>Kaip saugoti realiuosius skaičius? </a:t>
                </a:r>
              </a:p>
              <a:p>
                <a:pPr marL="0" indent="0">
                  <a:buNone/>
                </a:pPr>
                <a:r>
                  <a:rPr lang="lt-LT" dirty="0" smtClean="0"/>
                  <a:t>Mums patogu trupmeninę dalį atskirti užrašius kablelį. Užrašę 13,37, mes suprantam, kad tai skaičius </a:t>
                </a:r>
                <a14:m>
                  <m:oMath xmlns:m="http://schemas.openxmlformats.org/officeDocument/2006/math">
                    <m:r>
                      <a:rPr lang="lt-LT" b="0" i="0" smtClean="0">
                        <a:latin typeface="Cambria Math" panose="02040503050406030204" pitchFamily="18" charset="0"/>
                      </a:rPr>
                      <m:t>13</m:t>
                    </m:r>
                    <m:f>
                      <m:fPr>
                        <m:ctrlPr>
                          <a:rPr lang="lt-L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t-LT" b="0" i="1" smtClean="0">
                            <a:latin typeface="Cambria Math" panose="02040503050406030204" pitchFamily="18" charset="0"/>
                          </a:rPr>
                          <m:t>37</m:t>
                        </m:r>
                      </m:num>
                      <m:den>
                        <m:r>
                          <a:rPr lang="lt-LT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lt-LT" dirty="0" smtClean="0"/>
                  <a:t>.</a:t>
                </a:r>
              </a:p>
              <a:p>
                <a:pPr marL="0" indent="0">
                  <a:buNone/>
                </a:pPr>
                <a:r>
                  <a:rPr lang="lt-LT" dirty="0" smtClean="0"/>
                  <a:t>Kompiuteriui „užrašyti“ kablelį nėra taip paprasta (įsivaizduojam skaičiaus bitinę išraišką). Ką daryt?</a:t>
                </a:r>
              </a:p>
              <a:p>
                <a:pPr marL="0" indent="0">
                  <a:buNone/>
                </a:pPr>
                <a:endParaRPr lang="lt-LT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7124"/>
                <a:ext cx="8575307" cy="4351338"/>
              </a:xfrm>
              <a:blipFill rotWithShape="0">
                <a:blip r:embed="rId2"/>
                <a:stretch>
                  <a:fillRect l="-1494" t="-2241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640" y="2616325"/>
            <a:ext cx="2647950" cy="17240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698685" y="5318081"/>
            <a:ext cx="5245904" cy="1307394"/>
            <a:chOff x="1616546" y="5143515"/>
            <a:chExt cx="5245904" cy="13073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809" y="5821573"/>
              <a:ext cx="4988641" cy="62933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546" y="5143515"/>
              <a:ext cx="5111513" cy="678058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38200" y="4247753"/>
            <a:ext cx="965333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/>
              <a:t>Išsaugoti realiesiems skaičiams buvo sugalvoti </a:t>
            </a:r>
            <a:r>
              <a:rPr lang="lt-LT" sz="2800" i="1" dirty="0" smtClean="0"/>
              <a:t>floating</a:t>
            </a:r>
            <a:br>
              <a:rPr lang="lt-LT" sz="2800" i="1" dirty="0" smtClean="0"/>
            </a:br>
            <a:r>
              <a:rPr lang="lt-LT" sz="2800" i="1" dirty="0" smtClean="0"/>
              <a:t>point (slankaus kablelio)</a:t>
            </a:r>
            <a:r>
              <a:rPr lang="lt-LT" sz="2800" dirty="0" smtClean="0"/>
              <a:t> formatai. Mūsų architektūroje, 8087 koprocesorius palaiko IEEE-754 standartą.</a:t>
            </a:r>
            <a:endParaRPr lang="en-US" sz="2800" dirty="0" smtClean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28001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1037</Words>
  <Application>Microsoft Office PowerPoint</Application>
  <PresentationFormat>Widescreen</PresentationFormat>
  <Paragraphs>197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Office Theme</vt:lpstr>
      <vt:lpstr>Skaičiaus formatai</vt:lpstr>
      <vt:lpstr>PowerPoint Presentation</vt:lpstr>
      <vt:lpstr>Šiandien paskaitoje</vt:lpstr>
      <vt:lpstr>Testas</vt:lpstr>
      <vt:lpstr>Testas</vt:lpstr>
      <vt:lpstr>Testas</vt:lpstr>
      <vt:lpstr>Skaičiaus formatai. Sveikieji skaičiai (1)</vt:lpstr>
      <vt:lpstr>Skaičiaus formatai. Sveikieji skaičiai (2)</vt:lpstr>
      <vt:lpstr>Skaičiaus formatai. Realieji skaičiai</vt:lpstr>
      <vt:lpstr>Floating point formatai (1) </vt:lpstr>
      <vt:lpstr>Floating point formatai (2)</vt:lpstr>
      <vt:lpstr>Floating point formatai (3)</vt:lpstr>
      <vt:lpstr>Vertimas į floating point formatą (1)</vt:lpstr>
      <vt:lpstr>PowerPoint Presentation</vt:lpstr>
      <vt:lpstr>Vertimas į floating point formatą (3)</vt:lpstr>
      <vt:lpstr>Pastebėjimai</vt:lpstr>
      <vt:lpstr>Vertimas iš floating point formato</vt:lpstr>
      <vt:lpstr>Uždaviniai</vt:lpstr>
      <vt:lpstr>Atsakymai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Skaičiaus formatai</dc:title>
  <dc:creator>Jurgis</dc:creator>
  <cp:lastModifiedBy>Jurgis</cp:lastModifiedBy>
  <cp:revision>41</cp:revision>
  <dcterms:created xsi:type="dcterms:W3CDTF">2015-11-28T10:29:13Z</dcterms:created>
  <dcterms:modified xsi:type="dcterms:W3CDTF">2015-12-01T18:59:54Z</dcterms:modified>
</cp:coreProperties>
</file>