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81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12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28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61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979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51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6209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65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72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3146DF-3C63-4B96-AD5B-F0752332923A}" type="datetimeFigureOut">
              <a:rPr lang="lt-LT" smtClean="0"/>
              <a:t>2015-02-13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D3FBBA-78E8-491A-BAB1-157F036394CB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Elektroninės komercijos teisinis reguliavimas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Bendrosios teisės sąvokos ir teisės šaltiniai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5450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ES teisės šaltiniai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787857"/>
            <a:ext cx="7711440" cy="4123365"/>
          </a:xfrm>
        </p:spPr>
        <p:txBody>
          <a:bodyPr>
            <a:normAutofit/>
          </a:bodyPr>
          <a:lstStyle/>
          <a:p>
            <a:pPr algn="just"/>
            <a:r>
              <a:rPr lang="lt-LT" sz="2800" dirty="0"/>
              <a:t>Kiti ES teisės šaltiniai – principai, teismų </a:t>
            </a:r>
            <a:r>
              <a:rPr lang="lt-LT" sz="2800" dirty="0" smtClean="0"/>
              <a:t>sprendimai</a:t>
            </a:r>
            <a:endParaRPr lang="lt-LT" sz="2800" dirty="0"/>
          </a:p>
          <a:p>
            <a:pPr algn="just"/>
            <a:r>
              <a:rPr lang="lt-LT" sz="2800" dirty="0"/>
              <a:t>Pagrindiniai ES teisės </a:t>
            </a:r>
            <a:r>
              <a:rPr lang="lt-LT" sz="2800" dirty="0" smtClean="0"/>
              <a:t>principai:</a:t>
            </a:r>
            <a:endParaRPr lang="lt-LT" sz="2800" dirty="0"/>
          </a:p>
          <a:p>
            <a:pPr lvl="1" indent="-342900" algn="just">
              <a:buFont typeface="+mj-lt"/>
              <a:buAutoNum type="alphaLcParenR"/>
            </a:pPr>
            <a:r>
              <a:rPr lang="lt-LT" sz="2400" dirty="0" smtClean="0"/>
              <a:t>ES </a:t>
            </a:r>
            <a:r>
              <a:rPr lang="lt-LT" sz="2400" dirty="0"/>
              <a:t>teisės viršenybė nacionalinės teisės atžvilgiu (patvirtinta Europos Teisingumo Teismo žymiausiais sprendimais bylose </a:t>
            </a:r>
            <a:r>
              <a:rPr lang="lt-LT" sz="2400" i="1" dirty="0"/>
              <a:t>Van </a:t>
            </a:r>
            <a:r>
              <a:rPr lang="lt-LT" sz="2400" i="1" dirty="0" err="1"/>
              <a:t>Gend</a:t>
            </a:r>
            <a:r>
              <a:rPr lang="lt-LT" sz="2400" i="1" dirty="0"/>
              <a:t> </a:t>
            </a:r>
            <a:r>
              <a:rPr lang="lt-LT" sz="2400" i="1" dirty="0" err="1"/>
              <a:t>en</a:t>
            </a:r>
            <a:r>
              <a:rPr lang="lt-LT" sz="2400" i="1" dirty="0"/>
              <a:t> </a:t>
            </a:r>
            <a:r>
              <a:rPr lang="lt-LT" sz="2400" i="1" dirty="0" err="1"/>
              <a:t>Loos</a:t>
            </a:r>
            <a:r>
              <a:rPr lang="lt-LT" sz="2400" dirty="0"/>
              <a:t> ir </a:t>
            </a:r>
            <a:r>
              <a:rPr lang="lt-LT" sz="2400" i="1" dirty="0" err="1"/>
              <a:t>Costa</a:t>
            </a:r>
            <a:r>
              <a:rPr lang="lt-LT" sz="2400" i="1" dirty="0"/>
              <a:t> v. </a:t>
            </a:r>
            <a:r>
              <a:rPr lang="lt-LT" sz="2400" i="1" dirty="0" smtClean="0"/>
              <a:t>ENEL</a:t>
            </a:r>
            <a:r>
              <a:rPr lang="lt-LT" sz="2400" dirty="0" smtClean="0"/>
              <a:t>)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 smtClean="0"/>
              <a:t>Proporcingumas </a:t>
            </a:r>
            <a:r>
              <a:rPr lang="lt-LT" sz="2400" dirty="0"/>
              <a:t>– reiškia nereguliuoti to, ko </a:t>
            </a:r>
            <a:r>
              <a:rPr lang="lt-LT" sz="2400" dirty="0" smtClean="0"/>
              <a:t>nebūtina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/>
              <a:t>T</a:t>
            </a:r>
            <a:r>
              <a:rPr lang="lt-LT" sz="2400" dirty="0" smtClean="0"/>
              <a:t>eisėti </a:t>
            </a:r>
            <a:r>
              <a:rPr lang="lt-LT" sz="2400" dirty="0"/>
              <a:t>lūkesčiai ir teisinis </a:t>
            </a:r>
            <a:r>
              <a:rPr lang="lt-LT" sz="2400" dirty="0" smtClean="0"/>
              <a:t>tikrumas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/>
              <a:t>G</a:t>
            </a:r>
            <a:r>
              <a:rPr lang="lt-LT" sz="2400" dirty="0" smtClean="0"/>
              <a:t>ero </a:t>
            </a:r>
            <a:r>
              <a:rPr lang="lt-LT" sz="2400" dirty="0"/>
              <a:t>administravimo principas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350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Klausimai?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40833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Teisės norma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800" dirty="0"/>
              <a:t>Norma – elgesio </a:t>
            </a:r>
            <a:r>
              <a:rPr lang="lt-LT" sz="2800" dirty="0" smtClean="0"/>
              <a:t>taisyklė</a:t>
            </a:r>
            <a:endParaRPr lang="lt-LT" sz="2800" dirty="0"/>
          </a:p>
          <a:p>
            <a:pPr algn="just"/>
            <a:r>
              <a:rPr lang="lt-LT" sz="2800" dirty="0"/>
              <a:t>Normų rūšys: moralinės, teisinės, </a:t>
            </a:r>
            <a:r>
              <a:rPr lang="lt-LT" sz="2800" dirty="0" smtClean="0"/>
              <a:t>techninės</a:t>
            </a:r>
            <a:endParaRPr lang="lt-LT" sz="2800" dirty="0"/>
          </a:p>
          <a:p>
            <a:pPr algn="just"/>
            <a:r>
              <a:rPr lang="lt-LT" sz="2800" dirty="0"/>
              <a:t>Teisės normos požymiai: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/>
              <a:t>visuotinai privalomas pobūdis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/>
              <a:t>nustatomos, sankcionuojamos arba saugomos nuo pažeidimų valstybės, kuri kontroliuoja, kaip taikomos teisės normos, o esant reikalui taiko prievartos priemones.</a:t>
            </a:r>
          </a:p>
          <a:p>
            <a:pPr lvl="1" indent="-342900" algn="just">
              <a:buFont typeface="+mj-lt"/>
              <a:buAutoNum type="alphaLcParenR"/>
            </a:pPr>
            <a:r>
              <a:rPr lang="lt-LT" sz="2400" dirty="0"/>
              <a:t>Formaliai apibrėžta elgesio taisyklė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746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Teisės norma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800" dirty="0"/>
              <a:t>Teisės norma – visiems privaloma formaliai apibrėžta socialinio elgesio taisyklė, nustatyta arba sankcionuota valstybės, kuri suteikia visuomeninių santykių dalyviams apibrėžtas subjektines teises ir teisines pareigas ir yra saugoma valstybės.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287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Teisės aktai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3200" dirty="0"/>
              <a:t>Teisės aktai: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lt-LT" sz="2800" dirty="0"/>
              <a:t>Teisės norminiai aktai – teisės normas įtvirtinantys teisės aktai, įstatymai ar poįstatyminiai aktai; turi norminį pobūdį.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lt-LT" sz="2800" dirty="0"/>
              <a:t>Individualūs teisės aktai – nustato, pakeičia ar įtvirtina subjektinių teisių ir teisinių pareigų atsiradimą, pasikeitimą ar pasibaigimą.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40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Teisės aktai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800" dirty="0"/>
              <a:t>Hierarchija: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800" dirty="0"/>
              <a:t>Pagrindinis įstatymas - Konstitucija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800" dirty="0"/>
              <a:t>Tarptautinės sutartys / Įstatymai (pvz., Civilinis kodeksas)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800" dirty="0"/>
              <a:t>Poįstatyminiai teisės aktai (Vyriausybės nutarimai, Ministrų įsakymai etc.) / Tarpžinybiniai susitarimai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800" dirty="0"/>
              <a:t>Kodeksas – tai didelės apimties susistemintas (kodifikuotas) įstatymas.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853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Teisės aktai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800" dirty="0"/>
              <a:t>Kiti šaltiniai: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lt-LT" sz="2400" dirty="0"/>
              <a:t>bendrieji teisės principai (teisingumas, sąžiningumas, protingumas),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lt-LT" sz="2400" dirty="0"/>
              <a:t>papročiai (pvz., nuorodos darymas, kad autoriaus teisės yra saugomos įstatymo)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lt-LT" sz="2400" dirty="0"/>
              <a:t>teismų sprendimai (tik aukščiausiojo teismo lygmenyje)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lt-LT" sz="2400" dirty="0"/>
              <a:t>teisės doktrina (pvz., pripažinto profesoriaus straipsnis moksliniame žurnale)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59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lt-LT" sz="4400" dirty="0"/>
              <a:t>ES teisės pagrindiniai elementai</a:t>
            </a:r>
            <a:r>
              <a:rPr lang="lt-LT" dirty="0"/>
              <a:t/>
            </a:r>
            <a:br>
              <a:rPr lang="lt-LT" dirty="0"/>
            </a:b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Sandara: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400" dirty="0" smtClean="0"/>
              <a:t>Bendrijos </a:t>
            </a:r>
            <a:r>
              <a:rPr lang="lt-LT" sz="2400" dirty="0"/>
              <a:t>– Europos Bendrija ir Europos atominės energijos bendrija (Euratomas)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400" dirty="0" smtClean="0"/>
              <a:t>Bendra </a:t>
            </a:r>
            <a:r>
              <a:rPr lang="lt-LT" sz="2400" dirty="0"/>
              <a:t>užsienio ir saugumo politika</a:t>
            </a:r>
          </a:p>
          <a:p>
            <a:pPr lvl="1" indent="-342900" algn="just">
              <a:buFont typeface="+mj-lt"/>
              <a:buAutoNum type="arabicPeriod"/>
            </a:pPr>
            <a:r>
              <a:rPr lang="lt-LT" sz="2400" dirty="0" smtClean="0"/>
              <a:t>Bendradarbiavimas </a:t>
            </a:r>
            <a:r>
              <a:rPr lang="lt-LT" sz="2400" dirty="0"/>
              <a:t>teisingumo ir vidaus reikalų srityje</a:t>
            </a:r>
          </a:p>
        </p:txBody>
      </p:sp>
    </p:spTree>
    <p:extLst>
      <p:ext uri="{BB962C8B-B14F-4D97-AF65-F5344CB8AC3E}">
        <p14:creationId xmlns:p14="http://schemas.microsoft.com/office/powerpoint/2010/main" val="3416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ES teisės pagrindiniai elementai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800" dirty="0"/>
              <a:t>Pagrindinės </a:t>
            </a:r>
            <a:r>
              <a:rPr lang="lt-LT" sz="2800" dirty="0" smtClean="0"/>
              <a:t>institucijos: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Europos </a:t>
            </a:r>
            <a:r>
              <a:rPr lang="lt-LT" sz="2400" dirty="0"/>
              <a:t>Parlamentas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Europos </a:t>
            </a:r>
            <a:r>
              <a:rPr lang="lt-LT" sz="2400" dirty="0"/>
              <a:t>Sąjungos Taryba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Europos </a:t>
            </a:r>
            <a:r>
              <a:rPr lang="lt-LT" sz="2400" dirty="0"/>
              <a:t>Komisija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Europos </a:t>
            </a:r>
            <a:r>
              <a:rPr lang="lt-LT" sz="2400" dirty="0"/>
              <a:t>Taryba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Europos </a:t>
            </a:r>
            <a:r>
              <a:rPr lang="lt-LT" sz="2400" dirty="0"/>
              <a:t>Teisingumo Teismas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Auditorių </a:t>
            </a:r>
            <a:r>
              <a:rPr lang="lt-LT" sz="2400" dirty="0"/>
              <a:t>Rūmai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Ekonomikos </a:t>
            </a:r>
            <a:r>
              <a:rPr lang="lt-LT" sz="2400" dirty="0"/>
              <a:t>ir socialinis komitetas</a:t>
            </a:r>
          </a:p>
          <a:p>
            <a:pPr lvl="1" indent="-342900">
              <a:buFont typeface="+mj-lt"/>
              <a:buAutoNum type="arabicPeriod"/>
            </a:pPr>
            <a:r>
              <a:rPr lang="lt-LT" sz="2400" dirty="0" smtClean="0"/>
              <a:t>Regionų </a:t>
            </a:r>
            <a:r>
              <a:rPr lang="lt-LT" sz="2400" dirty="0"/>
              <a:t>komitetas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32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4000" dirty="0" smtClean="0"/>
              <a:t>ES teisės šaltiniai</a:t>
            </a:r>
            <a:endParaRPr lang="lt-L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711441" cy="4595200"/>
          </a:xfrm>
        </p:spPr>
        <p:txBody>
          <a:bodyPr>
            <a:normAutofit/>
          </a:bodyPr>
          <a:lstStyle/>
          <a:p>
            <a:pPr algn="just"/>
            <a:r>
              <a:rPr lang="lt-LT" sz="2800" dirty="0"/>
              <a:t>ES teisės aktų rūšys: pirminės ir antrinės </a:t>
            </a:r>
            <a:r>
              <a:rPr lang="lt-LT" sz="2800" dirty="0" smtClean="0"/>
              <a:t>teisės</a:t>
            </a:r>
            <a:r>
              <a:rPr lang="lt-LT" sz="2800" dirty="0"/>
              <a:t>	</a:t>
            </a:r>
            <a:endParaRPr lang="lt-LT" sz="2800" dirty="0" smtClean="0"/>
          </a:p>
          <a:p>
            <a:pPr lvl="1" indent="-342900" algn="just">
              <a:buFont typeface="+mj-lt"/>
              <a:buAutoNum type="arabicPeriod"/>
            </a:pPr>
            <a:r>
              <a:rPr lang="lt-LT" sz="2400" dirty="0" smtClean="0"/>
              <a:t>Sutartys – pirminė teisė</a:t>
            </a:r>
          </a:p>
          <a:p>
            <a:pPr marL="400050" lvl="1" indent="0" algn="just">
              <a:buNone/>
            </a:pPr>
            <a:r>
              <a:rPr lang="lt-LT" sz="2400" dirty="0" smtClean="0"/>
              <a:t>Antrinės teisės aktai:</a:t>
            </a:r>
          </a:p>
          <a:p>
            <a:pPr lvl="1" indent="-342900" algn="just">
              <a:buFont typeface="+mj-lt"/>
              <a:buAutoNum type="arabicPeriod" startAt="2"/>
            </a:pPr>
            <a:r>
              <a:rPr lang="lt-LT" sz="2400" dirty="0" smtClean="0"/>
              <a:t>Direktyvos – būtinas perkėlimas į valstybių narių teisę</a:t>
            </a:r>
          </a:p>
          <a:p>
            <a:pPr lvl="1" indent="-342900" algn="just">
              <a:buFont typeface="+mj-lt"/>
              <a:buAutoNum type="arabicPeriod" startAt="2"/>
            </a:pPr>
            <a:r>
              <a:rPr lang="lt-LT" sz="2400" dirty="0" smtClean="0"/>
              <a:t>Reglamentai – tiesiogiai taikomi valstybėse narėse</a:t>
            </a:r>
          </a:p>
          <a:p>
            <a:pPr lvl="1" indent="-342900" algn="just">
              <a:buFont typeface="+mj-lt"/>
              <a:buAutoNum type="arabicPeriod" startAt="2"/>
            </a:pPr>
            <a:r>
              <a:rPr lang="lt-LT" sz="2400" dirty="0" smtClean="0"/>
              <a:t>Sprendimai – individualaus pobūdžio ir tiesiogiai taikomi konkrečiai valstybei narei ar konkrečiam asmeniui</a:t>
            </a:r>
          </a:p>
          <a:p>
            <a:pPr lvl="1" indent="-342900" algn="just">
              <a:buFont typeface="+mj-lt"/>
              <a:buAutoNum type="arabicPeriod" startAt="2"/>
            </a:pPr>
            <a:r>
              <a:rPr lang="lt-LT" sz="2400" dirty="0" smtClean="0"/>
              <a:t>Rekomendacijos ir nuomonės – neprivalomo pobūdžio aiškinamieji dokumentai</a:t>
            </a:r>
          </a:p>
          <a:p>
            <a:pPr lvl="1" indent="-342900" algn="just">
              <a:buFont typeface="+mj-lt"/>
              <a:buAutoNum type="arabicPeriod" startAt="2"/>
            </a:pPr>
            <a:r>
              <a:rPr lang="lt-LT" sz="2400" dirty="0" smtClean="0"/>
              <a:t>Tarptautiniai susitarimai sudaryti Bendrijų vardu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9252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355</Words>
  <Application>Microsoft Office PowerPoint</Application>
  <PresentationFormat>Demonstracija ekrane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Elektroninės komercijos teisinis reguliavimas</vt:lpstr>
      <vt:lpstr>Teisės norma</vt:lpstr>
      <vt:lpstr>Teisės norma</vt:lpstr>
      <vt:lpstr>Teisės aktai</vt:lpstr>
      <vt:lpstr>Teisės aktai</vt:lpstr>
      <vt:lpstr>Teisės aktai</vt:lpstr>
      <vt:lpstr>ES teisės pagrindiniai elementai </vt:lpstr>
      <vt:lpstr>ES teisės pagrindiniai elementai</vt:lpstr>
      <vt:lpstr>ES teisės šaltiniai</vt:lpstr>
      <vt:lpstr>ES teisės šaltiniai</vt:lpstr>
      <vt:lpstr>Klausimai?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komercijos teisinis reguliavimas</dc:title>
  <dc:creator>Ignas Žimkus</dc:creator>
  <cp:lastModifiedBy>Darius</cp:lastModifiedBy>
  <cp:revision>8</cp:revision>
  <dcterms:created xsi:type="dcterms:W3CDTF">2015-02-06T12:42:16Z</dcterms:created>
  <dcterms:modified xsi:type="dcterms:W3CDTF">2015-02-13T08:52:47Z</dcterms:modified>
</cp:coreProperties>
</file>