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6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91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9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2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8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2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Elektroninės komercijos teisinis reguliavimas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Elektroninės komercijos teisinio reguliavimo pagrindai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40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Funkcinis ekvivalentiškumas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lt-LT" sz="2400" dirty="0" smtClean="0"/>
              <a:t>Realios erdvės institutų perkėlimo į elektroninė erdvę (pritaikymo šiai erdvei užtikrinimas) pagal šių institutų funkcijas</a:t>
            </a:r>
          </a:p>
          <a:p>
            <a:pPr algn="just"/>
            <a:r>
              <a:rPr lang="lt-LT" sz="2400" dirty="0" smtClean="0"/>
              <a:t>Pvz., dokumento funkcijos:</a:t>
            </a:r>
          </a:p>
          <a:p>
            <a:pPr algn="just"/>
            <a:r>
              <a:rPr lang="lt-LT" sz="2400" dirty="0" smtClean="0"/>
              <a:t>Sudarymas galimybių, kad būtų įskaitomas; liktų nepakeistas bėgant laikui; galima būtų padaryti dokumento kopiją taip, kad kiekviena iš šalių turėtų tuos pačius duomenis; galima būtų patvirtinti duomenis parašu; pateikti formą, kuri būtų priimtina valstybės institucijoms, įskaitant teismus	</a:t>
            </a:r>
          </a:p>
        </p:txBody>
      </p:sp>
    </p:spTree>
    <p:extLst>
      <p:ext uri="{BB962C8B-B14F-4D97-AF65-F5344CB8AC3E}">
        <p14:creationId xmlns:p14="http://schemas.microsoft.com/office/powerpoint/2010/main" val="4909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Funkcinis ekvivalentiškumas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Pvz., parašo funkcijos:</a:t>
            </a:r>
          </a:p>
          <a:p>
            <a:pPr algn="just"/>
            <a:r>
              <a:rPr lang="lt-LT" sz="2400" dirty="0"/>
              <a:t>Identifikuoti asmenį; užtikrinti, kad pasirašymo veiksme asmuo dalyvavo asmeniškai; susieti asmenį su konkrečiu dokumentu patvirtinimas, kad autorius patvirtino dokumento turinį)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409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Sutarčių laisvė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lt-LT" sz="2800" dirty="0"/>
              <a:t>Leidžia sutarčių šalims (ypač verslas - verslui komercijoje) laisvai nusistatyti tarpusavio santykių principus ir formas ir įpareigoja valstybę pripažinti tokias sutartis (taip pat ir apsaugant iš jų kylančias teises)</a:t>
            </a:r>
          </a:p>
          <a:p>
            <a:pPr marL="457200" lvl="1" indent="0" algn="just">
              <a:buNone/>
            </a:pPr>
            <a:r>
              <a:rPr lang="lt-LT" sz="2400" dirty="0"/>
              <a:t>Elektroninio parašo įstatymo 8 str. 3 d.: elektroninis parašas visais atvejais turi šio straipsnio 1 dalyje įtvirtintą teisinę galią (t.y., tokią pat teisinę galią kaip ir parašas rašytiniuose dokumentuose ir yra leistinas kaip įrodinėjimo priemonė teisme), jeigu parašų naudotojai tarpusavyje dėl to susitaria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839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skatinimas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Kiek tai įmanoma valstybė turi ne pati kištis, o skatinti, kad normas bendru sutarimu kurtų elektroninio verslo dalyviai ir juos atstovaujančios organizacijos (panašu į darbo santykių reguliavimą, kai darbuotojai su darbdaviu pasirašo kolektyvinę sutartį)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3089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Asmens duomenų teisinė apsauga ir vartotojų apsauga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Įpareigoja valstybę ir kitus subjektus saugoti fizinių asmenų privatumą bei užtikrinti sąžiningą elgesį su jais prekybiniuose santykiuose (taip pat ir elektroniniame versle)</a:t>
            </a:r>
          </a:p>
          <a:p>
            <a:pPr marL="0" indent="0" algn="just">
              <a:buNone/>
            </a:pPr>
            <a:r>
              <a:rPr lang="lt-LT" sz="2400" dirty="0"/>
              <a:t>Šio principo nuoseklus taikymas ugdo vartotojų pasitikėjimą elektronine komercija ir skatina vartojimą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13634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Saugumo užtikrinimas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Tampa aktualesnis, kai elektroninė komercija atsiveria (naudojama ne uždaroje grupėje) ir naudoja globalius tinklus</a:t>
            </a:r>
          </a:p>
          <a:p>
            <a:pPr marL="0" indent="0" algn="just">
              <a:buNone/>
            </a:pPr>
            <a:r>
              <a:rPr lang="lt-LT" sz="2400" dirty="0"/>
              <a:t>ENISA – Europos tinklų ir informacijos apsaugos agentūra (</a:t>
            </a:r>
            <a:r>
              <a:rPr lang="lt-LT" sz="2400" dirty="0" err="1"/>
              <a:t>Heraklionas</a:t>
            </a:r>
            <a:r>
              <a:rPr lang="lt-LT" sz="2400" dirty="0"/>
              <a:t>, Kreta, Graikija)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2889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Tarptautinis pripažinimas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Teisinis reguliavimas turi atitikti tarptautinius teisės aktus, ir užtikrinti, kad teisiniai santykiai, atsiradę pagal vienos valstybės įstatymus, bus lygiaverčiai pripažįstami kitose valstybėse. 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99224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Minimalus kišimasis (proporcingumas)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Teisinis reguliavimas turi būti minimalus būtinas pasiekti konkretų tikslą</a:t>
            </a:r>
            <a:r>
              <a:rPr lang="lt-LT" dirty="0"/>
              <a:t> </a:t>
            </a:r>
            <a:endParaRPr lang="en-GB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95734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Autorių teisių ir gretutinių teisių apsauga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lt-LT" sz="2400" dirty="0"/>
              <a:t>Vartojant informacines technologijas šias teises tampa vis lengviau pažeisti, todėl turi būti skiriamas specialus dėmesys autorių teisėms ir gretutinėms teisėms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8787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Aiškumas, prognozuojamumas, teisinis tikrumas ir teisėti lūkesčiai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400" dirty="0"/>
              <a:t>Įstatymų leidyba ir teisės aktai turi užtikrinti, kad teisinis reguliavimas būtų aiškus ir nuspėjamas. </a:t>
            </a:r>
          </a:p>
          <a:p>
            <a:pPr marL="0" indent="0" algn="just">
              <a:buNone/>
            </a:pPr>
            <a:r>
              <a:rPr lang="lt-LT" sz="2400" dirty="0"/>
              <a:t>Šis principas apima ir </a:t>
            </a:r>
            <a:r>
              <a:rPr lang="lt-LT" sz="2400" i="1" dirty="0" err="1"/>
              <a:t>lex</a:t>
            </a:r>
            <a:r>
              <a:rPr lang="lt-LT" sz="2400" i="1" dirty="0"/>
              <a:t> </a:t>
            </a:r>
            <a:r>
              <a:rPr lang="lt-LT" sz="2400" i="1" dirty="0" err="1"/>
              <a:t>retro</a:t>
            </a:r>
            <a:r>
              <a:rPr lang="lt-LT" sz="2400" i="1" dirty="0"/>
              <a:t> </a:t>
            </a:r>
            <a:r>
              <a:rPr lang="lt-LT" sz="2400" i="1" dirty="0" err="1"/>
              <a:t>non</a:t>
            </a:r>
            <a:r>
              <a:rPr lang="lt-LT" sz="2400" i="1" dirty="0"/>
              <a:t> </a:t>
            </a:r>
            <a:r>
              <a:rPr lang="lt-LT" sz="2400" i="1" dirty="0" err="1"/>
              <a:t>agit</a:t>
            </a:r>
            <a:r>
              <a:rPr lang="lt-LT" sz="2400" dirty="0"/>
              <a:t> (</a:t>
            </a:r>
            <a:r>
              <a:rPr lang="lt-LT" sz="2400" dirty="0" err="1"/>
              <a:t>lot</a:t>
            </a:r>
            <a:r>
              <a:rPr lang="lt-LT" sz="2400" dirty="0"/>
              <a:t>. Įstatymas negalioja atgal) taisyklę.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6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Turinys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Vieta teisės sistemoje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Reguliavimo dalykas ir metodas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Principai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Šaltiniai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800" dirty="0"/>
              <a:t>Savireguliacija</a:t>
            </a:r>
          </a:p>
        </p:txBody>
      </p:sp>
    </p:spTree>
    <p:extLst>
      <p:ext uri="{BB962C8B-B14F-4D97-AF65-F5344CB8AC3E}">
        <p14:creationId xmlns:p14="http://schemas.microsoft.com/office/powerpoint/2010/main" val="9166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lt-LT" sz="2600" dirty="0"/>
              <a:t>Principai</a:t>
            </a:r>
          </a:p>
          <a:p>
            <a:pPr marL="0" indent="0" algn="just">
              <a:buNone/>
            </a:pPr>
            <a:r>
              <a:rPr lang="lt-LT" sz="2600" dirty="0"/>
              <a:t>Tarptautinės sutartys</a:t>
            </a:r>
          </a:p>
          <a:p>
            <a:pPr marL="0" indent="0" algn="just">
              <a:buNone/>
            </a:pPr>
            <a:r>
              <a:rPr lang="lt-LT" sz="2600" dirty="0"/>
              <a:t>Europos Sąjungos, Europos </a:t>
            </a:r>
            <a:r>
              <a:rPr lang="lt-LT" sz="2600" dirty="0" smtClean="0"/>
              <a:t>Tarybos</a:t>
            </a:r>
          </a:p>
          <a:p>
            <a:pPr marL="292608" lvl="1" indent="0" algn="just">
              <a:buNone/>
            </a:pPr>
            <a:r>
              <a:rPr lang="lt-LT" sz="1900" dirty="0" smtClean="0"/>
              <a:t>Privalomi </a:t>
            </a:r>
            <a:r>
              <a:rPr lang="lt-LT" sz="1900" dirty="0" err="1"/>
              <a:t>viršnacionaliniai</a:t>
            </a:r>
            <a:r>
              <a:rPr lang="lt-LT" sz="1900" dirty="0"/>
              <a:t> teisės aktai</a:t>
            </a:r>
          </a:p>
          <a:p>
            <a:pPr marL="0" indent="0" algn="just">
              <a:buNone/>
            </a:pPr>
            <a:r>
              <a:rPr lang="lt-LT" sz="2600" dirty="0"/>
              <a:t>ES Reglamentai, direktyvos, sprendimai</a:t>
            </a:r>
          </a:p>
          <a:p>
            <a:pPr marL="0" indent="0" algn="just">
              <a:buNone/>
            </a:pPr>
            <a:r>
              <a:rPr lang="lt-LT" sz="2600" dirty="0"/>
              <a:t>Įstatymai (Pirmiausia – Civilinis kodeksas)</a:t>
            </a:r>
          </a:p>
          <a:p>
            <a:pPr marL="0" indent="0" algn="just">
              <a:buNone/>
            </a:pPr>
            <a:r>
              <a:rPr lang="lt-LT" sz="2600" dirty="0"/>
              <a:t>Poįstatyminiai teisės aktai (Vyriausybės nutarimai,  ministrų įsakymai)</a:t>
            </a:r>
          </a:p>
          <a:p>
            <a:pPr marL="0" indent="0" algn="just">
              <a:buNone/>
            </a:pPr>
            <a:r>
              <a:rPr lang="lt-LT" sz="2600" dirty="0"/>
              <a:t>Teismų praktika</a:t>
            </a:r>
          </a:p>
          <a:p>
            <a:pPr marL="0" indent="0" algn="just">
              <a:buNone/>
            </a:pPr>
            <a:r>
              <a:rPr lang="lt-LT" sz="2600" dirty="0"/>
              <a:t>Papročiai, doktrina ir tarptautinių organizacijų dokumentai</a:t>
            </a:r>
            <a:endParaRPr lang="en-GB" sz="26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095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400" dirty="0"/>
              <a:t>Teismų </a:t>
            </a:r>
            <a:r>
              <a:rPr lang="lt-LT" sz="2400" dirty="0" smtClean="0"/>
              <a:t>praktika</a:t>
            </a:r>
            <a:endParaRPr lang="lt-LT" sz="2400" dirty="0"/>
          </a:p>
          <a:p>
            <a:pPr marL="457200" lvl="1" indent="0" algn="just">
              <a:buNone/>
            </a:pPr>
            <a:r>
              <a:rPr lang="lt-LT" sz="2000" dirty="0"/>
              <a:t>R. </a:t>
            </a:r>
            <a:r>
              <a:rPr lang="lt-LT" sz="2000" dirty="0" err="1"/>
              <a:t>Beliackas</a:t>
            </a:r>
            <a:r>
              <a:rPr lang="lt-LT" sz="2000" dirty="0"/>
              <a:t> v. UAB “Sabina” (elektroninių įrodymų pripažinimas</a:t>
            </a:r>
            <a:r>
              <a:rPr lang="lt-LT" sz="2000" dirty="0" smtClean="0"/>
              <a:t>)</a:t>
            </a:r>
            <a:endParaRPr lang="lt-LT" sz="2000" dirty="0"/>
          </a:p>
          <a:p>
            <a:pPr marL="457200" lvl="1" indent="0" algn="just">
              <a:buNone/>
            </a:pPr>
            <a:r>
              <a:rPr lang="lt-LT" sz="2000" dirty="0"/>
              <a:t>Ž. </a:t>
            </a:r>
            <a:r>
              <a:rPr lang="lt-LT" sz="2000" dirty="0" err="1"/>
              <a:t>Budros</a:t>
            </a:r>
            <a:r>
              <a:rPr lang="lt-LT" sz="2000" dirty="0"/>
              <a:t> IĮ “Sėkmės sistemos” v. UAB “Lietuvos telekomo verslo sprendimai” ir AB “Lietuvos telekomas” (neteisėtas masinis komercinis paštas</a:t>
            </a:r>
            <a:r>
              <a:rPr lang="lt-LT" sz="2000" dirty="0" smtClean="0"/>
              <a:t>)</a:t>
            </a:r>
            <a:endParaRPr lang="lt-LT" sz="2000" dirty="0"/>
          </a:p>
          <a:p>
            <a:pPr marL="457200" lvl="1" indent="0" algn="just">
              <a:buNone/>
            </a:pPr>
            <a:r>
              <a:rPr lang="lt-LT" sz="2000" dirty="0"/>
              <a:t>Ž. </a:t>
            </a:r>
            <a:r>
              <a:rPr lang="lt-LT" sz="2000" dirty="0" err="1"/>
              <a:t>Budros</a:t>
            </a:r>
            <a:r>
              <a:rPr lang="lt-LT" sz="2000" dirty="0"/>
              <a:t> IĮ “Sėkmės sistemos” v. UAB “D.B.S. </a:t>
            </a:r>
            <a:r>
              <a:rPr lang="lt-LT" sz="2000" dirty="0" err="1"/>
              <a:t>Pte</a:t>
            </a:r>
            <a:r>
              <a:rPr lang="lt-LT" sz="2000" dirty="0"/>
              <a:t>. Ltd.” (neteisėtas masinis komercinis paštas</a:t>
            </a:r>
            <a:r>
              <a:rPr lang="lt-LT" sz="2000" dirty="0" smtClean="0"/>
              <a:t>)</a:t>
            </a:r>
            <a:endParaRPr lang="lt-LT" sz="2000" dirty="0"/>
          </a:p>
          <a:p>
            <a:pPr marL="457200" lvl="1" indent="0" algn="just">
              <a:buNone/>
            </a:pPr>
            <a:r>
              <a:rPr lang="lt-LT" sz="2000" dirty="0" smtClean="0"/>
              <a:t>V.G. v. S.G., </a:t>
            </a:r>
            <a:r>
              <a:rPr lang="lt-LT" sz="2000" dirty="0"/>
              <a:t>www.skundai.lt</a:t>
            </a:r>
            <a:r>
              <a:rPr lang="lt-LT" sz="2000" dirty="0" smtClean="0"/>
              <a:t> (internetinio tinklalapio valdytojo teisinis statusas, neteisėtos informacijos saugojimas ir paskleidimas)</a:t>
            </a:r>
            <a:endParaRPr lang="lt-LT" sz="2000" dirty="0"/>
          </a:p>
          <a:p>
            <a:pPr marL="457200" lvl="1" indent="0" algn="just">
              <a:buNone/>
            </a:pPr>
            <a:r>
              <a:rPr lang="lt-LT" sz="2000" dirty="0" smtClean="0"/>
              <a:t>R.O., N.G., R.Š., I.K. ir UAB „Sekundės redakcija“ v. UAB „Interneto vizija“ ir A.U. (informacinės visuomenės paslaugų tarpinio teikėjo civilinės atsakomybės sąlygos</a:t>
            </a:r>
          </a:p>
          <a:p>
            <a:pPr marL="457200" lvl="1" indent="0" algn="just">
              <a:buNone/>
            </a:pPr>
            <a:endParaRPr lang="lt-LT" dirty="0" smtClean="0"/>
          </a:p>
          <a:p>
            <a:pPr marL="457200" lvl="1" indent="0" algn="just">
              <a:buNone/>
            </a:pPr>
            <a:endParaRPr lang="en-GB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28284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Tarptautinės organizacijos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lt-LT" sz="2800" dirty="0"/>
              <a:t>Europos Bendrija (Europos </a:t>
            </a:r>
            <a:r>
              <a:rPr lang="lt-LT" sz="2800" dirty="0" smtClean="0"/>
              <a:t>Sąjunga)</a:t>
            </a:r>
          </a:p>
          <a:p>
            <a:pPr marL="457200" lvl="1" indent="0" algn="just">
              <a:buNone/>
            </a:pPr>
            <a:r>
              <a:rPr lang="lt-LT" sz="2400" dirty="0" err="1" smtClean="0"/>
              <a:t>Viršnacionalinis</a:t>
            </a:r>
            <a:r>
              <a:rPr lang="lt-LT" sz="2400" dirty="0" smtClean="0"/>
              <a:t> pobūdis</a:t>
            </a:r>
          </a:p>
          <a:p>
            <a:pPr marL="0" indent="0" algn="just">
              <a:buNone/>
            </a:pPr>
            <a:r>
              <a:rPr lang="lt-LT" sz="2800" dirty="0" smtClean="0"/>
              <a:t>Ekonominės </a:t>
            </a:r>
            <a:r>
              <a:rPr lang="lt-LT" sz="2800" dirty="0"/>
              <a:t>plėtros ir bendradarbiavimo organizacija (OECD)</a:t>
            </a:r>
          </a:p>
          <a:p>
            <a:pPr marL="0" indent="0" algn="just">
              <a:buNone/>
            </a:pPr>
            <a:r>
              <a:rPr lang="lt-LT" sz="2800" dirty="0"/>
              <a:t>Pasaulio prekybos organizacija (WTO)</a:t>
            </a:r>
          </a:p>
          <a:p>
            <a:pPr marL="0" indent="0" algn="just">
              <a:buNone/>
            </a:pPr>
            <a:r>
              <a:rPr lang="lt-LT" sz="2800" dirty="0"/>
              <a:t>Jungtinės tautos – Tarptautinės prekybos teisės komisija (UNCITRAL)</a:t>
            </a:r>
          </a:p>
          <a:p>
            <a:pPr marL="0" indent="0" algn="just">
              <a:buNone/>
            </a:pPr>
            <a:r>
              <a:rPr lang="lt-LT" sz="2800" dirty="0"/>
              <a:t>Pasauli</a:t>
            </a:r>
            <a:r>
              <a:rPr lang="en-GB" sz="2800" dirty="0"/>
              <a:t>o</a:t>
            </a:r>
            <a:r>
              <a:rPr lang="lt-LT" sz="2800" dirty="0"/>
              <a:t> intelektinės nuosavybės organizacija (WIPO)</a:t>
            </a:r>
          </a:p>
          <a:p>
            <a:pPr marL="0" indent="0" algn="just">
              <a:buNone/>
            </a:pPr>
            <a:r>
              <a:rPr lang="lt-LT" sz="2800" dirty="0"/>
              <a:t>Tarptautiniai prekybos rūmai (ICC)</a:t>
            </a:r>
            <a:endParaRPr lang="en-GB" sz="28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28814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Europos Bendrija (Europos Sąjunga)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400" dirty="0"/>
              <a:t>1999 m. </a:t>
            </a:r>
            <a:r>
              <a:rPr lang="lt-LT" sz="2400" dirty="0"/>
              <a:t>Elektroninio parašo </a:t>
            </a:r>
            <a:r>
              <a:rPr lang="lt-LT" sz="2400" dirty="0" smtClean="0"/>
              <a:t>direktyva</a:t>
            </a:r>
          </a:p>
          <a:p>
            <a:pPr marL="0" indent="0" algn="just">
              <a:buNone/>
            </a:pPr>
            <a:r>
              <a:rPr lang="en-GB" sz="2400" dirty="0" smtClean="0"/>
              <a:t>2000 </a:t>
            </a:r>
            <a:r>
              <a:rPr lang="en-GB" sz="2400" dirty="0"/>
              <a:t>m. </a:t>
            </a:r>
            <a:r>
              <a:rPr lang="lt-LT" sz="2400" dirty="0"/>
              <a:t>Elektroninės komercijos direktyva</a:t>
            </a:r>
            <a:endParaRPr lang="en-GB" sz="2400" dirty="0"/>
          </a:p>
          <a:p>
            <a:pPr marL="0" indent="0" algn="just">
              <a:buNone/>
            </a:pPr>
            <a:r>
              <a:rPr lang="lt-LT" sz="2400" dirty="0" smtClean="0"/>
              <a:t>Intelektinės </a:t>
            </a:r>
            <a:r>
              <a:rPr lang="lt-LT" sz="2400" dirty="0"/>
              <a:t>nuosavybės direktyvos</a:t>
            </a:r>
          </a:p>
          <a:p>
            <a:pPr marL="0" indent="0" algn="just">
              <a:buNone/>
            </a:pPr>
            <a:r>
              <a:rPr lang="lt-LT" sz="2400" dirty="0"/>
              <a:t>Asmens duomenų apsaugos direktyvos</a:t>
            </a:r>
          </a:p>
          <a:p>
            <a:pPr marL="0" indent="0" algn="just">
              <a:buNone/>
            </a:pPr>
            <a:r>
              <a:rPr lang="lt-LT" sz="2400" dirty="0"/>
              <a:t>Vartotojų teisių apsaugos direktyvos</a:t>
            </a:r>
          </a:p>
          <a:p>
            <a:pPr marL="0" indent="0" algn="just">
              <a:buNone/>
            </a:pPr>
            <a:r>
              <a:rPr lang="lt-LT" sz="2400" dirty="0"/>
              <a:t>Tarptautinės privatinės teisės harmonizavimas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64337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Ekonominės plėtros ir bendradarbiavimo organizacija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lt-LT" sz="2800" dirty="0"/>
              <a:t>Centrinis tarptautinis išsivysčiusių valstybių forumas, kuriame:</a:t>
            </a:r>
          </a:p>
          <a:p>
            <a:pPr marL="457200" lvl="1" indent="0" algn="just">
              <a:buNone/>
            </a:pPr>
            <a:r>
              <a:rPr lang="lt-LT" sz="2400" dirty="0"/>
              <a:t>apibendrinama įvairių valstybių praktika</a:t>
            </a:r>
          </a:p>
          <a:p>
            <a:pPr marL="457200" lvl="1" indent="0" algn="just">
              <a:buNone/>
            </a:pPr>
            <a:r>
              <a:rPr lang="lt-LT" sz="2400" dirty="0"/>
              <a:t>ieškoma unifikuotų e-komercijos sureguliavimo modelių</a:t>
            </a:r>
          </a:p>
          <a:p>
            <a:pPr marL="0" indent="0" algn="just">
              <a:buNone/>
            </a:pPr>
            <a:r>
              <a:rPr lang="lt-LT" sz="2800" dirty="0"/>
              <a:t>EBPO rekomendacijos:</a:t>
            </a:r>
          </a:p>
          <a:p>
            <a:pPr marL="457200" lvl="1" indent="0" algn="just">
              <a:buNone/>
            </a:pPr>
            <a:r>
              <a:rPr lang="lt-LT" sz="2400" dirty="0"/>
              <a:t>teisiškai neprivalomos</a:t>
            </a:r>
          </a:p>
          <a:p>
            <a:pPr marL="457200" lvl="1" indent="0" algn="just">
              <a:buNone/>
            </a:pPr>
            <a:r>
              <a:rPr lang="lt-LT" sz="2400" dirty="0"/>
              <a:t>įtvirtina stiprius valstybių-narių moralinius/politinius įsipareigojimus. </a:t>
            </a:r>
          </a:p>
          <a:p>
            <a:pPr marL="457200" lvl="1" indent="0" algn="just">
              <a:buNone/>
            </a:pPr>
            <a:r>
              <a:rPr lang="lt-LT" sz="2400" dirty="0"/>
              <a:t>sekretoriato atlikta analizė, surinkti duomenys valstybėms-narėms padeda efektyviau atlikti koordinuotą darbą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01767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Pasaulio prekybos organizacija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Pasaulinės prekybos liberalizavimas</a:t>
            </a:r>
          </a:p>
          <a:p>
            <a:pPr marL="0" indent="0" algn="just">
              <a:buNone/>
            </a:pPr>
            <a:r>
              <a:rPr lang="lt-LT" sz="2400" dirty="0"/>
              <a:t>GATS – bendrasis susitarimas dėl prekybos paslaugomis</a:t>
            </a:r>
          </a:p>
          <a:p>
            <a:pPr marL="0" indent="0" algn="just">
              <a:buNone/>
            </a:pPr>
            <a:r>
              <a:rPr lang="lt-LT" sz="2400" dirty="0"/>
              <a:t>TRIPS – susitarimas dėl intelektinės nuosavybės aspektų, susijusių su prekyba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59898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Jungtinių tautų tarptautinės prekybos teisės komisija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Tarptautinės prekybos teisės harmonizavimas ir kodifikavimas</a:t>
            </a:r>
          </a:p>
          <a:p>
            <a:pPr marL="0" indent="0" algn="just">
              <a:buNone/>
            </a:pPr>
            <a:r>
              <a:rPr lang="en-GB" sz="2400" dirty="0"/>
              <a:t>1996 m. P</a:t>
            </a:r>
            <a:r>
              <a:rPr lang="lt-LT" sz="2400" dirty="0" err="1"/>
              <a:t>avyzdinis</a:t>
            </a:r>
            <a:r>
              <a:rPr lang="lt-LT" sz="2400" dirty="0"/>
              <a:t> elektroninės komercijos įstatymas</a:t>
            </a:r>
          </a:p>
          <a:p>
            <a:pPr marL="0" indent="0" algn="just">
              <a:buNone/>
            </a:pPr>
            <a:r>
              <a:rPr lang="en-GB" sz="2400" dirty="0"/>
              <a:t>2001 m. P</a:t>
            </a:r>
            <a:r>
              <a:rPr lang="lt-LT" sz="2400" dirty="0" err="1"/>
              <a:t>avyzdinis</a:t>
            </a:r>
            <a:r>
              <a:rPr lang="lt-LT" sz="2400" dirty="0"/>
              <a:t> elektroninių parašų įstatymas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69232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Pasaulio intelektinės nuosavybės organizacija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Tarptautinių sutarčių intelektinės nuosavybės srityje rengimas ir administravimas</a:t>
            </a:r>
          </a:p>
          <a:p>
            <a:pPr marL="0" indent="0" algn="just">
              <a:buNone/>
            </a:pPr>
            <a:r>
              <a:rPr lang="lt-LT" sz="2400" dirty="0"/>
              <a:t>WIPO Autorių teisių sutartis</a:t>
            </a:r>
          </a:p>
          <a:p>
            <a:pPr marL="0" indent="0" algn="just">
              <a:buNone/>
            </a:pPr>
            <a:r>
              <a:rPr lang="lt-LT" sz="2400" dirty="0"/>
              <a:t>WIPO Atlikimų ir fonogramų sutartis</a:t>
            </a:r>
          </a:p>
          <a:p>
            <a:pPr marL="0" indent="0" algn="just">
              <a:buNone/>
            </a:pPr>
            <a:r>
              <a:rPr lang="lt-LT" sz="2400" dirty="0"/>
              <a:t>Domenų vardų, kaip galimai naujų intelektinės nuosavybės objektų, statuso tyrimai ir susijusių ginčų sprendimas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8406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Kolektyvinis reguliavimas, siekiant suderinti bendrus interesus be </a:t>
            </a:r>
            <a:r>
              <a:rPr lang="lt-LT" sz="2400" dirty="0" smtClean="0"/>
              <a:t>valstybės pagalbos</a:t>
            </a:r>
          </a:p>
          <a:p>
            <a:pPr marL="0" indent="0" algn="just">
              <a:buNone/>
            </a:pPr>
            <a:r>
              <a:rPr lang="lt-LT" sz="2400" dirty="0" smtClean="0"/>
              <a:t>Susijusi su elektroninės komercijos reguliavimo evoliucija (</a:t>
            </a:r>
            <a:r>
              <a:rPr lang="lt-LT" sz="2400" i="1" dirty="0" err="1" smtClean="0"/>
              <a:t>lex</a:t>
            </a:r>
            <a:r>
              <a:rPr lang="lt-LT" sz="2400" i="1" dirty="0" smtClean="0"/>
              <a:t> </a:t>
            </a:r>
            <a:r>
              <a:rPr lang="lt-LT" sz="2400" i="1" dirty="0" err="1" smtClean="0"/>
              <a:t>electronica</a:t>
            </a:r>
            <a:r>
              <a:rPr lang="lt-LT" sz="2400" dirty="0" smtClean="0"/>
              <a:t>)</a:t>
            </a:r>
            <a:endParaRPr lang="en-GB" sz="2400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059215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privalumai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400" dirty="0"/>
              <a:t>Greitas, pigus ir efektyvus </a:t>
            </a:r>
            <a:r>
              <a:rPr lang="en-US" sz="2400" dirty="0"/>
              <a:t>pa</a:t>
            </a:r>
            <a:r>
              <a:rPr lang="lt-LT" sz="2400" dirty="0"/>
              <a:t>žeidimo pašalinimas</a:t>
            </a:r>
          </a:p>
          <a:p>
            <a:pPr marL="0" indent="0" algn="just">
              <a:buNone/>
            </a:pPr>
            <a:r>
              <a:rPr lang="lt-LT" sz="2400" dirty="0"/>
              <a:t>Galimybė reaguoti į nepriimtiną, nors teisėtą elgesį</a:t>
            </a:r>
          </a:p>
          <a:p>
            <a:pPr marL="457200" lvl="1" indent="0" algn="just">
              <a:buNone/>
            </a:pPr>
            <a:r>
              <a:rPr lang="lt-LT" sz="2000" dirty="0"/>
              <a:t>Pvz., Masinis komercinis paštas iki 2001 01 01 Lietuvoje nebuvo draudžiamas teisės aktais, bet buvo reguliuojamas bendrų savireguliacijos priemonių</a:t>
            </a:r>
            <a:endParaRPr lang="en-GB" sz="20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1506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Vieta teisės sistemoje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lt-LT" sz="2400" dirty="0" smtClean="0"/>
              <a:t>Elektroninės komercijos teisė – pirmiausia komercinė teisė</a:t>
            </a:r>
          </a:p>
          <a:p>
            <a:pPr algn="just"/>
            <a:r>
              <a:rPr lang="lt-LT" sz="2400" dirty="0" smtClean="0"/>
              <a:t>Bendrieji komercinės teisės institutai (šalys, sandoriai)</a:t>
            </a:r>
          </a:p>
          <a:p>
            <a:pPr algn="just"/>
            <a:r>
              <a:rPr lang="lt-LT" sz="2400" dirty="0" smtClean="0"/>
              <a:t>Modifikuoti institutai (elektroninis parašas, elektroninė sutartis)</a:t>
            </a:r>
          </a:p>
          <a:p>
            <a:pPr algn="just"/>
            <a:r>
              <a:rPr lang="lt-LT" sz="2400" dirty="0" smtClean="0"/>
              <a:t>Koordinatės:</a:t>
            </a:r>
          </a:p>
          <a:p>
            <a:pPr algn="just"/>
            <a:r>
              <a:rPr lang="lt-LT" sz="2400" dirty="0" smtClean="0"/>
              <a:t>Pošakis – komercinė; šaka – civilinė; privatinės teisės dalis</a:t>
            </a:r>
          </a:p>
          <a:p>
            <a:pPr algn="just"/>
            <a:r>
              <a:rPr lang="lt-LT" sz="2400" dirty="0" err="1" smtClean="0"/>
              <a:t>Lex</a:t>
            </a:r>
            <a:r>
              <a:rPr lang="lt-LT" sz="2400" dirty="0" smtClean="0"/>
              <a:t> </a:t>
            </a:r>
            <a:r>
              <a:rPr lang="lt-LT" sz="2400" dirty="0" err="1" smtClean="0"/>
              <a:t>mercatoria</a:t>
            </a:r>
            <a:r>
              <a:rPr lang="lt-LT" sz="2400" dirty="0" smtClean="0"/>
              <a:t> – viduramžiuose susiformavusi paprotinė komercinė (pirklių) teisė</a:t>
            </a:r>
          </a:p>
          <a:p>
            <a:pPr algn="just"/>
            <a:r>
              <a:rPr lang="lt-LT" sz="2400" dirty="0" smtClean="0"/>
              <a:t>Analogiška elektroninės komercijos pradžia</a:t>
            </a:r>
          </a:p>
          <a:p>
            <a:pPr algn="just"/>
            <a:endParaRPr lang="lt-LT" dirty="0" smtClean="0"/>
          </a:p>
          <a:p>
            <a:pPr algn="just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87226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trūkumai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Nėra tiesiogiai priverstinai įvykdoma </a:t>
            </a:r>
          </a:p>
          <a:p>
            <a:pPr marL="457200" lvl="1" indent="0" algn="just">
              <a:buNone/>
            </a:pPr>
            <a:r>
              <a:rPr lang="lt-LT" sz="2400" dirty="0"/>
              <a:t>Gali būti taikomos sutartinės sankcijos </a:t>
            </a:r>
          </a:p>
          <a:p>
            <a:pPr marL="457200" lvl="1" indent="0" algn="just">
              <a:buNone/>
            </a:pPr>
            <a:r>
              <a:rPr lang="lt-LT" sz="2400" dirty="0"/>
              <a:t>Remiamasi savireguliacija kaip papročiu</a:t>
            </a:r>
          </a:p>
          <a:p>
            <a:pPr marL="0" indent="0" algn="just">
              <a:buNone/>
            </a:pPr>
            <a:r>
              <a:rPr lang="lt-LT" sz="2800" dirty="0"/>
              <a:t>Gali tapti didesnę įtaką turinčių interneto subjektų (pvz., interneto paslaugų teikėjų) piktnaudžiavimu</a:t>
            </a:r>
          </a:p>
          <a:p>
            <a:pPr marL="457200" lvl="1" indent="0" algn="just">
              <a:buNone/>
            </a:pPr>
            <a:r>
              <a:rPr lang="lt-LT" sz="2400" dirty="0"/>
              <a:t>Visada išlieka valstybės nustatytos taisyklės </a:t>
            </a:r>
            <a:r>
              <a:rPr lang="lt-LT" sz="2400" dirty="0">
                <a:latin typeface="Times New Roman" pitchFamily="18" charset="0"/>
              </a:rPr>
              <a:t>–</a:t>
            </a:r>
            <a:r>
              <a:rPr lang="lt-LT" sz="2400" dirty="0"/>
              <a:t> konkurencijos teisė, vartotojų apsauga </a:t>
            </a:r>
            <a:r>
              <a:rPr lang="lt-LT" sz="2400" dirty="0" smtClean="0"/>
              <a:t>etc.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84474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prielaidos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lt-LT" sz="2800" dirty="0"/>
              <a:t>Faktinės: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Internetas nuo pat pradžių buvo nereguliuojamas valstybės, o dauguma elgesio taisyklių susiklostė kaip savireguliacijos sukurti papročiai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Internetas nėra ribojamas valstybių sienų, todėl sunku taikyti konkrečios valstybės prievartos priemones</a:t>
            </a:r>
            <a:endParaRPr lang="en-GB" sz="2400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sz="2400" dirty="0" smtClean="0"/>
              <a:t>Interneto </a:t>
            </a:r>
            <a:r>
              <a:rPr lang="lt-LT" sz="2400" dirty="0"/>
              <a:t>resursai dažniausiai valdomi privačių subjektų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Interneto paslaugų teikėjai, kaip interneto resursų turėtojai, dažnai atsiduria tarp pažeidėjo ir nukentėjusio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404312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Savireguliacijos prielaidos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800" dirty="0"/>
              <a:t>Teisinės:</a:t>
            </a:r>
          </a:p>
          <a:p>
            <a:pPr marL="457200" lvl="1" indent="0" algn="just">
              <a:buNone/>
            </a:pPr>
            <a:r>
              <a:rPr lang="lt-LT" sz="2400" dirty="0"/>
              <a:t>Interneto paslaugų teikėjų teisinės atsakomybės už vartotojų skleidžiamą informaciją įtvirtinimas teisės aktuose</a:t>
            </a:r>
          </a:p>
          <a:p>
            <a:pPr marL="457200" lvl="1" indent="0" algn="just">
              <a:buNone/>
            </a:pPr>
            <a:r>
              <a:rPr lang="lt-LT" sz="2400" dirty="0"/>
              <a:t>Neformalių elgesio taisyklių skatinimas teisės aktais </a:t>
            </a:r>
          </a:p>
          <a:p>
            <a:pPr marL="457200" lvl="1" indent="0" algn="just">
              <a:buNone/>
            </a:pPr>
            <a:r>
              <a:rPr lang="lt-LT" sz="2400" dirty="0"/>
              <a:t>Neteisminių ginčų sprendimo būdų skatinimas (pvz., domenų vardų galimo </a:t>
            </a:r>
            <a:r>
              <a:rPr lang="lt-LT" sz="2400" dirty="0" err="1"/>
              <a:t>piratavimo</a:t>
            </a:r>
            <a:r>
              <a:rPr lang="lt-LT" sz="2400" dirty="0"/>
              <a:t> (angl. </a:t>
            </a:r>
            <a:r>
              <a:rPr lang="lt-LT" sz="2400" dirty="0" err="1"/>
              <a:t>cybersquatting</a:t>
            </a:r>
            <a:r>
              <a:rPr lang="lt-LT" sz="2400" dirty="0"/>
              <a:t>) ginčų sprendimas arbitražo forma ne teisme)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06253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Veikiantys savireguliacijos pavyzdžiai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800" dirty="0" err="1" smtClean="0"/>
              <a:t>Netiquette</a:t>
            </a:r>
            <a:r>
              <a:rPr lang="lt-LT" sz="2800" dirty="0"/>
              <a:t> </a:t>
            </a:r>
            <a:r>
              <a:rPr lang="lt-LT" sz="2800" dirty="0" smtClean="0"/>
              <a:t>RFC </a:t>
            </a:r>
            <a:r>
              <a:rPr lang="lt-LT" sz="2800" dirty="0"/>
              <a:t>1855, RFC </a:t>
            </a:r>
            <a:r>
              <a:rPr lang="lt-LT" sz="2800" dirty="0" smtClean="0"/>
              <a:t>1087</a:t>
            </a:r>
          </a:p>
          <a:p>
            <a:pPr marL="0" indent="0" algn="just">
              <a:buNone/>
            </a:pPr>
            <a:r>
              <a:rPr lang="lt-LT" sz="2800" dirty="0" smtClean="0"/>
              <a:t>Išsamus </a:t>
            </a:r>
            <a:r>
              <a:rPr lang="lt-LT" sz="2800" dirty="0"/>
              <a:t>elementarių pageidautino elgesio internete taisyklių rinkinys</a:t>
            </a:r>
          </a:p>
          <a:p>
            <a:pPr marL="457200" lvl="1" indent="0" algn="just">
              <a:buNone/>
            </a:pPr>
            <a:r>
              <a:rPr lang="lt-LT" sz="2800" dirty="0"/>
              <a:t>Taisyklių pavyzdžiai: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Nesiųsti “karštų” (piktų) žinučių (angl. </a:t>
            </a:r>
            <a:r>
              <a:rPr lang="lt-LT" sz="2400" dirty="0" err="1"/>
              <a:t>flame</a:t>
            </a:r>
            <a:r>
              <a:rPr lang="lt-LT" sz="2400" dirty="0"/>
              <a:t>)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Pasirašyti laiškus</a:t>
            </a: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lt-LT" sz="2400" dirty="0"/>
              <a:t>Nerašyti vien didžiosiomis raidėmis (TAI LAIKOMA ŠAUKIMU)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630262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Veikiantys savireguliacijos pavyzdžiai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800" dirty="0"/>
              <a:t>Internet </a:t>
            </a:r>
            <a:r>
              <a:rPr lang="lt-LT" sz="2800" dirty="0" err="1"/>
              <a:t>Corporation</a:t>
            </a:r>
            <a:r>
              <a:rPr lang="lt-LT" sz="2800" dirty="0"/>
              <a:t> </a:t>
            </a:r>
            <a:r>
              <a:rPr lang="lt-LT" sz="2800" dirty="0" err="1"/>
              <a:t>of</a:t>
            </a:r>
            <a:r>
              <a:rPr lang="lt-LT" sz="2800" dirty="0"/>
              <a:t> A</a:t>
            </a:r>
            <a:r>
              <a:rPr lang="en-US" sz="2800" dirty="0"/>
              <a:t>s</a:t>
            </a:r>
            <a:r>
              <a:rPr lang="lt-LT" sz="2800" dirty="0" err="1"/>
              <a:t>signed</a:t>
            </a:r>
            <a:r>
              <a:rPr lang="lt-LT" sz="2800" dirty="0"/>
              <a:t> </a:t>
            </a:r>
            <a:r>
              <a:rPr lang="lt-LT" sz="2800" dirty="0" err="1"/>
              <a:t>Names</a:t>
            </a:r>
            <a:r>
              <a:rPr lang="lt-LT" sz="2800" dirty="0"/>
              <a:t> </a:t>
            </a:r>
            <a:r>
              <a:rPr lang="lt-LT" sz="2800" dirty="0" err="1"/>
              <a:t>and</a:t>
            </a:r>
            <a:r>
              <a:rPr lang="lt-LT" sz="2800" dirty="0"/>
              <a:t> </a:t>
            </a:r>
            <a:r>
              <a:rPr lang="lt-LT" sz="2800" dirty="0" err="1"/>
              <a:t>Numbers</a:t>
            </a:r>
            <a:r>
              <a:rPr lang="lt-LT" sz="2800" dirty="0"/>
              <a:t> (ICANN)</a:t>
            </a:r>
          </a:p>
          <a:p>
            <a:pPr marL="457200" lvl="1" indent="0" algn="just">
              <a:buNone/>
            </a:pPr>
            <a:r>
              <a:rPr lang="lt-LT" sz="2400" dirty="0"/>
              <a:t>Įkurta 1998 m. perėmė funkcijas iš JAV</a:t>
            </a:r>
          </a:p>
          <a:p>
            <a:pPr marL="457200" lvl="1" indent="0" algn="just">
              <a:buNone/>
            </a:pPr>
            <a:r>
              <a:rPr lang="lt-LT" sz="2400" dirty="0"/>
              <a:t>Nepelno organizacija, atsakinga už IP adresų ir domenų vardų naudojimą</a:t>
            </a:r>
          </a:p>
          <a:p>
            <a:pPr marL="457200" lvl="1" indent="0" algn="just">
              <a:buNone/>
            </a:pPr>
            <a:r>
              <a:rPr lang="lt-LT" sz="2400" dirty="0"/>
              <a:t>Direktoriai renkami interneto subjektų (5 iš 19 tiesioginiais rinkimais renka interneto vartotojai)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28991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Veikiantys savireguliacijos pavyzdžiai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lt-LT" sz="2800" dirty="0" err="1"/>
              <a:t>Uniform</a:t>
            </a:r>
            <a:r>
              <a:rPr lang="lt-LT" sz="2800" dirty="0"/>
              <a:t> </a:t>
            </a:r>
            <a:r>
              <a:rPr lang="lt-LT" sz="2800" dirty="0" err="1"/>
              <a:t>Domain</a:t>
            </a:r>
            <a:r>
              <a:rPr lang="lt-LT" sz="2800" dirty="0"/>
              <a:t> Name Dispute </a:t>
            </a:r>
            <a:r>
              <a:rPr lang="lt-LT" sz="2800" dirty="0" err="1"/>
              <a:t>Resolution</a:t>
            </a:r>
            <a:r>
              <a:rPr lang="lt-LT" sz="2800" dirty="0"/>
              <a:t> </a:t>
            </a:r>
            <a:r>
              <a:rPr lang="lt-LT" sz="2800" dirty="0" err="1"/>
              <a:t>Policy</a:t>
            </a:r>
            <a:r>
              <a:rPr lang="lt-LT" sz="2800" dirty="0"/>
              <a:t> (UDRP)</a:t>
            </a:r>
          </a:p>
          <a:p>
            <a:pPr marL="457200" lvl="1" indent="0" algn="just">
              <a:buNone/>
            </a:pPr>
            <a:r>
              <a:rPr lang="lt-LT" sz="2400" dirty="0"/>
              <a:t>Sukurtas pagal Pasaulinės intelektinės nuosavybės organizacijos (angl. WIPO) rekomendacijas</a:t>
            </a:r>
          </a:p>
          <a:p>
            <a:pPr marL="457200" lvl="1" indent="0" algn="just">
              <a:buNone/>
            </a:pPr>
            <a:r>
              <a:rPr lang="lt-LT" sz="2400" dirty="0"/>
              <a:t>Įtraukiama į daugelio bendrinių domenų vardų (</a:t>
            </a:r>
            <a:r>
              <a:rPr lang="lt-LT" sz="2400" dirty="0" err="1"/>
              <a:t>gTLDs</a:t>
            </a:r>
            <a:r>
              <a:rPr lang="lt-LT" sz="2400" dirty="0"/>
              <a:t>) registravimo sutartis</a:t>
            </a:r>
          </a:p>
          <a:p>
            <a:pPr marL="457200" lvl="1" indent="0" algn="just">
              <a:buNone/>
            </a:pPr>
            <a:r>
              <a:rPr lang="lt-LT" sz="2400" dirty="0"/>
              <a:t>Ginčus sprendžia nepriklausomų (ICANN paskirtų) organizacijų sudarytos kolegijos (</a:t>
            </a:r>
            <a:r>
              <a:rPr lang="lt-LT" sz="2400" dirty="0" err="1"/>
              <a:t>administrative</a:t>
            </a:r>
            <a:r>
              <a:rPr lang="lt-LT" sz="2400" dirty="0"/>
              <a:t> </a:t>
            </a:r>
            <a:r>
              <a:rPr lang="lt-LT" sz="2400" dirty="0" err="1"/>
              <a:t>panel</a:t>
            </a:r>
            <a:r>
              <a:rPr lang="lt-LT" sz="2400" dirty="0"/>
              <a:t>)</a:t>
            </a:r>
          </a:p>
          <a:p>
            <a:pPr marL="457200" lvl="1" indent="0" algn="just">
              <a:buNone/>
            </a:pPr>
            <a:r>
              <a:rPr lang="lt-LT" sz="2400" dirty="0"/>
              <a:t>Rezultatas: domeno vardo perdavimas kitam subjektui</a:t>
            </a:r>
          </a:p>
          <a:p>
            <a:pPr marL="457200" lvl="1" indent="0" algn="just">
              <a:buNone/>
            </a:pPr>
            <a:r>
              <a:rPr lang="lt-LT" sz="2400" dirty="0"/>
              <a:t>Nedraudžiama spręsti ginčo teisme (tai nėra arbitražas)</a:t>
            </a:r>
          </a:p>
          <a:p>
            <a:pPr marL="457200" lvl="1" indent="0" algn="just">
              <a:buNone/>
            </a:pPr>
            <a:r>
              <a:rPr lang="lt-LT" sz="2400" dirty="0"/>
              <a:t>Dauguma ginčų baigiama be nagrinėjimo teisme</a:t>
            </a:r>
            <a:endParaRPr lang="en-GB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653509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Veikiantys savireguliacijos pavyzdžiai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lt-LT" sz="2800" dirty="0" err="1"/>
              <a:t>Mail</a:t>
            </a:r>
            <a:r>
              <a:rPr lang="lt-LT" sz="2800" dirty="0"/>
              <a:t> </a:t>
            </a:r>
            <a:r>
              <a:rPr lang="lt-LT" sz="2800" dirty="0" err="1"/>
              <a:t>Abuse</a:t>
            </a:r>
            <a:r>
              <a:rPr lang="lt-LT" sz="2800" dirty="0"/>
              <a:t> </a:t>
            </a:r>
            <a:r>
              <a:rPr lang="lt-LT" sz="2800" dirty="0" err="1"/>
              <a:t>Prevention</a:t>
            </a:r>
            <a:r>
              <a:rPr lang="lt-LT" sz="2800" dirty="0"/>
              <a:t> System (MAPS)</a:t>
            </a:r>
          </a:p>
          <a:p>
            <a:pPr marL="457200" lvl="1" indent="0" algn="just">
              <a:buNone/>
            </a:pPr>
            <a:r>
              <a:rPr lang="lt-LT" sz="2400" dirty="0"/>
              <a:t>Į sąrašą įtraukiami IP adresai, iš kurių masiškai siunčiamas nepageidaujamas komercinis paštas</a:t>
            </a:r>
          </a:p>
          <a:p>
            <a:pPr marL="457200" lvl="1" indent="0" algn="just">
              <a:buNone/>
            </a:pPr>
            <a:r>
              <a:rPr lang="lt-LT" sz="2400" dirty="0"/>
              <a:t>Pagrindiniai Interneto paslaugų teikėjai (pvz., </a:t>
            </a:r>
            <a:r>
              <a:rPr lang="lt-LT" sz="2400" dirty="0" err="1"/>
              <a:t>Teleglobe</a:t>
            </a:r>
            <a:r>
              <a:rPr lang="lt-LT" sz="2400" dirty="0"/>
              <a:t>, </a:t>
            </a:r>
            <a:r>
              <a:rPr lang="lt-LT" sz="2400" dirty="0" err="1"/>
              <a:t>EUnet</a:t>
            </a:r>
            <a:r>
              <a:rPr lang="lt-LT" sz="2400" dirty="0"/>
              <a:t> International, kt.) blokuoja informaciją, kuri siunčiama iš/į šiuos adresus</a:t>
            </a:r>
            <a:endParaRPr lang="en-GB" sz="2400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66629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Klausimai</a:t>
            </a:r>
            <a:r>
              <a:rPr lang="en-GB" dirty="0"/>
              <a:t>?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1714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Reguliavimo objektas ir metodas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t-LT" sz="2400" dirty="0" smtClean="0"/>
              <a:t>Objektas – elektroninė komercija (visuomeniniai santykiai)</a:t>
            </a:r>
          </a:p>
          <a:p>
            <a:r>
              <a:rPr lang="lt-LT" sz="2400" dirty="0" smtClean="0"/>
              <a:t>Svarbiausia ne santykių objektas (iš esmės tapatus bendrajai komercinei teisei), o vykdymo būdas</a:t>
            </a:r>
            <a:endParaRPr lang="lt-LT" dirty="0"/>
          </a:p>
          <a:p>
            <a:r>
              <a:rPr lang="lt-LT" sz="2400" dirty="0" smtClean="0"/>
              <a:t>Metodas: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Vyraujantis dispozityvus (ypač B2B komercija)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Lygios šalys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Imperatyvaus metodo elementai (ypač vartotojų apsauga, asmens duomenų apsauga)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Administracinis pavaldumas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379783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Principai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 smtClean="0"/>
              <a:t>Vadovaujančios idėjos, esančios reguliavimo pagrindu</a:t>
            </a:r>
          </a:p>
          <a:p>
            <a:endParaRPr lang="lt-LT" sz="2400" dirty="0" smtClean="0"/>
          </a:p>
          <a:p>
            <a:r>
              <a:rPr lang="lt-LT" sz="2400" dirty="0" smtClean="0"/>
              <a:t>Funkcijos: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Reglamentacinė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Teisės aiškinimo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Spragų pildymo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t-LT" sz="2400" dirty="0" smtClean="0"/>
              <a:t>Kolizijų šalinimo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5291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Principai 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Elektroninės formos nediskriminavimo</a:t>
            </a:r>
          </a:p>
          <a:p>
            <a:r>
              <a:rPr lang="lt-LT" sz="2400" dirty="0" smtClean="0"/>
              <a:t>Technologinio neutralumo (atvirumo)</a:t>
            </a:r>
          </a:p>
          <a:p>
            <a:r>
              <a:rPr lang="lt-LT" sz="2400" dirty="0" smtClean="0"/>
              <a:t>Funkcinio ekvivalentiškumo </a:t>
            </a:r>
          </a:p>
          <a:p>
            <a:r>
              <a:rPr lang="lt-LT" sz="2400" dirty="0" smtClean="0"/>
              <a:t>Sutarčių laisvės</a:t>
            </a:r>
          </a:p>
          <a:p>
            <a:r>
              <a:rPr lang="lt-LT" sz="2400" dirty="0" smtClean="0"/>
              <a:t>Savireguliacijos skatinimo</a:t>
            </a:r>
          </a:p>
          <a:p>
            <a:r>
              <a:rPr lang="lt-LT" sz="2400" dirty="0" smtClean="0"/>
              <a:t>Asmens duomenų teisinės apsaugos</a:t>
            </a:r>
          </a:p>
          <a:p>
            <a:r>
              <a:rPr lang="lt-LT" sz="2400" dirty="0" smtClean="0"/>
              <a:t>Vartotojų apsaugos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9492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Principai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sz="2400" dirty="0" smtClean="0"/>
              <a:t>Saugumo užtikrinimo</a:t>
            </a:r>
          </a:p>
          <a:p>
            <a:r>
              <a:rPr lang="lt-LT" sz="2400" dirty="0" smtClean="0"/>
              <a:t>Tarptautinio pripažinimo</a:t>
            </a:r>
          </a:p>
          <a:p>
            <a:r>
              <a:rPr lang="lt-LT" sz="2400" dirty="0" smtClean="0"/>
              <a:t>Minimalaus kišimosi (proporcingumo)</a:t>
            </a:r>
          </a:p>
          <a:p>
            <a:r>
              <a:rPr lang="lt-LT" sz="2400" dirty="0" smtClean="0"/>
              <a:t>Autorių teisių ir gretutinių teisių apsaugos</a:t>
            </a:r>
          </a:p>
          <a:p>
            <a:r>
              <a:rPr lang="lt-LT" sz="2400" dirty="0" smtClean="0"/>
              <a:t>Aiškumo</a:t>
            </a:r>
          </a:p>
          <a:p>
            <a:r>
              <a:rPr lang="lt-LT" sz="2400" dirty="0" smtClean="0"/>
              <a:t>Prognozuojamumo</a:t>
            </a:r>
          </a:p>
          <a:p>
            <a:r>
              <a:rPr lang="lt-LT" sz="2400" dirty="0" smtClean="0"/>
              <a:t>Teisinio tikrumo</a:t>
            </a:r>
          </a:p>
          <a:p>
            <a:r>
              <a:rPr lang="lt-LT" sz="2400" dirty="0" smtClean="0"/>
              <a:t>Teisėtų lūkesčių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2705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Elektroninės formos nediskriminavimas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400" dirty="0" smtClean="0"/>
              <a:t>Informacijos teisinis efektyvumas, galiojimas ir įgyvendinimas negali būti paneigtas vien tik tuo pagrindu, kad ši informacija yra elektroninis duomenų pranešimas</a:t>
            </a:r>
          </a:p>
          <a:p>
            <a:pPr algn="just"/>
            <a:endParaRPr lang="lt-LT" sz="2400" dirty="0"/>
          </a:p>
          <a:p>
            <a:pPr algn="just"/>
            <a:r>
              <a:rPr lang="lt-LT" sz="2400" dirty="0" smtClean="0"/>
              <a:t>UNCITRAL </a:t>
            </a:r>
            <a:r>
              <a:rPr lang="lt-LT" sz="2400" dirty="0" err="1" smtClean="0"/>
              <a:t>Model</a:t>
            </a:r>
            <a:r>
              <a:rPr lang="lt-LT" sz="2400" dirty="0" smtClean="0"/>
              <a:t> </a:t>
            </a:r>
            <a:r>
              <a:rPr lang="lt-LT" sz="2400" dirty="0" err="1" smtClean="0"/>
              <a:t>law</a:t>
            </a:r>
            <a:r>
              <a:rPr lang="lt-LT" sz="2400" dirty="0" smtClean="0"/>
              <a:t> </a:t>
            </a:r>
            <a:r>
              <a:rPr lang="lt-LT" sz="2400" dirty="0" err="1" smtClean="0"/>
              <a:t>on</a:t>
            </a:r>
            <a:r>
              <a:rPr lang="lt-LT" sz="2400" dirty="0" smtClean="0"/>
              <a:t> </a:t>
            </a:r>
            <a:r>
              <a:rPr lang="lt-LT" sz="2400" dirty="0" err="1" smtClean="0"/>
              <a:t>Electronic</a:t>
            </a:r>
            <a:r>
              <a:rPr lang="lt-LT" sz="2400" dirty="0" smtClean="0"/>
              <a:t> Commerce</a:t>
            </a:r>
          </a:p>
          <a:p>
            <a:pPr algn="just"/>
            <a:r>
              <a:rPr lang="lt-LT" sz="2400" dirty="0" smtClean="0"/>
              <a:t>Pvz., el. parašas negali būti laikomas negaliojančiu dėl to, kad yra elektroninis (Elektroninio parašo įst. 8 str. 2 d. 1 p.)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2445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Technologinis neutralumas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400" dirty="0" smtClean="0"/>
              <a:t>Teisės aktų  (ar valstybės politikos) siejimo su konkrečiomis technologijomis vengimas</a:t>
            </a:r>
          </a:p>
          <a:p>
            <a:pPr algn="just"/>
            <a:endParaRPr lang="lt-LT" sz="2400" dirty="0"/>
          </a:p>
          <a:p>
            <a:pPr algn="just"/>
            <a:r>
              <a:rPr lang="lt-LT" sz="2400" dirty="0" smtClean="0"/>
              <a:t>Dualumo principas – leidžia diferencijuoti skirtingas technologijas pagal jų patikimumą (elektroninis parašas, saugus (angl. </a:t>
            </a:r>
            <a:r>
              <a:rPr lang="lt-LT" sz="2400" dirty="0" err="1" smtClean="0"/>
              <a:t>advanced</a:t>
            </a:r>
            <a:r>
              <a:rPr lang="lt-LT" sz="2400" dirty="0" smtClean="0"/>
              <a:t>) elektroninis parašas)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9835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</TotalTime>
  <Words>1494</Words>
  <Application>Microsoft Office PowerPoint</Application>
  <PresentationFormat>Demonstracija ekrane (4:3)</PresentationFormat>
  <Paragraphs>188</Paragraphs>
  <Slides>37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Times New Roman</vt:lpstr>
      <vt:lpstr>Wingdings</vt:lpstr>
      <vt:lpstr>Retrospect</vt:lpstr>
      <vt:lpstr>Elektroninės komercijos teisinis reguliavimas</vt:lpstr>
      <vt:lpstr>Turinys</vt:lpstr>
      <vt:lpstr>Vieta teisės sistemoje</vt:lpstr>
      <vt:lpstr>Reguliavimo objektas ir metodas</vt:lpstr>
      <vt:lpstr>Principai</vt:lpstr>
      <vt:lpstr>Principai </vt:lpstr>
      <vt:lpstr>Principai</vt:lpstr>
      <vt:lpstr>Elektroninės formos nediskriminavimas</vt:lpstr>
      <vt:lpstr>Technologinis neutralumas</vt:lpstr>
      <vt:lpstr>Funkcinis ekvivalentiškumas</vt:lpstr>
      <vt:lpstr>Funkcinis ekvivalentiškumas</vt:lpstr>
      <vt:lpstr>Sutarčių laisvė</vt:lpstr>
      <vt:lpstr>Savireguliacijos skatinimas</vt:lpstr>
      <vt:lpstr>Asmens duomenų teisinė apsauga ir vartotojų apsauga</vt:lpstr>
      <vt:lpstr>Saugumo užtikrinimas</vt:lpstr>
      <vt:lpstr>Tarptautinis pripažinimas</vt:lpstr>
      <vt:lpstr>Minimalus kišimasis (proporcingumas)</vt:lpstr>
      <vt:lpstr>Autorių teisių ir gretutinių teisių apsauga</vt:lpstr>
      <vt:lpstr>Aiškumas, prognozuojamumas, teisinis tikrumas ir teisėti lūkesčiai </vt:lpstr>
      <vt:lpstr>Šaltiniai</vt:lpstr>
      <vt:lpstr>Šaltiniai</vt:lpstr>
      <vt:lpstr>Tarptautinės organizacijos</vt:lpstr>
      <vt:lpstr>Europos Bendrija (Europos Sąjunga)</vt:lpstr>
      <vt:lpstr>Ekonominės plėtros ir bendradarbiavimo organizacija</vt:lpstr>
      <vt:lpstr>Pasaulio prekybos organizacija</vt:lpstr>
      <vt:lpstr>Jungtinių tautų tarptautinės prekybos teisės komisija</vt:lpstr>
      <vt:lpstr>Pasaulio intelektinės nuosavybės organizacija</vt:lpstr>
      <vt:lpstr>Savireguliacija</vt:lpstr>
      <vt:lpstr>Savireguliacijos privalumai</vt:lpstr>
      <vt:lpstr>Savireguliacijos trūkumai</vt:lpstr>
      <vt:lpstr>Savireguliacijos prielaidos</vt:lpstr>
      <vt:lpstr>Savireguliacijos prielaidos</vt:lpstr>
      <vt:lpstr>Veikiantys savireguliacijos pavyzdžiai</vt:lpstr>
      <vt:lpstr>Veikiantys savireguliacijos pavyzdžiai</vt:lpstr>
      <vt:lpstr>Veikiantys savireguliacijos pavyzdžiai</vt:lpstr>
      <vt:lpstr>Veikiantys savireguliacijos pavyzdžiai</vt:lpstr>
      <vt:lpstr>Klausimai?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Elektroninės komercijos teisinis reguliavimas</dc:title>
  <dc:creator>Ignas Žimkus</dc:creator>
  <cp:lastModifiedBy>Darius</cp:lastModifiedBy>
  <cp:revision>43</cp:revision>
  <dcterms:created xsi:type="dcterms:W3CDTF">2015-02-02T08:54:44Z</dcterms:created>
  <dcterms:modified xsi:type="dcterms:W3CDTF">2015-02-13T08:52:19Z</dcterms:modified>
</cp:coreProperties>
</file>