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D8B73F-C486-47B6-A491-21D727C8E156}" type="datetimeFigureOut">
              <a:rPr lang="lt-LT" smtClean="0"/>
              <a:t>2015-04-10</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7CFB7A9-7903-4ECB-BCE4-2185EC53B5CF}"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00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8B73F-C486-47B6-A491-21D727C8E156}" type="datetimeFigureOut">
              <a:rPr lang="lt-LT" smtClean="0"/>
              <a:t>2015-04-10</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48405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8B73F-C486-47B6-A491-21D727C8E156}" type="datetimeFigureOut">
              <a:rPr lang="lt-LT" smtClean="0"/>
              <a:t>2015-04-10</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03453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8B73F-C486-47B6-A491-21D727C8E156}" type="datetimeFigureOut">
              <a:rPr lang="lt-LT" smtClean="0"/>
              <a:t>2015-04-10</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369637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D8B73F-C486-47B6-A491-21D727C8E156}" type="datetimeFigureOut">
              <a:rPr lang="lt-LT" smtClean="0"/>
              <a:t>2015-04-10</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7CFB7A9-7903-4ECB-BCE4-2185EC53B5CF}"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52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D8B73F-C486-47B6-A491-21D727C8E156}" type="datetimeFigureOut">
              <a:rPr lang="lt-LT" smtClean="0"/>
              <a:t>2015-04-10</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92105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8B73F-C486-47B6-A491-21D727C8E156}" type="datetimeFigureOut">
              <a:rPr lang="lt-LT" smtClean="0"/>
              <a:t>2015-04-10</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251675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D8B73F-C486-47B6-A491-21D727C8E156}" type="datetimeFigureOut">
              <a:rPr lang="lt-LT" smtClean="0"/>
              <a:t>2015-04-10</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51319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D8B73F-C486-47B6-A491-21D727C8E156}" type="datetimeFigureOut">
              <a:rPr lang="lt-LT" smtClean="0"/>
              <a:t>2015-04-10</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06133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AD8B73F-C486-47B6-A491-21D727C8E156}" type="datetimeFigureOut">
              <a:rPr lang="lt-LT" smtClean="0"/>
              <a:t>2015-04-10</a:t>
            </a:fld>
            <a:endParaRPr lang="lt-L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FB7A9-7903-4ECB-BCE4-2185EC53B5CF}" type="slidenum">
              <a:rPr lang="lt-LT" smtClean="0"/>
              <a:t>‹#›</a:t>
            </a:fld>
            <a:endParaRPr lang="lt-LT"/>
          </a:p>
        </p:txBody>
      </p:sp>
    </p:spTree>
    <p:extLst>
      <p:ext uri="{BB962C8B-B14F-4D97-AF65-F5344CB8AC3E}">
        <p14:creationId xmlns:p14="http://schemas.microsoft.com/office/powerpoint/2010/main" val="219947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D8B73F-C486-47B6-A491-21D727C8E156}" type="datetimeFigureOut">
              <a:rPr lang="lt-LT" smtClean="0"/>
              <a:t>2015-04-10</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7CFB7A9-7903-4ECB-BCE4-2185EC53B5CF}" type="slidenum">
              <a:rPr lang="lt-LT" smtClean="0"/>
              <a:t>‹#›</a:t>
            </a:fld>
            <a:endParaRPr lang="lt-LT"/>
          </a:p>
        </p:txBody>
      </p:sp>
    </p:spTree>
    <p:extLst>
      <p:ext uri="{BB962C8B-B14F-4D97-AF65-F5344CB8AC3E}">
        <p14:creationId xmlns:p14="http://schemas.microsoft.com/office/powerpoint/2010/main" val="169213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AD8B73F-C486-47B6-A491-21D727C8E156}" type="datetimeFigureOut">
              <a:rPr lang="lt-LT" smtClean="0"/>
              <a:t>2015-04-10</a:t>
            </a:fld>
            <a:endParaRPr lang="lt-L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7CFB7A9-7903-4ECB-BCE4-2185EC53B5CF}" type="slidenum">
              <a:rPr lang="lt-LT" smtClean="0"/>
              <a:t>‹#›</a:t>
            </a:fld>
            <a:endParaRPr lang="lt-LT"/>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925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lt-LT" dirty="0"/>
              <a:t>Elektroninės komercijos teisinis reguliavimas</a:t>
            </a:r>
            <a:endParaRPr lang="lt-LT" dirty="0"/>
          </a:p>
        </p:txBody>
      </p:sp>
      <p:sp>
        <p:nvSpPr>
          <p:cNvPr id="3" name="Subtitle 2"/>
          <p:cNvSpPr>
            <a:spLocks noGrp="1"/>
          </p:cNvSpPr>
          <p:nvPr>
            <p:ph type="subTitle" idx="1"/>
          </p:nvPr>
        </p:nvSpPr>
        <p:spPr/>
        <p:txBody>
          <a:bodyPr/>
          <a:lstStyle/>
          <a:p>
            <a:r>
              <a:rPr lang="lt-LT" altLang="lt-LT" sz="3200" dirty="0"/>
              <a:t>Elektroninė sutartis</a:t>
            </a:r>
          </a:p>
          <a:p>
            <a:endParaRPr lang="lt-LT" dirty="0"/>
          </a:p>
        </p:txBody>
      </p:sp>
    </p:spTree>
    <p:extLst>
      <p:ext uri="{BB962C8B-B14F-4D97-AF65-F5344CB8AC3E}">
        <p14:creationId xmlns:p14="http://schemas.microsoft.com/office/powerpoint/2010/main" val="38032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a:t>
            </a:r>
            <a:endParaRPr lang="lt-LT" dirty="0"/>
          </a:p>
        </p:txBody>
      </p:sp>
      <p:sp>
        <p:nvSpPr>
          <p:cNvPr id="3" name="Content Placeholder 2"/>
          <p:cNvSpPr>
            <a:spLocks noGrp="1"/>
          </p:cNvSpPr>
          <p:nvPr>
            <p:ph idx="1"/>
          </p:nvPr>
        </p:nvSpPr>
        <p:spPr/>
        <p:txBody>
          <a:bodyPr/>
          <a:lstStyle/>
          <a:p>
            <a:pPr algn="just"/>
            <a:r>
              <a:rPr lang="lt-LT" altLang="lt-LT" sz="2400" dirty="0"/>
              <a:t>Sutartis sudaryta nuo akcepto gavimo, jei sutartyje nenumatyta kitaip</a:t>
            </a:r>
            <a:endParaRPr lang="en-US" altLang="lt-LT" sz="2400" dirty="0"/>
          </a:p>
          <a:p>
            <a:pPr lvl="1" algn="just"/>
            <a:r>
              <a:rPr lang="en-US" altLang="lt-LT" sz="2000" dirty="0"/>
              <a:t>CK 1.181 </a:t>
            </a:r>
            <a:r>
              <a:rPr lang="lt-LT" altLang="lt-LT" sz="2000" dirty="0"/>
              <a:t>straipsnis</a:t>
            </a:r>
          </a:p>
          <a:p>
            <a:pPr algn="just"/>
            <a:r>
              <a:rPr lang="lt-LT" altLang="lt-LT" sz="2400" dirty="0"/>
              <a:t>Sutarties sudarymo vieta – oferento gyvenamoji ar verslo vieta</a:t>
            </a:r>
          </a:p>
          <a:p>
            <a:pPr lvl="1" algn="just"/>
            <a:r>
              <a:rPr lang="lt-LT" altLang="lt-LT" sz="2000" dirty="0"/>
              <a:t>CK </a:t>
            </a:r>
            <a:r>
              <a:rPr lang="en-US" altLang="lt-LT" sz="2000" dirty="0"/>
              <a:t>1.69</a:t>
            </a:r>
            <a:r>
              <a:rPr lang="lt-LT" altLang="lt-LT" sz="2000" dirty="0"/>
              <a:t>, </a:t>
            </a:r>
            <a:r>
              <a:rPr lang="en-US" altLang="lt-LT" sz="2000" dirty="0"/>
              <a:t>6.181 </a:t>
            </a:r>
            <a:r>
              <a:rPr lang="lt-LT" altLang="lt-LT" sz="2000" dirty="0"/>
              <a:t>straipsnis</a:t>
            </a:r>
            <a:endParaRPr lang="en-GB" altLang="lt-LT" sz="2000" dirty="0"/>
          </a:p>
          <a:p>
            <a:endParaRPr lang="lt-LT" dirty="0"/>
          </a:p>
        </p:txBody>
      </p:sp>
    </p:spTree>
    <p:extLst>
      <p:ext uri="{BB962C8B-B14F-4D97-AF65-F5344CB8AC3E}">
        <p14:creationId xmlns:p14="http://schemas.microsoft.com/office/powerpoint/2010/main" val="224460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a:t>
            </a:r>
            <a:endParaRPr lang="lt-LT" dirty="0"/>
          </a:p>
        </p:txBody>
      </p:sp>
      <p:sp>
        <p:nvSpPr>
          <p:cNvPr id="3" name="Content Placeholder 2"/>
          <p:cNvSpPr>
            <a:spLocks noGrp="1"/>
          </p:cNvSpPr>
          <p:nvPr>
            <p:ph idx="1"/>
          </p:nvPr>
        </p:nvSpPr>
        <p:spPr/>
        <p:txBody>
          <a:bodyPr/>
          <a:lstStyle/>
          <a:p>
            <a:r>
              <a:rPr lang="lt-LT" altLang="lt-LT" sz="2800" dirty="0"/>
              <a:t>Gavimo momentas</a:t>
            </a:r>
          </a:p>
          <a:p>
            <a:pPr lvl="1">
              <a:buFont typeface="Wingdings" panose="05000000000000000000" pitchFamily="2" charset="2"/>
              <a:buChar char="§"/>
            </a:pPr>
            <a:r>
              <a:rPr lang="lt-LT" altLang="lt-LT" sz="2400" dirty="0"/>
              <a:t>Recepcijos teorija</a:t>
            </a:r>
          </a:p>
          <a:p>
            <a:pPr lvl="2" algn="just"/>
            <a:r>
              <a:rPr lang="lt-LT" altLang="lt-LT" sz="2400" dirty="0"/>
              <a:t>pranešimas įsigalioja kai gavėjas realiai gavo pranešimą ar jis tapo prieinamas, nors jis dar nėra sužinojęs jo turinio</a:t>
            </a:r>
            <a:r>
              <a:rPr lang="en-US" altLang="lt-LT" sz="2400" dirty="0"/>
              <a:t> </a:t>
            </a:r>
            <a:endParaRPr lang="lt-LT" altLang="lt-LT" sz="2400" dirty="0"/>
          </a:p>
          <a:p>
            <a:pPr lvl="2" algn="just"/>
            <a:r>
              <a:rPr lang="lt-LT" altLang="lt-LT" sz="2400" dirty="0"/>
              <a:t>įėjimo teorija - pranešimo įsigaliojimo momentas-kai pranešimas tapo prieinamas gavėjui, t.y. pateko į jo dispoziciją tokioje vietoje</a:t>
            </a:r>
            <a:r>
              <a:rPr lang="en-US" altLang="lt-LT" sz="2400" dirty="0"/>
              <a:t>,</a:t>
            </a:r>
            <a:r>
              <a:rPr lang="lt-LT" altLang="lt-LT" sz="2400" dirty="0"/>
              <a:t> kurioje gavėjas protingai įprastoje verslo eigoje tikisi gauti tokio pobūdžio pranešimus</a:t>
            </a:r>
            <a:endParaRPr lang="en-GB" altLang="lt-LT" dirty="0"/>
          </a:p>
          <a:p>
            <a:endParaRPr lang="lt-LT" dirty="0"/>
          </a:p>
        </p:txBody>
      </p:sp>
    </p:spTree>
    <p:extLst>
      <p:ext uri="{BB962C8B-B14F-4D97-AF65-F5344CB8AC3E}">
        <p14:creationId xmlns:p14="http://schemas.microsoft.com/office/powerpoint/2010/main" val="399815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a:t>
            </a:r>
            <a:endParaRPr lang="lt-LT" dirty="0"/>
          </a:p>
        </p:txBody>
      </p:sp>
      <p:sp>
        <p:nvSpPr>
          <p:cNvPr id="3" name="Content Placeholder 2"/>
          <p:cNvSpPr>
            <a:spLocks noGrp="1"/>
          </p:cNvSpPr>
          <p:nvPr>
            <p:ph idx="1"/>
          </p:nvPr>
        </p:nvSpPr>
        <p:spPr/>
        <p:txBody>
          <a:bodyPr/>
          <a:lstStyle/>
          <a:p>
            <a:r>
              <a:rPr lang="lt-LT" altLang="lt-LT" sz="2800" dirty="0"/>
              <a:t>Gavimo momentas</a:t>
            </a:r>
          </a:p>
          <a:p>
            <a:pPr lvl="1">
              <a:buFont typeface="Wingdings" panose="05000000000000000000" pitchFamily="2" charset="2"/>
              <a:buChar char="§"/>
            </a:pPr>
            <a:r>
              <a:rPr lang="lt-LT" altLang="lt-LT" sz="2400" dirty="0"/>
              <a:t>Kitos teorijos</a:t>
            </a:r>
          </a:p>
          <a:p>
            <a:pPr lvl="2" algn="just"/>
            <a:r>
              <a:rPr lang="lt-LT" altLang="lt-LT" sz="2400" dirty="0"/>
              <a:t>Informacinė (sužinojimo momentas)</a:t>
            </a:r>
          </a:p>
          <a:p>
            <a:pPr lvl="2" algn="just"/>
            <a:r>
              <a:rPr lang="lt-LT" altLang="lt-LT" sz="2400" dirty="0"/>
              <a:t>Pašto dėžutės (išsiuntimo momentas)</a:t>
            </a:r>
          </a:p>
          <a:p>
            <a:pPr lvl="2" algn="just"/>
            <a:r>
              <a:rPr lang="lt-LT" altLang="lt-LT" sz="2400" dirty="0"/>
              <a:t>Formulavimo teorija (pranešimo (atsakymo) formulavimo momentas)</a:t>
            </a:r>
            <a:endParaRPr lang="en-GB" altLang="lt-LT" dirty="0"/>
          </a:p>
          <a:p>
            <a:endParaRPr lang="lt-LT" sz="2400" dirty="0"/>
          </a:p>
        </p:txBody>
      </p:sp>
    </p:spTree>
    <p:extLst>
      <p:ext uri="{BB962C8B-B14F-4D97-AF65-F5344CB8AC3E}">
        <p14:creationId xmlns:p14="http://schemas.microsoft.com/office/powerpoint/2010/main" val="28817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a:t>
            </a:r>
            <a:endParaRPr lang="lt-LT" dirty="0"/>
          </a:p>
        </p:txBody>
      </p:sp>
      <p:sp>
        <p:nvSpPr>
          <p:cNvPr id="3" name="Content Placeholder 2"/>
          <p:cNvSpPr>
            <a:spLocks noGrp="1"/>
          </p:cNvSpPr>
          <p:nvPr>
            <p:ph idx="1"/>
          </p:nvPr>
        </p:nvSpPr>
        <p:spPr/>
        <p:txBody>
          <a:bodyPr/>
          <a:lstStyle/>
          <a:p>
            <a:pPr algn="just"/>
            <a:r>
              <a:rPr lang="lt-LT" altLang="lt-LT" sz="2800" dirty="0"/>
              <a:t>Recepcijos teorija pagal UNCITRAL:</a:t>
            </a:r>
          </a:p>
          <a:p>
            <a:pPr lvl="1" algn="just">
              <a:buFont typeface="Wingdings" panose="05000000000000000000" pitchFamily="2" charset="2"/>
              <a:buChar char="§"/>
            </a:pPr>
            <a:r>
              <a:rPr lang="lt-LT" altLang="lt-LT" sz="2400" dirty="0" smtClean="0"/>
              <a:t>Jei gavėjas yra paskyręs konkrečią informacinę sistemą gavimas yra kai:</a:t>
            </a:r>
          </a:p>
          <a:p>
            <a:pPr lvl="2" algn="just"/>
            <a:r>
              <a:rPr lang="lt-LT" altLang="lt-LT" sz="2000" dirty="0" smtClean="0"/>
              <a:t>Duomenų pranešimas įeina į paskirtą informacinę sistemą;</a:t>
            </a:r>
          </a:p>
          <a:p>
            <a:pPr lvl="2" algn="just"/>
            <a:r>
              <a:rPr lang="lt-LT" altLang="lt-LT" sz="2000" dirty="0" smtClean="0"/>
              <a:t>Jei duomenų pranešimas nusiųstas į kitą informacinę sistemą – kai gavėjas paima jį iš informacinės sistemos</a:t>
            </a:r>
          </a:p>
          <a:p>
            <a:pPr lvl="1" algn="just">
              <a:buFont typeface="Wingdings" panose="05000000000000000000" pitchFamily="2" charset="2"/>
              <a:buChar char="§"/>
            </a:pPr>
            <a:r>
              <a:rPr lang="lt-LT" altLang="lt-LT" sz="2400" dirty="0" smtClean="0"/>
              <a:t>Jei </a:t>
            </a:r>
            <a:r>
              <a:rPr lang="lt-LT" altLang="lt-LT" sz="2400" dirty="0"/>
              <a:t>nėra paskyręs konkrečios informacinės sistemos – gavimas - kai duomenų pranešimas įeina į gavėjo informacinę sistemą</a:t>
            </a:r>
            <a:endParaRPr lang="en-GB" altLang="lt-LT" sz="2400" dirty="0"/>
          </a:p>
          <a:p>
            <a:endParaRPr lang="lt-LT" dirty="0"/>
          </a:p>
        </p:txBody>
      </p:sp>
    </p:spTree>
    <p:extLst>
      <p:ext uri="{BB962C8B-B14F-4D97-AF65-F5344CB8AC3E}">
        <p14:creationId xmlns:p14="http://schemas.microsoft.com/office/powerpoint/2010/main" val="244406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IVPĮ 11 str.</a:t>
            </a:r>
            <a:endParaRPr lang="lt-LT" dirty="0"/>
          </a:p>
        </p:txBody>
      </p:sp>
      <p:sp>
        <p:nvSpPr>
          <p:cNvPr id="3" name="Content Placeholder 2"/>
          <p:cNvSpPr>
            <a:spLocks noGrp="1"/>
          </p:cNvSpPr>
          <p:nvPr>
            <p:ph idx="1"/>
          </p:nvPr>
        </p:nvSpPr>
        <p:spPr/>
        <p:txBody>
          <a:bodyPr>
            <a:normAutofit fontScale="92500" lnSpcReduction="10000"/>
          </a:bodyPr>
          <a:lstStyle/>
          <a:p>
            <a:pPr algn="just"/>
            <a:r>
              <a:rPr lang="lt-LT" altLang="lt-LT" sz="2400" dirty="0"/>
              <a:t>2</a:t>
            </a:r>
            <a:r>
              <a:rPr lang="lt-LT" altLang="lt-LT" sz="2400" dirty="0" smtClean="0"/>
              <a:t>. </a:t>
            </a:r>
            <a:r>
              <a:rPr lang="lt-LT" altLang="lt-LT" sz="2400" dirty="0"/>
              <a:t>Pasiūlymas sudaryti sutartį (oferta) ir (ar) pateikto pasiūlymo sudaryti sutartį priėmimas (akceptas) laikomi išsiųstais, kai šalis ar jos atstovas, </a:t>
            </a:r>
            <a:r>
              <a:rPr lang="lt-LT" altLang="lt-LT" sz="2400" b="1" dirty="0"/>
              <a:t>kurie juos išsiuntė, nebegali jų pasiekti ir kontroliuoti</a:t>
            </a:r>
            <a:r>
              <a:rPr lang="lt-LT" altLang="lt-LT" sz="2400" dirty="0"/>
              <a:t>. </a:t>
            </a:r>
          </a:p>
          <a:p>
            <a:pPr algn="just"/>
            <a:r>
              <a:rPr lang="lt-LT" altLang="lt-LT" sz="2400" dirty="0"/>
              <a:t>3. Pasiūlymas sudaryti sutartį (oferta) ir (ar) pateikto pasiūlymo sudaryti sutartį priėmimas (akceptas) laikomi gautais, </a:t>
            </a:r>
            <a:r>
              <a:rPr lang="lt-LT" altLang="lt-LT" sz="2400" b="1" dirty="0"/>
              <a:t>kai šalis, kuriai jie skirti, gali juos pasiekti</a:t>
            </a:r>
            <a:r>
              <a:rPr lang="lt-LT" altLang="lt-LT" sz="2400" dirty="0"/>
              <a:t>. </a:t>
            </a:r>
          </a:p>
          <a:p>
            <a:pPr algn="just"/>
            <a:r>
              <a:rPr lang="lt-LT" altLang="lt-LT" sz="2400" dirty="0"/>
              <a:t>4. Pasiūlymas sudaryti sutartį (oferta) ir (ar) pateikto pasiūlymo sudaryti sutartį priėmimas (akceptas) laikomi </a:t>
            </a:r>
            <a:r>
              <a:rPr lang="lt-LT" altLang="lt-LT" sz="2400" b="1" dirty="0"/>
              <a:t>išsiųstais ir (ar) gautais</a:t>
            </a:r>
            <a:r>
              <a:rPr lang="lt-LT" altLang="lt-LT" sz="2400" dirty="0"/>
              <a:t> pasiūlymą sudaryti sutartį pateikusios šalies (oferento) ir (ar) pasiūlymą sudaryti sutartį priėmusios šalies (akceptanto) </a:t>
            </a:r>
            <a:r>
              <a:rPr lang="lt-LT" altLang="lt-LT" sz="2400" b="1" dirty="0"/>
              <a:t>gyvenamojoje arba verslo vietoje. </a:t>
            </a:r>
          </a:p>
          <a:p>
            <a:endParaRPr lang="lt-LT" dirty="0"/>
          </a:p>
        </p:txBody>
      </p:sp>
    </p:spTree>
    <p:extLst>
      <p:ext uri="{BB962C8B-B14F-4D97-AF65-F5344CB8AC3E}">
        <p14:creationId xmlns:p14="http://schemas.microsoft.com/office/powerpoint/2010/main" val="222718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 – “</a:t>
            </a:r>
            <a:r>
              <a:rPr lang="lt-LT" altLang="lt-LT" dirty="0" err="1"/>
              <a:t>Click-Wrap</a:t>
            </a:r>
            <a:r>
              <a:rPr lang="lt-LT" altLang="lt-LT" dirty="0"/>
              <a:t>”</a:t>
            </a:r>
            <a:endParaRPr lang="lt-LT" dirty="0"/>
          </a:p>
        </p:txBody>
      </p:sp>
      <p:sp>
        <p:nvSpPr>
          <p:cNvPr id="3" name="Content Placeholder 2"/>
          <p:cNvSpPr>
            <a:spLocks noGrp="1"/>
          </p:cNvSpPr>
          <p:nvPr>
            <p:ph idx="1"/>
          </p:nvPr>
        </p:nvSpPr>
        <p:spPr/>
        <p:txBody>
          <a:bodyPr/>
          <a:lstStyle/>
          <a:p>
            <a:pPr algn="just"/>
            <a:r>
              <a:rPr lang="lt-LT" altLang="lt-LT" sz="2400" dirty="0"/>
              <a:t>Tiesioginės kreipties režime sudaromi susitarimai, kai naudotojo sutikimas su sutarties sąlygomis išreiškiamas pelės spustelėjimu</a:t>
            </a:r>
            <a:endParaRPr lang="en-GB" altLang="lt-LT" sz="2400" dirty="0"/>
          </a:p>
          <a:p>
            <a:endParaRPr lang="lt-LT" dirty="0"/>
          </a:p>
        </p:txBody>
      </p:sp>
    </p:spTree>
    <p:extLst>
      <p:ext uri="{BB962C8B-B14F-4D97-AF65-F5344CB8AC3E}">
        <p14:creationId xmlns:p14="http://schemas.microsoft.com/office/powerpoint/2010/main" val="395660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Sudarymas – “</a:t>
            </a:r>
            <a:r>
              <a:rPr lang="lt-LT" altLang="lt-LT" dirty="0" err="1"/>
              <a:t>Browse-Wrap</a:t>
            </a:r>
            <a:r>
              <a:rPr lang="lt-LT" altLang="lt-LT" dirty="0"/>
              <a:t>”</a:t>
            </a:r>
            <a:endParaRPr lang="lt-LT" dirty="0"/>
          </a:p>
        </p:txBody>
      </p:sp>
      <p:sp>
        <p:nvSpPr>
          <p:cNvPr id="3" name="Content Placeholder 2"/>
          <p:cNvSpPr>
            <a:spLocks noGrp="1"/>
          </p:cNvSpPr>
          <p:nvPr>
            <p:ph idx="1"/>
          </p:nvPr>
        </p:nvSpPr>
        <p:spPr/>
        <p:txBody>
          <a:bodyPr/>
          <a:lstStyle/>
          <a:p>
            <a:pPr algn="just"/>
            <a:r>
              <a:rPr lang="lt-LT" altLang="lt-LT" sz="2400" dirty="0"/>
              <a:t>Tiesioginės kreipties režime sudaromi susitarimai, kai veiksmas (pvz., mygtuko paspaudimas), įgalinantis pradėti sutarties vykdymą (pvz., produkto atsiuntimą) laikomas pakankamu naudotojo valios išreiškimu</a:t>
            </a:r>
          </a:p>
          <a:p>
            <a:pPr algn="just"/>
            <a:r>
              <a:rPr lang="lt-LT" altLang="lt-LT" sz="2400" dirty="0"/>
              <a:t>Iš esmės yra konkliudentiniais veiksmais sudaryti susitarimai</a:t>
            </a:r>
            <a:endParaRPr lang="en-GB" altLang="lt-LT" sz="2400" dirty="0"/>
          </a:p>
          <a:p>
            <a:endParaRPr lang="lt-LT" dirty="0"/>
          </a:p>
        </p:txBody>
      </p:sp>
    </p:spTree>
    <p:extLst>
      <p:ext uri="{BB962C8B-B14F-4D97-AF65-F5344CB8AC3E}">
        <p14:creationId xmlns:p14="http://schemas.microsoft.com/office/powerpoint/2010/main" val="235101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Standartinių sąlygų galiojimas</a:t>
            </a:r>
            <a:endParaRPr lang="lt-LT" dirty="0"/>
          </a:p>
        </p:txBody>
      </p:sp>
      <p:sp>
        <p:nvSpPr>
          <p:cNvPr id="3" name="Content Placeholder 2"/>
          <p:cNvSpPr>
            <a:spLocks noGrp="1"/>
          </p:cNvSpPr>
          <p:nvPr>
            <p:ph idx="1"/>
          </p:nvPr>
        </p:nvSpPr>
        <p:spPr/>
        <p:txBody>
          <a:bodyPr/>
          <a:lstStyle/>
          <a:p>
            <a:pPr algn="just"/>
            <a:r>
              <a:rPr lang="lt-LT" altLang="lt-LT" sz="2400" dirty="0"/>
              <a:t>CK </a:t>
            </a:r>
            <a:r>
              <a:rPr lang="en-US" altLang="lt-LT" sz="2400" dirty="0"/>
              <a:t>6.185 </a:t>
            </a:r>
            <a:r>
              <a:rPr lang="lt-LT" altLang="lt-LT" sz="2400" dirty="0"/>
              <a:t>str. </a:t>
            </a:r>
            <a:r>
              <a:rPr lang="en-US" altLang="lt-LT" sz="2400" dirty="0"/>
              <a:t>1 </a:t>
            </a:r>
            <a:r>
              <a:rPr lang="lt-LT" altLang="lt-LT" sz="2400" dirty="0"/>
              <a:t>d. sutarčių standartinės sąlygos – sąlygos, kurias bendram nevienkartiniam naudojimui iš anksto parengia viena šalis nederindama jų su kita šalimi ir kurios be derybų su kita šalimi taikomos sudaromose sutartyse</a:t>
            </a:r>
          </a:p>
          <a:p>
            <a:endParaRPr lang="lt-LT" dirty="0"/>
          </a:p>
        </p:txBody>
      </p:sp>
    </p:spTree>
    <p:extLst>
      <p:ext uri="{BB962C8B-B14F-4D97-AF65-F5344CB8AC3E}">
        <p14:creationId xmlns:p14="http://schemas.microsoft.com/office/powerpoint/2010/main" val="127323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Standartinių sąlygų galiojimas</a:t>
            </a:r>
            <a:endParaRPr lang="lt-LT" dirty="0"/>
          </a:p>
        </p:txBody>
      </p:sp>
      <p:sp>
        <p:nvSpPr>
          <p:cNvPr id="3" name="Content Placeholder 2"/>
          <p:cNvSpPr>
            <a:spLocks noGrp="1"/>
          </p:cNvSpPr>
          <p:nvPr>
            <p:ph idx="1"/>
          </p:nvPr>
        </p:nvSpPr>
        <p:spPr/>
        <p:txBody>
          <a:bodyPr/>
          <a:lstStyle/>
          <a:p>
            <a:pPr algn="just"/>
            <a:r>
              <a:rPr lang="lt-LT" altLang="lt-LT" sz="2400" dirty="0"/>
              <a:t>CK 6.185 str. 2 d. reikalauja, kad sutarties standartinės sąlygos privalomos kitai šaliai tik tuo atveju, jeigu jai buvo sudaryta </a:t>
            </a:r>
            <a:r>
              <a:rPr lang="lt-LT" altLang="lt-LT" sz="2400" b="1" dirty="0"/>
              <a:t>tinkama</a:t>
            </a:r>
            <a:r>
              <a:rPr lang="lt-LT" altLang="lt-LT" sz="2400" dirty="0"/>
              <a:t> galimybė su tomis sąlygomis susipažinti. Jei abi šalys verslininkai, tinkama:</a:t>
            </a:r>
          </a:p>
          <a:p>
            <a:pPr lvl="1" algn="just"/>
            <a:r>
              <a:rPr lang="lt-LT" altLang="lt-LT" sz="2000" dirty="0"/>
              <a:t>Sąlygų įteikimas raštu iki sutarties pasirašymo ar ją pasirašant;</a:t>
            </a:r>
          </a:p>
          <a:p>
            <a:pPr lvl="1" algn="just"/>
            <a:r>
              <a:rPr lang="lt-LT" altLang="lt-LT" sz="2000" dirty="0"/>
              <a:t>Iki sutarties pasirašymo pranešimas kitai šaliai, kad sutartis bus sudaroma pagal standartines sąlygas, su kuriomis galima susipažinti nurodytoje vietoje;</a:t>
            </a:r>
          </a:p>
          <a:p>
            <a:pPr lvl="1" algn="just"/>
            <a:r>
              <a:rPr lang="lt-LT" altLang="lt-LT" sz="2000" dirty="0"/>
              <a:t>Pasiūlymas atsiųsti sąlygų kopiją</a:t>
            </a:r>
          </a:p>
          <a:p>
            <a:endParaRPr lang="lt-LT" dirty="0"/>
          </a:p>
        </p:txBody>
      </p:sp>
    </p:spTree>
    <p:extLst>
      <p:ext uri="{BB962C8B-B14F-4D97-AF65-F5344CB8AC3E}">
        <p14:creationId xmlns:p14="http://schemas.microsoft.com/office/powerpoint/2010/main" val="407139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Standartinių sąlygų galiojimas</a:t>
            </a:r>
            <a:endParaRPr lang="lt-LT" dirty="0"/>
          </a:p>
        </p:txBody>
      </p:sp>
      <p:sp>
        <p:nvSpPr>
          <p:cNvPr id="3" name="Content Placeholder 2"/>
          <p:cNvSpPr>
            <a:spLocks noGrp="1"/>
          </p:cNvSpPr>
          <p:nvPr>
            <p:ph idx="1"/>
          </p:nvPr>
        </p:nvSpPr>
        <p:spPr/>
        <p:txBody>
          <a:bodyPr/>
          <a:lstStyle/>
          <a:p>
            <a:pPr algn="just"/>
            <a:r>
              <a:rPr lang="lt-LT" altLang="lt-LT" sz="2400" dirty="0"/>
              <a:t>Netikėtos (</a:t>
            </a:r>
            <a:r>
              <a:rPr lang="lt-LT" altLang="lt-LT" sz="2400" dirty="0" err="1"/>
              <a:t>siurprizinės</a:t>
            </a:r>
            <a:r>
              <a:rPr lang="lt-LT" altLang="lt-LT" sz="2400" dirty="0"/>
              <a:t>) sutarčių standartinės sąlygos – t.y., tokios, kurių kita šalis negalėjo protingai tikėtis būsiant sutartyje</a:t>
            </a:r>
          </a:p>
          <a:p>
            <a:pPr lvl="1" algn="just">
              <a:buFont typeface="Wingdings" panose="05000000000000000000" pitchFamily="2" charset="2"/>
              <a:buChar char="§"/>
            </a:pPr>
            <a:r>
              <a:rPr lang="lt-LT" altLang="lt-LT" sz="2000" dirty="0"/>
              <a:t>Nelaikomos tokios, su kuriomis aiškiai sutiko, kai jos tai šaliai buvo tinkamai atskleistos</a:t>
            </a:r>
          </a:p>
          <a:p>
            <a:pPr lvl="2" algn="just"/>
            <a:r>
              <a:rPr lang="lt-LT" altLang="lt-LT" sz="2000" dirty="0"/>
              <a:t>Pvz., atskiro mygtuko paspaudimas</a:t>
            </a:r>
          </a:p>
          <a:p>
            <a:pPr lvl="1" algn="just">
              <a:buFont typeface="Wingdings" panose="05000000000000000000" pitchFamily="2" charset="2"/>
              <a:buChar char="§"/>
            </a:pPr>
            <a:r>
              <a:rPr lang="lt-LT" altLang="lt-LT" sz="2000" dirty="0"/>
              <a:t>CK </a:t>
            </a:r>
            <a:r>
              <a:rPr lang="en-US" altLang="lt-LT" sz="2000" dirty="0"/>
              <a:t>6.186</a:t>
            </a:r>
            <a:r>
              <a:rPr lang="lt-LT" altLang="lt-LT" sz="2000" dirty="0"/>
              <a:t> straipsnis</a:t>
            </a:r>
          </a:p>
          <a:p>
            <a:pPr algn="just"/>
            <a:r>
              <a:rPr lang="lt-LT" altLang="lt-LT" sz="2400" dirty="0"/>
              <a:t>Sąlygos aiškinamos pasiūliusios (parengusios) šalies nenaudai</a:t>
            </a:r>
            <a:r>
              <a:rPr lang="en-US" altLang="lt-LT" sz="2400" dirty="0"/>
              <a:t> </a:t>
            </a:r>
          </a:p>
          <a:p>
            <a:pPr lvl="1" algn="just">
              <a:buFont typeface="Wingdings" panose="05000000000000000000" pitchFamily="2" charset="2"/>
              <a:buChar char="§"/>
            </a:pPr>
            <a:r>
              <a:rPr lang="lt-LT" altLang="lt-LT" sz="2000" dirty="0"/>
              <a:t>CK </a:t>
            </a:r>
            <a:r>
              <a:rPr lang="en-US" altLang="lt-LT" sz="2000" dirty="0"/>
              <a:t>6.193 </a:t>
            </a:r>
            <a:r>
              <a:rPr lang="lt-LT" altLang="lt-LT" sz="2000" dirty="0"/>
              <a:t>straipsnis</a:t>
            </a:r>
            <a:endParaRPr lang="en-GB" altLang="lt-LT" sz="2000" dirty="0"/>
          </a:p>
          <a:p>
            <a:endParaRPr lang="lt-LT" dirty="0"/>
          </a:p>
        </p:txBody>
      </p:sp>
    </p:spTree>
    <p:extLst>
      <p:ext uri="{BB962C8B-B14F-4D97-AF65-F5344CB8AC3E}">
        <p14:creationId xmlns:p14="http://schemas.microsoft.com/office/powerpoint/2010/main" val="287484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altLang="lt-LT" dirty="0"/>
              <a:t>Temos</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800" dirty="0"/>
              <a:t>Samprata</a:t>
            </a:r>
          </a:p>
          <a:p>
            <a:pPr>
              <a:buFont typeface="Wingdings" panose="05000000000000000000" pitchFamily="2" charset="2"/>
              <a:buChar char="§"/>
            </a:pPr>
            <a:r>
              <a:rPr lang="lt-LT" altLang="lt-LT" sz="2800" dirty="0"/>
              <a:t>Šalys</a:t>
            </a:r>
          </a:p>
          <a:p>
            <a:pPr>
              <a:buFont typeface="Wingdings" panose="05000000000000000000" pitchFamily="2" charset="2"/>
              <a:buChar char="§"/>
            </a:pPr>
            <a:r>
              <a:rPr lang="lt-LT" altLang="lt-LT" sz="2800" dirty="0"/>
              <a:t>Forma</a:t>
            </a:r>
          </a:p>
          <a:p>
            <a:pPr>
              <a:buFont typeface="Wingdings" panose="05000000000000000000" pitchFamily="2" charset="2"/>
              <a:buChar char="§"/>
            </a:pPr>
            <a:r>
              <a:rPr lang="lt-LT" altLang="lt-LT" sz="2800" dirty="0"/>
              <a:t>Sudarymas</a:t>
            </a:r>
          </a:p>
          <a:p>
            <a:pPr>
              <a:buFont typeface="Wingdings" panose="05000000000000000000" pitchFamily="2" charset="2"/>
              <a:buChar char="§"/>
            </a:pPr>
            <a:r>
              <a:rPr lang="lt-LT" altLang="lt-LT" sz="2800" dirty="0"/>
              <a:t>Vykdymas</a:t>
            </a:r>
          </a:p>
          <a:p>
            <a:endParaRPr lang="lt-LT" dirty="0"/>
          </a:p>
        </p:txBody>
      </p:sp>
    </p:spTree>
    <p:extLst>
      <p:ext uri="{BB962C8B-B14F-4D97-AF65-F5344CB8AC3E}">
        <p14:creationId xmlns:p14="http://schemas.microsoft.com/office/powerpoint/2010/main" val="411833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Standartinių sąlygų galiojimas</a:t>
            </a:r>
            <a:endParaRPr lang="lt-LT" dirty="0"/>
          </a:p>
        </p:txBody>
      </p:sp>
      <p:sp>
        <p:nvSpPr>
          <p:cNvPr id="3" name="Content Placeholder 2"/>
          <p:cNvSpPr>
            <a:spLocks noGrp="1"/>
          </p:cNvSpPr>
          <p:nvPr>
            <p:ph idx="1"/>
          </p:nvPr>
        </p:nvSpPr>
        <p:spPr/>
        <p:txBody>
          <a:bodyPr/>
          <a:lstStyle/>
          <a:p>
            <a:pPr algn="just"/>
            <a:r>
              <a:rPr lang="lt-LT" altLang="lt-LT" sz="2400" dirty="0"/>
              <a:t>Esminė šalių nelygybė:</a:t>
            </a:r>
          </a:p>
          <a:p>
            <a:pPr lvl="1" algn="just"/>
            <a:r>
              <a:rPr lang="lt-LT" altLang="lt-LT" sz="2000" dirty="0"/>
              <a:t>Šalis gali atsisakyti sutarties ar atskiros jos sąlygos, jeigu sutarties sudarymo metu sutartis ar atskira jos sąlyga nepagrįstai suteikė kitai šaliai perdėtą pranašumą</a:t>
            </a:r>
            <a:endParaRPr lang="en-GB" altLang="lt-LT" sz="2000" dirty="0"/>
          </a:p>
          <a:p>
            <a:endParaRPr lang="lt-LT" dirty="0"/>
          </a:p>
        </p:txBody>
      </p:sp>
    </p:spTree>
    <p:extLst>
      <p:ext uri="{BB962C8B-B14F-4D97-AF65-F5344CB8AC3E}">
        <p14:creationId xmlns:p14="http://schemas.microsoft.com/office/powerpoint/2010/main" val="257218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Specifinės sudarymo taisyklės</a:t>
            </a:r>
            <a:endParaRPr lang="lt-LT" dirty="0"/>
          </a:p>
        </p:txBody>
      </p:sp>
      <p:sp>
        <p:nvSpPr>
          <p:cNvPr id="3" name="Content Placeholder 2"/>
          <p:cNvSpPr>
            <a:spLocks noGrp="1"/>
          </p:cNvSpPr>
          <p:nvPr>
            <p:ph idx="1"/>
          </p:nvPr>
        </p:nvSpPr>
        <p:spPr/>
        <p:txBody>
          <a:bodyPr/>
          <a:lstStyle/>
          <a:p>
            <a:r>
              <a:rPr lang="lt-LT" altLang="lt-LT" sz="2800" dirty="0"/>
              <a:t>IVPĮ 9 ir 10 straipsniai</a:t>
            </a:r>
          </a:p>
          <a:p>
            <a:endParaRPr lang="lt-LT" dirty="0"/>
          </a:p>
        </p:txBody>
      </p:sp>
    </p:spTree>
    <p:extLst>
      <p:ext uri="{BB962C8B-B14F-4D97-AF65-F5344CB8AC3E}">
        <p14:creationId xmlns:p14="http://schemas.microsoft.com/office/powerpoint/2010/main" val="859016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Elektroninės sutarties vykdymas</a:t>
            </a:r>
            <a:endParaRPr lang="lt-LT" dirty="0"/>
          </a:p>
        </p:txBody>
      </p:sp>
      <p:sp>
        <p:nvSpPr>
          <p:cNvPr id="3" name="Content Placeholder 2"/>
          <p:cNvSpPr>
            <a:spLocks noGrp="1"/>
          </p:cNvSpPr>
          <p:nvPr>
            <p:ph idx="1"/>
          </p:nvPr>
        </p:nvSpPr>
        <p:spPr/>
        <p:txBody>
          <a:bodyPr/>
          <a:lstStyle/>
          <a:p>
            <a:pPr algn="just"/>
            <a:r>
              <a:rPr lang="lt-LT" altLang="lt-LT" sz="2800" dirty="0"/>
              <a:t>Netiesioginė elektroninė komercija</a:t>
            </a:r>
          </a:p>
          <a:p>
            <a:pPr lvl="1" algn="just"/>
            <a:r>
              <a:rPr lang="lt-LT" altLang="lt-LT" sz="2400" dirty="0"/>
              <a:t>Tradiciniu “materialiu” būdu</a:t>
            </a:r>
          </a:p>
          <a:p>
            <a:pPr algn="just"/>
            <a:r>
              <a:rPr lang="lt-LT" altLang="lt-LT" sz="2800" dirty="0"/>
              <a:t>Tiesioginė elektroninė komercija</a:t>
            </a:r>
          </a:p>
          <a:p>
            <a:pPr lvl="1" algn="just"/>
            <a:r>
              <a:rPr lang="lt-LT" altLang="lt-LT" sz="2400" dirty="0"/>
              <a:t>Elektroniniu būdu</a:t>
            </a:r>
            <a:endParaRPr lang="en-GB" altLang="lt-LT" sz="2400" dirty="0"/>
          </a:p>
          <a:p>
            <a:endParaRPr lang="lt-LT" dirty="0"/>
          </a:p>
        </p:txBody>
      </p:sp>
    </p:spTree>
    <p:extLst>
      <p:ext uri="{BB962C8B-B14F-4D97-AF65-F5344CB8AC3E}">
        <p14:creationId xmlns:p14="http://schemas.microsoft.com/office/powerpoint/2010/main" val="418784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Teismų praktika</a:t>
            </a:r>
            <a:endParaRPr lang="lt-LT"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lt-LT" dirty="0" smtClean="0"/>
              <a:t>Lietuvos </a:t>
            </a:r>
            <a:r>
              <a:rPr lang="lt-LT" dirty="0"/>
              <a:t>Aukščiausiojo Teismo 2010 m. lapkričio 19 d. Vartotojų teisių apsauga vartojimo sutartiniuose santykiuose: teisinio reguliavimo ir teismų praktikos apžvalga II </a:t>
            </a:r>
            <a:r>
              <a:rPr lang="lt-LT" dirty="0" smtClean="0"/>
              <a:t>Nr</a:t>
            </a:r>
            <a:r>
              <a:rPr lang="lt-LT" dirty="0"/>
              <a:t>. </a:t>
            </a:r>
            <a:r>
              <a:rPr lang="lt-LT" dirty="0" smtClean="0"/>
              <a:t>AC-33-1. </a:t>
            </a:r>
            <a:r>
              <a:rPr lang="lt-LT" dirty="0"/>
              <a:t>Teismų praktika. 2010, </a:t>
            </a:r>
            <a:r>
              <a:rPr lang="lt-LT" dirty="0" smtClean="0"/>
              <a:t>33</a:t>
            </a:r>
          </a:p>
          <a:p>
            <a:pPr marL="0" indent="0" algn="just">
              <a:buNone/>
            </a:pPr>
            <a:r>
              <a:rPr lang="lt-LT" dirty="0" smtClean="0"/>
              <a:t>- </a:t>
            </a:r>
            <a:r>
              <a:rPr lang="lt-LT" i="1" dirty="0" smtClean="0"/>
              <a:t>Elektroninės </a:t>
            </a:r>
            <a:r>
              <a:rPr lang="lt-LT" i="1" dirty="0"/>
              <a:t>komercijos sutartys gali būti sudarytos tiek prisijungimo būdu (tokie susitarimai priskiriami prie sutarčių, sudaromų pagal standartines sąlygas (CK 6.185 straipsnis), tiek derybų būdu (derybos vyksta elektroninėje erdvėje, o derybų būdu sudaryta elektroninė pirkimo–pardavimo sutartis pasirašoma elektroniniu parašu. Elektroniniu parašu pasirašyti ir patvirtinti kvalifikuotu sertifikatu dokumentai įgyja tokią pat teisinę galią kaip ir parašas rašytiniuose </a:t>
            </a:r>
            <a:r>
              <a:rPr lang="lt-LT" i="1" dirty="0" smtClean="0"/>
              <a:t>dokumentuose.</a:t>
            </a:r>
          </a:p>
          <a:p>
            <a:pPr marL="0" indent="0" algn="just">
              <a:buNone/>
            </a:pPr>
            <a:r>
              <a:rPr lang="lt-LT" i="1" dirty="0" smtClean="0"/>
              <a:t>- Atsižvelgiant </a:t>
            </a:r>
            <a:r>
              <a:rPr lang="lt-LT" i="1" dirty="0"/>
              <a:t>į ryšio priemonės rūšį, sutarties forma gali būti tiek žodinė, tiek rašytinė. </a:t>
            </a:r>
            <a:endParaRPr lang="lt-LT" dirty="0"/>
          </a:p>
        </p:txBody>
      </p:sp>
    </p:spTree>
    <p:extLst>
      <p:ext uri="{BB962C8B-B14F-4D97-AF65-F5344CB8AC3E}">
        <p14:creationId xmlns:p14="http://schemas.microsoft.com/office/powerpoint/2010/main" val="169313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Teismų praktika</a:t>
            </a:r>
            <a:endParaRPr lang="lt-LT" dirty="0"/>
          </a:p>
        </p:txBody>
      </p:sp>
      <p:sp>
        <p:nvSpPr>
          <p:cNvPr id="3" name="Content Placeholder 2"/>
          <p:cNvSpPr>
            <a:spLocks noGrp="1"/>
          </p:cNvSpPr>
          <p:nvPr>
            <p:ph idx="1"/>
          </p:nvPr>
        </p:nvSpPr>
        <p:spPr>
          <a:xfrm>
            <a:off x="822959" y="1845734"/>
            <a:ext cx="8048086" cy="4432236"/>
          </a:xfrm>
        </p:spPr>
        <p:txBody>
          <a:bodyPr>
            <a:normAutofit lnSpcReduction="10000"/>
          </a:bodyPr>
          <a:lstStyle/>
          <a:p>
            <a:pPr algn="just">
              <a:buFont typeface="Wingdings" panose="05000000000000000000" pitchFamily="2" charset="2"/>
              <a:buChar char="§"/>
            </a:pPr>
            <a:r>
              <a:rPr lang="lt-LT" dirty="0" smtClean="0"/>
              <a:t>Panevėžio </a:t>
            </a:r>
            <a:r>
              <a:rPr lang="lt-LT" dirty="0"/>
              <a:t>apygardos teismo Civilinių bylų skyriaus 2012 m. lapkričio 22 d. nutartis civilinėje byloje Nr. 2A-686-544/2012</a:t>
            </a:r>
          </a:p>
          <a:p>
            <a:pPr algn="just"/>
            <a:r>
              <a:rPr lang="lt-LT" i="1" dirty="0" smtClean="0"/>
              <a:t>- </a:t>
            </a:r>
            <a:r>
              <a:rPr lang="lt-LT" i="1" dirty="0"/>
              <a:t>Sudarant vartojimo sutartis ryšio priemonėmis, svarbu užtikrinti, kad jų naudojimas neribotų vartotojui suteikiamos </a:t>
            </a:r>
            <a:r>
              <a:rPr lang="lt-LT" i="1" dirty="0" smtClean="0"/>
              <a:t>informacijos.</a:t>
            </a:r>
            <a:r>
              <a:rPr lang="lt-LT" dirty="0"/>
              <a:t> </a:t>
            </a:r>
            <a:r>
              <a:rPr lang="lt-LT" i="1" dirty="0" smtClean="0"/>
              <a:t>Atsižvelgiant</a:t>
            </a:r>
            <a:r>
              <a:rPr lang="lt-LT" i="1" dirty="0"/>
              <a:t> į esantį teisinį reglamentavimą, </a:t>
            </a:r>
            <a:r>
              <a:rPr lang="lt-LT" i="1" dirty="0" smtClean="0"/>
              <a:t>byloje nurodyta elektronine </a:t>
            </a:r>
            <a:r>
              <a:rPr lang="lt-LT" i="1" dirty="0"/>
              <a:t>forma </a:t>
            </a:r>
            <a:r>
              <a:rPr lang="lt-LT" i="1" dirty="0" smtClean="0"/>
              <a:t>teikta informacija </a:t>
            </a:r>
            <a:r>
              <a:rPr lang="lt-LT" i="1" dirty="0"/>
              <a:t>negali būti prilyginama rašytine forma </a:t>
            </a:r>
            <a:r>
              <a:rPr lang="lt-LT" i="1" dirty="0" smtClean="0"/>
              <a:t>teikiamai </a:t>
            </a:r>
            <a:r>
              <a:rPr lang="lt-LT" i="1" dirty="0"/>
              <a:t>informacijai. </a:t>
            </a:r>
            <a:r>
              <a:rPr lang="lt-LT" i="1" dirty="0" smtClean="0"/>
              <a:t>Pažymėjimas </a:t>
            </a:r>
            <a:r>
              <a:rPr lang="lt-LT" i="1" dirty="0"/>
              <a:t>varnele </a:t>
            </a:r>
            <a:r>
              <a:rPr lang="lt-LT" i="1" dirty="0" smtClean="0"/>
              <a:t>tinklapyje</a:t>
            </a:r>
            <a:r>
              <a:rPr lang="lt-LT" i="1" dirty="0"/>
              <a:t>, kad </a:t>
            </a:r>
            <a:r>
              <a:rPr lang="lt-LT" i="1" dirty="0" smtClean="0"/>
              <a:t>sutinkama </a:t>
            </a:r>
            <a:r>
              <a:rPr lang="lt-LT" i="1" dirty="0"/>
              <a:t>su pirkimo-pardavimo sutarties sąlygomis, nėra įrodymas, kad </a:t>
            </a:r>
            <a:r>
              <a:rPr lang="lt-LT" i="1" dirty="0" smtClean="0"/>
              <a:t>informacija </a:t>
            </a:r>
            <a:r>
              <a:rPr lang="lt-LT" i="1" dirty="0"/>
              <a:t>buvo pateikta raštu, kadangi šitaip pateiktos sąlygos vėliau gali būti pakeistos. Pagal bylos duomenis seka, kad minėtu būdu ieškovas apie susipažinimą pažymėjo tik dėl pirkimo-pardavimo sutarties sąlygų, o ne su visa CK 6.366 str. 6 d. privaloma raštu pateikti </a:t>
            </a:r>
            <a:r>
              <a:rPr lang="lt-LT" i="1" dirty="0" smtClean="0"/>
              <a:t>informacija. Todėl </a:t>
            </a:r>
            <a:r>
              <a:rPr lang="lt-LT" i="1" dirty="0"/>
              <a:t>teismas pagrįstai konstatavo, kad atsakovė neįrodė, jog sudarant sutartį ieškovui raštu įteikė visą informaciją, nurodytą CK 6.366 str. 6 d.. Todėl ieškovas įgijo teisę atsisakyti ginčo sutarties, sudarytos ryšio priemonėmis, per CK 6.367 str.2 d. nustatytą 3 mėnesių terminą.</a:t>
            </a:r>
            <a:endParaRPr lang="lt-LT" dirty="0"/>
          </a:p>
          <a:p>
            <a:endParaRPr lang="lt-LT" dirty="0"/>
          </a:p>
        </p:txBody>
      </p:sp>
    </p:spTree>
    <p:extLst>
      <p:ext uri="{BB962C8B-B14F-4D97-AF65-F5344CB8AC3E}">
        <p14:creationId xmlns:p14="http://schemas.microsoft.com/office/powerpoint/2010/main" val="370783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altLang="lt-LT" dirty="0"/>
              <a:t>Klausimai?</a:t>
            </a:r>
            <a:endParaRPr lang="lt-LT" dirty="0"/>
          </a:p>
        </p:txBody>
      </p:sp>
    </p:spTree>
    <p:extLst>
      <p:ext uri="{BB962C8B-B14F-4D97-AF65-F5344CB8AC3E}">
        <p14:creationId xmlns:p14="http://schemas.microsoft.com/office/powerpoint/2010/main" val="184266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Samprata</a:t>
            </a:r>
            <a:endParaRPr lang="lt-LT" dirty="0"/>
          </a:p>
        </p:txBody>
      </p:sp>
      <p:sp>
        <p:nvSpPr>
          <p:cNvPr id="3" name="Content Placeholder 2"/>
          <p:cNvSpPr>
            <a:spLocks noGrp="1"/>
          </p:cNvSpPr>
          <p:nvPr>
            <p:ph idx="1"/>
          </p:nvPr>
        </p:nvSpPr>
        <p:spPr/>
        <p:txBody>
          <a:bodyPr>
            <a:normAutofit fontScale="92500" lnSpcReduction="20000"/>
          </a:bodyPr>
          <a:lstStyle/>
          <a:p>
            <a:pPr algn="just">
              <a:lnSpc>
                <a:spcPct val="110000"/>
              </a:lnSpc>
              <a:spcBef>
                <a:spcPts val="0"/>
              </a:spcBef>
              <a:spcAft>
                <a:spcPts val="0"/>
              </a:spcAft>
            </a:pPr>
            <a:r>
              <a:rPr lang="lt-LT" altLang="lt-LT" sz="2800" dirty="0"/>
              <a:t>Sutartis – dviejų ar daugiau asmenų susitarimas sukurti, pakeisti ar nutraukti civilinius teisinius santykius, kai vienas ar keli asmenys įsipareigoja kitam asmeniui ar asmenims atlikti tam tikrus veiksmus (ar susilaikyti nuo tam tikrų veiksmų atlikimo), o pastarieji įgyja reikalavimo </a:t>
            </a:r>
            <a:r>
              <a:rPr lang="lt-LT" altLang="lt-LT" sz="2800" dirty="0" smtClean="0"/>
              <a:t>teisę.</a:t>
            </a:r>
          </a:p>
          <a:p>
            <a:pPr algn="just">
              <a:lnSpc>
                <a:spcPct val="110000"/>
              </a:lnSpc>
              <a:spcBef>
                <a:spcPts val="0"/>
              </a:spcBef>
              <a:spcAft>
                <a:spcPts val="0"/>
              </a:spcAft>
            </a:pPr>
            <a:endParaRPr lang="lt-LT" altLang="lt-LT" sz="2800" dirty="0"/>
          </a:p>
          <a:p>
            <a:pPr algn="just">
              <a:lnSpc>
                <a:spcPct val="110000"/>
              </a:lnSpc>
              <a:spcBef>
                <a:spcPts val="0"/>
              </a:spcBef>
              <a:spcAft>
                <a:spcPts val="0"/>
              </a:spcAft>
            </a:pPr>
            <a:r>
              <a:rPr lang="lt-LT" altLang="lt-LT" sz="2800" dirty="0"/>
              <a:t>E</a:t>
            </a:r>
            <a:r>
              <a:rPr lang="fr-FR" altLang="lt-LT" sz="2800" dirty="0" err="1"/>
              <a:t>lektroninė</a:t>
            </a:r>
            <a:r>
              <a:rPr lang="fr-FR" altLang="lt-LT" sz="2800" dirty="0"/>
              <a:t> </a:t>
            </a:r>
            <a:r>
              <a:rPr lang="fr-FR" altLang="lt-LT" sz="2800" dirty="0" err="1"/>
              <a:t>sutarties</a:t>
            </a:r>
            <a:r>
              <a:rPr lang="fr-FR" altLang="lt-LT" sz="2800" dirty="0"/>
              <a:t> forma - tai </a:t>
            </a:r>
            <a:r>
              <a:rPr lang="fr-FR" altLang="lt-LT" sz="2800" dirty="0" err="1"/>
              <a:t>sutartis</a:t>
            </a:r>
            <a:r>
              <a:rPr lang="fr-FR" altLang="lt-LT" sz="2800" dirty="0"/>
              <a:t> </a:t>
            </a:r>
            <a:r>
              <a:rPr lang="fr-FR" altLang="lt-LT" sz="2800" dirty="0" err="1"/>
              <a:t>tarp</a:t>
            </a:r>
            <a:r>
              <a:rPr lang="lt-LT" altLang="lt-LT" sz="2800" dirty="0"/>
              <a:t> šalių,</a:t>
            </a:r>
            <a:r>
              <a:rPr lang="fr-FR" altLang="lt-LT" sz="2800" dirty="0"/>
              <a:t> </a:t>
            </a:r>
            <a:r>
              <a:rPr lang="fr-FR" altLang="lt-LT" sz="2800" dirty="0" err="1"/>
              <a:t>sudaryta</a:t>
            </a:r>
            <a:r>
              <a:rPr lang="lt-LT" altLang="lt-LT" sz="2800" dirty="0"/>
              <a:t> </a:t>
            </a:r>
            <a:r>
              <a:rPr lang="fr-FR" altLang="lt-LT" sz="2800" dirty="0" err="1"/>
              <a:t>keitimosi</a:t>
            </a:r>
            <a:r>
              <a:rPr lang="fr-FR" altLang="lt-LT" sz="2800" dirty="0"/>
              <a:t> </a:t>
            </a:r>
            <a:r>
              <a:rPr lang="fr-FR" altLang="lt-LT" sz="2800" dirty="0" err="1"/>
              <a:t>elektroniniais</a:t>
            </a:r>
            <a:r>
              <a:rPr lang="fr-FR" altLang="lt-LT" sz="2800" dirty="0"/>
              <a:t> </a:t>
            </a:r>
            <a:r>
              <a:rPr lang="fr-FR" altLang="lt-LT" sz="2800" dirty="0" err="1"/>
              <a:t>duomenų</a:t>
            </a:r>
            <a:r>
              <a:rPr lang="fr-FR" altLang="lt-LT" sz="2800" dirty="0"/>
              <a:t> </a:t>
            </a:r>
            <a:r>
              <a:rPr lang="fr-FR" altLang="lt-LT" sz="2800" dirty="0" err="1"/>
              <a:t>pranešimais</a:t>
            </a:r>
            <a:r>
              <a:rPr lang="fr-FR" altLang="lt-LT" sz="2800" dirty="0"/>
              <a:t> </a:t>
            </a:r>
            <a:r>
              <a:rPr lang="fr-FR" altLang="lt-LT" sz="2800" dirty="0" err="1" smtClean="0"/>
              <a:t>būdu</a:t>
            </a:r>
            <a:r>
              <a:rPr lang="lt-LT" altLang="lt-LT" sz="2800" dirty="0" smtClean="0"/>
              <a:t>.</a:t>
            </a:r>
            <a:endParaRPr lang="en-GB" altLang="lt-LT" sz="2800" dirty="0"/>
          </a:p>
          <a:p>
            <a:pPr>
              <a:lnSpc>
                <a:spcPct val="110000"/>
              </a:lnSpc>
              <a:spcBef>
                <a:spcPts val="0"/>
              </a:spcBef>
              <a:spcAft>
                <a:spcPts val="0"/>
              </a:spcAft>
            </a:pPr>
            <a:endParaRPr lang="lt-LT" dirty="0"/>
          </a:p>
        </p:txBody>
      </p:sp>
    </p:spTree>
    <p:extLst>
      <p:ext uri="{BB962C8B-B14F-4D97-AF65-F5344CB8AC3E}">
        <p14:creationId xmlns:p14="http://schemas.microsoft.com/office/powerpoint/2010/main" val="188804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Šalys</a:t>
            </a:r>
            <a:endParaRPr lang="lt-LT" dirty="0"/>
          </a:p>
        </p:txBody>
      </p:sp>
      <p:sp>
        <p:nvSpPr>
          <p:cNvPr id="3" name="Content Placeholder 2"/>
          <p:cNvSpPr>
            <a:spLocks noGrp="1"/>
          </p:cNvSpPr>
          <p:nvPr>
            <p:ph idx="1"/>
          </p:nvPr>
        </p:nvSpPr>
        <p:spPr/>
        <p:txBody>
          <a:bodyPr/>
          <a:lstStyle/>
          <a:p>
            <a:pPr algn="just"/>
            <a:r>
              <a:rPr lang="lt-LT" altLang="lt-LT" sz="2800" dirty="0"/>
              <a:t>Galimybė veikti per elektroninius agentus</a:t>
            </a:r>
          </a:p>
          <a:p>
            <a:pPr lvl="1" algn="just"/>
            <a:r>
              <a:rPr lang="lt-LT" altLang="lt-LT" sz="2400" dirty="0"/>
              <a:t>Kompiuterių programos, priimančios sprendimus ir sudarančios sutartis</a:t>
            </a:r>
          </a:p>
          <a:p>
            <a:pPr algn="just"/>
            <a:r>
              <a:rPr lang="lt-LT" altLang="lt-LT" sz="2800" dirty="0"/>
              <a:t>Šalių anonimiškumas</a:t>
            </a:r>
          </a:p>
          <a:p>
            <a:pPr lvl="1" algn="just"/>
            <a:r>
              <a:rPr lang="lt-LT" altLang="lt-LT" sz="2400" dirty="0"/>
              <a:t>Tokiu atveju n</a:t>
            </a:r>
            <a:r>
              <a:rPr lang="en-US" altLang="lt-LT" sz="2400" dirty="0" err="1"/>
              <a:t>egalima</a:t>
            </a:r>
            <a:r>
              <a:rPr lang="en-US" altLang="lt-LT" sz="2400" dirty="0"/>
              <a:t> </a:t>
            </a:r>
            <a:r>
              <a:rPr lang="en-US" altLang="lt-LT" sz="2400" dirty="0" err="1"/>
              <a:t>remtis</a:t>
            </a:r>
            <a:r>
              <a:rPr lang="en-US" altLang="lt-LT" sz="2400" dirty="0"/>
              <a:t> </a:t>
            </a:r>
            <a:r>
              <a:rPr lang="en-US" altLang="lt-LT" sz="2400" dirty="0" err="1"/>
              <a:t>liudyto</a:t>
            </a:r>
            <a:r>
              <a:rPr lang="lt-LT" altLang="lt-LT" sz="2400" dirty="0"/>
              <a:t>jų parodymais sandorio sudarymo faktui įrodyti</a:t>
            </a:r>
          </a:p>
          <a:p>
            <a:pPr lvl="1" algn="just"/>
            <a:r>
              <a:rPr lang="lt-LT" altLang="lt-LT" sz="2400" dirty="0"/>
              <a:t>Tais atvejais, kai šalių statusas suponuoja specifines sąlygas, statusas nustatomas iš kitų aplinkybių (pvz., pačios šalies nurodymo)</a:t>
            </a:r>
          </a:p>
          <a:p>
            <a:pPr lvl="1" algn="just"/>
            <a:r>
              <a:rPr lang="lt-LT" altLang="lt-LT" sz="2400" dirty="0"/>
              <a:t>Apsunkintas sandorio įgyvendinamumas</a:t>
            </a:r>
            <a:endParaRPr lang="en-GB" altLang="lt-LT" sz="2400" dirty="0"/>
          </a:p>
          <a:p>
            <a:endParaRPr lang="lt-LT" dirty="0"/>
          </a:p>
        </p:txBody>
      </p:sp>
    </p:spTree>
    <p:extLst>
      <p:ext uri="{BB962C8B-B14F-4D97-AF65-F5344CB8AC3E}">
        <p14:creationId xmlns:p14="http://schemas.microsoft.com/office/powerpoint/2010/main" val="387250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Šalys</a:t>
            </a:r>
            <a:endParaRPr lang="lt-LT" dirty="0"/>
          </a:p>
        </p:txBody>
      </p:sp>
      <p:sp>
        <p:nvSpPr>
          <p:cNvPr id="3" name="Content Placeholder 2"/>
          <p:cNvSpPr>
            <a:spLocks noGrp="1"/>
          </p:cNvSpPr>
          <p:nvPr>
            <p:ph idx="1"/>
          </p:nvPr>
        </p:nvSpPr>
        <p:spPr/>
        <p:txBody>
          <a:bodyPr/>
          <a:lstStyle/>
          <a:p>
            <a:pPr algn="just"/>
            <a:r>
              <a:rPr lang="lt-LT" altLang="lt-LT" sz="2800" dirty="0"/>
              <a:t>Pagal</a:t>
            </a:r>
            <a:r>
              <a:rPr lang="en-GB" altLang="lt-LT" sz="2800" dirty="0"/>
              <a:t> IVP</a:t>
            </a:r>
            <a:r>
              <a:rPr lang="lt-LT" altLang="lt-LT" sz="2800" dirty="0"/>
              <a:t>Į 11 straipsnio 1 dalį ir UNCITRAL Pavyzdinį elektroninės komercijos įstatymą duomenų pranešimas priskiriamas šaliai, kai jis atsiųstas:</a:t>
            </a:r>
          </a:p>
          <a:p>
            <a:pPr lvl="1" algn="just"/>
            <a:r>
              <a:rPr lang="lt-LT" altLang="lt-LT" sz="2400" dirty="0"/>
              <a:t>Pačios šalies;</a:t>
            </a:r>
          </a:p>
          <a:p>
            <a:pPr lvl="1" algn="just"/>
            <a:r>
              <a:rPr lang="lt-LT" altLang="lt-LT" sz="2400" dirty="0"/>
              <a:t>Įgalioto asmens;</a:t>
            </a:r>
          </a:p>
          <a:p>
            <a:pPr lvl="1" algn="just"/>
            <a:r>
              <a:rPr lang="lt-LT" altLang="lt-LT" sz="2400" dirty="0"/>
              <a:t>Informacinės sistemos, suprogramuotos šalies ar šalies vardu veikti automatiškai</a:t>
            </a:r>
            <a:endParaRPr lang="en-GB" altLang="lt-LT" sz="2400" dirty="0"/>
          </a:p>
          <a:p>
            <a:endParaRPr lang="lt-LT" dirty="0"/>
          </a:p>
        </p:txBody>
      </p:sp>
    </p:spTree>
    <p:extLst>
      <p:ext uri="{BB962C8B-B14F-4D97-AF65-F5344CB8AC3E}">
        <p14:creationId xmlns:p14="http://schemas.microsoft.com/office/powerpoint/2010/main" val="362190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Forma</a:t>
            </a:r>
            <a:endParaRPr lang="lt-LT" dirty="0"/>
          </a:p>
        </p:txBody>
      </p:sp>
      <p:sp>
        <p:nvSpPr>
          <p:cNvPr id="3" name="Content Placeholder 2"/>
          <p:cNvSpPr>
            <a:spLocks noGrp="1"/>
          </p:cNvSpPr>
          <p:nvPr>
            <p:ph idx="1"/>
          </p:nvPr>
        </p:nvSpPr>
        <p:spPr/>
        <p:txBody>
          <a:bodyPr/>
          <a:lstStyle/>
          <a:p>
            <a:pPr algn="just"/>
            <a:r>
              <a:rPr lang="fr-FR" altLang="lt-LT" sz="3200" dirty="0" err="1"/>
              <a:t>Rašytin</a:t>
            </a:r>
            <a:r>
              <a:rPr lang="lt-LT" altLang="lt-LT" sz="3200" dirty="0"/>
              <a:t>ės formos reikalavimai</a:t>
            </a:r>
            <a:r>
              <a:rPr lang="fr-FR" altLang="lt-LT" sz="3200" dirty="0"/>
              <a:t>: </a:t>
            </a:r>
            <a:endParaRPr lang="lt-LT" altLang="lt-LT" sz="3200" dirty="0"/>
          </a:p>
          <a:p>
            <a:pPr lvl="1" algn="just"/>
            <a:r>
              <a:rPr lang="lt-LT" altLang="lt-LT" sz="2800" dirty="0"/>
              <a:t>užtikrinta teksto </a:t>
            </a:r>
            <a:r>
              <a:rPr lang="lt-LT" altLang="lt-LT" sz="2800" dirty="0" smtClean="0"/>
              <a:t>apsauga;</a:t>
            </a:r>
            <a:endParaRPr lang="lt-LT" altLang="lt-LT" sz="2800" dirty="0"/>
          </a:p>
          <a:p>
            <a:pPr lvl="1" algn="just"/>
            <a:r>
              <a:rPr lang="lt-LT" altLang="lt-LT" sz="2800" dirty="0"/>
              <a:t>galima identifikuoti </a:t>
            </a:r>
            <a:r>
              <a:rPr lang="lt-LT" altLang="lt-LT" sz="2800" dirty="0" smtClean="0"/>
              <a:t>parašą; </a:t>
            </a:r>
            <a:endParaRPr lang="lt-LT" altLang="lt-LT" sz="2800" dirty="0"/>
          </a:p>
          <a:p>
            <a:pPr lvl="1" algn="just"/>
            <a:r>
              <a:rPr lang="lt-LT" altLang="lt-LT" sz="2800" dirty="0"/>
              <a:t>turi būti pakankamai duomenų sandorio šalims nustatyti (kitaip negalima remtis liudytojų parodymais sandorio sudarymo faktui įrodyti) </a:t>
            </a:r>
          </a:p>
          <a:p>
            <a:pPr lvl="2" algn="just"/>
            <a:r>
              <a:rPr lang="lt-LT" altLang="lt-LT" sz="2000" dirty="0"/>
              <a:t>CK 1.73, 6.192 straipsniai</a:t>
            </a:r>
            <a:r>
              <a:rPr lang="en-US" altLang="lt-LT" sz="2000" dirty="0"/>
              <a:t>,</a:t>
            </a:r>
            <a:r>
              <a:rPr lang="lt-LT" altLang="lt-LT" sz="2000" dirty="0"/>
              <a:t> 1.76 straipsnio </a:t>
            </a:r>
            <a:r>
              <a:rPr lang="en-US" altLang="lt-LT" sz="2000" dirty="0"/>
              <a:t>2 </a:t>
            </a:r>
            <a:r>
              <a:rPr lang="lt-LT" altLang="lt-LT" sz="2000" dirty="0"/>
              <a:t>dalis</a:t>
            </a:r>
          </a:p>
          <a:p>
            <a:pPr lvl="2" algn="just"/>
            <a:r>
              <a:rPr lang="lt-LT" altLang="lt-LT" sz="2000" dirty="0"/>
              <a:t>Visus reikalavimus tenkina tik saugus elektroninis parašas (ypač </a:t>
            </a:r>
            <a:r>
              <a:rPr lang="en-US" altLang="lt-LT" sz="2000" dirty="0"/>
              <a:t>1 </a:t>
            </a:r>
            <a:r>
              <a:rPr lang="lt-LT" altLang="lt-LT" sz="2000" dirty="0"/>
              <a:t>reikalavimas)</a:t>
            </a:r>
            <a:endParaRPr lang="en-GB" altLang="lt-LT" sz="2000" dirty="0"/>
          </a:p>
          <a:p>
            <a:endParaRPr lang="lt-LT" dirty="0"/>
          </a:p>
        </p:txBody>
      </p:sp>
    </p:spTree>
    <p:extLst>
      <p:ext uri="{BB962C8B-B14F-4D97-AF65-F5344CB8AC3E}">
        <p14:creationId xmlns:p14="http://schemas.microsoft.com/office/powerpoint/2010/main" val="294609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Forma</a:t>
            </a:r>
            <a:endParaRPr lang="lt-LT" dirty="0"/>
          </a:p>
        </p:txBody>
      </p:sp>
      <p:sp>
        <p:nvSpPr>
          <p:cNvPr id="3" name="Content Placeholder 2"/>
          <p:cNvSpPr>
            <a:spLocks noGrp="1"/>
          </p:cNvSpPr>
          <p:nvPr>
            <p:ph idx="1"/>
          </p:nvPr>
        </p:nvSpPr>
        <p:spPr/>
        <p:txBody>
          <a:bodyPr>
            <a:normAutofit/>
          </a:bodyPr>
          <a:lstStyle/>
          <a:p>
            <a:pPr algn="just"/>
            <a:r>
              <a:rPr lang="lt-LT" altLang="lt-LT" sz="2800" dirty="0"/>
              <a:t>Sutartis paprastai nėra negaliojanti, jei ji nėra rašytinė</a:t>
            </a:r>
          </a:p>
          <a:p>
            <a:pPr lvl="1" algn="just">
              <a:buFont typeface="Wingdings" panose="05000000000000000000" pitchFamily="2" charset="2"/>
              <a:buChar char="§"/>
            </a:pPr>
            <a:r>
              <a:rPr lang="lt-LT" altLang="lt-LT" sz="2400" dirty="0"/>
              <a:t>Jei teisės aktai reikalauja, kad būtų rašytinė, negalima remtis liudytojų parodymais sandorio sudarymo ar įvykdymo faktui įrodyti. Šios nuostatos teismas gali netaikyti, jei tai prieštarautų sąžiningumo, teisingumo ir protingumo principams, būtent kai:</a:t>
            </a:r>
          </a:p>
          <a:p>
            <a:pPr lvl="2" algn="just"/>
            <a:r>
              <a:rPr lang="lt-LT" altLang="lt-LT" sz="2000" dirty="0"/>
              <a:t>Yra kitokių rašytinių, nors ir netiesioginių sandorio sudarymo įrodymų;</a:t>
            </a:r>
          </a:p>
          <a:p>
            <a:pPr lvl="2" algn="just"/>
            <a:r>
              <a:rPr lang="lt-LT" altLang="lt-LT" sz="2000" dirty="0"/>
              <a:t>Sandorio sudarymo faktą patvirtinantys rašytiniai įrodymai yra prarasti ne dėl šalies kaltės;</a:t>
            </a:r>
          </a:p>
          <a:p>
            <a:endParaRPr lang="lt-LT" dirty="0"/>
          </a:p>
        </p:txBody>
      </p:sp>
    </p:spTree>
    <p:extLst>
      <p:ext uri="{BB962C8B-B14F-4D97-AF65-F5344CB8AC3E}">
        <p14:creationId xmlns:p14="http://schemas.microsoft.com/office/powerpoint/2010/main" val="46061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Forma</a:t>
            </a:r>
            <a:endParaRPr lang="lt-LT" dirty="0"/>
          </a:p>
        </p:txBody>
      </p:sp>
      <p:sp>
        <p:nvSpPr>
          <p:cNvPr id="3" name="Content Placeholder 2"/>
          <p:cNvSpPr>
            <a:spLocks noGrp="1"/>
          </p:cNvSpPr>
          <p:nvPr>
            <p:ph idx="1"/>
          </p:nvPr>
        </p:nvSpPr>
        <p:spPr/>
        <p:txBody>
          <a:bodyPr>
            <a:normAutofit lnSpcReduction="10000"/>
          </a:bodyPr>
          <a:lstStyle/>
          <a:p>
            <a:pPr lvl="2" algn="just"/>
            <a:r>
              <a:rPr lang="lt-LT" altLang="lt-LT" sz="2000" dirty="0"/>
              <a:t>Atsižvelgiant į sandorio sudarymo aplinkybes, objektyviai nebuvo įmanoma sandorio įforminti raštu;</a:t>
            </a:r>
          </a:p>
          <a:p>
            <a:pPr lvl="2" algn="just"/>
            <a:r>
              <a:rPr lang="lt-LT" altLang="lt-LT" sz="2000" dirty="0"/>
              <a:t>Atsižvelgiant į šalių tarpusavio santykius, sandorio prigimtį bei kitas svarbias bylai aplinkybes, draudimas panaudoti liudytojų parodymus prieštarautų sąžiningumo, teisingumo ir protingumo </a:t>
            </a:r>
            <a:r>
              <a:rPr lang="lt-LT" altLang="lt-LT" sz="2000" dirty="0" smtClean="0"/>
              <a:t>principams</a:t>
            </a:r>
          </a:p>
          <a:p>
            <a:pPr algn="just"/>
            <a:endParaRPr lang="lt-LT" altLang="lt-LT" dirty="0"/>
          </a:p>
          <a:p>
            <a:pPr algn="just"/>
            <a:r>
              <a:rPr lang="lt-LT" altLang="lt-LT" sz="2400" dirty="0" smtClean="0"/>
              <a:t>Teisės </a:t>
            </a:r>
            <a:r>
              <a:rPr lang="lt-LT" altLang="lt-LT" sz="2400" dirty="0"/>
              <a:t>aktų nustatytais atvejais formos nesilaikymas sutartį daro negaliojančią</a:t>
            </a:r>
          </a:p>
          <a:p>
            <a:pPr algn="just"/>
            <a:r>
              <a:rPr lang="lt-LT" altLang="lt-LT" sz="2400" dirty="0"/>
              <a:t>Sutartys, kurioms nustatyta notarinė forma ar privaloma teisinė registracija, elektroninėmis priemonėmis nesudaromos</a:t>
            </a:r>
          </a:p>
          <a:p>
            <a:endParaRPr lang="lt-LT" dirty="0"/>
          </a:p>
        </p:txBody>
      </p:sp>
    </p:spTree>
    <p:extLst>
      <p:ext uri="{BB962C8B-B14F-4D97-AF65-F5344CB8AC3E}">
        <p14:creationId xmlns:p14="http://schemas.microsoft.com/office/powerpoint/2010/main" val="404693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altLang="lt-LT" dirty="0"/>
              <a:t>Sudarymas</a:t>
            </a:r>
            <a:endParaRPr lang="lt-LT" dirty="0"/>
          </a:p>
        </p:txBody>
      </p:sp>
      <p:sp>
        <p:nvSpPr>
          <p:cNvPr id="3" name="Content Placeholder 2"/>
          <p:cNvSpPr>
            <a:spLocks noGrp="1"/>
          </p:cNvSpPr>
          <p:nvPr>
            <p:ph idx="1"/>
          </p:nvPr>
        </p:nvSpPr>
        <p:spPr/>
        <p:txBody>
          <a:bodyPr/>
          <a:lstStyle/>
          <a:p>
            <a:r>
              <a:rPr lang="lt-LT" altLang="lt-LT" sz="2800" dirty="0"/>
              <a:t>Oferta</a:t>
            </a:r>
          </a:p>
          <a:p>
            <a:pPr lvl="1">
              <a:buFont typeface="Wingdings" panose="05000000000000000000" pitchFamily="2" charset="2"/>
              <a:buChar char="§"/>
            </a:pPr>
            <a:r>
              <a:rPr lang="lt-LT" altLang="lt-LT" sz="2400" dirty="0"/>
              <a:t>Pasiūlymas sudaryti sutartį </a:t>
            </a:r>
          </a:p>
          <a:p>
            <a:pPr lvl="2" algn="just"/>
            <a:r>
              <a:rPr lang="lt-LT" altLang="lt-LT" sz="2400" dirty="0"/>
              <a:t>pakankamai apibūdintas ir išreiškia ketinimą būti sutarties saistomam ir įsipareigojančiam akcepto atveju</a:t>
            </a:r>
          </a:p>
          <a:p>
            <a:pPr lvl="1">
              <a:buFont typeface="Wingdings" panose="05000000000000000000" pitchFamily="2" charset="2"/>
              <a:buChar char="§"/>
            </a:pPr>
            <a:r>
              <a:rPr lang="lt-LT" altLang="lt-LT" sz="2400" dirty="0"/>
              <a:t>Įsigalioja akceptantui ją gavus</a:t>
            </a:r>
          </a:p>
          <a:p>
            <a:r>
              <a:rPr lang="lt-LT" altLang="lt-LT" sz="2800" dirty="0"/>
              <a:t>Akceptas</a:t>
            </a:r>
          </a:p>
          <a:p>
            <a:pPr lvl="1">
              <a:buFont typeface="Wingdings" panose="05000000000000000000" pitchFamily="2" charset="2"/>
              <a:buChar char="§"/>
            </a:pPr>
            <a:r>
              <a:rPr lang="lt-LT" altLang="lt-LT" sz="2400" dirty="0"/>
              <a:t>Pasiūlymo sudaryti sutartį priėmimas</a:t>
            </a:r>
          </a:p>
          <a:p>
            <a:endParaRPr lang="lt-LT" dirty="0"/>
          </a:p>
        </p:txBody>
      </p:sp>
    </p:spTree>
    <p:extLst>
      <p:ext uri="{BB962C8B-B14F-4D97-AF65-F5344CB8AC3E}">
        <p14:creationId xmlns:p14="http://schemas.microsoft.com/office/powerpoint/2010/main" val="354447130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403</TotalTime>
  <Words>1054</Words>
  <Application>Microsoft Office PowerPoint</Application>
  <PresentationFormat>Demonstracija ekrane (4:3)</PresentationFormat>
  <Paragraphs>112</Paragraphs>
  <Slides>25</Slides>
  <Notes>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25</vt:i4>
      </vt:variant>
    </vt:vector>
  </HeadingPairs>
  <TitlesOfParts>
    <vt:vector size="29" baseType="lpstr">
      <vt:lpstr>Calibri</vt:lpstr>
      <vt:lpstr>Calibri Light</vt:lpstr>
      <vt:lpstr>Wingdings</vt:lpstr>
      <vt:lpstr>Retrospect</vt:lpstr>
      <vt:lpstr>Elektroninės komercijos teisinis reguliavimas</vt:lpstr>
      <vt:lpstr>Temos</vt:lpstr>
      <vt:lpstr>Samprata</vt:lpstr>
      <vt:lpstr>Šalys</vt:lpstr>
      <vt:lpstr>Šalys</vt:lpstr>
      <vt:lpstr>Forma</vt:lpstr>
      <vt:lpstr>Forma</vt:lpstr>
      <vt:lpstr>Forma</vt:lpstr>
      <vt:lpstr>Sudarymas</vt:lpstr>
      <vt:lpstr>Sudarymas</vt:lpstr>
      <vt:lpstr>Sudarymas</vt:lpstr>
      <vt:lpstr>Sudarymas</vt:lpstr>
      <vt:lpstr>Sudarymas</vt:lpstr>
      <vt:lpstr>IVPĮ 11 str.</vt:lpstr>
      <vt:lpstr>Sudarymas – “Click-Wrap”</vt:lpstr>
      <vt:lpstr>Sudarymas – “Browse-Wrap”</vt:lpstr>
      <vt:lpstr>Standartinių sąlygų galiojimas</vt:lpstr>
      <vt:lpstr>Standartinių sąlygų galiojimas</vt:lpstr>
      <vt:lpstr>Standartinių sąlygų galiojimas</vt:lpstr>
      <vt:lpstr>Standartinių sąlygų galiojimas</vt:lpstr>
      <vt:lpstr>Specifinės sudarymo taisyklės</vt:lpstr>
      <vt:lpstr>Elektroninės sutarties vykdymas</vt:lpstr>
      <vt:lpstr>Teismų praktika</vt:lpstr>
      <vt:lpstr>Teismų praktika</vt:lpstr>
      <vt:lpstr>Klausimai?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komercijos teisinis reguliavimas</dc:title>
  <dc:creator>Ignas Žimkus</dc:creator>
  <cp:lastModifiedBy>Darius</cp:lastModifiedBy>
  <cp:revision>44</cp:revision>
  <dcterms:created xsi:type="dcterms:W3CDTF">2015-02-05T13:17:48Z</dcterms:created>
  <dcterms:modified xsi:type="dcterms:W3CDTF">2015-04-10T13:59:16Z</dcterms:modified>
</cp:coreProperties>
</file>