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5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6" r:id="rId18"/>
    <p:sldId id="271" r:id="rId19"/>
    <p:sldId id="272" r:id="rId20"/>
    <p:sldId id="273" r:id="rId21"/>
    <p:sldId id="277" r:id="rId22"/>
    <p:sldId id="274" r:id="rId23"/>
  </p:sldIdLst>
  <p:sldSz cx="9144000" cy="6858000" type="screen4x3"/>
  <p:notesSz cx="6858000" cy="9144000"/>
  <p:defaultTextStyle>
    <a:defPPr>
      <a:defRPr lang="lt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0F0F-3512-422F-9352-41212D8DA839}" type="datetimeFigureOut">
              <a:rPr lang="lt-LT" smtClean="0"/>
              <a:t>2015-03-17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E0C4D-DF71-4595-B445-B73A618664E2}" type="slidenum">
              <a:rPr lang="lt-LT" smtClean="0"/>
              <a:t>‹#›</a:t>
            </a:fld>
            <a:endParaRPr lang="lt-LT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156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0F0F-3512-422F-9352-41212D8DA839}" type="datetimeFigureOut">
              <a:rPr lang="lt-LT" smtClean="0"/>
              <a:t>2015-03-17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E0C4D-DF71-4595-B445-B73A618664E2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885717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0F0F-3512-422F-9352-41212D8DA839}" type="datetimeFigureOut">
              <a:rPr lang="lt-LT" smtClean="0"/>
              <a:t>2015-03-17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E0C4D-DF71-4595-B445-B73A618664E2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505823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0F0F-3512-422F-9352-41212D8DA839}" type="datetimeFigureOut">
              <a:rPr lang="lt-LT" smtClean="0"/>
              <a:t>2015-03-17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E0C4D-DF71-4595-B445-B73A618664E2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785236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0F0F-3512-422F-9352-41212D8DA839}" type="datetimeFigureOut">
              <a:rPr lang="lt-LT" smtClean="0"/>
              <a:t>2015-03-17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E0C4D-DF71-4595-B445-B73A618664E2}" type="slidenum">
              <a:rPr lang="lt-LT" smtClean="0"/>
              <a:t>‹#›</a:t>
            </a:fld>
            <a:endParaRPr lang="lt-LT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302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0F0F-3512-422F-9352-41212D8DA839}" type="datetimeFigureOut">
              <a:rPr lang="lt-LT" smtClean="0"/>
              <a:t>2015-03-17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E0C4D-DF71-4595-B445-B73A618664E2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049182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0F0F-3512-422F-9352-41212D8DA839}" type="datetimeFigureOut">
              <a:rPr lang="lt-LT" smtClean="0"/>
              <a:t>2015-03-17</a:t>
            </a:fld>
            <a:endParaRPr lang="lt-L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E0C4D-DF71-4595-B445-B73A618664E2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73005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0F0F-3512-422F-9352-41212D8DA839}" type="datetimeFigureOut">
              <a:rPr lang="lt-LT" smtClean="0"/>
              <a:t>2015-03-17</a:t>
            </a:fld>
            <a:endParaRPr lang="lt-L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E0C4D-DF71-4595-B445-B73A618664E2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791440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0F0F-3512-422F-9352-41212D8DA839}" type="datetimeFigureOut">
              <a:rPr lang="lt-LT" smtClean="0"/>
              <a:t>2015-03-17</a:t>
            </a:fld>
            <a:endParaRPr lang="lt-L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lt-L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E0C4D-DF71-4595-B445-B73A618664E2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0337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B8B40F0F-3512-422F-9352-41212D8DA839}" type="datetimeFigureOut">
              <a:rPr lang="lt-LT" smtClean="0"/>
              <a:t>2015-03-17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FE0C4D-DF71-4595-B445-B73A618664E2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562053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0F0F-3512-422F-9352-41212D8DA839}" type="datetimeFigureOut">
              <a:rPr lang="lt-LT" smtClean="0"/>
              <a:t>2015-03-17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E0C4D-DF71-4595-B445-B73A618664E2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862037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8B40F0F-3512-422F-9352-41212D8DA839}" type="datetimeFigureOut">
              <a:rPr lang="lt-LT" smtClean="0"/>
              <a:t>2015-03-17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1FE0C4D-DF71-4595-B445-B73A618664E2}" type="slidenum">
              <a:rPr lang="lt-LT" smtClean="0"/>
              <a:t>‹#›</a:t>
            </a:fld>
            <a:endParaRPr lang="lt-LT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7335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t-LT" altLang="lt-LT" dirty="0"/>
              <a:t>Elektroninės komercijos teisinis reguliavimas</a:t>
            </a:r>
            <a:endParaRPr lang="lt-L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lt-LT" altLang="lt-LT" dirty="0"/>
              <a:t>Elektroninis parašas</a:t>
            </a:r>
            <a:endParaRPr lang="en-GB" altLang="lt-LT" dirty="0"/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883684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altLang="lt-LT" dirty="0"/>
              <a:t>Kas gali pasirašyti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lt-LT" altLang="lt-LT" sz="2800" dirty="0" smtClean="0"/>
              <a:t>Ir </a:t>
            </a:r>
            <a:r>
              <a:rPr lang="lt-LT" altLang="lt-LT" sz="2800" dirty="0"/>
              <a:t>fiziniai, ir juridiniai asmenys</a:t>
            </a:r>
          </a:p>
          <a:p>
            <a:pPr lvl="1" algn="just"/>
            <a:r>
              <a:rPr lang="lt-LT" altLang="lt-LT" sz="2400" dirty="0"/>
              <a:t>ES, </a:t>
            </a:r>
            <a:r>
              <a:rPr lang="lt-LT" altLang="lt-LT" sz="2400" dirty="0" smtClean="0"/>
              <a:t>UNCITRAL</a:t>
            </a:r>
            <a:endParaRPr lang="lt-LT" altLang="lt-LT" sz="2400" dirty="0"/>
          </a:p>
          <a:p>
            <a:pPr algn="just"/>
            <a:r>
              <a:rPr lang="lt-LT" altLang="lt-LT" sz="2800" dirty="0"/>
              <a:t>Specialus reguliavimas</a:t>
            </a:r>
          </a:p>
          <a:p>
            <a:pPr lvl="1" algn="just"/>
            <a:r>
              <a:rPr lang="en-GB" altLang="lt-LT" sz="2400" dirty="0" err="1"/>
              <a:t>Atstovaujamojo</a:t>
            </a:r>
            <a:r>
              <a:rPr lang="en-GB" altLang="lt-LT" sz="2400" dirty="0"/>
              <a:t> (</a:t>
            </a:r>
            <a:r>
              <a:rPr lang="en-GB" altLang="lt-LT" sz="2400" dirty="0" err="1"/>
              <a:t>pvz</a:t>
            </a:r>
            <a:r>
              <a:rPr lang="en-GB" altLang="lt-LT" sz="2400" dirty="0"/>
              <a:t>., j</a:t>
            </a:r>
            <a:r>
              <a:rPr lang="lt-LT" altLang="lt-LT" sz="2400" dirty="0" err="1"/>
              <a:t>uridinio</a:t>
            </a:r>
            <a:r>
              <a:rPr lang="lt-LT" altLang="lt-LT" sz="2400" dirty="0"/>
              <a:t> asmens</a:t>
            </a:r>
            <a:r>
              <a:rPr lang="en-GB" altLang="lt-LT" sz="2400" dirty="0"/>
              <a:t>)</a:t>
            </a:r>
            <a:r>
              <a:rPr lang="lt-LT" altLang="lt-LT" sz="2400" dirty="0"/>
              <a:t> teisė kontroliuoti sertifikatus, kuriuose yra informacijos apie jį (</a:t>
            </a:r>
            <a:r>
              <a:rPr lang="en-GB" altLang="lt-LT" sz="2400" dirty="0" err="1"/>
              <a:t>Lietuva</a:t>
            </a:r>
            <a:r>
              <a:rPr lang="en-GB" altLang="lt-LT" sz="2400" dirty="0"/>
              <a:t>, </a:t>
            </a:r>
            <a:r>
              <a:rPr lang="lt-LT" altLang="lt-LT" sz="2400" dirty="0"/>
              <a:t>Slovėnija)</a:t>
            </a:r>
            <a:endParaRPr lang="en-GB" altLang="lt-LT" sz="2400" dirty="0"/>
          </a:p>
          <a:p>
            <a:pPr lvl="1" algn="just"/>
            <a:r>
              <a:rPr lang="en-GB" altLang="lt-LT" sz="2400" dirty="0" err="1"/>
              <a:t>Juridinio</a:t>
            </a:r>
            <a:r>
              <a:rPr lang="en-GB" altLang="lt-LT" sz="2400" dirty="0"/>
              <a:t> </a:t>
            </a:r>
            <a:r>
              <a:rPr lang="en-GB" altLang="lt-LT" sz="2400" dirty="0" err="1"/>
              <a:t>asmens</a:t>
            </a:r>
            <a:r>
              <a:rPr lang="en-GB" altLang="lt-LT" sz="2400" dirty="0"/>
              <a:t> </a:t>
            </a:r>
            <a:r>
              <a:rPr lang="en-GB" altLang="lt-LT" sz="2400" dirty="0" err="1"/>
              <a:t>atstovo</a:t>
            </a:r>
            <a:r>
              <a:rPr lang="en-GB" altLang="lt-LT" sz="2400" dirty="0"/>
              <a:t> para</a:t>
            </a:r>
            <a:r>
              <a:rPr lang="lt-LT" altLang="lt-LT" sz="2400" dirty="0" err="1"/>
              <a:t>šo</a:t>
            </a:r>
            <a:r>
              <a:rPr lang="lt-LT" altLang="lt-LT" sz="2400" dirty="0"/>
              <a:t> prilyginimas parašui ir antspaudui</a:t>
            </a:r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784058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altLang="lt-LT" dirty="0"/>
              <a:t>Elektroninio parašo galia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altLang="lt-LT" sz="2400" dirty="0"/>
              <a:t>ES ir Lietuvoje</a:t>
            </a:r>
          </a:p>
          <a:p>
            <a:pPr lvl="1" algn="just"/>
            <a:r>
              <a:rPr lang="en-US" altLang="lt-LT" sz="2000" dirty="0"/>
              <a:t>Saugus e</a:t>
            </a:r>
            <a:r>
              <a:rPr lang="lt-LT" altLang="lt-LT" sz="2000" dirty="0" err="1"/>
              <a:t>lektroninis</a:t>
            </a:r>
            <a:r>
              <a:rPr lang="lt-LT" altLang="lt-LT" sz="2000" dirty="0"/>
              <a:t> para</a:t>
            </a:r>
            <a:r>
              <a:rPr lang="lt-LT" altLang="lt-LT" sz="2000" dirty="0">
                <a:latin typeface="Times New Roman" panose="02020603050405020304" pitchFamily="18" charset="0"/>
              </a:rPr>
              <a:t>š</a:t>
            </a:r>
            <a:r>
              <a:rPr lang="lt-LT" altLang="lt-LT" sz="2000" dirty="0"/>
              <a:t>as, sukurtas saugia para</a:t>
            </a:r>
            <a:r>
              <a:rPr lang="lt-LT" altLang="lt-LT" sz="2000" dirty="0">
                <a:latin typeface="Times New Roman" panose="02020603050405020304" pitchFamily="18" charset="0"/>
              </a:rPr>
              <a:t>š</a:t>
            </a:r>
            <a:r>
              <a:rPr lang="lt-LT" altLang="lt-LT" sz="2000" dirty="0"/>
              <a:t>o formavimo įranga ir patvirtintas galiojančiu kvalifikuotu sertifikatu, elektroniniams duomenims turi tokią pačią teisinę galią kaip ir para</a:t>
            </a:r>
            <a:r>
              <a:rPr lang="lt-LT" altLang="lt-LT" sz="2000" dirty="0">
                <a:latin typeface="Times New Roman" panose="02020603050405020304" pitchFamily="18" charset="0"/>
              </a:rPr>
              <a:t>š</a:t>
            </a:r>
            <a:r>
              <a:rPr lang="lt-LT" altLang="lt-LT" sz="2000" dirty="0"/>
              <a:t>as ra</a:t>
            </a:r>
            <a:r>
              <a:rPr lang="lt-LT" altLang="lt-LT" sz="2000" dirty="0">
                <a:latin typeface="Times New Roman" panose="02020603050405020304" pitchFamily="18" charset="0"/>
              </a:rPr>
              <a:t>š</a:t>
            </a:r>
            <a:r>
              <a:rPr lang="lt-LT" altLang="lt-LT" sz="2000" dirty="0"/>
              <a:t>ytiniuose (ES </a:t>
            </a:r>
            <a:r>
              <a:rPr lang="lt-LT" altLang="lt-LT" sz="2000" dirty="0">
                <a:latin typeface="Times New Roman" panose="02020603050405020304" pitchFamily="18" charset="0"/>
              </a:rPr>
              <a:t>–</a:t>
            </a:r>
            <a:r>
              <a:rPr lang="lt-LT" altLang="lt-LT" sz="2000" dirty="0"/>
              <a:t> popieriniuose) dokumentuose ir yra priimtinas kaip įrodymas teismo procese</a:t>
            </a:r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686242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altLang="lt-LT" dirty="0"/>
              <a:t>Elektroninio parašo galia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lt-LT" altLang="lt-LT" sz="3200" dirty="0"/>
              <a:t>ES ir Lietuvoje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lt-LT" altLang="lt-LT" sz="2800" dirty="0"/>
              <a:t>Parašas nepraranda teisinės galios dėl to, kad:</a:t>
            </a:r>
          </a:p>
          <a:p>
            <a:pPr lvl="2" algn="just"/>
            <a:r>
              <a:rPr lang="lt-LT" altLang="lt-LT" sz="2400" dirty="0"/>
              <a:t>yra elektroninis</a:t>
            </a:r>
          </a:p>
          <a:p>
            <a:pPr lvl="2" algn="just"/>
            <a:r>
              <a:rPr lang="lt-LT" altLang="lt-LT" sz="2400" dirty="0"/>
              <a:t>nėra </a:t>
            </a:r>
            <a:r>
              <a:rPr lang="lt-LT" altLang="lt-LT" sz="2400" dirty="0" smtClean="0"/>
              <a:t>paremtas </a:t>
            </a:r>
            <a:r>
              <a:rPr lang="lt-LT" altLang="lt-LT" sz="2400" dirty="0"/>
              <a:t>kvalifikuotu sertifikatu</a:t>
            </a:r>
          </a:p>
          <a:p>
            <a:pPr lvl="2" algn="just"/>
            <a:r>
              <a:rPr lang="lt-LT" altLang="lt-LT" sz="2400" dirty="0"/>
              <a:t>nėra paremtas kvalifikuotu sertifikatu, išduotu akredituoto sertifikavimo paslaugų teikėjo</a:t>
            </a:r>
          </a:p>
          <a:p>
            <a:pPr lvl="2" algn="just"/>
            <a:r>
              <a:rPr lang="lt-LT" altLang="lt-LT" sz="2400" dirty="0"/>
              <a:t>nėra sukurtas saugia parašo formavimo įranga</a:t>
            </a:r>
            <a:endParaRPr lang="en-GB" altLang="lt-LT" sz="2400" dirty="0"/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341533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altLang="lt-LT" dirty="0"/>
              <a:t>Elektroninio parašo galia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lt-LT" altLang="lt-LT" sz="2400" dirty="0"/>
              <a:t>Sutarčių laisvės principas</a:t>
            </a:r>
          </a:p>
          <a:p>
            <a:pPr lvl="1" algn="just"/>
            <a:r>
              <a:rPr lang="lt-LT" altLang="lt-LT" sz="2000" dirty="0"/>
              <a:t>LR Elektroninio parašo įstatymo </a:t>
            </a:r>
            <a:r>
              <a:rPr lang="en-GB" altLang="lt-LT" sz="2000" dirty="0"/>
              <a:t>8 </a:t>
            </a:r>
            <a:r>
              <a:rPr lang="lt-LT" altLang="lt-LT" sz="2000" dirty="0"/>
              <a:t>straipsnio </a:t>
            </a:r>
            <a:r>
              <a:rPr lang="en-GB" altLang="lt-LT" sz="2000" dirty="0"/>
              <a:t>4 </a:t>
            </a:r>
            <a:r>
              <a:rPr lang="en-GB" altLang="lt-LT" sz="2000" dirty="0" err="1"/>
              <a:t>dalis</a:t>
            </a:r>
            <a:r>
              <a:rPr lang="en-GB" altLang="lt-LT" sz="2000" dirty="0"/>
              <a:t>, </a:t>
            </a:r>
            <a:r>
              <a:rPr lang="lt-LT" altLang="lt-LT" sz="2000" dirty="0"/>
              <a:t>Elektroninio para</a:t>
            </a:r>
            <a:r>
              <a:rPr lang="lt-LT" altLang="lt-LT" sz="2000" dirty="0">
                <a:latin typeface="Times New Roman" panose="02020603050405020304" pitchFamily="18" charset="0"/>
              </a:rPr>
              <a:t>š</a:t>
            </a:r>
            <a:r>
              <a:rPr lang="lt-LT" altLang="lt-LT" sz="2000" dirty="0"/>
              <a:t>o direktyvos preambulės </a:t>
            </a:r>
            <a:r>
              <a:rPr lang="en-US" altLang="lt-LT" sz="2000" dirty="0"/>
              <a:t>16 </a:t>
            </a:r>
            <a:r>
              <a:rPr lang="lt-LT" altLang="lt-LT" sz="2000" dirty="0"/>
              <a:t>punktas, UNCITRAL pavyzdinio įstatymo </a:t>
            </a:r>
            <a:r>
              <a:rPr lang="en-US" altLang="lt-LT" sz="2000" dirty="0"/>
              <a:t>5 </a:t>
            </a:r>
            <a:r>
              <a:rPr lang="en-US" altLang="lt-LT" sz="2000" dirty="0" err="1"/>
              <a:t>straipsnis</a:t>
            </a:r>
            <a:endParaRPr lang="lt-LT" altLang="lt-LT" sz="2000" dirty="0"/>
          </a:p>
          <a:p>
            <a:pPr algn="just"/>
            <a:r>
              <a:rPr lang="lt-LT" altLang="lt-LT" sz="2400" dirty="0"/>
              <a:t>Netaikoma, kai egzistuoja </a:t>
            </a:r>
            <a:r>
              <a:rPr lang="lt-LT" altLang="lt-LT" sz="2400" dirty="0" err="1"/>
              <a:t>notarizavimo</a:t>
            </a:r>
            <a:r>
              <a:rPr lang="lt-LT" altLang="lt-LT" sz="2400" dirty="0"/>
              <a:t> ar registravimo reikalavimai</a:t>
            </a:r>
          </a:p>
          <a:p>
            <a:pPr lvl="1" algn="just"/>
            <a:r>
              <a:rPr lang="lt-LT" altLang="lt-LT" sz="2000" dirty="0"/>
              <a:t>Elektroninis </a:t>
            </a:r>
            <a:r>
              <a:rPr lang="lt-LT" altLang="lt-LT" sz="2000" dirty="0" err="1"/>
              <a:t>notarizavimas</a:t>
            </a:r>
            <a:r>
              <a:rPr lang="lt-LT" altLang="lt-LT" sz="2000" dirty="0"/>
              <a:t>: JAV, Kanados Kvebeko provincija, Prancūzija</a:t>
            </a:r>
            <a:endParaRPr lang="en-GB" altLang="lt-LT" sz="2000" dirty="0"/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4252237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altLang="lt-LT" dirty="0"/>
              <a:t>Skaitmeninio parašo naudojimo procedūra</a:t>
            </a:r>
            <a:endParaRPr lang="lt-LT" dirty="0"/>
          </a:p>
        </p:txBody>
      </p:sp>
      <p:pic>
        <p:nvPicPr>
          <p:cNvPr id="4" name="Picture 4" descr="webguard02_dsv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36750" y="2209800"/>
            <a:ext cx="5314950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5747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altLang="lt-LT" dirty="0"/>
              <a:t>Elektroninio para</a:t>
            </a:r>
            <a:r>
              <a:rPr lang="lt-LT" altLang="lt-LT" dirty="0">
                <a:latin typeface="Times New Roman" panose="02020603050405020304" pitchFamily="18" charset="0"/>
              </a:rPr>
              <a:t>š</a:t>
            </a:r>
            <a:r>
              <a:rPr lang="lt-LT" altLang="lt-LT" dirty="0"/>
              <a:t>o sertifikavimas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lt-LT" altLang="lt-LT" sz="2400" dirty="0"/>
              <a:t>Sertifikatas </a:t>
            </a:r>
            <a:r>
              <a:rPr lang="lt-LT" altLang="lt-LT" sz="2400" dirty="0">
                <a:latin typeface="Times New Roman" panose="02020603050405020304" pitchFamily="18" charset="0"/>
              </a:rPr>
              <a:t>–</a:t>
            </a:r>
            <a:r>
              <a:rPr lang="lt-LT" altLang="lt-LT" sz="2400" dirty="0"/>
              <a:t> </a:t>
            </a:r>
            <a:r>
              <a:rPr lang="en-US" altLang="lt-LT" sz="2400" dirty="0" err="1"/>
              <a:t>elektroninis</a:t>
            </a:r>
            <a:r>
              <a:rPr lang="en-US" altLang="lt-LT" sz="2400" dirty="0"/>
              <a:t> </a:t>
            </a:r>
            <a:r>
              <a:rPr lang="lt-LT" altLang="lt-LT" sz="2400" dirty="0"/>
              <a:t>liudijimas, kuris susieja pasirašantįjį su parašo tikrinimo duomenimis (ES ir LT - ir patvirtina to asmens tapatybę)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lt-LT" altLang="lt-LT" sz="2400" dirty="0"/>
              <a:t>Sertifikavimo paslaugų teikėjas – išduoda sertifikatą, suteikia teisę bet kam susipažinti su jo duomenimis ir teikia susijusias paslaugas</a:t>
            </a:r>
            <a:endParaRPr lang="en-GB" altLang="lt-LT" sz="2400" dirty="0"/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108506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altLang="lt-LT" dirty="0"/>
              <a:t>Sertifikavimo paslaugų teikėjai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lt-LT" altLang="lt-LT" sz="2400" dirty="0"/>
              <a:t>Paprasti</a:t>
            </a:r>
          </a:p>
          <a:p>
            <a:pPr lvl="1" algn="just"/>
            <a:r>
              <a:rPr lang="lt-LT" altLang="lt-LT" sz="2000" dirty="0"/>
              <a:t>Išduoda specialių reikalavimų neatitinkančius sertifikatus</a:t>
            </a:r>
          </a:p>
          <a:p>
            <a:pPr algn="just"/>
            <a:r>
              <a:rPr lang="lt-LT" altLang="lt-LT" sz="2400" dirty="0"/>
              <a:t>I</a:t>
            </a:r>
            <a:r>
              <a:rPr lang="lt-LT" altLang="lt-LT" sz="2400" dirty="0">
                <a:latin typeface="Times New Roman" panose="02020603050405020304" pitchFamily="18" charset="0"/>
              </a:rPr>
              <a:t>š</a:t>
            </a:r>
            <a:r>
              <a:rPr lang="lt-LT" altLang="lt-LT" sz="2400" dirty="0"/>
              <a:t>duodantys kvalifikuotus sertifikatus</a:t>
            </a:r>
          </a:p>
          <a:p>
            <a:pPr lvl="1" algn="just"/>
            <a:r>
              <a:rPr lang="lt-LT" altLang="lt-LT" sz="2000" dirty="0"/>
              <a:t>Išduoda aiškią teisinę galią turinčius sertifikatus</a:t>
            </a:r>
          </a:p>
          <a:p>
            <a:pPr algn="just"/>
            <a:r>
              <a:rPr lang="lt-LT" altLang="lt-LT" sz="2400" dirty="0"/>
              <a:t>Akredituoti</a:t>
            </a:r>
          </a:p>
          <a:p>
            <a:pPr lvl="1" algn="just"/>
            <a:r>
              <a:rPr lang="lt-LT" altLang="lt-LT" sz="2000" dirty="0"/>
              <a:t>Savanoriškai gavę valstybės patvirtinimą, kad atitinka keliamus reikalavimus</a:t>
            </a:r>
            <a:endParaRPr lang="en-GB" altLang="lt-LT" sz="2000" dirty="0"/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254189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altLang="lt-LT" dirty="0"/>
              <a:t>Sertifikavimo paslaugų teikėjai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473179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lt-LT" sz="2400" dirty="0"/>
              <a:t>Kvalifikuotą elektroninio parašo sertifikatą </a:t>
            </a:r>
            <a:r>
              <a:rPr lang="lt-LT" sz="2400" dirty="0" smtClean="0"/>
              <a:t>galima </a:t>
            </a:r>
            <a:r>
              <a:rPr lang="lt-LT" sz="2400" dirty="0"/>
              <a:t>įsigyti iš kvalifikuotus sertifikatus sudarančio sertifikavimo paslaugų teikėjo arba jo registravimo tarnybos. Lietuvoje šiuo metu tokias paslaugas teikia</a:t>
            </a:r>
            <a:r>
              <a:rPr lang="lt-LT" sz="2400" dirty="0" smtClean="0"/>
              <a:t>:</a:t>
            </a:r>
            <a:endParaRPr lang="lt-LT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lt-LT" dirty="0" smtClean="0"/>
              <a:t>Gyventojų </a:t>
            </a:r>
            <a:r>
              <a:rPr lang="lt-LT" dirty="0"/>
              <a:t>registro tarnyba prie Lietuvos Respublikos vidaus reikalų </a:t>
            </a:r>
            <a:r>
              <a:rPr lang="lt-LT" dirty="0" smtClean="0"/>
              <a:t>ministerijos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lt-LT" dirty="0" smtClean="0"/>
              <a:t>VĮ </a:t>
            </a:r>
            <a:r>
              <a:rPr lang="lt-LT" dirty="0"/>
              <a:t>Registrų </a:t>
            </a:r>
            <a:r>
              <a:rPr lang="lt-LT" dirty="0" smtClean="0"/>
              <a:t>centras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lt-LT" dirty="0" smtClean="0"/>
              <a:t>UAB </a:t>
            </a:r>
            <a:r>
              <a:rPr lang="lt-LT" dirty="0"/>
              <a:t>„Skaitmeninio sertifikavimo centras</a:t>
            </a:r>
            <a:r>
              <a:rPr lang="lt-LT" dirty="0" smtClean="0"/>
              <a:t>“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lt-LT" dirty="0" smtClean="0"/>
              <a:t>UAB </a:t>
            </a:r>
            <a:r>
              <a:rPr lang="lt-LT" dirty="0"/>
              <a:t>„Bitė </a:t>
            </a:r>
            <a:r>
              <a:rPr lang="lt-LT" dirty="0" smtClean="0"/>
              <a:t>Lietuva“</a:t>
            </a:r>
            <a:endParaRPr lang="lt-LT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lt-LT" dirty="0" smtClean="0"/>
              <a:t>UAB </a:t>
            </a:r>
            <a:r>
              <a:rPr lang="lt-LT" dirty="0"/>
              <a:t>„Omnitel</a:t>
            </a:r>
            <a:r>
              <a:rPr lang="lt-LT" dirty="0" smtClean="0"/>
              <a:t>“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lt-LT" dirty="0"/>
              <a:t>UAB "Tele2"</a:t>
            </a:r>
            <a:endParaRPr lang="lt-LT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lt-LT" dirty="0"/>
              <a:t>UAB "</a:t>
            </a:r>
            <a:r>
              <a:rPr lang="lt-LT" dirty="0" err="1"/>
              <a:t>Teledema</a:t>
            </a:r>
            <a:r>
              <a:rPr lang="lt-LT" dirty="0"/>
              <a:t>"</a:t>
            </a:r>
            <a:endParaRPr lang="lt-LT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lt-LT" dirty="0" err="1"/>
              <a:t>Danske</a:t>
            </a:r>
            <a:r>
              <a:rPr lang="lt-LT" dirty="0"/>
              <a:t> Bank A/S</a:t>
            </a:r>
            <a:endParaRPr lang="lt-LT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lt-LT" dirty="0"/>
              <a:t>UAB "</a:t>
            </a:r>
            <a:r>
              <a:rPr lang="lt-LT" dirty="0" err="1"/>
              <a:t>Officeday</a:t>
            </a:r>
            <a:r>
              <a:rPr lang="lt-LT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761052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altLang="lt-LT" dirty="0"/>
              <a:t>Kvalifikuotų sertifikatų  išdavimas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lt-LT" altLang="lt-LT" sz="2400" dirty="0"/>
              <a:t>Lietuvoje</a:t>
            </a:r>
          </a:p>
          <a:p>
            <a:pPr lvl="1" algn="just"/>
            <a:r>
              <a:rPr lang="lt-LT" altLang="lt-LT" sz="2000" dirty="0"/>
              <a:t>Būtinas registravimas</a:t>
            </a:r>
            <a:endParaRPr lang="en-GB" altLang="lt-LT" sz="2000" dirty="0"/>
          </a:p>
          <a:p>
            <a:pPr algn="just"/>
            <a:r>
              <a:rPr lang="lt-LT" altLang="lt-LT" sz="2400" dirty="0"/>
              <a:t>Bulgarija</a:t>
            </a:r>
          </a:p>
          <a:p>
            <a:pPr lvl="1" algn="just"/>
            <a:r>
              <a:rPr lang="lt-LT" altLang="lt-LT" sz="2000" dirty="0"/>
              <a:t>Registruotų paslaugų teikėjų i</a:t>
            </a:r>
            <a:r>
              <a:rPr lang="lt-LT" altLang="lt-LT" sz="2000" dirty="0">
                <a:latin typeface="Times New Roman" panose="02020603050405020304" pitchFamily="18" charset="0"/>
              </a:rPr>
              <a:t>š</a:t>
            </a:r>
            <a:r>
              <a:rPr lang="lt-LT" altLang="lt-LT" sz="2000" dirty="0"/>
              <a:t>duoti sertifikatai naudojami tik susira</a:t>
            </a:r>
            <a:r>
              <a:rPr lang="lt-LT" altLang="lt-LT" sz="2000" dirty="0">
                <a:latin typeface="Times New Roman" panose="02020603050405020304" pitchFamily="18" charset="0"/>
              </a:rPr>
              <a:t>š</a:t>
            </a:r>
            <a:r>
              <a:rPr lang="lt-LT" altLang="lt-LT" sz="2000" dirty="0"/>
              <a:t>inėjimui su valstybės ir savivaldybių institucijomis</a:t>
            </a:r>
          </a:p>
          <a:p>
            <a:pPr algn="just"/>
            <a:r>
              <a:rPr lang="lt-LT" altLang="lt-LT" sz="2400" dirty="0"/>
              <a:t>Europos Sąjungoje</a:t>
            </a:r>
          </a:p>
          <a:p>
            <a:pPr lvl="1" algn="just"/>
            <a:r>
              <a:rPr lang="lt-LT" altLang="lt-LT" sz="2000" dirty="0"/>
              <a:t>Tik savanori</a:t>
            </a:r>
            <a:r>
              <a:rPr lang="lt-LT" altLang="lt-LT" sz="2000" dirty="0">
                <a:latin typeface="Times New Roman" panose="02020603050405020304" pitchFamily="18" charset="0"/>
              </a:rPr>
              <a:t>š</a:t>
            </a:r>
            <a:r>
              <a:rPr lang="lt-LT" altLang="lt-LT" sz="2000" dirty="0"/>
              <a:t>kas akreditavimas </a:t>
            </a:r>
            <a:r>
              <a:rPr lang="lt-LT" altLang="lt-LT" sz="2000" dirty="0">
                <a:latin typeface="Times New Roman" panose="02020603050405020304" pitchFamily="18" charset="0"/>
              </a:rPr>
              <a:t>–</a:t>
            </a:r>
            <a:r>
              <a:rPr lang="lt-LT" altLang="lt-LT" sz="2000" dirty="0"/>
              <a:t> kiekvienas leidimas, susijęs su sertifikavimo paslaugų teikimu, suteiktas sertifikavimo paslaugų teikėjo pra</a:t>
            </a:r>
            <a:r>
              <a:rPr lang="lt-LT" altLang="lt-LT" sz="2000" dirty="0">
                <a:latin typeface="Times New Roman" panose="02020603050405020304" pitchFamily="18" charset="0"/>
              </a:rPr>
              <a:t>š</a:t>
            </a:r>
            <a:r>
              <a:rPr lang="lt-LT" altLang="lt-LT" sz="2000" dirty="0"/>
              <a:t>ymu</a:t>
            </a:r>
          </a:p>
          <a:p>
            <a:pPr lvl="1" algn="just"/>
            <a:r>
              <a:rPr lang="lt-LT" altLang="lt-LT" sz="2000" dirty="0"/>
              <a:t>I</a:t>
            </a:r>
            <a:r>
              <a:rPr lang="lt-LT" altLang="lt-LT" sz="2000" dirty="0">
                <a:latin typeface="Times New Roman" panose="02020603050405020304" pitchFamily="18" charset="0"/>
              </a:rPr>
              <a:t>š</a:t>
            </a:r>
            <a:r>
              <a:rPr lang="lt-LT" altLang="lt-LT" sz="2000" dirty="0"/>
              <a:t>ankstinių leidimų sistema draudžiama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lt-LT" altLang="lt-LT" sz="1800" dirty="0"/>
              <a:t>Preambulės </a:t>
            </a:r>
            <a:r>
              <a:rPr lang="en-US" altLang="lt-LT" sz="1800" dirty="0"/>
              <a:t>10, 12</a:t>
            </a:r>
            <a:r>
              <a:rPr lang="lt-LT" altLang="lt-LT" sz="1800" dirty="0"/>
              <a:t>, </a:t>
            </a:r>
            <a:r>
              <a:rPr lang="en-US" altLang="lt-LT" sz="1800" dirty="0"/>
              <a:t>13</a:t>
            </a:r>
            <a:r>
              <a:rPr lang="lt-LT" altLang="lt-LT" sz="1800" dirty="0"/>
              <a:t> punktai, Direktyvos </a:t>
            </a:r>
            <a:r>
              <a:rPr lang="en-US" altLang="lt-LT" sz="1800" dirty="0"/>
              <a:t>3 </a:t>
            </a:r>
            <a:r>
              <a:rPr lang="lt-LT" altLang="lt-LT" sz="1800" dirty="0"/>
              <a:t>str.</a:t>
            </a:r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075522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altLang="lt-LT" dirty="0"/>
              <a:t>Užsienio sertifikatų pripažinimas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altLang="lt-LT" sz="2400" dirty="0"/>
              <a:t>ES ir Lietuva:</a:t>
            </a:r>
          </a:p>
          <a:p>
            <a:pPr lvl="1" algn="just"/>
            <a:r>
              <a:rPr lang="lt-LT" altLang="lt-LT" sz="2000" dirty="0"/>
              <a:t>Jei paslaugų teikėjas atitinka bendrus reikalavimus ir savanoriškai akreditavosi ES arba Lietuvoje (netaikomas </a:t>
            </a:r>
            <a:r>
              <a:rPr lang="lt-LT" altLang="lt-LT" sz="2000" dirty="0" err="1"/>
              <a:t>registravimosi</a:t>
            </a:r>
            <a:r>
              <a:rPr lang="lt-LT" altLang="lt-LT" sz="2000" dirty="0"/>
              <a:t> reikalavimas)</a:t>
            </a:r>
          </a:p>
          <a:p>
            <a:pPr lvl="1" algn="just"/>
            <a:r>
              <a:rPr lang="lt-LT" altLang="lt-LT" sz="2000" dirty="0"/>
              <a:t>Jei sertifikatas garantuotas ES (Lietuvoje) veikiančio sertifikavimo paslaugų teikėjo, atitinkančio reikalavimus, nustatytus kvalifikuotiems tiekėjams</a:t>
            </a:r>
          </a:p>
          <a:p>
            <a:pPr lvl="1" algn="just"/>
            <a:r>
              <a:rPr lang="lt-LT" altLang="lt-LT" sz="2000" dirty="0"/>
              <a:t>Pripažįstama pagal tarptautinę sutartį</a:t>
            </a:r>
            <a:endParaRPr lang="en-GB" altLang="lt-LT" sz="2000" dirty="0"/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532339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altLang="lt-LT" dirty="0"/>
              <a:t>Temos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lt-LT" altLang="lt-LT" sz="2400" dirty="0">
                <a:latin typeface="Calibri (Body)"/>
              </a:rPr>
              <a:t>Elektroninio parašo samprata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lt-LT" altLang="lt-LT" sz="2400" dirty="0">
                <a:latin typeface="Calibri (Body)"/>
              </a:rPr>
              <a:t>Elektroninio parašo reguliavimo būdai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lt-LT" altLang="lt-LT" sz="2400" dirty="0">
                <a:latin typeface="Calibri (Body)"/>
              </a:rPr>
              <a:t>Kas gali pasirašyti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lt-LT" altLang="lt-LT" sz="2400" dirty="0">
                <a:latin typeface="Calibri (Body)"/>
              </a:rPr>
              <a:t>Elektroninio parašo galia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lt-LT" altLang="lt-LT" sz="2400" dirty="0">
                <a:latin typeface="Calibri (Body)"/>
              </a:rPr>
              <a:t>Skaitmeninio parašo naudojimo procedūra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lt-LT" altLang="lt-LT" sz="2400" dirty="0">
                <a:latin typeface="Calibri (Body)"/>
              </a:rPr>
              <a:t>Elektroninio parašo sertifikavimas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lt-LT" altLang="lt-LT" sz="2400" dirty="0">
                <a:latin typeface="Calibri (Body)"/>
              </a:rPr>
              <a:t>Užsienio sertifikatų pripažinimas</a:t>
            </a:r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8901558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altLang="lt-LT" dirty="0"/>
              <a:t>Užsienio sertifikatų pripažinimas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lt-LT" altLang="lt-LT" sz="2400" dirty="0"/>
              <a:t>UNCITRAL:</a:t>
            </a:r>
          </a:p>
          <a:p>
            <a:pPr lvl="1" algn="just"/>
            <a:r>
              <a:rPr lang="lt-LT" altLang="lt-LT" sz="2000" dirty="0"/>
              <a:t>Nediskriminavimas geografiniu pagrindu</a:t>
            </a:r>
          </a:p>
          <a:p>
            <a:pPr lvl="1" algn="just"/>
            <a:r>
              <a:rPr lang="lt-LT" altLang="lt-LT" sz="2000" dirty="0"/>
              <a:t>Turi būti pripažintas, jei garantuoja pakankamai lygiavertį patikimumo lygį</a:t>
            </a:r>
          </a:p>
          <a:p>
            <a:pPr lvl="1" algn="just"/>
            <a:r>
              <a:rPr lang="lt-LT" altLang="lt-LT" sz="2000" dirty="0">
                <a:latin typeface="Times New Roman" panose="02020603050405020304" pitchFamily="18" charset="0"/>
              </a:rPr>
              <a:t>Š</a:t>
            </a:r>
            <a:r>
              <a:rPr lang="lt-LT" altLang="lt-LT" sz="2000" dirty="0"/>
              <a:t>alių susitarimo pripažinimas</a:t>
            </a:r>
            <a:endParaRPr lang="en-GB" altLang="lt-LT" sz="2000" dirty="0"/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4654544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El. parašo naudojimas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lt-LT" dirty="0" smtClean="0"/>
              <a:t>2012 </a:t>
            </a:r>
            <a:r>
              <a:rPr lang="lt-LT" dirty="0"/>
              <a:t>m. kvalifikuotą elektroninį parašą </a:t>
            </a:r>
            <a:r>
              <a:rPr lang="lt-LT" dirty="0" smtClean="0"/>
              <a:t>naudojo </a:t>
            </a:r>
            <a:r>
              <a:rPr lang="lt-LT" dirty="0"/>
              <a:t>85,8 procento įmonių. Elektroninėms paslaugoms gauti e. parašą naudojo 77,4 procento, elektroninėms paslaugoms teikti – 28,3 procento, siunčiamiems elektroniniams dokumentams pasirašyti – 44,1 procento įmonių. Daugiausia įmonių, naudojusių e. parašą (59,2 proc</a:t>
            </a:r>
            <a:r>
              <a:rPr lang="lt-LT" dirty="0" smtClean="0"/>
              <a:t>.), </a:t>
            </a:r>
            <a:r>
              <a:rPr lang="lt-LT" dirty="0"/>
              <a:t>naudojosi valstybės įmonės Registrų centro sertifikavimo paslaugų teikėjo kvalifikuotu sertifikatu</a:t>
            </a:r>
            <a:r>
              <a:rPr lang="lt-LT" dirty="0" smtClean="0"/>
              <a:t>.</a:t>
            </a:r>
          </a:p>
          <a:p>
            <a:pPr algn="just"/>
            <a:r>
              <a:rPr lang="lt-LT" dirty="0" smtClean="0"/>
              <a:t>Pagal 2015 m. pr. atliktą gyventojų </a:t>
            </a:r>
            <a:r>
              <a:rPr lang="lt-LT" dirty="0"/>
              <a:t>apklausą 16% Lietuvos gyventojų teigia turintys galimybę naudotis kvalifikuotu e. parašu, tačiau tik 6% juo </a:t>
            </a:r>
            <a:r>
              <a:rPr lang="lt-LT" dirty="0" smtClean="0"/>
              <a:t>naudojasi.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1816398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altLang="lt-LT" dirty="0"/>
              <a:t>Klausimai?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564313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altLang="lt-LT" dirty="0"/>
              <a:t>Elektroninio parašo samprata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lt-LT" altLang="lt-LT" sz="2400" dirty="0"/>
              <a:t>Elektroninis parašas suprantamas kaip duomenys, kurie susiejami su kitais (pasirašomais) elektroniniais duomenimis ir atlieka pasirašiusio asmens identifikavimo funkciją</a:t>
            </a:r>
            <a:r>
              <a:rPr lang="en-US" altLang="lt-LT" sz="2400" dirty="0"/>
              <a:t> (UNCITRAL –</a:t>
            </a:r>
            <a:r>
              <a:rPr lang="lt-LT" altLang="lt-LT" sz="2400" dirty="0"/>
              <a:t> ir liudija, kad asmuo patvirtino pasirašytą informaciją)</a:t>
            </a:r>
          </a:p>
          <a:p>
            <a:r>
              <a:rPr lang="lt-LT" altLang="lt-LT" sz="2400" dirty="0"/>
              <a:t>Pavyzdžiai:</a:t>
            </a:r>
          </a:p>
          <a:p>
            <a:pPr lvl="1"/>
            <a:r>
              <a:rPr lang="lt-LT" altLang="lt-LT" sz="2000" dirty="0"/>
              <a:t>Vardo ir ar pavardės nurodymas</a:t>
            </a:r>
          </a:p>
          <a:p>
            <a:pPr lvl="1"/>
            <a:r>
              <a:rPr lang="lt-LT" altLang="lt-LT" sz="2000" dirty="0"/>
              <a:t>PIN (</a:t>
            </a:r>
            <a:r>
              <a:rPr lang="lt-LT" altLang="lt-LT" sz="2000" dirty="0" err="1"/>
              <a:t>Židrūnas</a:t>
            </a:r>
            <a:r>
              <a:rPr lang="lt-LT" altLang="lt-LT" sz="2000" dirty="0"/>
              <a:t> Šapalas v. AB “Lietuvos taupomasis bankas)</a:t>
            </a:r>
          </a:p>
          <a:p>
            <a:pPr lvl="1"/>
            <a:r>
              <a:rPr lang="lt-LT" altLang="lt-LT" sz="2000" dirty="0"/>
              <a:t>Kriptografinės priemonės (skaitmeninis para</a:t>
            </a:r>
            <a:r>
              <a:rPr lang="lt-LT" altLang="lt-LT" sz="2000" dirty="0">
                <a:latin typeface="Times New Roman" panose="02020603050405020304" pitchFamily="18" charset="0"/>
              </a:rPr>
              <a:t>š</a:t>
            </a:r>
            <a:r>
              <a:rPr lang="lt-LT" altLang="lt-LT" sz="2000" dirty="0"/>
              <a:t>as)</a:t>
            </a:r>
          </a:p>
          <a:p>
            <a:pPr lvl="1"/>
            <a:r>
              <a:rPr lang="lt-LT" altLang="lt-LT" sz="2000" dirty="0"/>
              <a:t>Biometrinės priemonės</a:t>
            </a:r>
            <a:endParaRPr lang="en-GB" altLang="lt-LT" sz="2000" dirty="0"/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154174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altLang="lt-LT" dirty="0"/>
              <a:t>Elektroninio parašo reguliavimo būdai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lt-LT" altLang="lt-LT" sz="2400" dirty="0">
                <a:latin typeface="Calibri (Body)"/>
              </a:rPr>
              <a:t>Minimalus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lt-LT" altLang="lt-LT" sz="2400" dirty="0">
                <a:latin typeface="Calibri (Body)"/>
              </a:rPr>
              <a:t>Technologiškai neutralus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lt-LT" altLang="lt-LT" sz="2400" dirty="0">
                <a:latin typeface="Calibri (Body)"/>
              </a:rPr>
              <a:t>Aiškios technologijos įtvirtinimas</a:t>
            </a:r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286261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altLang="lt-LT" dirty="0"/>
              <a:t>Minimalus reguliavimas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lt-LT" altLang="lt-LT" sz="2400" dirty="0"/>
              <a:t>Abstraktus elektroninio parašo galimybės įtvirtinimas</a:t>
            </a:r>
          </a:p>
          <a:p>
            <a:pPr algn="just"/>
            <a:r>
              <a:rPr lang="lt-LT" altLang="lt-LT" sz="2400" dirty="0"/>
              <a:t>Pavyzdžiai: </a:t>
            </a:r>
          </a:p>
          <a:p>
            <a:pPr lvl="1" algn="just"/>
            <a:r>
              <a:rPr lang="lt-LT" altLang="lt-LT" sz="2000" dirty="0"/>
              <a:t>JAV Kalifornijos valstija</a:t>
            </a:r>
          </a:p>
          <a:p>
            <a:pPr lvl="1" algn="just"/>
            <a:r>
              <a:rPr lang="lt-LT" altLang="lt-LT" sz="2000" dirty="0"/>
              <a:t>JAV federalinis reguliavimas</a:t>
            </a:r>
            <a:endParaRPr lang="en-GB" altLang="lt-LT" sz="2000" dirty="0"/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4115082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altLang="lt-LT" dirty="0"/>
              <a:t>Technologiškai neutralus (dualistinis) reguliavimas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lt-LT" sz="2400" dirty="0"/>
              <a:t>N</a:t>
            </a:r>
            <a:r>
              <a:rPr lang="lt-LT" altLang="lt-LT" sz="2400" dirty="0" err="1"/>
              <a:t>ustatymas</a:t>
            </a:r>
            <a:r>
              <a:rPr lang="lt-LT" altLang="lt-LT" sz="2400" dirty="0"/>
              <a:t> nesusietų su konkrečia technologija reikalavimų, kurie užtikrina, kad elektroninis parašas (</a:t>
            </a:r>
            <a:r>
              <a:rPr lang="en-US" altLang="lt-LT" sz="2400" dirty="0"/>
              <a:t>ES </a:t>
            </a:r>
            <a:r>
              <a:rPr lang="en-US" altLang="lt-LT" sz="2400" dirty="0" err="1"/>
              <a:t>ir</a:t>
            </a:r>
            <a:r>
              <a:rPr lang="en-US" altLang="lt-LT" sz="2400" dirty="0"/>
              <a:t> LT - </a:t>
            </a:r>
            <a:r>
              <a:rPr lang="lt-LT" altLang="lt-LT" sz="2400" dirty="0"/>
              <a:t>saugus ar patobulintas (</a:t>
            </a:r>
            <a:r>
              <a:rPr lang="lt-LT" altLang="lt-LT" sz="2400" dirty="0" err="1"/>
              <a:t>advanced</a:t>
            </a:r>
            <a:r>
              <a:rPr lang="lt-LT" altLang="lt-LT" sz="2400" dirty="0"/>
              <a:t>)) patikimai funkciškai atitiktų paprastą parašą</a:t>
            </a:r>
          </a:p>
          <a:p>
            <a:r>
              <a:rPr lang="lt-LT" altLang="lt-LT" sz="2400" dirty="0"/>
              <a:t>Pavyzdžiai:</a:t>
            </a:r>
            <a:endParaRPr lang="en-US" altLang="lt-LT" sz="2400" dirty="0"/>
          </a:p>
          <a:p>
            <a:pPr lvl="1"/>
            <a:r>
              <a:rPr lang="lt-LT" altLang="lt-LT" sz="2000" dirty="0"/>
              <a:t>Bulgarija</a:t>
            </a:r>
          </a:p>
          <a:p>
            <a:pPr lvl="1"/>
            <a:r>
              <a:rPr lang="lt-LT" altLang="lt-LT" sz="2000" dirty="0"/>
              <a:t>UNCITRAL pavyzdinis įstatymas</a:t>
            </a:r>
          </a:p>
          <a:p>
            <a:pPr lvl="1"/>
            <a:r>
              <a:rPr lang="lt-LT" altLang="lt-LT" sz="2000" dirty="0"/>
              <a:t>ES direktyva</a:t>
            </a:r>
          </a:p>
          <a:p>
            <a:pPr lvl="1"/>
            <a:r>
              <a:rPr lang="lt-LT" altLang="lt-LT" sz="2000" dirty="0"/>
              <a:t>LR Elektroninio para</a:t>
            </a:r>
            <a:r>
              <a:rPr lang="lt-LT" altLang="lt-LT" sz="2000" dirty="0">
                <a:latin typeface="Times New Roman" panose="02020603050405020304" pitchFamily="18" charset="0"/>
              </a:rPr>
              <a:t>š</a:t>
            </a:r>
            <a:r>
              <a:rPr lang="lt-LT" altLang="lt-LT" sz="2000" dirty="0"/>
              <a:t>o įstatymas</a:t>
            </a:r>
            <a:endParaRPr lang="en-GB" altLang="lt-LT" sz="2000" dirty="0"/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860173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altLang="lt-LT" dirty="0"/>
              <a:t>Reikalavimai saugiam el. parašui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t-LT" altLang="lt-LT" sz="2800" dirty="0"/>
              <a:t>Unikalumas</a:t>
            </a:r>
          </a:p>
          <a:p>
            <a:pPr lvl="1"/>
            <a:r>
              <a:rPr lang="lt-LT" altLang="lt-LT" sz="2400" dirty="0"/>
              <a:t>Vienareikšmiškai susietas su pasirašančiu asmeniu</a:t>
            </a:r>
            <a:endParaRPr lang="en-GB" altLang="lt-LT" sz="2400" dirty="0"/>
          </a:p>
          <a:p>
            <a:r>
              <a:rPr lang="lt-LT" altLang="lt-LT" sz="2800" dirty="0"/>
              <a:t>Identifikavimas</a:t>
            </a:r>
            <a:r>
              <a:rPr lang="en-US" altLang="lt-LT" sz="2800" dirty="0"/>
              <a:t> (</a:t>
            </a:r>
            <a:r>
              <a:rPr lang="lt-LT" altLang="lt-LT" sz="2800" dirty="0"/>
              <a:t>nėra </a:t>
            </a:r>
            <a:r>
              <a:rPr lang="en-US" altLang="lt-LT" sz="2800" dirty="0"/>
              <a:t>UNCITRAL)</a:t>
            </a:r>
            <a:endParaRPr lang="lt-LT" altLang="lt-LT" sz="2800" dirty="0"/>
          </a:p>
          <a:p>
            <a:pPr lvl="1"/>
            <a:r>
              <a:rPr lang="lt-LT" altLang="lt-LT" sz="2400" dirty="0"/>
              <a:t>Leidžia identifikuoti pasirašantį </a:t>
            </a:r>
            <a:r>
              <a:rPr lang="lt-LT" altLang="lt-LT" sz="2400" dirty="0" smtClean="0"/>
              <a:t>asmenį</a:t>
            </a:r>
            <a:endParaRPr lang="lt-LT" altLang="lt-LT" sz="2400" dirty="0"/>
          </a:p>
        </p:txBody>
      </p:sp>
    </p:spTree>
    <p:extLst>
      <p:ext uri="{BB962C8B-B14F-4D97-AF65-F5344CB8AC3E}">
        <p14:creationId xmlns:p14="http://schemas.microsoft.com/office/powerpoint/2010/main" val="1391281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altLang="lt-LT" dirty="0"/>
              <a:t>Reikalavimai saugiam el. parašui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altLang="lt-LT" sz="2800" dirty="0"/>
              <a:t>Saugumas</a:t>
            </a:r>
          </a:p>
          <a:p>
            <a:pPr lvl="1" algn="just"/>
            <a:r>
              <a:rPr lang="lt-LT" altLang="lt-LT" sz="2400" dirty="0"/>
              <a:t>Sukurtas priemonėmis, kurias gali tvarkyti tik pasirašantis asmuo savo valia</a:t>
            </a:r>
          </a:p>
          <a:p>
            <a:r>
              <a:rPr lang="lt-LT" altLang="lt-LT" sz="2800" dirty="0"/>
              <a:t>Integralumas</a:t>
            </a:r>
            <a:endParaRPr lang="en-US" altLang="lt-LT" sz="2800" dirty="0"/>
          </a:p>
          <a:p>
            <a:pPr lvl="1" algn="just"/>
            <a:r>
              <a:rPr lang="lt-LT" altLang="lt-LT" sz="2400" dirty="0"/>
              <a:t>Susijęs su pasirašytais duomenimis taip, kad bet koks šių duomenų pakeitimas yra pastebimas</a:t>
            </a:r>
          </a:p>
          <a:p>
            <a:pPr algn="just"/>
            <a:r>
              <a:rPr lang="en-US" altLang="lt-LT" sz="2800" dirty="0"/>
              <a:t>UNCITRAL – </a:t>
            </a:r>
            <a:r>
              <a:rPr lang="lt-LT" altLang="lt-LT" sz="2800" dirty="0"/>
              <a:t>galimybė pastebėti bet kokį parašo pakitimą</a:t>
            </a:r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508611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altLang="lt-LT" dirty="0"/>
              <a:t>Aiškios technologijos įtvirtinimas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lt-LT" altLang="lt-LT" sz="2800" dirty="0"/>
              <a:t>Pripažįstamas tik skaitmeninis parašas</a:t>
            </a:r>
          </a:p>
          <a:p>
            <a:pPr lvl="1" algn="just"/>
            <a:r>
              <a:rPr lang="lt-LT" altLang="lt-LT" sz="2400" dirty="0"/>
              <a:t>Elektroninis parašas, kuris kuriamas naudojant viešojo rakto technologiją (PKI) </a:t>
            </a:r>
          </a:p>
          <a:p>
            <a:pPr algn="just"/>
            <a:r>
              <a:rPr lang="lt-LT" altLang="lt-LT" sz="2800" dirty="0"/>
              <a:t>Pirmasis reguliavimo būdas</a:t>
            </a:r>
          </a:p>
          <a:p>
            <a:pPr algn="just"/>
            <a:r>
              <a:rPr lang="lt-LT" altLang="lt-LT" sz="2800" dirty="0"/>
              <a:t>Pavyzdžiai:</a:t>
            </a:r>
          </a:p>
          <a:p>
            <a:pPr lvl="1" algn="just"/>
            <a:r>
              <a:rPr lang="lt-LT" altLang="lt-LT" sz="2400" dirty="0"/>
              <a:t>JAV Jutos valstija</a:t>
            </a:r>
          </a:p>
          <a:p>
            <a:pPr lvl="1" algn="just"/>
            <a:r>
              <a:rPr lang="lt-LT" altLang="lt-LT" sz="2400" dirty="0"/>
              <a:t>Argentinoje</a:t>
            </a:r>
          </a:p>
          <a:p>
            <a:pPr lvl="1" algn="just"/>
            <a:r>
              <a:rPr lang="lt-LT" altLang="lt-LT" sz="2400" dirty="0"/>
              <a:t>Malaizijoje</a:t>
            </a:r>
          </a:p>
          <a:p>
            <a:pPr lvl="1" algn="just"/>
            <a:r>
              <a:rPr lang="lt-LT" altLang="lt-LT" sz="2400" dirty="0"/>
              <a:t>Anksčiau - Vokietijoje</a:t>
            </a:r>
            <a:endParaRPr lang="en-GB" altLang="lt-LT" sz="2400" dirty="0"/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72733383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170</TotalTime>
  <Words>795</Words>
  <Application>Microsoft Office PowerPoint</Application>
  <PresentationFormat>Demonstracija ekrane (4:3)</PresentationFormat>
  <Paragraphs>119</Paragraphs>
  <Slides>22</Slides>
  <Notes>0</Notes>
  <HiddenSlides>0</HiddenSlides>
  <MMClips>0</MMClips>
  <ScaleCrop>false</ScaleCrop>
  <HeadingPairs>
    <vt:vector size="6" baseType="variant">
      <vt:variant>
        <vt:lpstr>Naudojami šriftai</vt:lpstr>
      </vt:variant>
      <vt:variant>
        <vt:i4>6</vt:i4>
      </vt:variant>
      <vt:variant>
        <vt:lpstr>Tema</vt:lpstr>
      </vt:variant>
      <vt:variant>
        <vt:i4>1</vt:i4>
      </vt:variant>
      <vt:variant>
        <vt:lpstr>Skaidrių pavadinimai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(Body)</vt:lpstr>
      <vt:lpstr>Calibri Light</vt:lpstr>
      <vt:lpstr>Times New Roman</vt:lpstr>
      <vt:lpstr>Wingdings</vt:lpstr>
      <vt:lpstr>Retrospect</vt:lpstr>
      <vt:lpstr>Elektroninės komercijos teisinis reguliavimas</vt:lpstr>
      <vt:lpstr>Temos</vt:lpstr>
      <vt:lpstr>Elektroninio parašo samprata</vt:lpstr>
      <vt:lpstr>Elektroninio parašo reguliavimo būdai</vt:lpstr>
      <vt:lpstr>Minimalus reguliavimas</vt:lpstr>
      <vt:lpstr>Technologiškai neutralus (dualistinis) reguliavimas</vt:lpstr>
      <vt:lpstr>Reikalavimai saugiam el. parašui</vt:lpstr>
      <vt:lpstr>Reikalavimai saugiam el. parašui</vt:lpstr>
      <vt:lpstr>Aiškios technologijos įtvirtinimas</vt:lpstr>
      <vt:lpstr>Kas gali pasirašyti</vt:lpstr>
      <vt:lpstr>Elektroninio parašo galia</vt:lpstr>
      <vt:lpstr>Elektroninio parašo galia</vt:lpstr>
      <vt:lpstr>Elektroninio parašo galia</vt:lpstr>
      <vt:lpstr>Skaitmeninio parašo naudojimo procedūra</vt:lpstr>
      <vt:lpstr>Elektroninio parašo sertifikavimas</vt:lpstr>
      <vt:lpstr>Sertifikavimo paslaugų teikėjai</vt:lpstr>
      <vt:lpstr>Sertifikavimo paslaugų teikėjai</vt:lpstr>
      <vt:lpstr>Kvalifikuotų sertifikatų  išdavimas</vt:lpstr>
      <vt:lpstr>Užsienio sertifikatų pripažinimas</vt:lpstr>
      <vt:lpstr>Užsienio sertifikatų pripažinimas</vt:lpstr>
      <vt:lpstr>El. parašo naudojimas</vt:lpstr>
      <vt:lpstr>Klausimai?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Elektroninės komercijos teisinis reguliavimas</dc:title>
  <dc:creator>Ignas Žimkus</dc:creator>
  <cp:lastModifiedBy>Darius</cp:lastModifiedBy>
  <cp:revision>31</cp:revision>
  <dcterms:created xsi:type="dcterms:W3CDTF">2015-02-05T11:56:25Z</dcterms:created>
  <dcterms:modified xsi:type="dcterms:W3CDTF">2015-03-17T07:00:20Z</dcterms:modified>
</cp:coreProperties>
</file>