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3.png" ContentType="image/png"/>
  <Override PartName="/ppt/media/image1.jpeg" ContentType="image/jpeg"/>
  <Override PartName="/ppt/media/image4.jpeg" ContentType="image/jpeg"/>
  <Override PartName="/ppt/media/image2.png" ContentType="image/png"/>
  <Override PartName="/ppt/media/image5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lt-LT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lt-LT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lt-LT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lt-LT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A418E2-2779-4897-9CA0-0233EBBA2670}" type="slidenum">
              <a:rPr lang="lt-LT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lt-LT" sz="2000" spc="-1">
                <a:latin typeface="Arial"/>
              </a:rPr>
              <a:t>Test notes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lt-LT" sz="2000" spc="-1">
                <a:latin typeface="Arial"/>
              </a:rPr>
              <a:t>Test notes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lt-LT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lt-LT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08D9583-F78F-412C-8D01-E5E3CDD9122A}" type="slidenum">
              <a:rPr lang="lt-LT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731520"/>
            <a:ext cx="9071640" cy="253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Digital Rights Management</a:t>
            </a:r>
            <a:r>
              <a:rPr lang="lt-LT" sz="4400" spc="-1">
                <a:latin typeface="Arial"/>
              </a:rPr>
              <a:t>
</a:t>
            </a:r>
            <a:r>
              <a:rPr lang="lt-LT" sz="4400" spc="-1">
                <a:latin typeface="Arial"/>
              </a:rPr>
              <a:t>(Digital Restriction Management)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2624760"/>
            <a:ext cx="9071640" cy="286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3200" spc="-1">
                <a:latin typeface="Arial"/>
              </a:rPr>
              <a:t>Skaitmeninės teisių valdymo technologijos</a:t>
            </a:r>
            <a:endParaRPr/>
          </a:p>
        </p:txBody>
      </p:sp>
      <p:sp>
        <p:nvSpPr>
          <p:cNvPr id="46" name="TextShape 3"/>
          <p:cNvSpPr txBox="1"/>
          <p:nvPr/>
        </p:nvSpPr>
        <p:spPr>
          <a:xfrm>
            <a:off x="4754880" y="6237360"/>
            <a:ext cx="50292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lt-LT" sz="1800" spc="-1">
                <a:latin typeface="Arial"/>
              </a:rPr>
              <a:t>Parengė: Laimonas Beniušis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Raktinė autentifikacija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Raktas – simbolių eilutė randama ant produkto pakuotės vidaus arba pačio disko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Programos įdiegimas įmanomas tik įvedus teisingą „raktą“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Seniau buvo ir „kūrybingų“ būdų gauti „raktą“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823680" y="457200"/>
            <a:ext cx="7771680" cy="58521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1919880" y="0"/>
            <a:ext cx="566964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4" dur="indefinite" restart="never" nodeType="tmRoot">
          <p:childTnLst>
            <p:seq>
              <p:cTn id="205" nodeType="mainSeq">
                <p:childTnLst>
                  <p:par>
                    <p:cTn id="206" fill="freeze">
                      <p:stCondLst>
                        <p:cond delay="0"/>
                      </p:stCondLst>
                      <p:childTnLst>
                        <p:par>
                          <p:cTn id="207" fill="freeze">
                            <p:stCondLst>
                              <p:cond delay="0"/>
                            </p:stCondLst>
                            <p:childTnLst>
                              <p:par>
                                <p:cTn id="2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65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freeze">
                      <p:stCondLst>
                        <p:cond delay="indefinite"/>
                      </p:stCondLst>
                      <p:childTnLst>
                        <p:par>
                          <p:cTn id="213" fill="freeze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65">
                                            <p:txEl>
                                              <p:pRg st="7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65">
                                            <p:txEl>
                                              <p:pRg st="7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freeze">
                      <p:stCondLst>
                        <p:cond delay="indefinite"/>
                      </p:stCondLst>
                      <p:childTnLst>
                        <p:par>
                          <p:cTn id="219" fill="freeze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freeze">
                      <p:stCondLst>
                        <p:cond delay="indefinite"/>
                      </p:stCondLst>
                      <p:childTnLst>
                        <p:par>
                          <p:cTn id="225" fill="freeze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65">
                                            <p:txEl>
                                              <p:pRg st="13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65">
                                            <p:txEl>
                                              <p:pRg st="13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set>
                                <p:cBhvr>
                                  <p:cTn id="230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6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  <p:par>
                    <p:cTn id="231" fill="freeze">
                      <p:stCondLst>
                        <p:cond delay="indefinite"/>
                      </p:stCondLst>
                      <p:childTnLst>
                        <p:par>
                          <p:cTn id="232" fill="freeze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Raktinis autentifikavimas</a:t>
            </a:r>
            <a:r>
              <a:rPr lang="lt-LT" sz="4400" spc="-1">
                <a:latin typeface="Arial"/>
              </a:rPr>
              <a:t>
</a:t>
            </a:r>
            <a:r>
              <a:rPr lang="lt-LT" sz="4400" spc="-1">
                <a:latin typeface="Arial"/>
              </a:rPr>
              <a:t>Pliusai/Minusai</a:t>
            </a:r>
            <a:endParaRPr/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  <a:ea typeface="Microsoft YaHei"/>
              </a:rPr>
              <a:t>Jei nereikalauja interneto: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Silpna apsauga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Lengvai įgyvendinamas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</a:rPr>
              <a:t>Jei reikalauja interneto: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Sukelia nepatogumų vartotojams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Sunkiau įgyvendinamas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Stipresnė apsauga</a:t>
            </a:r>
            <a:endParaRPr/>
          </a:p>
        </p:txBody>
      </p:sp>
    </p:spTree>
  </p:cSld>
  <p:timing>
    <p:tnLst>
      <p:par>
        <p:cTn id="237" dur="indefinite" restart="never" nodeType="tmRoot">
          <p:childTnLst>
            <p:seq>
              <p:cTn id="238" nodeType="mainSeq">
                <p:childTnLst>
                  <p:par>
                    <p:cTn id="239" fill="freeze">
                      <p:stCondLst>
                        <p:cond delay="indefinite"/>
                      </p:stCondLst>
                      <p:childTnLst>
                        <p:par>
                          <p:cTn id="240" fill="freeze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69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69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24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69">
                                            <p:txEl>
                                              <p:p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69">
                                            <p:txEl>
                                              <p:pRg st="28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5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69">
                                            <p:txEl>
                                              <p:p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69">
                                            <p:txEl>
                                              <p:p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freeze">
                            <p:stCondLst>
                              <p:cond delay="3000"/>
                            </p:stCondLst>
                            <p:childTnLst>
                              <p:par>
                                <p:cTn id="25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69">
                                            <p:txEl>
                                              <p:pRg st="6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69">
                                            <p:txEl>
                                              <p:pRg st="6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freeze">
                            <p:stCondLst>
                              <p:cond delay="4000"/>
                            </p:stCondLst>
                            <p:childTnLst>
                              <p:par>
                                <p:cTn id="26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3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69">
                                            <p:txEl>
                                              <p:pRg st="93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69">
                                            <p:txEl>
                                              <p:pRg st="93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freeze">
                            <p:stCondLst>
                              <p:cond delay="5000"/>
                            </p:stCondLst>
                            <p:childTnLst>
                              <p:par>
                                <p:cTn id="26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69">
                                            <p:txEl>
                                              <p:pRg st="12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69">
                                            <p:txEl>
                                              <p:pRg st="12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freeze">
                            <p:stCondLst>
                              <p:cond delay="6000"/>
                            </p:stCondLst>
                            <p:childTnLst>
                              <p:par>
                                <p:cTn id="27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69">
                                            <p:txEl>
                                              <p:p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69">
                                            <p:txEl>
                                              <p:p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Video žaidimų platformos</a:t>
            </a:r>
            <a:endParaRPr/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Reikalinga vartotojo paskyra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Visus pirkimus ir sandorius vykdo platformos viduje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 u="sng">
                <a:uFill>
                  <a:solidFill>
                    <a:srgbClr val="ffffff"/>
                  </a:solidFill>
                </a:uFill>
                <a:latin typeface="Arial"/>
              </a:rPr>
              <a:t>Eliminuoja DRM problemas</a:t>
            </a:r>
            <a:r>
              <a:rPr lang="lt-LT" sz="3200" spc="-1">
                <a:latin typeface="Arial"/>
              </a:rPr>
              <a:t> vartotojui</a:t>
            </a:r>
            <a:endParaRPr/>
          </a:p>
        </p:txBody>
      </p:sp>
    </p:spTree>
  </p:cSld>
  <p:timing>
    <p:tnLst>
      <p:par>
        <p:cTn id="275" dur="indefinite" restart="never" nodeType="tmRoot">
          <p:childTnLst>
            <p:seq>
              <p:cTn id="276" nodeType="mainSeq">
                <p:childTnLst>
                  <p:par>
                    <p:cTn id="277" fill="freeze">
                      <p:stCondLst>
                        <p:cond delay="indefinite"/>
                      </p:stCondLst>
                      <p:childTnLst>
                        <p:par>
                          <p:cTn id="278" fill="freeze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71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71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freeze">
                            <p:stCondLst>
                              <p:cond delay="1000"/>
                            </p:stCondLst>
                            <p:childTnLst>
                              <p:par>
                                <p:cTn id="28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71">
                                            <p:txEl>
                                              <p:p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71">
                                            <p:txEl>
                                              <p:p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8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71">
                                            <p:txEl>
                                              <p:p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71">
                                            <p:txEl>
                                              <p:pRg st="8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Video žaidimų platformos</a:t>
            </a:r>
            <a:r>
              <a:rPr lang="lt-LT" sz="4400" spc="-1">
                <a:latin typeface="Arial"/>
              </a:rPr>
              <a:t>
</a:t>
            </a:r>
            <a:r>
              <a:rPr lang="lt-LT" sz="4400" spc="-1">
                <a:latin typeface="Arial"/>
              </a:rPr>
              <a:t>Pliusai/Minusai</a:t>
            </a:r>
            <a:endParaRPr/>
          </a:p>
        </p:txBody>
      </p:sp>
      <p:sp>
        <p:nvSpPr>
          <p:cNvPr id="73" name="TextShape 2"/>
          <p:cNvSpPr txBox="1"/>
          <p:nvPr/>
        </p:nvSpPr>
        <p:spPr>
          <a:xfrm>
            <a:off x="504000" y="1769040"/>
            <a:ext cx="9071640" cy="3534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  <a:ea typeface="Microsoft YaHei"/>
              </a:rPr>
              <a:t>Kūrėjams: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Lengvą žaidimų išleidimą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Dalį pelno pasiima platforma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  <a:ea typeface="Microsoft YaHei"/>
              </a:rPr>
              <a:t>Vartotojams</a:t>
            </a:r>
            <a:r>
              <a:rPr lang="lt-LT" sz="2800" spc="-1">
                <a:latin typeface="Arial"/>
                <a:ea typeface="Microsoft YaHei"/>
              </a:rPr>
              <a:t>: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Lengvą žaidimų įsigijimą ir naudojimą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Prieigai būtinas internetas</a:t>
            </a:r>
            <a:endParaRPr/>
          </a:p>
        </p:txBody>
      </p:sp>
    </p:spTree>
  </p:cSld>
  <p:timing>
    <p:tnLst>
      <p:par>
        <p:cTn id="293" dur="indefinite" restart="never" nodeType="tmRoot">
          <p:childTnLst>
            <p:seq>
              <p:cTn id="294" nodeType="mainSeq">
                <p:childTnLst>
                  <p:par>
                    <p:cTn id="295" fill="freeze">
                      <p:stCondLst>
                        <p:cond delay="indefinite"/>
                      </p:stCondLst>
                      <p:childTnLst>
                        <p:par>
                          <p:cTn id="296" fill="freeze">
                            <p:stCondLst>
                              <p:cond delay="0"/>
                            </p:stCondLst>
                            <p:childTnLst>
                              <p:par>
                                <p:cTn id="29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7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73">
                                            <p:txEl>
                                              <p:p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freeze">
                            <p:stCondLst>
                              <p:cond delay="500"/>
                            </p:stCondLst>
                            <p:childTnLst>
                              <p:par>
                                <p:cTn id="30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73">
                                            <p:txEl>
                                              <p:p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73">
                                            <p:txEl>
                                              <p:pRg st="1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0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73">
                                            <p:txEl>
                                              <p:p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73">
                                            <p:txEl>
                                              <p:p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freeze">
                      <p:stCondLst>
                        <p:cond delay="indefinite"/>
                      </p:stCondLst>
                      <p:childTnLst>
                        <p:par>
                          <p:cTn id="312" fill="freeze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73">
                                            <p:txEl>
                                              <p:p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73">
                                            <p:txEl>
                                              <p:p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freeze">
                            <p:stCondLst>
                              <p:cond delay="500"/>
                            </p:stCondLst>
                            <p:childTnLst>
                              <p:par>
                                <p:cTn id="31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73">
                                            <p:txEl>
                                              <p:pRg st="7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73">
                                            <p:txEl>
                                              <p:pRg st="79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2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73">
                                            <p:txEl>
                                              <p:p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73">
                                            <p:txEl>
                                              <p:pRg st="11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Vartotojo paskyra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40080" y="1769040"/>
            <a:ext cx="9439920" cy="100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Programa galima naudotis ar diegti tik jei autentifikacija sėkminga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 </a:t>
            </a: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640080" y="2774880"/>
            <a:ext cx="9439920" cy="3808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Pliusai/Minusai: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Reikia papildomai sukurti ir palaikyti duombazę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Reikia interneto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Dažnai prireikia reikia papildomo </a:t>
            </a:r>
            <a:r>
              <a:rPr lang="lt-LT" sz="2800" spc="-1">
                <a:latin typeface="Arial"/>
              </a:rPr>
              <a:t>autentifikavimo</a:t>
            </a: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
</a:t>
            </a:r>
            <a:r>
              <a:rPr lang="lt-LT" sz="2800" spc="-1">
                <a:latin typeface="Arial"/>
              </a:rPr>
              <a:t>(pvz. telefonu ar el. paštu)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Stipri apsauga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27" dur="indefinite" restart="never" nodeType="tmRoot">
          <p:childTnLst>
            <p:seq>
              <p:cTn id="328" nodeType="mainSeq">
                <p:childTnLst>
                  <p:par>
                    <p:cTn id="329" fill="freeze">
                      <p:stCondLst>
                        <p:cond delay="0"/>
                      </p:stCondLst>
                      <p:childTnLst>
                        <p:par>
                          <p:cTn id="330" fill="freeze">
                            <p:stCondLst>
                              <p:cond delay="0"/>
                            </p:stCondLst>
                            <p:childTnLst>
                              <p:par>
                                <p:cTn id="33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7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76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freeze">
                            <p:stCondLst>
                              <p:cond delay="500"/>
                            </p:stCondLst>
                            <p:childTnLst>
                              <p:par>
                                <p:cTn id="33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76">
                                            <p:txEl>
                                              <p:pRg st="1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76">
                                            <p:txEl>
                                              <p:pRg st="1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4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76">
                                            <p:txEl>
                                              <p:p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76">
                                            <p:txEl>
                                              <p:p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freeze">
                            <p:stCondLst>
                              <p:cond delay="1500"/>
                            </p:stCondLst>
                            <p:childTnLst>
                              <p:par>
                                <p:cTn id="34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76">
                                            <p:txEl>
                                              <p:pRg st="8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76">
                                            <p:txEl>
                                              <p:pRg st="8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freeze">
                            <p:stCondLst>
                              <p:cond delay="2000"/>
                            </p:stCondLst>
                            <p:childTnLst>
                              <p:par>
                                <p:cTn id="35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76">
                                            <p:txEl>
                                              <p:p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76">
                                            <p:txEl>
                                              <p:p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Nuolatinis tikrinimas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Kai kurios programos/paslaugos reikalauja nuolatinio ryšio su serveriu, kuris tikrina teisėtą produkto naudojimą pastoviai.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Pliusai/Minusai: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Neprieinama be interneto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Sunku naudotis, jei interneto ryšys yra silpnas ar nepastovus 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Stipri apsauga</a:t>
            </a:r>
            <a:endParaRPr/>
          </a:p>
        </p:txBody>
      </p:sp>
      <p:sp>
        <p:nvSpPr>
          <p:cNvPr id="79" name="TextShape 3"/>
          <p:cNvSpPr txBox="1"/>
          <p:nvPr/>
        </p:nvSpPr>
        <p:spPr>
          <a:xfrm>
            <a:off x="7498080" y="6153480"/>
            <a:ext cx="180720" cy="42732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TextShape 4"/>
          <p:cNvSpPr txBox="1"/>
          <p:nvPr/>
        </p:nvSpPr>
        <p:spPr>
          <a:xfrm>
            <a:off x="822960" y="6126480"/>
            <a:ext cx="6949440" cy="54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lt-LT" sz="2800" spc="-1">
                <a:latin typeface="Arial"/>
              </a:rPr>
              <a:t>Pvz: </a:t>
            </a:r>
            <a:r>
              <a:rPr lang="lt-LT" sz="2800" spc="-1">
                <a:latin typeface="Arial"/>
              </a:rPr>
              <a:t>	</a:t>
            </a:r>
            <a:r>
              <a:rPr lang="lt-LT" sz="2800" spc="-1">
                <a:latin typeface="Arial"/>
              </a:rPr>
              <a:t>Diablo III, Assassins Creed II</a:t>
            </a:r>
            <a:endParaRPr/>
          </a:p>
        </p:txBody>
      </p:sp>
    </p:spTree>
  </p:cSld>
  <p:timing>
    <p:tnLst>
      <p:par>
        <p:cTn id="355" dur="indefinite" restart="never" nodeType="tmRoot">
          <p:childTnLst>
            <p:seq>
              <p:cTn id="356" nodeType="mainSeq">
                <p:childTnLst>
                  <p:par>
                    <p:cTn id="357" fill="freeze">
                      <p:stCondLst>
                        <p:cond delay="0"/>
                      </p:stCondLst>
                      <p:childTnLst>
                        <p:par>
                          <p:cTn id="358" fill="freeze">
                            <p:stCondLst>
                              <p:cond delay="0"/>
                            </p:stCondLst>
                            <p:childTnLst>
                              <p:par>
                                <p:cTn id="35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78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78">
                                            <p:txEl>
                                              <p:pRg st="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freeze">
                      <p:stCondLst>
                        <p:cond delay="indefinite"/>
                      </p:stCondLst>
                      <p:childTnLst>
                        <p:par>
                          <p:cTn id="364" fill="freeze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2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78">
                                            <p:txEl>
                                              <p:pRg st="12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78">
                                            <p:txEl>
                                              <p:pRg st="12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freeze">
                            <p:stCondLst>
                              <p:cond delay="500"/>
                            </p:stCondLst>
                            <p:childTnLst>
                              <p:par>
                                <p:cTn id="37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78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78">
                                            <p:txEl>
                                              <p:pRg st="14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7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6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78">
                                            <p:txEl>
                                              <p:pRg st="16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78">
                                            <p:txEl>
                                              <p:pRg st="16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freeze">
                            <p:stCondLst>
                              <p:cond delay="1500"/>
                            </p:stCondLst>
                            <p:childTnLst>
                              <p:par>
                                <p:cTn id="38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3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78">
                                            <p:txEl>
                                              <p:pRg st="23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78">
                                            <p:txEl>
                                              <p:pRg st="231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freeze">
                            <p:stCondLst>
                              <p:cond delay="2000"/>
                            </p:stCondLst>
                            <p:childTnLst>
                              <p:par>
                                <p:cTn id="385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1000" fill="hold"/>
                                        <p:tgtEl>
                                          <p:spTgt spid="80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1000" fill="hold"/>
                                        <p:tgtEl>
                                          <p:spTgt spid="80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2005 Sony DRM skandalas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2005 „Sony“ nelegaliai panaudojo „</a:t>
            </a:r>
            <a:r>
              <a:rPr b="1" i="1" lang="lt-LT" sz="3200" spc="-1">
                <a:latin typeface="Arial"/>
              </a:rPr>
              <a:t>Rootkit</a:t>
            </a:r>
            <a:r>
              <a:rPr lang="lt-LT" sz="3200" spc="-1">
                <a:latin typeface="Arial"/>
              </a:rPr>
              <a:t>“ tipo DRM technologiją, kuri pakeitė kaip sistema kopijuoja diskus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Programos bruožai: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2800" spc="-1">
                <a:latin typeface="Arial"/>
              </a:rPr>
              <a:t>Neturi pašalinimo būdo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2800" spc="-1">
                <a:latin typeface="Arial"/>
              </a:rPr>
              <a:t>Visada veikia fone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2800" spc="-1">
                <a:latin typeface="Arial"/>
              </a:rPr>
              <a:t>Jos sukelti procesai yra nestabilūs</a:t>
            </a:r>
            <a:endParaRPr/>
          </a:p>
          <a:p>
            <a:pPr lvl="1" marL="864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2800" spc="-1">
                <a:latin typeface="Arial"/>
              </a:rPr>
              <a:t>Kompromituoja sistemos saugumą </a:t>
            </a:r>
            <a:endParaRPr/>
          </a:p>
        </p:txBody>
      </p:sp>
    </p:spTree>
  </p:cSld>
  <p:timing>
    <p:tnLst>
      <p:par>
        <p:cTn id="389" dur="indefinite" restart="never" nodeType="tmRoot">
          <p:childTnLst>
            <p:seq>
              <p:cTn id="390" nodeType="mainSeq">
                <p:childTnLst>
                  <p:par>
                    <p:cTn id="391" fill="freeze">
                      <p:stCondLst>
                        <p:cond delay="indefinite"/>
                      </p:stCondLst>
                      <p:childTnLst>
                        <p:par>
                          <p:cTn id="392" fill="freeze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82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82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freeze">
                      <p:stCondLst>
                        <p:cond delay="indefinite"/>
                      </p:stCondLst>
                      <p:childTnLst>
                        <p:par>
                          <p:cTn id="398" fill="freeze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82">
                                            <p:txEl>
                                              <p:p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82">
                                            <p:txEl>
                                              <p:p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0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82">
                                            <p:txEl>
                                              <p:p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82">
                                            <p:txEl>
                                              <p:p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0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5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82">
                                            <p:txEl>
                                              <p:pRg st="15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82">
                                            <p:txEl>
                                              <p:pRg st="15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freeze">
                            <p:stCondLst>
                              <p:cond delay="3000"/>
                            </p:stCondLst>
                            <p:childTnLst>
                              <p:par>
                                <p:cTn id="41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7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82">
                                            <p:txEl>
                                              <p:pRg st="17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500" fill="hold"/>
                                        <p:tgtEl>
                                          <p:spTgt spid="82">
                                            <p:txEl>
                                              <p:pRg st="170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freeze">
                            <p:stCondLst>
                              <p:cond delay="4000"/>
                            </p:stCondLst>
                            <p:childTnLst>
                              <p:par>
                                <p:cTn id="41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82">
                                            <p:txEl>
                                              <p:p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82">
                                            <p:txEl>
                                              <p:pRg st="206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Anti-DRM argumentai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DRM neleidžia vartotojams: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Performatuoti produktą į tinkamą vartoti formatą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Naudoti produktą kaip ir kada yra patogiau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Pasidaryti atsarginę kopiją 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Turėti prieiga nepriklausomai nuo tiekėjo</a:t>
            </a:r>
            <a:endParaRPr/>
          </a:p>
        </p:txBody>
      </p:sp>
    </p:spTree>
  </p:cSld>
  <p:timing>
    <p:tnLst>
      <p:par>
        <p:cTn id="423" dur="indefinite" restart="never" nodeType="tmRoot">
          <p:childTnLst>
            <p:seq>
              <p:cTn id="424" nodeType="mainSeq">
                <p:childTnLst>
                  <p:par>
                    <p:cTn id="425" fill="freeze">
                      <p:stCondLst>
                        <p:cond delay="indefinite"/>
                      </p:stCondLst>
                      <p:childTnLst>
                        <p:par>
                          <p:cTn id="426" fill="freeze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8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84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3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84">
                                            <p:txEl>
                                              <p:pRg st="2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5" dur="500" fill="hold"/>
                                        <p:tgtEl>
                                          <p:spTgt spid="84">
                                            <p:txEl>
                                              <p:pRg st="2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3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500" fill="hold"/>
                                        <p:tgtEl>
                                          <p:spTgt spid="84">
                                            <p:txEl>
                                              <p:pRg st="7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500" fill="hold"/>
                                        <p:tgtEl>
                                          <p:spTgt spid="84">
                                            <p:txEl>
                                              <p:pRg st="7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freeze">
                            <p:stCondLst>
                              <p:cond delay="3000"/>
                            </p:stCondLst>
                            <p:childTnLst>
                              <p:par>
                                <p:cTn id="44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4" dur="500" fill="hold"/>
                                        <p:tgtEl>
                                          <p:spTgt spid="84">
                                            <p:txEl>
                                              <p:p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5" dur="500" fill="hold"/>
                                        <p:tgtEl>
                                          <p:spTgt spid="84">
                                            <p:txEl>
                                              <p:p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freeze">
                            <p:stCondLst>
                              <p:cond delay="4000"/>
                            </p:stCondLst>
                            <p:childTnLst>
                              <p:par>
                                <p:cTn id="44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4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9" dur="500" fill="hold"/>
                                        <p:tgtEl>
                                          <p:spTgt spid="84">
                                            <p:txEl>
                                              <p:pRg st="14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0" dur="500" fill="hold"/>
                                        <p:tgtEl>
                                          <p:spTgt spid="84">
                                            <p:txEl>
                                              <p:pRg st="148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89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Digital Millennium</a:t>
            </a:r>
            <a:r>
              <a:rPr lang="lt-LT" sz="4400" spc="-1">
                <a:latin typeface="Arial"/>
              </a:rPr>
              <a:t> Copyright </a:t>
            </a:r>
            <a:r>
              <a:rPr lang="en-US" sz="4400" spc="-1">
                <a:latin typeface="Arial"/>
              </a:rPr>
              <a:t>Act</a:t>
            </a:r>
            <a:r>
              <a:rPr lang="lt-LT" sz="4400" spc="-1">
                <a:latin typeface="Arial"/>
              </a:rPr>
              <a:t>
</a:t>
            </a:r>
            <a:r>
              <a:rPr lang="lt-LT" sz="4400" spc="-1">
                <a:latin typeface="Arial"/>
              </a:rPr>
              <a:t>(galioja tik JAV)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75560" y="2376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Pagrindiniai punktai: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Apeiti bet kokį DRM yra nelegalu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Parduoti, platinti, gaminti prietaisus, kurie apeina DRM yra nelegalu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Paslaugų tiekėjai (Pvz: Web </a:t>
            </a:r>
            <a:r>
              <a:rPr lang="en-US" sz="2800" spc="-1">
                <a:latin typeface="Arial"/>
              </a:rPr>
              <a:t>Hosting</a:t>
            </a:r>
            <a:r>
              <a:rPr lang="lt-LT" sz="2800" spc="-1">
                <a:latin typeface="Arial"/>
              </a:rPr>
              <a:t> </a:t>
            </a:r>
            <a:r>
              <a:rPr lang="en-US" sz="2800" spc="-1">
                <a:latin typeface="Arial"/>
              </a:rPr>
              <a:t>Service</a:t>
            </a:r>
            <a:r>
              <a:rPr lang="lt-LT" sz="2800" spc="-1">
                <a:latin typeface="Arial"/>
              </a:rPr>
              <a:t>) turi pašalinti visą medžiagą, kuri naudojama nelegaliai.</a:t>
            </a:r>
            <a:endParaRPr/>
          </a:p>
        </p:txBody>
      </p:sp>
    </p:spTree>
  </p:cSld>
  <p:timing>
    <p:tnLst>
      <p:par>
        <p:cTn id="451" dur="indefinite" restart="never" nodeType="tmRoot">
          <p:childTnLst>
            <p:seq>
              <p:cTn id="452" nodeType="mainSeq">
                <p:childTnLst>
                  <p:par>
                    <p:cTn id="453" fill="freeze">
                      <p:stCondLst>
                        <p:cond delay="indefinite"/>
                      </p:stCondLst>
                      <p:childTnLst>
                        <p:par>
                          <p:cTn id="454" fill="freeze">
                            <p:stCondLst>
                              <p:cond delay="0"/>
                            </p:stCondLst>
                            <p:childTnLst>
                              <p:par>
                                <p:cTn id="4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7" dur="500" fill="hold"/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8" dur="500" fill="hold"/>
                                        <p:tgtEl>
                                          <p:spTgt spid="86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6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2" dur="500" fill="hold"/>
                                        <p:tgtEl>
                                          <p:spTgt spid="86">
                                            <p:txEl>
                                              <p:pRg st="2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3" dur="500" fill="hold"/>
                                        <p:tgtEl>
                                          <p:spTgt spid="86">
                                            <p:txEl>
                                              <p:pRg st="2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6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7" dur="500" fill="hold"/>
                                        <p:tgtEl>
                                          <p:spTgt spid="86">
                                            <p:txEl>
                                              <p:pRg st="5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8" dur="500" fill="hold"/>
                                        <p:tgtEl>
                                          <p:spTgt spid="86">
                                            <p:txEl>
                                              <p:pRg st="5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freeze">
                            <p:stCondLst>
                              <p:cond delay="3000"/>
                            </p:stCondLst>
                            <p:childTnLst>
                              <p:par>
                                <p:cTn id="47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2" dur="500" fill="hold"/>
                                        <p:tgtEl>
                                          <p:spTgt spid="86">
                                            <p:txEl>
                                              <p:pRg st="12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500" fill="hold"/>
                                        <p:tgtEl>
                                          <p:spTgt spid="86">
                                            <p:txEl>
                                              <p:pRg st="12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DRM įstatymų skirtumai Lietuvoje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3017520"/>
            <a:ext cx="9071640" cy="393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Pasidaryti bent 1 atsarginę kopiją (galima ir daugiau jei tą leidžia licenzija)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Adaptuoti programą, kad būtų galima naudotis pagal paskirtį (įskaitant klaidų ištaisymą)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2800" spc="-1">
                <a:latin typeface="Arial"/>
              </a:rPr>
              <a:t>Išbandyti, patikrinti ir nagrinėti programos veikimą (įgyvendintas idėjas ir principus), jei vartotojas turi teisę tai atlikti</a:t>
            </a:r>
            <a:endParaRPr/>
          </a:p>
        </p:txBody>
      </p:sp>
      <p:sp>
        <p:nvSpPr>
          <p:cNvPr id="89" name="TextShape 3"/>
          <p:cNvSpPr txBox="1"/>
          <p:nvPr/>
        </p:nvSpPr>
        <p:spPr>
          <a:xfrm>
            <a:off x="863280" y="1645920"/>
            <a:ext cx="8737920" cy="100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lt-LT" sz="3200" spc="-1">
                <a:latin typeface="Arial"/>
              </a:rPr>
              <a:t>Jei programa įsigyta teisėtai, be autoriaus leidimo galima:</a:t>
            </a:r>
            <a:endParaRPr/>
          </a:p>
        </p:txBody>
      </p:sp>
    </p:spTree>
  </p:cSld>
  <p:timing>
    <p:tnLst>
      <p:par>
        <p:cTn id="474" dur="indefinite" restart="never" nodeType="tmRoot">
          <p:childTnLst>
            <p:seq>
              <p:cTn id="475" nodeType="mainSeq">
                <p:childTnLst>
                  <p:par>
                    <p:cTn id="476" fill="freeze">
                      <p:stCondLst>
                        <p:cond delay="0"/>
                      </p:stCondLst>
                      <p:childTnLst>
                        <p:par>
                          <p:cTn id="477" fill="freeze">
                            <p:stCondLst>
                              <p:cond delay="0"/>
                            </p:stCondLst>
                            <p:childTnLst>
                              <p:par>
                                <p:cTn id="47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0" dur="1000"/>
                                        <p:tgtEl>
                                          <p:spTgt spid="89">
                                            <p:txEl>
                                              <p:p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8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88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88">
                                            <p:txEl>
                                              <p:pRg st="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8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8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9" dur="500" fill="hold"/>
                                        <p:tgtEl>
                                          <p:spTgt spid="88">
                                            <p:txEl>
                                              <p:pRg st="8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500" fill="hold"/>
                                        <p:tgtEl>
                                          <p:spTgt spid="88">
                                            <p:txEl>
                                              <p:pRg st="8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freeze">
                            <p:stCondLst>
                              <p:cond delay="3000"/>
                            </p:stCondLst>
                            <p:childTnLst>
                              <p:par>
                                <p:cTn id="49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6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4" dur="500" fill="hold"/>
                                        <p:tgtEl>
                                          <p:spTgt spid="88">
                                            <p:txEl>
                                              <p:pRg st="16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500" fill="hold"/>
                                        <p:tgtEl>
                                          <p:spTgt spid="88">
                                            <p:txEl>
                                              <p:pRg st="16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Kas yra DRM?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365760" y="17373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DRM terminu yra apibendrinamos įvairios technologijos, naudojamos apsaugoti skaitmeninio formato kūrinius nuo nelegalaus kopijavimo/</a:t>
            </a: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platinimo</a:t>
            </a: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 </a:t>
            </a: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
</a:t>
            </a: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Dažniausiai tai įvykdoma limituojant ką gali daryti vartotojas su įsigytu produktu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0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Išvados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365760" y="1769040"/>
            <a:ext cx="9462960" cy="481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DRM sukelia papildomo darbo/išlaidų kūrėjams ir teisėtiems vartotojams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Nelegalūs vartotojai ras būdų kaip apeiti DRM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Agresyvus DRM: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spc="-1">
                <a:latin typeface="Arial"/>
              </a:rPr>
              <a:t>Gadina produkto bei autoriaus įvaizdį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spc="-1">
                <a:latin typeface="Arial"/>
              </a:rPr>
              <a:t>Sunkina naudojimąsi produktu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2800" spc="-1">
                <a:latin typeface="Arial"/>
              </a:rPr>
              <a:t>Skatina produkto nelegalų platinimą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Sėkmingas DRM turėtų būti „</a:t>
            </a:r>
            <a:r>
              <a:rPr b="1" lang="lt-LT" sz="3200" spc="-1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nematomas</a:t>
            </a:r>
            <a:r>
              <a:rPr lang="lt-LT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lang="lt-LT" sz="3200" spc="-1">
                <a:latin typeface="Arial"/>
              </a:rPr>
              <a:t> vartotojui</a:t>
            </a:r>
            <a:endParaRPr/>
          </a:p>
        </p:txBody>
      </p:sp>
    </p:spTree>
  </p:cSld>
  <p:timing>
    <p:tnLst>
      <p:par>
        <p:cTn id="496" dur="indefinite" restart="never" nodeType="tmRoot">
          <p:childTnLst>
            <p:seq>
              <p:cTn id="497" nodeType="mainSeq">
                <p:childTnLst>
                  <p:par>
                    <p:cTn id="498" fill="freeze">
                      <p:stCondLst>
                        <p:cond delay="indefinite"/>
                      </p:stCondLst>
                      <p:childTnLst>
                        <p:par>
                          <p:cTn id="499" fill="freeze">
                            <p:stCondLst>
                              <p:cond delay="0"/>
                            </p:stCondLst>
                            <p:childTnLst>
                              <p:par>
                                <p:cTn id="50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2" dur="500" fill="hold"/>
                                        <p:tgtEl>
                                          <p:spTgt spid="91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3" dur="500" fill="hold"/>
                                        <p:tgtEl>
                                          <p:spTgt spid="91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freeze">
                      <p:stCondLst>
                        <p:cond delay="indefinite"/>
                      </p:stCondLst>
                      <p:childTnLst>
                        <p:par>
                          <p:cTn id="505" fill="freeze">
                            <p:stCondLst>
                              <p:cond delay="0"/>
                            </p:stCondLst>
                            <p:childTnLst>
                              <p:par>
                                <p:cTn id="50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8" dur="500" fill="hold"/>
                                        <p:tgtEl>
                                          <p:spTgt spid="91">
                                            <p:txEl>
                                              <p:pRg st="7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9" dur="500" fill="hold"/>
                                        <p:tgtEl>
                                          <p:spTgt spid="91">
                                            <p:txEl>
                                              <p:pRg st="7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freeze">
                      <p:stCondLst>
                        <p:cond delay="indefinite"/>
                      </p:stCondLst>
                      <p:childTnLst>
                        <p:par>
                          <p:cTn id="511" fill="freeze">
                            <p:stCondLst>
                              <p:cond delay="0"/>
                            </p:stCondLst>
                            <p:childTnLst>
                              <p:par>
                                <p:cTn id="51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4" dur="500" fill="hold"/>
                                        <p:tgtEl>
                                          <p:spTgt spid="91">
                                            <p:txEl>
                                              <p:pRg st="11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5" dur="500" fill="hold"/>
                                        <p:tgtEl>
                                          <p:spTgt spid="91">
                                            <p:txEl>
                                              <p:pRg st="11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5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32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9" dur="500" fill="hold"/>
                                        <p:tgtEl>
                                          <p:spTgt spid="91">
                                            <p:txEl>
                                              <p:pRg st="132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0" dur="500" fill="hold"/>
                                        <p:tgtEl>
                                          <p:spTgt spid="91">
                                            <p:txEl>
                                              <p:pRg st="132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freeze">
                            <p:stCondLst>
                              <p:cond delay="2000"/>
                            </p:stCondLst>
                            <p:childTnLst>
                              <p:par>
                                <p:cTn id="5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4" dur="500" fill="hold"/>
                                        <p:tgtEl>
                                          <p:spTgt spid="91">
                                            <p:txEl>
                                              <p:p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5" dur="500" fill="hold"/>
                                        <p:tgtEl>
                                          <p:spTgt spid="91">
                                            <p:txEl>
                                              <p:pRg st="17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freeze">
                            <p:stCondLst>
                              <p:cond delay="3000"/>
                            </p:stCondLst>
                            <p:childTnLst>
                              <p:par>
                                <p:cTn id="52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9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9" dur="500" fill="hold"/>
                                        <p:tgtEl>
                                          <p:spTgt spid="91">
                                            <p:txEl>
                                              <p:pRg st="19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500" fill="hold"/>
                                        <p:tgtEl>
                                          <p:spTgt spid="91">
                                            <p:txEl>
                                              <p:pRg st="19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freeze">
                      <p:stCondLst>
                        <p:cond delay="indefinite"/>
                      </p:stCondLst>
                      <p:childTnLst>
                        <p:par>
                          <p:cTn id="532" fill="freeze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3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5" dur="500" fill="hold"/>
                                        <p:tgtEl>
                                          <p:spTgt spid="91">
                                            <p:txEl>
                                              <p:pRg st="23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6" dur="500" fill="hold"/>
                                        <p:tgtEl>
                                          <p:spTgt spid="91">
                                            <p:txEl>
                                              <p:pRg st="235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2899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Ačiū už dėmesį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2286000"/>
            <a:ext cx="9071640" cy="386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Klausimai?</a:t>
            </a:r>
            <a:endParaRPr/>
          </a:p>
        </p:txBody>
      </p:sp>
    </p:spTree>
  </p:cSld>
  <p:timing>
    <p:tnLst>
      <p:par>
        <p:cTn id="537" dur="indefinite" restart="never" nodeType="tmRoot">
          <p:childTnLst>
            <p:seq>
              <p:cTn id="538" nodeType="mainSeq">
                <p:childTnLst>
                  <p:par>
                    <p:cTn id="539" fill="freeze">
                      <p:stCondLst>
                        <p:cond delay="0"/>
                      </p:stCondLst>
                      <p:childTnLst>
                        <p:par>
                          <p:cTn id="540" fill="freeze">
                            <p:stCondLst>
                              <p:cond delay="0"/>
                            </p:stCondLst>
                            <p:childTnLst>
                              <p:par>
                                <p:cTn id="54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3000" fill="hold"/>
                                        <p:tgtEl>
                                          <p:spTgt spid="9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4" dur="3000" fill="hold"/>
                                        <p:tgtEl>
                                          <p:spTgt spid="92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freeze">
                            <p:stCondLst>
                              <p:cond delay="3000"/>
                            </p:stCondLst>
                            <p:childTnLst>
                              <p:par>
                                <p:cTn id="54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8" dur="2000" fill="hold"/>
                                        <p:tgtEl>
                                          <p:spTgt spid="93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9" dur="2000" fill="hold"/>
                                        <p:tgtEl>
                                          <p:spTgt spid="93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Kodėl DRM egzistuoja?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182880" y="1833480"/>
            <a:ext cx="932688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"/>
            </a:pPr>
            <a:r>
              <a:rPr lang="lt-LT" sz="3200" spc="-1">
                <a:latin typeface="Arial"/>
                <a:ea typeface="Microsoft YaHei"/>
              </a:rPr>
              <a:t>Autorių teisių apsaugos įstatymas skaitmeniniam formatui yra ypač sunkiai kontroliuojamas, nes skaitmeninis formatas: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Pigiai ir greitai kopijuojamas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Lengvai plinta pasauliniu mastu </a:t>
            </a:r>
            <a:r>
              <a:rPr lang="lt-LT" sz="2800" spc="-1">
                <a:latin typeface="Arial"/>
                <a:ea typeface="Microsoft YaHei"/>
              </a:rPr>
              <a:t>
</a:t>
            </a:r>
            <a:r>
              <a:rPr lang="lt-LT" sz="2800" spc="-1">
                <a:latin typeface="Arial"/>
                <a:ea typeface="Microsoft YaHei"/>
              </a:rPr>
              <a:t>(Įstatymai kinta nuo šalies)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Pažeidėjų susekimas/baudimas dažnai nėra lengvai įvykdomas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/>
                          </p:cTn>
                        </p:par>
                      </p:childTnLst>
                    </p:cTn>
                  </p:par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0">
                                            <p:txEl>
                                              <p:p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0">
                                            <p:txEl>
                                              <p:pRg st="11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0">
                                            <p:txEl>
                                              <p:pRg st="14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0">
                                            <p:txEl>
                                              <p:pRg st="149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freeze">
                            <p:stCondLst>
                              <p:cond delay="2000"/>
                            </p:stCondLst>
                            <p:childTnLst>
                              <p:par>
                                <p:cTn id="2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1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0">
                                            <p:txEl>
                                              <p:pRg st="21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0">
                                            <p:txEl>
                                              <p:pRg st="211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DRM pagrindas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587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4400" spc="-1">
                <a:latin typeface="Arial"/>
                <a:ea typeface="Microsoft YaHei"/>
              </a:rPr>
              <a:t> </a:t>
            </a:r>
            <a:endParaRPr/>
          </a:p>
          <a:p>
            <a:pPr marL="216000" indent="-216000">
              <a:buClr>
                <a:srgbClr val="ffffff"/>
              </a:buClr>
              <a:buFont typeface="StarSymbol"/>
              <a:buAutoNum type="arabicParenR"/>
            </a:pPr>
            <a:r>
              <a:rPr lang="lt-LT" sz="3200" spc="-1">
                <a:latin typeface="Arial"/>
                <a:ea typeface="Microsoft YaHei"/>
              </a:rPr>
              <a:t>Encryption/Decryption mechanizmas</a:t>
            </a:r>
            <a:endParaRPr/>
          </a:p>
          <a:p>
            <a:pPr marL="216000" indent="-216000">
              <a:buClr>
                <a:srgbClr val="ffffff"/>
              </a:buClr>
              <a:buFont typeface="StarSymbol"/>
              <a:buAutoNum type="arabicParenR"/>
            </a:pPr>
            <a:r>
              <a:rPr lang="lt-LT" sz="3200" spc="-1">
                <a:latin typeface="Arial"/>
                <a:ea typeface="Microsoft YaHei"/>
              </a:rPr>
              <a:t>Ribota prieiga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0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52">
                                            <p:txEl>
                                              <p:p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52">
                                            <p:txEl>
                                              <p:pRg st="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freeze">
                            <p:stCondLst>
                              <p:cond delay="1000"/>
                            </p:stCondLst>
                            <p:childTnLst>
                              <p:par>
                                <p:cTn id="3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52">
                                            <p:txEl>
                                              <p:p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52">
                                            <p:txEl>
                                              <p:p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4572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Kur naudojama DRM: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201168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  <a:ea typeface="Microsoft YaHei"/>
              </a:rPr>
              <a:t>Elektroninės knygos (E-books)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  <a:ea typeface="Microsoft YaHei"/>
              </a:rPr>
              <a:t>Muzika (audio)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  <a:ea typeface="Microsoft YaHei"/>
              </a:rPr>
              <a:t>Filmai (video)</a:t>
            </a:r>
            <a:endParaRPr/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  <a:ea typeface="Microsoft YaHei"/>
              </a:rPr>
              <a:t>Programos (software)</a:t>
            </a:r>
            <a:endParaRPr/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>
                <p:childTnLst>
                  <p:par>
                    <p:cTn id="42" fill="freeze">
                      <p:stCondLst>
                        <p:cond delay="0"/>
                      </p:stCondLst>
                      <p:childTnLst>
                        <p:par>
                          <p:cTn id="43" fill="freeze">
                            <p:stCondLst>
                              <p:cond delay="0"/>
                            </p:stCondLst>
                            <p:childTnLst>
                              <p:par>
                                <p:cTn id="4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54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54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freeze">
                            <p:stCondLst>
                              <p:cond delay="500"/>
                            </p:stCondLst>
                            <p:childTnLst>
                              <p:par>
                                <p:cTn id="4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54">
                                            <p:txEl>
                                              <p:p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54">
                                            <p:txEl>
                                              <p:p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freeze">
                            <p:stCondLst>
                              <p:cond delay="1000"/>
                            </p:stCondLst>
                            <p:childTnLst>
                              <p:par>
                                <p:cTn id="5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4">
                                            <p:txEl>
                                              <p:p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54">
                                            <p:txEl>
                                              <p:p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freeze">
                            <p:stCondLst>
                              <p:cond delay="1500"/>
                            </p:stCondLst>
                            <p:childTnLst>
                              <p:par>
                                <p:cTn id="5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6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DRM Elektroninėse Knygose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274320" y="1769040"/>
            <a:ext cx="930132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Pagrindas - Encryption/Decryption mechanizmas</a:t>
            </a:r>
            <a:endParaRPr/>
          </a:p>
          <a:p>
            <a:pPr marL="432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Įgyvendinamas per E-Knygų skaitytuvus ir specialias programas</a:t>
            </a:r>
            <a:endParaRPr/>
          </a:p>
          <a:p>
            <a:pPr marL="432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Naudojami formatai: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EPUB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KF8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Mobipocket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PDF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  <a:ea typeface="Microsoft YaHei"/>
              </a:rPr>
              <a:t>Topaz</a:t>
            </a:r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394960" y="3017520"/>
            <a:ext cx="393192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lt-LT" sz="2800" spc="-1">
                <a:latin typeface="Arial"/>
              </a:rPr>
              <a:t>Pvz: Amazon „Kindle“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0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56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56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freeze">
                      <p:stCondLst>
                        <p:cond delay="indefinite"/>
                      </p:stCondLst>
                      <p:childTnLst>
                        <p:par>
                          <p:cTn id="72" fill="freeze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56">
                                            <p:txEl>
                                              <p:pRg st="4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56">
                                            <p:txEl>
                                              <p:pRg st="4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freeze">
                      <p:stCondLst>
                        <p:cond delay="indefinite"/>
                      </p:stCondLst>
                      <p:childTnLst>
                        <p:par>
                          <p:cTn id="78" fill="freeze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56">
                                            <p:txEl>
                                              <p:p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56">
                                            <p:txEl>
                                              <p:pRg st="10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freeze">
                            <p:stCondLst>
                              <p:cond delay="1000"/>
                            </p:stCondLst>
                            <p:childTnLst>
                              <p:par>
                                <p:cTn id="8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56">
                                            <p:txEl>
                                              <p:p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56">
                                            <p:txEl>
                                              <p:pRg st="12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freeze">
                            <p:stCondLst>
                              <p:cond delay="2000"/>
                            </p:stCondLst>
                            <p:childTnLst>
                              <p:par>
                                <p:cTn id="8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56">
                                            <p:txEl>
                                              <p:pRg st="13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56">
                                            <p:txEl>
                                              <p:pRg st="13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freeze">
                            <p:stCondLst>
                              <p:cond delay="3000"/>
                            </p:stCondLst>
                            <p:childTnLst>
                              <p:par>
                                <p:cTn id="9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56">
                                            <p:txEl>
                                              <p:pRg st="1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56">
                                            <p:txEl>
                                              <p:pRg st="1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freeze">
                            <p:stCondLst>
                              <p:cond delay="4000"/>
                            </p:stCondLst>
                            <p:childTnLst>
                              <p:par>
                                <p:cTn id="9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56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56">
                                            <p:txEl>
                                              <p:pRg st="148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freeze">
                            <p:stCondLst>
                              <p:cond delay="5000"/>
                            </p:stCondLst>
                            <p:childTnLst>
                              <p:par>
                                <p:cTn id="104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5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56">
                                            <p:txEl>
                                              <p:pRg st="15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56">
                                            <p:txEl>
                                              <p:pRg st="15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freeze">
                            <p:stCondLst>
                              <p:cond delay="6000"/>
                            </p:stCondLst>
                            <p:childTnLst>
                              <p:par>
                                <p:cTn id="109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57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57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DRM Muzikoje/Filmuose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182880" y="1769040"/>
            <a:ext cx="9692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3200" spc="-1">
                <a:latin typeface="Arial"/>
              </a:rPr>
              <a:t>Encryption/Decryption mechanizmas</a:t>
            </a:r>
            <a:endParaRPr/>
          </a:p>
          <a:p>
            <a:pPr lvl="1" marL="864000" indent="-324000">
              <a:buSzPct val="45000"/>
              <a:buFont typeface="Symbol" charset="2"/>
              <a:buChar char=""/>
            </a:pPr>
            <a:r>
              <a:rPr lang="lt-LT" sz="2800" spc="-1">
                <a:latin typeface="Arial"/>
              </a:rPr>
              <a:t>Muzika/Filmai įsigyti tam tikrose interneto parduotuvėse ar fiziniame pavidale (pvz. CD,DVD,Blu-Ray) pasiekiami tik per specialią įrangą</a:t>
            </a:r>
            <a:endParaRPr/>
          </a:p>
          <a:p>
            <a:pPr marL="432000" indent="-324000">
              <a:buClr>
                <a:srgbClr val="ffffff"/>
              </a:buClr>
              <a:buFont typeface="StarSymbol"/>
              <a:buAutoNum type="arabicParenR"/>
            </a:pPr>
            <a:r>
              <a:rPr lang="lt-LT" sz="3200" spc="-1">
                <a:latin typeface="Arial"/>
              </a:rPr>
              <a:t>Autentifikavimas internetu(naudojama kartu su 1)  </a:t>
            </a:r>
            <a:r>
              <a:rPr lang="lt-LT" sz="3200" spc="-1">
                <a:latin typeface="Arial"/>
              </a:rPr>
              <a:t>
</a:t>
            </a:r>
            <a:r>
              <a:rPr lang="lt-LT" sz="3200" spc="-1">
                <a:latin typeface="Arial"/>
              </a:rPr>
              <a:t>(pvz. „</a:t>
            </a:r>
            <a:r>
              <a:rPr i="1" lang="lt-LT" sz="3200" spc="-1">
                <a:latin typeface="Arial"/>
              </a:rPr>
              <a:t>Spotify“, „Netflix“</a:t>
            </a:r>
            <a:r>
              <a:rPr lang="lt-LT" sz="3200" spc="-1">
                <a:latin typeface="Arial"/>
              </a:rPr>
              <a:t>)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</a:rPr>
              <a:t>Muzikos įsigijimas, Filmų įsigijimas/nuoma per vartotojo paskyrą.</a:t>
            </a:r>
            <a:endParaRPr/>
          </a:p>
          <a:p>
            <a:pPr lvl="1" marL="864000" indent="-324000">
              <a:buSzPct val="45000"/>
              <a:buFont typeface="Wingdings" charset="2"/>
              <a:buChar char=""/>
            </a:pPr>
            <a:r>
              <a:rPr lang="lt-LT" sz="2800" spc="-1">
                <a:latin typeface="Arial"/>
              </a:rPr>
              <a:t>Vykdomos tiesioginės transliacijos (</a:t>
            </a:r>
            <a:r>
              <a:rPr lang="en-US" sz="2800" spc="-1">
                <a:latin typeface="Arial"/>
              </a:rPr>
              <a:t>streaming</a:t>
            </a:r>
            <a:r>
              <a:rPr lang="lt-LT" sz="2800" spc="-1">
                <a:latin typeface="Arial"/>
              </a:rPr>
              <a:t>).</a:t>
            </a:r>
            <a:endParaRPr/>
          </a:p>
          <a:p>
            <a:pPr lvl="1" marL="864000" indent="-324000">
              <a:buSzPct val="45000"/>
              <a:buFont typeface="Symbol" charset="2"/>
              <a:buChar char=""/>
            </a:pPr>
            <a:r>
              <a:rPr lang="lt-LT" sz="2800" spc="-1">
                <a:latin typeface="Arial"/>
              </a:rPr>
              <a:t> </a:t>
            </a:r>
            <a:endParaRPr/>
          </a:p>
          <a:p>
            <a:pPr marL="432000" indent="-324000">
              <a:buSzPct val="45000"/>
              <a:buFont typeface="Symbol" charset="2"/>
              <a:buChar char=""/>
            </a:pPr>
            <a:r>
              <a:rPr lang="lt-LT" sz="3200" spc="-1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113" dur="indefinite" restart="never" nodeType="tmRoot">
          <p:childTnLst>
            <p:seq>
              <p:cTn id="114" nodeType="mainSeq">
                <p:childTnLst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5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59">
                                            <p:txEl>
                                              <p:p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59">
                                            <p:txEl>
                                              <p:pRg st="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59">
                                            <p:txEl>
                                              <p:pRg st="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freeze">
                      <p:stCondLst>
                        <p:cond delay="indefinite"/>
                      </p:stCondLst>
                      <p:childTnLst>
                        <p:par>
                          <p:cTn id="127" fill="freeze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71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59">
                                            <p:txEl>
                                              <p:pRg st="171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59">
                                            <p:txEl>
                                              <p:pRg st="171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3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5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59">
                                            <p:txEl>
                                              <p:pRg st="25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59">
                                            <p:txEl>
                                              <p:pRg st="250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38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1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59">
                                            <p:txEl>
                                              <p:pRg st="31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59">
                                            <p:txEl>
                                              <p:pRg st="316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Pliusai/Minusai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0" y="2011680"/>
            <a:ext cx="10241280" cy="3749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  <a:ea typeface="Microsoft YaHei"/>
              </a:rPr>
              <a:t>Encryption/Decryption mechanizmas: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3200" spc="-1">
                <a:latin typeface="Arial"/>
                <a:ea typeface="Microsoft YaHei"/>
              </a:rPr>
              <a:t> </a:t>
            </a:r>
            <a:r>
              <a:rPr lang="lt-LT" sz="2800" spc="-1">
                <a:latin typeface="Arial"/>
                <a:ea typeface="Microsoft YaHei"/>
              </a:rPr>
              <a:t>Vartotojas negali naudoti ten, kur nėra atitinkamos įrangos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Nereikia interneto prieigos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3200" spc="-1">
                <a:latin typeface="Arial"/>
                <a:ea typeface="Microsoft YaHei"/>
              </a:rPr>
              <a:t>Autentifikavimas internetu ir tiesioginės transliacijos:</a:t>
            </a:r>
            <a:endParaRPr/>
          </a:p>
          <a:p>
            <a:pPr lvl="1" marL="396000" indent="-180000">
              <a:buClr>
                <a:srgbClr val="ffffff"/>
              </a:buClr>
              <a:buSzPct val="80000"/>
              <a:buFont typeface="Segoe UI"/>
              <a:buChar char="−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Be interneto vartotojas negali pasiekti </a:t>
            </a:r>
            <a:endParaRPr/>
          </a:p>
          <a:p>
            <a:pPr marL="396000" indent="-180000">
              <a:buClr>
                <a:srgbClr val="ffffff"/>
              </a:buClr>
              <a:buSzPct val="80000"/>
              <a:buFont typeface="Segoe UI"/>
              <a:buChar char="+"/>
            </a:pPr>
            <a:r>
              <a:rPr lang="lt-LT" sz="2800" spc="-1">
                <a:latin typeface="Arial"/>
              </a:rPr>
              <a:t> </a:t>
            </a:r>
            <a:r>
              <a:rPr lang="lt-LT" sz="2800" spc="-1">
                <a:latin typeface="Arial"/>
              </a:rPr>
              <a:t>Vartotojas turi prieigą ten, kur yra internetas</a:t>
            </a:r>
            <a:endParaRPr/>
          </a:p>
        </p:txBody>
      </p:sp>
    </p:spTree>
  </p:cSld>
  <p:timing>
    <p:tnLst>
      <p:par>
        <p:cTn id="142" dur="indefinite" restart="never" nodeType="tmRoot">
          <p:childTnLst>
            <p:seq>
              <p:cTn id="143" nodeType="mainSeq">
                <p:childTnLst>
                  <p:par>
                    <p:cTn id="144" fill="freeze">
                      <p:stCondLst>
                        <p:cond delay="indefinite"/>
                      </p:stCondLst>
                      <p:childTnLst>
                        <p:par>
                          <p:cTn id="145" fill="freeze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6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61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51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61">
                                            <p:txEl>
                                              <p:pRg st="3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61">
                                            <p:txEl>
                                              <p:pRg st="3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5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61">
                                            <p:txEl>
                                              <p:p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61">
                                            <p:txEl>
                                              <p:pRg st="9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freeze">
                      <p:stCondLst>
                        <p:cond delay="indefinite"/>
                      </p:stCondLst>
                      <p:childTnLst>
                        <p:par>
                          <p:cTn id="161" fill="freeze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61">
                                            <p:txEl>
                                              <p:pRg st="12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61">
                                            <p:txEl>
                                              <p:pRg st="12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6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61">
                                            <p:txEl>
                                              <p:pRg st="18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61">
                                            <p:txEl>
                                              <p:pRg st="18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7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2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61">
                                            <p:txEl>
                                              <p:pRg st="22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61">
                                            <p:txEl>
                                              <p:pRg st="224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lt-LT" sz="4400" spc="-1">
                <a:latin typeface="Arial"/>
              </a:rPr>
              <a:t>DRM Programose (software)</a:t>
            </a:r>
            <a:endParaRPr/>
          </a:p>
        </p:txBody>
      </p:sp>
      <p:sp>
        <p:nvSpPr>
          <p:cNvPr id="63" name="TextShape 2"/>
          <p:cNvSpPr txBox="1"/>
          <p:nvPr/>
        </p:nvSpPr>
        <p:spPr>
          <a:xfrm>
            <a:off x="529560" y="2290680"/>
            <a:ext cx="9071640" cy="347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Raktinis  autentifikavimas (serial key)</a:t>
            </a:r>
            <a:endParaRPr/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3200" spc="-1">
                <a:latin typeface="Arial"/>
              </a:rPr>
              <a:t>Autentifikavimas internetu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</a:rPr>
              <a:t>Video žaidimų platformos </a:t>
            </a:r>
            <a:r>
              <a:rPr lang="lt-LT" sz="2800" spc="-1">
                <a:latin typeface="Arial"/>
              </a:rPr>
              <a:t>
</a:t>
            </a:r>
            <a:r>
              <a:rPr lang="lt-LT" sz="2800" spc="-1">
                <a:latin typeface="Arial"/>
              </a:rPr>
              <a:t>(„Steam“, „Origin“, „Uplay“ ir kt.)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</a:rPr>
              <a:t>Vartotojo paskyra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lt-LT" sz="2800" spc="-1">
                <a:latin typeface="Arial"/>
              </a:rPr>
              <a:t>Nuolatinis tikrinimas</a:t>
            </a:r>
            <a:endParaRPr/>
          </a:p>
        </p:txBody>
      </p:sp>
    </p:spTree>
  </p:cSld>
  <p:timing>
    <p:tnLst>
      <p:par>
        <p:cTn id="176" dur="indefinite" restart="never" nodeType="tmRoot">
          <p:childTnLst>
            <p:seq>
              <p:cTn id="177" nodeType="mainSeq">
                <p:childTnLst>
                  <p:par>
                    <p:cTn id="178" fill="freeze">
                      <p:stCondLst>
                        <p:cond delay="indefinite"/>
                      </p:stCondLst>
                      <p:childTnLst>
                        <p:par>
                          <p:cTn id="179" fill="freeze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63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63">
                                            <p:txEl>
                                              <p:p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freeze">
                            <p:stCondLst>
                              <p:cond delay="1000"/>
                            </p:stCondLst>
                            <p:childTnLst>
                              <p:par>
                                <p:cTn id="18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63">
                                            <p:txEl>
                                              <p:p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63">
                                            <p:txEl>
                                              <p:pRg st="4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freeze">
                            <p:stCondLst>
                              <p:cond delay="2000"/>
                            </p:stCondLst>
                            <p:childTnLst>
                              <p:par>
                                <p:cTn id="19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63">
                                            <p:txEl>
                                              <p:pRg st="6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63">
                                            <p:txEl>
                                              <p:pRg st="6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freeze">
                            <p:stCondLst>
                              <p:cond delay="3000"/>
                            </p:stCondLst>
                            <p:childTnLst>
                              <p:par>
                                <p:cTn id="19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63">
                                            <p:txEl>
                                              <p:pRg st="12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63">
                                            <p:txEl>
                                              <p:pRg st="12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freeze">
                            <p:stCondLst>
                              <p:cond delay="4000"/>
                            </p:stCondLst>
                            <p:childTnLst>
                              <p:par>
                                <p:cTn id="200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63">
                                            <p:txEl>
                                              <p:p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63">
                                            <p:txEl>
                                              <p:pRg st="14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Application>LibreOffice/5.0.3.2$Windows_x86 LibreOffice_project/e5f16313668ac592c1bfb310f4390624e3dbfb75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2015-11-20T02:11:44Z</dcterms:created>
  <dc:language>lt-LT</dc:language>
  <dcterms:modified xsi:type="dcterms:W3CDTF">2015-12-11T10:46:54Z</dcterms:modified>
  <cp:revision>97</cp:revision>
</cp:coreProperties>
</file>