
<file path=[Content_Types].xml><?xml version="1.0" encoding="utf-8"?>
<Types xmlns="http://schemas.openxmlformats.org/package/2006/content-types">
  <Default Extension="png" ContentType="image/png"/>
  <Default Extension="jfif" ContentType="image/jpe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3" r:id="rId7"/>
    <p:sldId id="261" r:id="rId8"/>
    <p:sldId id="262" r:id="rId9"/>
    <p:sldId id="264" r:id="rId10"/>
    <p:sldId id="265" r:id="rId11"/>
    <p:sldId id="266" r:id="rId12"/>
    <p:sldId id="267" r:id="rId13"/>
    <p:sldId id="268" r:id="rId14"/>
    <p:sldId id="269" r:id="rId15"/>
    <p:sldId id="270" r:id="rId16"/>
    <p:sldId id="273" r:id="rId17"/>
    <p:sldId id="274" r:id="rId18"/>
    <p:sldId id="275" r:id="rId19"/>
    <p:sldId id="276" r:id="rId20"/>
    <p:sldId id="271" r:id="rId21"/>
    <p:sldId id="278" r:id="rId22"/>
    <p:sldId id="272" r:id="rId23"/>
    <p:sldId id="277" r:id="rId24"/>
  </p:sldIdLst>
  <p:sldSz cx="12192000" cy="6858000"/>
  <p:notesSz cx="6858000" cy="9144000"/>
  <p:defaultTextStyle>
    <a:defPPr>
      <a:defRPr lang="lt-L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81" autoAdjust="0"/>
    <p:restoredTop sz="94660"/>
  </p:normalViewPr>
  <p:slideViewPr>
    <p:cSldViewPr snapToGrid="0">
      <p:cViewPr varScale="1">
        <p:scale>
          <a:sx n="89" d="100"/>
          <a:sy n="89" d="100"/>
        </p:scale>
        <p:origin x="32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lt-LT"/>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lt-LT"/>
          </a:p>
        </p:txBody>
      </p:sp>
      <p:sp>
        <p:nvSpPr>
          <p:cNvPr id="4" name="Date Placeholder 3"/>
          <p:cNvSpPr>
            <a:spLocks noGrp="1"/>
          </p:cNvSpPr>
          <p:nvPr>
            <p:ph type="dt" sz="half" idx="10"/>
          </p:nvPr>
        </p:nvSpPr>
        <p:spPr/>
        <p:txBody>
          <a:bodyPr/>
          <a:lstStyle/>
          <a:p>
            <a:fld id="{56E461E8-B025-4AFD-A26F-2D34A9330E13}" type="datetimeFigureOut">
              <a:rPr lang="lt-LT" smtClean="0"/>
              <a:t>2016-03-17</a:t>
            </a:fld>
            <a:endParaRPr lang="lt-LT"/>
          </a:p>
        </p:txBody>
      </p:sp>
      <p:sp>
        <p:nvSpPr>
          <p:cNvPr id="5" name="Footer Placeholder 4"/>
          <p:cNvSpPr>
            <a:spLocks noGrp="1"/>
          </p:cNvSpPr>
          <p:nvPr>
            <p:ph type="ftr" sz="quarter" idx="11"/>
          </p:nvPr>
        </p:nvSpPr>
        <p:spPr/>
        <p:txBody>
          <a:bodyPr/>
          <a:lstStyle/>
          <a:p>
            <a:endParaRPr lang="lt-LT"/>
          </a:p>
        </p:txBody>
      </p:sp>
      <p:sp>
        <p:nvSpPr>
          <p:cNvPr id="6" name="Slide Number Placeholder 5"/>
          <p:cNvSpPr>
            <a:spLocks noGrp="1"/>
          </p:cNvSpPr>
          <p:nvPr>
            <p:ph type="sldNum" sz="quarter" idx="12"/>
          </p:nvPr>
        </p:nvSpPr>
        <p:spPr/>
        <p:txBody>
          <a:bodyPr/>
          <a:lstStyle/>
          <a:p>
            <a:fld id="{9254FE6E-20E5-444F-8DF2-92A097B29A0E}" type="slidenum">
              <a:rPr lang="lt-LT" smtClean="0"/>
              <a:t>‹#›</a:t>
            </a:fld>
            <a:endParaRPr lang="lt-LT"/>
          </a:p>
        </p:txBody>
      </p:sp>
    </p:spTree>
    <p:extLst>
      <p:ext uri="{BB962C8B-B14F-4D97-AF65-F5344CB8AC3E}">
        <p14:creationId xmlns:p14="http://schemas.microsoft.com/office/powerpoint/2010/main" val="25933063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lt-LT"/>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lt-LT"/>
          </a:p>
        </p:txBody>
      </p:sp>
      <p:sp>
        <p:nvSpPr>
          <p:cNvPr id="4" name="Date Placeholder 3"/>
          <p:cNvSpPr>
            <a:spLocks noGrp="1"/>
          </p:cNvSpPr>
          <p:nvPr>
            <p:ph type="dt" sz="half" idx="10"/>
          </p:nvPr>
        </p:nvSpPr>
        <p:spPr/>
        <p:txBody>
          <a:bodyPr/>
          <a:lstStyle/>
          <a:p>
            <a:fld id="{56E461E8-B025-4AFD-A26F-2D34A9330E13}" type="datetimeFigureOut">
              <a:rPr lang="lt-LT" smtClean="0"/>
              <a:t>2016-03-17</a:t>
            </a:fld>
            <a:endParaRPr lang="lt-LT"/>
          </a:p>
        </p:txBody>
      </p:sp>
      <p:sp>
        <p:nvSpPr>
          <p:cNvPr id="5" name="Footer Placeholder 4"/>
          <p:cNvSpPr>
            <a:spLocks noGrp="1"/>
          </p:cNvSpPr>
          <p:nvPr>
            <p:ph type="ftr" sz="quarter" idx="11"/>
          </p:nvPr>
        </p:nvSpPr>
        <p:spPr/>
        <p:txBody>
          <a:bodyPr/>
          <a:lstStyle/>
          <a:p>
            <a:endParaRPr lang="lt-LT"/>
          </a:p>
        </p:txBody>
      </p:sp>
      <p:sp>
        <p:nvSpPr>
          <p:cNvPr id="6" name="Slide Number Placeholder 5"/>
          <p:cNvSpPr>
            <a:spLocks noGrp="1"/>
          </p:cNvSpPr>
          <p:nvPr>
            <p:ph type="sldNum" sz="quarter" idx="12"/>
          </p:nvPr>
        </p:nvSpPr>
        <p:spPr/>
        <p:txBody>
          <a:bodyPr/>
          <a:lstStyle/>
          <a:p>
            <a:fld id="{9254FE6E-20E5-444F-8DF2-92A097B29A0E}" type="slidenum">
              <a:rPr lang="lt-LT" smtClean="0"/>
              <a:t>‹#›</a:t>
            </a:fld>
            <a:endParaRPr lang="lt-LT"/>
          </a:p>
        </p:txBody>
      </p:sp>
    </p:spTree>
    <p:extLst>
      <p:ext uri="{BB962C8B-B14F-4D97-AF65-F5344CB8AC3E}">
        <p14:creationId xmlns:p14="http://schemas.microsoft.com/office/powerpoint/2010/main" val="182983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lt-LT"/>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lt-LT"/>
          </a:p>
        </p:txBody>
      </p:sp>
      <p:sp>
        <p:nvSpPr>
          <p:cNvPr id="4" name="Date Placeholder 3"/>
          <p:cNvSpPr>
            <a:spLocks noGrp="1"/>
          </p:cNvSpPr>
          <p:nvPr>
            <p:ph type="dt" sz="half" idx="10"/>
          </p:nvPr>
        </p:nvSpPr>
        <p:spPr/>
        <p:txBody>
          <a:bodyPr/>
          <a:lstStyle/>
          <a:p>
            <a:fld id="{56E461E8-B025-4AFD-A26F-2D34A9330E13}" type="datetimeFigureOut">
              <a:rPr lang="lt-LT" smtClean="0"/>
              <a:t>2016-03-17</a:t>
            </a:fld>
            <a:endParaRPr lang="lt-LT"/>
          </a:p>
        </p:txBody>
      </p:sp>
      <p:sp>
        <p:nvSpPr>
          <p:cNvPr id="5" name="Footer Placeholder 4"/>
          <p:cNvSpPr>
            <a:spLocks noGrp="1"/>
          </p:cNvSpPr>
          <p:nvPr>
            <p:ph type="ftr" sz="quarter" idx="11"/>
          </p:nvPr>
        </p:nvSpPr>
        <p:spPr/>
        <p:txBody>
          <a:bodyPr/>
          <a:lstStyle/>
          <a:p>
            <a:endParaRPr lang="lt-LT"/>
          </a:p>
        </p:txBody>
      </p:sp>
      <p:sp>
        <p:nvSpPr>
          <p:cNvPr id="6" name="Slide Number Placeholder 5"/>
          <p:cNvSpPr>
            <a:spLocks noGrp="1"/>
          </p:cNvSpPr>
          <p:nvPr>
            <p:ph type="sldNum" sz="quarter" idx="12"/>
          </p:nvPr>
        </p:nvSpPr>
        <p:spPr/>
        <p:txBody>
          <a:bodyPr/>
          <a:lstStyle/>
          <a:p>
            <a:fld id="{9254FE6E-20E5-444F-8DF2-92A097B29A0E}" type="slidenum">
              <a:rPr lang="lt-LT" smtClean="0"/>
              <a:t>‹#›</a:t>
            </a:fld>
            <a:endParaRPr lang="lt-LT"/>
          </a:p>
        </p:txBody>
      </p:sp>
    </p:spTree>
    <p:extLst>
      <p:ext uri="{BB962C8B-B14F-4D97-AF65-F5344CB8AC3E}">
        <p14:creationId xmlns:p14="http://schemas.microsoft.com/office/powerpoint/2010/main" val="41528424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lt-LT"/>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lt-LT"/>
          </a:p>
        </p:txBody>
      </p:sp>
      <p:sp>
        <p:nvSpPr>
          <p:cNvPr id="4" name="Date Placeholder 3"/>
          <p:cNvSpPr>
            <a:spLocks noGrp="1"/>
          </p:cNvSpPr>
          <p:nvPr>
            <p:ph type="dt" sz="half" idx="10"/>
          </p:nvPr>
        </p:nvSpPr>
        <p:spPr/>
        <p:txBody>
          <a:bodyPr/>
          <a:lstStyle/>
          <a:p>
            <a:fld id="{56E461E8-B025-4AFD-A26F-2D34A9330E13}" type="datetimeFigureOut">
              <a:rPr lang="lt-LT" smtClean="0"/>
              <a:t>2016-03-17</a:t>
            </a:fld>
            <a:endParaRPr lang="lt-LT"/>
          </a:p>
        </p:txBody>
      </p:sp>
      <p:sp>
        <p:nvSpPr>
          <p:cNvPr id="5" name="Footer Placeholder 4"/>
          <p:cNvSpPr>
            <a:spLocks noGrp="1"/>
          </p:cNvSpPr>
          <p:nvPr>
            <p:ph type="ftr" sz="quarter" idx="11"/>
          </p:nvPr>
        </p:nvSpPr>
        <p:spPr/>
        <p:txBody>
          <a:bodyPr/>
          <a:lstStyle/>
          <a:p>
            <a:endParaRPr lang="lt-LT"/>
          </a:p>
        </p:txBody>
      </p:sp>
      <p:sp>
        <p:nvSpPr>
          <p:cNvPr id="6" name="Slide Number Placeholder 5"/>
          <p:cNvSpPr>
            <a:spLocks noGrp="1"/>
          </p:cNvSpPr>
          <p:nvPr>
            <p:ph type="sldNum" sz="quarter" idx="12"/>
          </p:nvPr>
        </p:nvSpPr>
        <p:spPr/>
        <p:txBody>
          <a:bodyPr/>
          <a:lstStyle/>
          <a:p>
            <a:fld id="{9254FE6E-20E5-444F-8DF2-92A097B29A0E}" type="slidenum">
              <a:rPr lang="lt-LT" smtClean="0"/>
              <a:t>‹#›</a:t>
            </a:fld>
            <a:endParaRPr lang="lt-LT"/>
          </a:p>
        </p:txBody>
      </p:sp>
    </p:spTree>
    <p:extLst>
      <p:ext uri="{BB962C8B-B14F-4D97-AF65-F5344CB8AC3E}">
        <p14:creationId xmlns:p14="http://schemas.microsoft.com/office/powerpoint/2010/main" val="19002107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lt-LT"/>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6E461E8-B025-4AFD-A26F-2D34A9330E13}" type="datetimeFigureOut">
              <a:rPr lang="lt-LT" smtClean="0"/>
              <a:t>2016-03-17</a:t>
            </a:fld>
            <a:endParaRPr lang="lt-LT"/>
          </a:p>
        </p:txBody>
      </p:sp>
      <p:sp>
        <p:nvSpPr>
          <p:cNvPr id="5" name="Footer Placeholder 4"/>
          <p:cNvSpPr>
            <a:spLocks noGrp="1"/>
          </p:cNvSpPr>
          <p:nvPr>
            <p:ph type="ftr" sz="quarter" idx="11"/>
          </p:nvPr>
        </p:nvSpPr>
        <p:spPr/>
        <p:txBody>
          <a:bodyPr/>
          <a:lstStyle/>
          <a:p>
            <a:endParaRPr lang="lt-LT"/>
          </a:p>
        </p:txBody>
      </p:sp>
      <p:sp>
        <p:nvSpPr>
          <p:cNvPr id="6" name="Slide Number Placeholder 5"/>
          <p:cNvSpPr>
            <a:spLocks noGrp="1"/>
          </p:cNvSpPr>
          <p:nvPr>
            <p:ph type="sldNum" sz="quarter" idx="12"/>
          </p:nvPr>
        </p:nvSpPr>
        <p:spPr/>
        <p:txBody>
          <a:bodyPr/>
          <a:lstStyle/>
          <a:p>
            <a:fld id="{9254FE6E-20E5-444F-8DF2-92A097B29A0E}" type="slidenum">
              <a:rPr lang="lt-LT" smtClean="0"/>
              <a:t>‹#›</a:t>
            </a:fld>
            <a:endParaRPr lang="lt-LT"/>
          </a:p>
        </p:txBody>
      </p:sp>
    </p:spTree>
    <p:extLst>
      <p:ext uri="{BB962C8B-B14F-4D97-AF65-F5344CB8AC3E}">
        <p14:creationId xmlns:p14="http://schemas.microsoft.com/office/powerpoint/2010/main" val="24897046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lt-LT"/>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lt-LT"/>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lt-LT"/>
          </a:p>
        </p:txBody>
      </p:sp>
      <p:sp>
        <p:nvSpPr>
          <p:cNvPr id="5" name="Date Placeholder 4"/>
          <p:cNvSpPr>
            <a:spLocks noGrp="1"/>
          </p:cNvSpPr>
          <p:nvPr>
            <p:ph type="dt" sz="half" idx="10"/>
          </p:nvPr>
        </p:nvSpPr>
        <p:spPr/>
        <p:txBody>
          <a:bodyPr/>
          <a:lstStyle/>
          <a:p>
            <a:fld id="{56E461E8-B025-4AFD-A26F-2D34A9330E13}" type="datetimeFigureOut">
              <a:rPr lang="lt-LT" smtClean="0"/>
              <a:t>2016-03-17</a:t>
            </a:fld>
            <a:endParaRPr lang="lt-LT"/>
          </a:p>
        </p:txBody>
      </p:sp>
      <p:sp>
        <p:nvSpPr>
          <p:cNvPr id="6" name="Footer Placeholder 5"/>
          <p:cNvSpPr>
            <a:spLocks noGrp="1"/>
          </p:cNvSpPr>
          <p:nvPr>
            <p:ph type="ftr" sz="quarter" idx="11"/>
          </p:nvPr>
        </p:nvSpPr>
        <p:spPr/>
        <p:txBody>
          <a:bodyPr/>
          <a:lstStyle/>
          <a:p>
            <a:endParaRPr lang="lt-LT"/>
          </a:p>
        </p:txBody>
      </p:sp>
      <p:sp>
        <p:nvSpPr>
          <p:cNvPr id="7" name="Slide Number Placeholder 6"/>
          <p:cNvSpPr>
            <a:spLocks noGrp="1"/>
          </p:cNvSpPr>
          <p:nvPr>
            <p:ph type="sldNum" sz="quarter" idx="12"/>
          </p:nvPr>
        </p:nvSpPr>
        <p:spPr/>
        <p:txBody>
          <a:bodyPr/>
          <a:lstStyle/>
          <a:p>
            <a:fld id="{9254FE6E-20E5-444F-8DF2-92A097B29A0E}" type="slidenum">
              <a:rPr lang="lt-LT" smtClean="0"/>
              <a:t>‹#›</a:t>
            </a:fld>
            <a:endParaRPr lang="lt-LT"/>
          </a:p>
        </p:txBody>
      </p:sp>
    </p:spTree>
    <p:extLst>
      <p:ext uri="{BB962C8B-B14F-4D97-AF65-F5344CB8AC3E}">
        <p14:creationId xmlns:p14="http://schemas.microsoft.com/office/powerpoint/2010/main" val="41040168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lt-LT"/>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lt-LT"/>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lt-LT"/>
          </a:p>
        </p:txBody>
      </p:sp>
      <p:sp>
        <p:nvSpPr>
          <p:cNvPr id="7" name="Date Placeholder 6"/>
          <p:cNvSpPr>
            <a:spLocks noGrp="1"/>
          </p:cNvSpPr>
          <p:nvPr>
            <p:ph type="dt" sz="half" idx="10"/>
          </p:nvPr>
        </p:nvSpPr>
        <p:spPr/>
        <p:txBody>
          <a:bodyPr/>
          <a:lstStyle/>
          <a:p>
            <a:fld id="{56E461E8-B025-4AFD-A26F-2D34A9330E13}" type="datetimeFigureOut">
              <a:rPr lang="lt-LT" smtClean="0"/>
              <a:t>2016-03-17</a:t>
            </a:fld>
            <a:endParaRPr lang="lt-LT"/>
          </a:p>
        </p:txBody>
      </p:sp>
      <p:sp>
        <p:nvSpPr>
          <p:cNvPr id="8" name="Footer Placeholder 7"/>
          <p:cNvSpPr>
            <a:spLocks noGrp="1"/>
          </p:cNvSpPr>
          <p:nvPr>
            <p:ph type="ftr" sz="quarter" idx="11"/>
          </p:nvPr>
        </p:nvSpPr>
        <p:spPr/>
        <p:txBody>
          <a:bodyPr/>
          <a:lstStyle/>
          <a:p>
            <a:endParaRPr lang="lt-LT"/>
          </a:p>
        </p:txBody>
      </p:sp>
      <p:sp>
        <p:nvSpPr>
          <p:cNvPr id="9" name="Slide Number Placeholder 8"/>
          <p:cNvSpPr>
            <a:spLocks noGrp="1"/>
          </p:cNvSpPr>
          <p:nvPr>
            <p:ph type="sldNum" sz="quarter" idx="12"/>
          </p:nvPr>
        </p:nvSpPr>
        <p:spPr/>
        <p:txBody>
          <a:bodyPr/>
          <a:lstStyle/>
          <a:p>
            <a:fld id="{9254FE6E-20E5-444F-8DF2-92A097B29A0E}" type="slidenum">
              <a:rPr lang="lt-LT" smtClean="0"/>
              <a:t>‹#›</a:t>
            </a:fld>
            <a:endParaRPr lang="lt-LT"/>
          </a:p>
        </p:txBody>
      </p:sp>
    </p:spTree>
    <p:extLst>
      <p:ext uri="{BB962C8B-B14F-4D97-AF65-F5344CB8AC3E}">
        <p14:creationId xmlns:p14="http://schemas.microsoft.com/office/powerpoint/2010/main" val="19531834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lt-LT"/>
          </a:p>
        </p:txBody>
      </p:sp>
      <p:sp>
        <p:nvSpPr>
          <p:cNvPr id="3" name="Date Placeholder 2"/>
          <p:cNvSpPr>
            <a:spLocks noGrp="1"/>
          </p:cNvSpPr>
          <p:nvPr>
            <p:ph type="dt" sz="half" idx="10"/>
          </p:nvPr>
        </p:nvSpPr>
        <p:spPr/>
        <p:txBody>
          <a:bodyPr/>
          <a:lstStyle/>
          <a:p>
            <a:fld id="{56E461E8-B025-4AFD-A26F-2D34A9330E13}" type="datetimeFigureOut">
              <a:rPr lang="lt-LT" smtClean="0"/>
              <a:t>2016-03-17</a:t>
            </a:fld>
            <a:endParaRPr lang="lt-LT"/>
          </a:p>
        </p:txBody>
      </p:sp>
      <p:sp>
        <p:nvSpPr>
          <p:cNvPr id="4" name="Footer Placeholder 3"/>
          <p:cNvSpPr>
            <a:spLocks noGrp="1"/>
          </p:cNvSpPr>
          <p:nvPr>
            <p:ph type="ftr" sz="quarter" idx="11"/>
          </p:nvPr>
        </p:nvSpPr>
        <p:spPr/>
        <p:txBody>
          <a:bodyPr/>
          <a:lstStyle/>
          <a:p>
            <a:endParaRPr lang="lt-LT"/>
          </a:p>
        </p:txBody>
      </p:sp>
      <p:sp>
        <p:nvSpPr>
          <p:cNvPr id="5" name="Slide Number Placeholder 4"/>
          <p:cNvSpPr>
            <a:spLocks noGrp="1"/>
          </p:cNvSpPr>
          <p:nvPr>
            <p:ph type="sldNum" sz="quarter" idx="12"/>
          </p:nvPr>
        </p:nvSpPr>
        <p:spPr/>
        <p:txBody>
          <a:bodyPr/>
          <a:lstStyle/>
          <a:p>
            <a:fld id="{9254FE6E-20E5-444F-8DF2-92A097B29A0E}" type="slidenum">
              <a:rPr lang="lt-LT" smtClean="0"/>
              <a:t>‹#›</a:t>
            </a:fld>
            <a:endParaRPr lang="lt-LT"/>
          </a:p>
        </p:txBody>
      </p:sp>
    </p:spTree>
    <p:extLst>
      <p:ext uri="{BB962C8B-B14F-4D97-AF65-F5344CB8AC3E}">
        <p14:creationId xmlns:p14="http://schemas.microsoft.com/office/powerpoint/2010/main" val="34720493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461E8-B025-4AFD-A26F-2D34A9330E13}" type="datetimeFigureOut">
              <a:rPr lang="lt-LT" smtClean="0"/>
              <a:t>2016-03-17</a:t>
            </a:fld>
            <a:endParaRPr lang="lt-LT"/>
          </a:p>
        </p:txBody>
      </p:sp>
      <p:sp>
        <p:nvSpPr>
          <p:cNvPr id="3" name="Footer Placeholder 2"/>
          <p:cNvSpPr>
            <a:spLocks noGrp="1"/>
          </p:cNvSpPr>
          <p:nvPr>
            <p:ph type="ftr" sz="quarter" idx="11"/>
          </p:nvPr>
        </p:nvSpPr>
        <p:spPr/>
        <p:txBody>
          <a:bodyPr/>
          <a:lstStyle/>
          <a:p>
            <a:endParaRPr lang="lt-LT"/>
          </a:p>
        </p:txBody>
      </p:sp>
      <p:sp>
        <p:nvSpPr>
          <p:cNvPr id="4" name="Slide Number Placeholder 3"/>
          <p:cNvSpPr>
            <a:spLocks noGrp="1"/>
          </p:cNvSpPr>
          <p:nvPr>
            <p:ph type="sldNum" sz="quarter" idx="12"/>
          </p:nvPr>
        </p:nvSpPr>
        <p:spPr/>
        <p:txBody>
          <a:bodyPr/>
          <a:lstStyle/>
          <a:p>
            <a:fld id="{9254FE6E-20E5-444F-8DF2-92A097B29A0E}" type="slidenum">
              <a:rPr lang="lt-LT" smtClean="0"/>
              <a:t>‹#›</a:t>
            </a:fld>
            <a:endParaRPr lang="lt-LT"/>
          </a:p>
        </p:txBody>
      </p:sp>
    </p:spTree>
    <p:extLst>
      <p:ext uri="{BB962C8B-B14F-4D97-AF65-F5344CB8AC3E}">
        <p14:creationId xmlns:p14="http://schemas.microsoft.com/office/powerpoint/2010/main" val="31601156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lt-LT"/>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lt-LT"/>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6E461E8-B025-4AFD-A26F-2D34A9330E13}" type="datetimeFigureOut">
              <a:rPr lang="lt-LT" smtClean="0"/>
              <a:t>2016-03-17</a:t>
            </a:fld>
            <a:endParaRPr lang="lt-LT"/>
          </a:p>
        </p:txBody>
      </p:sp>
      <p:sp>
        <p:nvSpPr>
          <p:cNvPr id="6" name="Footer Placeholder 5"/>
          <p:cNvSpPr>
            <a:spLocks noGrp="1"/>
          </p:cNvSpPr>
          <p:nvPr>
            <p:ph type="ftr" sz="quarter" idx="11"/>
          </p:nvPr>
        </p:nvSpPr>
        <p:spPr/>
        <p:txBody>
          <a:bodyPr/>
          <a:lstStyle/>
          <a:p>
            <a:endParaRPr lang="lt-LT"/>
          </a:p>
        </p:txBody>
      </p:sp>
      <p:sp>
        <p:nvSpPr>
          <p:cNvPr id="7" name="Slide Number Placeholder 6"/>
          <p:cNvSpPr>
            <a:spLocks noGrp="1"/>
          </p:cNvSpPr>
          <p:nvPr>
            <p:ph type="sldNum" sz="quarter" idx="12"/>
          </p:nvPr>
        </p:nvSpPr>
        <p:spPr/>
        <p:txBody>
          <a:bodyPr/>
          <a:lstStyle/>
          <a:p>
            <a:fld id="{9254FE6E-20E5-444F-8DF2-92A097B29A0E}" type="slidenum">
              <a:rPr lang="lt-LT" smtClean="0"/>
              <a:t>‹#›</a:t>
            </a:fld>
            <a:endParaRPr lang="lt-LT"/>
          </a:p>
        </p:txBody>
      </p:sp>
    </p:spTree>
    <p:extLst>
      <p:ext uri="{BB962C8B-B14F-4D97-AF65-F5344CB8AC3E}">
        <p14:creationId xmlns:p14="http://schemas.microsoft.com/office/powerpoint/2010/main" val="2422702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lt-LT"/>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lt-LT"/>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6E461E8-B025-4AFD-A26F-2D34A9330E13}" type="datetimeFigureOut">
              <a:rPr lang="lt-LT" smtClean="0"/>
              <a:t>2016-03-17</a:t>
            </a:fld>
            <a:endParaRPr lang="lt-LT"/>
          </a:p>
        </p:txBody>
      </p:sp>
      <p:sp>
        <p:nvSpPr>
          <p:cNvPr id="6" name="Footer Placeholder 5"/>
          <p:cNvSpPr>
            <a:spLocks noGrp="1"/>
          </p:cNvSpPr>
          <p:nvPr>
            <p:ph type="ftr" sz="quarter" idx="11"/>
          </p:nvPr>
        </p:nvSpPr>
        <p:spPr/>
        <p:txBody>
          <a:bodyPr/>
          <a:lstStyle/>
          <a:p>
            <a:endParaRPr lang="lt-LT"/>
          </a:p>
        </p:txBody>
      </p:sp>
      <p:sp>
        <p:nvSpPr>
          <p:cNvPr id="7" name="Slide Number Placeholder 6"/>
          <p:cNvSpPr>
            <a:spLocks noGrp="1"/>
          </p:cNvSpPr>
          <p:nvPr>
            <p:ph type="sldNum" sz="quarter" idx="12"/>
          </p:nvPr>
        </p:nvSpPr>
        <p:spPr/>
        <p:txBody>
          <a:bodyPr/>
          <a:lstStyle/>
          <a:p>
            <a:fld id="{9254FE6E-20E5-444F-8DF2-92A097B29A0E}" type="slidenum">
              <a:rPr lang="lt-LT" smtClean="0"/>
              <a:t>‹#›</a:t>
            </a:fld>
            <a:endParaRPr lang="lt-LT"/>
          </a:p>
        </p:txBody>
      </p:sp>
    </p:spTree>
    <p:extLst>
      <p:ext uri="{BB962C8B-B14F-4D97-AF65-F5344CB8AC3E}">
        <p14:creationId xmlns:p14="http://schemas.microsoft.com/office/powerpoint/2010/main" val="38345499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lt-LT"/>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lt-LT"/>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E461E8-B025-4AFD-A26F-2D34A9330E13}" type="datetimeFigureOut">
              <a:rPr lang="lt-LT" smtClean="0"/>
              <a:t>2016-03-17</a:t>
            </a:fld>
            <a:endParaRPr lang="lt-LT"/>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lt-LT"/>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54FE6E-20E5-444F-8DF2-92A097B29A0E}" type="slidenum">
              <a:rPr lang="lt-LT" smtClean="0"/>
              <a:t>‹#›</a:t>
            </a:fld>
            <a:endParaRPr lang="lt-LT"/>
          </a:p>
        </p:txBody>
      </p:sp>
    </p:spTree>
    <p:extLst>
      <p:ext uri="{BB962C8B-B14F-4D97-AF65-F5344CB8AC3E}">
        <p14:creationId xmlns:p14="http://schemas.microsoft.com/office/powerpoint/2010/main" val="27463594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lt-L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youtube.com/watch?v=V8dCdQ3iTrc" TargetMode="External"/><Relationship Id="rId2" Type="http://schemas.openxmlformats.org/officeDocument/2006/relationships/hyperlink" Target="https://www.youtube.com/watch?v=N9pOq8u6-bA" TargetMode="External"/><Relationship Id="rId1" Type="http://schemas.openxmlformats.org/officeDocument/2006/relationships/slideLayout" Target="../slideLayouts/slideLayout2.xml"/><Relationship Id="rId4" Type="http://schemas.openxmlformats.org/officeDocument/2006/relationships/image" Target="../media/image14.jpeg"/></Relationships>
</file>

<file path=ppt/slides/_rels/slide12.xml.rels><?xml version="1.0" encoding="UTF-8" standalone="yes"?>
<Relationships xmlns="http://schemas.openxmlformats.org/package/2006/relationships"><Relationship Id="rId3" Type="http://schemas.openxmlformats.org/officeDocument/2006/relationships/hyperlink" Target="https://www.youtube.com/watch?v=_qi4hgT_d0o" TargetMode="External"/><Relationship Id="rId2" Type="http://schemas.openxmlformats.org/officeDocument/2006/relationships/hyperlink" Target="https://www.youtube.com/watch?v=Vmiqds2mZV4" TargetMode="External"/><Relationship Id="rId1" Type="http://schemas.openxmlformats.org/officeDocument/2006/relationships/slideLayout" Target="../slideLayouts/slideLayout2.xml"/><Relationship Id="rId6" Type="http://schemas.openxmlformats.org/officeDocument/2006/relationships/image" Target="../media/image15.jpeg"/><Relationship Id="rId5" Type="http://schemas.openxmlformats.org/officeDocument/2006/relationships/hyperlink" Target="https://www.youtube.com/watch?v=ttanIwyblOU" TargetMode="External"/><Relationship Id="rId4" Type="http://schemas.openxmlformats.org/officeDocument/2006/relationships/hyperlink" Target="https://www.youtube.com/watch?v=Y1Psx24n3rM"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hyperlink" Target="https://www.youtube.com/watch?v=rsNGUzYZv5c&amp;index=1&amp;list=PL9vpXkVmw-jw2eYtum25aAKgK5vhsCWlW"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ww.youtube.com/watch?v=Hloic1oBfug" TargetMode="External"/><Relationship Id="rId2" Type="http://schemas.openxmlformats.org/officeDocument/2006/relationships/hyperlink" Target="https://www.youtube.com/watch?v=PM64-lqYyZ8" TargetMode="External"/><Relationship Id="rId1" Type="http://schemas.openxmlformats.org/officeDocument/2006/relationships/slideLayout" Target="../slideLayouts/slideLayout2.xml"/><Relationship Id="rId5" Type="http://schemas.openxmlformats.org/officeDocument/2006/relationships/image" Target="../media/image18.jpg"/><Relationship Id="rId4" Type="http://schemas.openxmlformats.org/officeDocument/2006/relationships/image" Target="../media/image17.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en.wikipedia.org/wiki/Switched-On_Bach" TargetMode="External"/><Relationship Id="rId7" Type="http://schemas.openxmlformats.org/officeDocument/2006/relationships/image" Target="../media/image21.jpeg"/><Relationship Id="rId2" Type="http://schemas.openxmlformats.org/officeDocument/2006/relationships/image" Target="../media/image19.jpg"/><Relationship Id="rId1" Type="http://schemas.openxmlformats.org/officeDocument/2006/relationships/slideLayout" Target="../slideLayouts/slideLayout2.xml"/><Relationship Id="rId6" Type="http://schemas.openxmlformats.org/officeDocument/2006/relationships/hyperlink" Target="http://www.doepfer.de/" TargetMode="External"/><Relationship Id="rId5" Type="http://schemas.openxmlformats.org/officeDocument/2006/relationships/image" Target="../media/image20.jpg"/><Relationship Id="rId4" Type="http://schemas.openxmlformats.org/officeDocument/2006/relationships/hyperlink" Target="https://en.wikipedia.org/wiki/Moog_modular_synthesizer"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s://www.youtube.com/watch?v=vugqRAX7xQE" TargetMode="External"/><Relationship Id="rId2" Type="http://schemas.openxmlformats.org/officeDocument/2006/relationships/hyperlink" Target="https://www.youtube.com/watch?v=75V4ClJZME4" TargetMode="External"/><Relationship Id="rId1" Type="http://schemas.openxmlformats.org/officeDocument/2006/relationships/slideLayout" Target="../slideLayouts/slideLayout2.xml"/><Relationship Id="rId5" Type="http://schemas.openxmlformats.org/officeDocument/2006/relationships/hyperlink" Target="https://www.youtube.com/watch?v=5PNbEfLIEDs" TargetMode="External"/><Relationship Id="rId4" Type="http://schemas.openxmlformats.org/officeDocument/2006/relationships/hyperlink" Target="https://www.youtube.com/watch?v=qssa6ec7faQ" TargetMode="External"/></Relationships>
</file>

<file path=ppt/slides/_rels/slide18.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www.youtube.com/watch?v=6GrN--oVExg" TargetMode="External"/><Relationship Id="rId2" Type="http://schemas.openxmlformats.org/officeDocument/2006/relationships/hyperlink" Target="https://www.youtube.com/watch?v=EhXU7wQCU0Y" TargetMode="External"/><Relationship Id="rId1" Type="http://schemas.openxmlformats.org/officeDocument/2006/relationships/slideLayout" Target="../slideLayouts/slideLayout2.xml"/><Relationship Id="rId4" Type="http://schemas.openxmlformats.org/officeDocument/2006/relationships/image" Target="../media/image23.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en.wikipedia.org/wiki/Chiptune" TargetMode="External"/><Relationship Id="rId2" Type="http://schemas.openxmlformats.org/officeDocument/2006/relationships/image" Target="../media/image24.jfi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hyperlink" Target="https://www.youtube.com/watch?v=6BOXR008V2I" TargetMode="External"/><Relationship Id="rId3" Type="http://schemas.openxmlformats.org/officeDocument/2006/relationships/hyperlink" Target="https://en.wikipedia.org/wiki/Video_game_music" TargetMode="External"/><Relationship Id="rId7" Type="http://schemas.openxmlformats.org/officeDocument/2006/relationships/hyperlink" Target="https://www.youtube.com/watch?v=ia8bhFoqkVE" TargetMode="External"/><Relationship Id="rId2" Type="http://schemas.openxmlformats.org/officeDocument/2006/relationships/image" Target="../media/image25.jpeg"/><Relationship Id="rId1" Type="http://schemas.openxmlformats.org/officeDocument/2006/relationships/slideLayout" Target="../slideLayouts/slideLayout2.xml"/><Relationship Id="rId6" Type="http://schemas.openxmlformats.org/officeDocument/2006/relationships/hyperlink" Target="https://www.youtube.com/watch?v=lKhr66gNYvs" TargetMode="External"/><Relationship Id="rId5" Type="http://schemas.openxmlformats.org/officeDocument/2006/relationships/hyperlink" Target="https://www.youtube.com/watch?v=QviYF0tiLnk" TargetMode="External"/><Relationship Id="rId10" Type="http://schemas.openxmlformats.org/officeDocument/2006/relationships/image" Target="../media/image26.png"/><Relationship Id="rId4" Type="http://schemas.openxmlformats.org/officeDocument/2006/relationships/hyperlink" Target="https://www.youtube.com/watch?v=g8jd9VvJodI" TargetMode="External"/><Relationship Id="rId9" Type="http://schemas.openxmlformats.org/officeDocument/2006/relationships/hyperlink" Target="https://www.youtube.com/watch?v=4Yx4Ue7QLLw" TargetMode="External"/></Relationships>
</file>

<file path=ppt/slides/_rels/slide22.xml.rels><?xml version="1.0" encoding="UTF-8" standalone="yes"?>
<Relationships xmlns="http://schemas.openxmlformats.org/package/2006/relationships"><Relationship Id="rId2" Type="http://schemas.openxmlformats.org/officeDocument/2006/relationships/hyperlink" Target="http://techno.org/electronic-music-guide/"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www.youtube.com/watch?v=Hloic1oBfug" TargetMode="External"/><Relationship Id="rId2" Type="http://schemas.openxmlformats.org/officeDocument/2006/relationships/hyperlink" Target="http://120years.net/" TargetMode="External"/><Relationship Id="rId1" Type="http://schemas.openxmlformats.org/officeDocument/2006/relationships/slideLayout" Target="../slideLayouts/slideLayout2.xml"/><Relationship Id="rId5" Type="http://schemas.openxmlformats.org/officeDocument/2006/relationships/hyperlink" Target="http://hvsc.c64.org/" TargetMode="External"/><Relationship Id="rId4" Type="http://schemas.openxmlformats.org/officeDocument/2006/relationships/hyperlink" Target="http://techno.org/electronic-music-guide/"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youtube.com/watch?v=6EU0ISo996A" TargetMode="External"/><Relationship Id="rId2" Type="http://schemas.openxmlformats.org/officeDocument/2006/relationships/hyperlink" Target="https://soundcloud.com/thorwald-j-rgensen/first-airphonic-suite"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youtu.be/_3H5JbkPXpw" TargetMode="External"/><Relationship Id="rId2" Type="http://schemas.openxmlformats.org/officeDocument/2006/relationships/image" Target="../media/image8.jpg"/><Relationship Id="rId1" Type="http://schemas.openxmlformats.org/officeDocument/2006/relationships/slideLayout" Target="../slideLayouts/slideLayout2.xml"/><Relationship Id="rId6" Type="http://schemas.openxmlformats.org/officeDocument/2006/relationships/image" Target="../media/image10.jpg"/><Relationship Id="rId5" Type="http://schemas.openxmlformats.org/officeDocument/2006/relationships/hyperlink" Target="https://www.youtube.com/watch?v=OnlsfeRNw1I" TargetMode="External"/><Relationship Id="rId4" Type="http://schemas.openxmlformats.org/officeDocument/2006/relationships/image" Target="../media/image9.jpg"/></Relationships>
</file>

<file path=ppt/slides/_rels/slide8.xml.rels><?xml version="1.0" encoding="UTF-8" standalone="yes"?>
<Relationships xmlns="http://schemas.openxmlformats.org/package/2006/relationships"><Relationship Id="rId3" Type="http://schemas.openxmlformats.org/officeDocument/2006/relationships/hyperlink" Target="https://youtu.be/nTlc4Nvyhw4?t=29m43s" TargetMode="External"/><Relationship Id="rId2" Type="http://schemas.openxmlformats.org/officeDocument/2006/relationships/image" Target="../media/image11.jpg"/><Relationship Id="rId1" Type="http://schemas.openxmlformats.org/officeDocument/2006/relationships/slideLayout" Target="../slideLayouts/slideLayout2.xml"/><Relationship Id="rId4" Type="http://schemas.openxmlformats.org/officeDocument/2006/relationships/image" Target="../media/image12.jpg"/></Relationships>
</file>

<file path=ppt/slides/_rels/slide9.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hyperlink" Target="https://www.youtube.com/watch?v=6jKme27M6xU"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Elektronin</a:t>
            </a:r>
            <a:r>
              <a:rPr lang="lt-LT" dirty="0" smtClean="0"/>
              <a:t>ė muzika</a:t>
            </a:r>
            <a:endParaRPr lang="lt-LT" dirty="0"/>
          </a:p>
        </p:txBody>
      </p:sp>
      <p:sp>
        <p:nvSpPr>
          <p:cNvPr id="3" name="Subtitle 2"/>
          <p:cNvSpPr>
            <a:spLocks noGrp="1"/>
          </p:cNvSpPr>
          <p:nvPr>
            <p:ph type="subTitle" idx="1"/>
          </p:nvPr>
        </p:nvSpPr>
        <p:spPr/>
        <p:txBody>
          <a:bodyPr/>
          <a:lstStyle/>
          <a:p>
            <a:r>
              <a:rPr lang="lt-LT" dirty="0" smtClean="0"/>
              <a:t>Istorinė apžvalga ir pagrindiniai aspektai</a:t>
            </a:r>
            <a:endParaRPr lang="lt-LT" dirty="0"/>
          </a:p>
        </p:txBody>
      </p:sp>
    </p:spTree>
    <p:extLst>
      <p:ext uri="{BB962C8B-B14F-4D97-AF65-F5344CB8AC3E}">
        <p14:creationId xmlns:p14="http://schemas.microsoft.com/office/powerpoint/2010/main" val="86378446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1940-1960: </a:t>
            </a:r>
            <a:r>
              <a:rPr lang="en-US" dirty="0" err="1" smtClean="0"/>
              <a:t>Vystymasis</a:t>
            </a:r>
            <a:endParaRPr lang="lt-LT" dirty="0"/>
          </a:p>
        </p:txBody>
      </p:sp>
      <p:sp>
        <p:nvSpPr>
          <p:cNvPr id="3" name="Content Placeholder 2"/>
          <p:cNvSpPr>
            <a:spLocks noGrp="1"/>
          </p:cNvSpPr>
          <p:nvPr>
            <p:ph idx="1"/>
          </p:nvPr>
        </p:nvSpPr>
        <p:spPr/>
        <p:txBody>
          <a:bodyPr/>
          <a:lstStyle/>
          <a:p>
            <a:r>
              <a:rPr lang="en-US" dirty="0" err="1" smtClean="0"/>
              <a:t>Musique</a:t>
            </a:r>
            <a:r>
              <a:rPr lang="en-US" dirty="0" smtClean="0"/>
              <a:t> </a:t>
            </a:r>
            <a:r>
              <a:rPr lang="en-US" dirty="0" err="1" smtClean="0"/>
              <a:t>concrète</a:t>
            </a:r>
            <a:r>
              <a:rPr lang="en-US" dirty="0" smtClean="0"/>
              <a:t> (Halim El-</a:t>
            </a:r>
            <a:r>
              <a:rPr lang="en-US" dirty="0" err="1" smtClean="0"/>
              <a:t>Dabh</a:t>
            </a:r>
            <a:r>
              <a:rPr lang="en-US" dirty="0" smtClean="0"/>
              <a:t>, Pierre Schaeffer, Pierre Henry)</a:t>
            </a:r>
          </a:p>
          <a:p>
            <a:r>
              <a:rPr lang="lt-LT" dirty="0" err="1" smtClean="0"/>
              <a:t>Elektronische</a:t>
            </a:r>
            <a:r>
              <a:rPr lang="lt-LT" dirty="0" smtClean="0"/>
              <a:t> </a:t>
            </a:r>
            <a:r>
              <a:rPr lang="lt-LT" dirty="0" err="1" smtClean="0"/>
              <a:t>Musik</a:t>
            </a:r>
            <a:r>
              <a:rPr lang="en-US" dirty="0" smtClean="0"/>
              <a:t> (</a:t>
            </a:r>
            <a:r>
              <a:rPr lang="en-US" dirty="0" err="1" smtClean="0"/>
              <a:t>Karlheinz</a:t>
            </a:r>
            <a:r>
              <a:rPr lang="en-US" dirty="0" smtClean="0"/>
              <a:t> Stockhausen, WDR Studio)</a:t>
            </a:r>
          </a:p>
          <a:p>
            <a:r>
              <a:rPr lang="en-US" dirty="0" smtClean="0"/>
              <a:t>Columbia-Princeton Center (Vladimir </a:t>
            </a:r>
            <a:r>
              <a:rPr lang="en-US" dirty="0" err="1" smtClean="0"/>
              <a:t>Ussachevsky</a:t>
            </a:r>
            <a:r>
              <a:rPr lang="en-US" dirty="0" smtClean="0"/>
              <a:t>, Otto </a:t>
            </a:r>
            <a:r>
              <a:rPr lang="en-US" dirty="0" err="1" smtClean="0"/>
              <a:t>Luening</a:t>
            </a:r>
            <a:r>
              <a:rPr lang="en-US" dirty="0" smtClean="0"/>
              <a:t>)</a:t>
            </a:r>
          </a:p>
          <a:p>
            <a:r>
              <a:rPr lang="en-US" dirty="0" smtClean="0"/>
              <a:t>1957</a:t>
            </a:r>
            <a:r>
              <a:rPr lang="lt-LT" dirty="0" smtClean="0"/>
              <a:t>-1960</a:t>
            </a:r>
            <a:r>
              <a:rPr lang="en-US" dirty="0" smtClean="0"/>
              <a:t>:</a:t>
            </a:r>
            <a:r>
              <a:rPr lang="lt-LT" dirty="0" smtClean="0"/>
              <a:t> </a:t>
            </a:r>
            <a:r>
              <a:rPr lang="en-US" dirty="0" smtClean="0"/>
              <a:t>MUSIC</a:t>
            </a:r>
            <a:r>
              <a:rPr lang="lt-LT" dirty="0" smtClean="0"/>
              <a:t> I - MUSIC</a:t>
            </a:r>
            <a:r>
              <a:rPr lang="en-US" dirty="0" smtClean="0"/>
              <a:t> </a:t>
            </a:r>
            <a:r>
              <a:rPr lang="lt-LT" dirty="0" smtClean="0"/>
              <a:t>I</a:t>
            </a:r>
            <a:r>
              <a:rPr lang="en-US" dirty="0" smtClean="0"/>
              <a:t>I</a:t>
            </a:r>
            <a:r>
              <a:rPr lang="lt-LT" dirty="0" smtClean="0"/>
              <a:t>I</a:t>
            </a:r>
            <a:r>
              <a:rPr lang="en-US" dirty="0" smtClean="0"/>
              <a:t> (Max Mathews)</a:t>
            </a:r>
            <a:endParaRPr lang="lt-LT" dirty="0"/>
          </a:p>
        </p:txBody>
      </p:sp>
    </p:spTree>
    <p:extLst>
      <p:ext uri="{BB962C8B-B14F-4D97-AF65-F5344CB8AC3E}">
        <p14:creationId xmlns:p14="http://schemas.microsoft.com/office/powerpoint/2010/main" val="85457774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dirty="0" err="1" smtClean="0"/>
              <a:t>Musique</a:t>
            </a:r>
            <a:r>
              <a:rPr lang="lt-LT" dirty="0" smtClean="0"/>
              <a:t> </a:t>
            </a:r>
            <a:r>
              <a:rPr lang="lt-LT" dirty="0" err="1" smtClean="0"/>
              <a:t>concrète</a:t>
            </a:r>
            <a:r>
              <a:rPr lang="lt-LT" dirty="0" smtClean="0"/>
              <a:t> (</a:t>
            </a:r>
            <a:r>
              <a:rPr lang="lt-LT" dirty="0" err="1" smtClean="0"/>
              <a:t>El-Dabh</a:t>
            </a:r>
            <a:r>
              <a:rPr lang="lt-LT" dirty="0" smtClean="0"/>
              <a:t>, </a:t>
            </a:r>
            <a:r>
              <a:rPr lang="lt-LT" dirty="0" err="1" smtClean="0"/>
              <a:t>Schaeffer</a:t>
            </a:r>
            <a:r>
              <a:rPr lang="lt-LT" dirty="0" smtClean="0"/>
              <a:t>, Henry)</a:t>
            </a:r>
            <a:endParaRPr lang="lt-LT" dirty="0"/>
          </a:p>
        </p:txBody>
      </p:sp>
      <p:sp>
        <p:nvSpPr>
          <p:cNvPr id="3" name="Content Placeholder 2"/>
          <p:cNvSpPr>
            <a:spLocks noGrp="1"/>
          </p:cNvSpPr>
          <p:nvPr>
            <p:ph idx="1"/>
          </p:nvPr>
        </p:nvSpPr>
        <p:spPr/>
        <p:txBody>
          <a:bodyPr/>
          <a:lstStyle/>
          <a:p>
            <a:r>
              <a:rPr lang="lt-LT" dirty="0" smtClean="0"/>
              <a:t>Pirmoji elektroakustinė muzika – į juostą įrašytų akustinių garsų apdorojimas, miksavimas</a:t>
            </a:r>
          </a:p>
          <a:p>
            <a:r>
              <a:rPr lang="lt-LT" dirty="0" smtClean="0"/>
              <a:t>1944: </a:t>
            </a:r>
            <a:r>
              <a:rPr lang="lt-LT" dirty="0" err="1" smtClean="0"/>
              <a:t>Halim</a:t>
            </a:r>
            <a:r>
              <a:rPr lang="lt-LT" dirty="0" smtClean="0"/>
              <a:t> </a:t>
            </a:r>
            <a:r>
              <a:rPr lang="lt-LT" dirty="0" err="1" smtClean="0"/>
              <a:t>El-Dabh</a:t>
            </a:r>
            <a:r>
              <a:rPr lang="lt-LT" dirty="0" smtClean="0"/>
              <a:t> eksperimentai</a:t>
            </a:r>
          </a:p>
          <a:p>
            <a:r>
              <a:rPr lang="lt-LT" dirty="0" smtClean="0">
                <a:hlinkClick r:id="rId2"/>
              </a:rPr>
              <a:t>1948: </a:t>
            </a:r>
            <a:r>
              <a:rPr lang="lt-LT" dirty="0" err="1" smtClean="0">
                <a:hlinkClick r:id="rId2"/>
              </a:rPr>
              <a:t>Pierre</a:t>
            </a:r>
            <a:r>
              <a:rPr lang="lt-LT" dirty="0" smtClean="0">
                <a:hlinkClick r:id="rId2"/>
              </a:rPr>
              <a:t> </a:t>
            </a:r>
            <a:r>
              <a:rPr lang="lt-LT" dirty="0" err="1" smtClean="0">
                <a:hlinkClick r:id="rId2"/>
              </a:rPr>
              <a:t>Schaeffer</a:t>
            </a:r>
            <a:r>
              <a:rPr lang="lt-LT" dirty="0" smtClean="0">
                <a:hlinkClick r:id="rId2"/>
              </a:rPr>
              <a:t> – </a:t>
            </a:r>
            <a:r>
              <a:rPr lang="lt-LT" i="1" dirty="0" err="1" smtClean="0">
                <a:hlinkClick r:id="rId2"/>
              </a:rPr>
              <a:t>Etude</a:t>
            </a:r>
            <a:r>
              <a:rPr lang="lt-LT" i="1" dirty="0" smtClean="0">
                <a:hlinkClick r:id="rId2"/>
              </a:rPr>
              <a:t> </a:t>
            </a:r>
            <a:r>
              <a:rPr lang="lt-LT" i="1" dirty="0" err="1" smtClean="0">
                <a:hlinkClick r:id="rId2"/>
              </a:rPr>
              <a:t>aux</a:t>
            </a:r>
            <a:r>
              <a:rPr lang="lt-LT" i="1" dirty="0" smtClean="0">
                <a:hlinkClick r:id="rId2"/>
              </a:rPr>
              <a:t> </a:t>
            </a:r>
            <a:br>
              <a:rPr lang="lt-LT" i="1" dirty="0" smtClean="0">
                <a:hlinkClick r:id="rId2"/>
              </a:rPr>
            </a:br>
            <a:r>
              <a:rPr lang="lt-LT" i="1" dirty="0" err="1" smtClean="0">
                <a:hlinkClick r:id="rId2"/>
              </a:rPr>
              <a:t>chemins</a:t>
            </a:r>
            <a:r>
              <a:rPr lang="lt-LT" i="1" dirty="0" smtClean="0">
                <a:hlinkClick r:id="rId2"/>
              </a:rPr>
              <a:t> de </a:t>
            </a:r>
            <a:r>
              <a:rPr lang="lt-LT" i="1" dirty="0" err="1" smtClean="0">
                <a:hlinkClick r:id="rId2"/>
              </a:rPr>
              <a:t>fer</a:t>
            </a:r>
            <a:endParaRPr lang="lt-LT" i="1" dirty="0" smtClean="0"/>
          </a:p>
          <a:p>
            <a:r>
              <a:rPr lang="lt-LT" dirty="0" err="1" smtClean="0">
                <a:hlinkClick r:id="rId3"/>
              </a:rPr>
              <a:t>Shaeffer</a:t>
            </a:r>
            <a:r>
              <a:rPr lang="lt-LT" dirty="0" smtClean="0">
                <a:hlinkClick r:id="rId3"/>
              </a:rPr>
              <a:t> ir Henry </a:t>
            </a:r>
            <a:r>
              <a:rPr lang="lt-LT" dirty="0" err="1" smtClean="0">
                <a:hlinkClick r:id="rId3"/>
              </a:rPr>
              <a:t>kolaboracijos</a:t>
            </a:r>
            <a:r>
              <a:rPr lang="lt-LT" dirty="0" smtClean="0">
                <a:hlinkClick r:id="rId3"/>
              </a:rPr>
              <a:t>:</a:t>
            </a:r>
            <a:br>
              <a:rPr lang="lt-LT" dirty="0" smtClean="0">
                <a:hlinkClick r:id="rId3"/>
              </a:rPr>
            </a:br>
            <a:r>
              <a:rPr lang="lt-LT" i="1" dirty="0" err="1" smtClean="0">
                <a:hlinkClick r:id="rId3"/>
              </a:rPr>
              <a:t>Symphonie</a:t>
            </a:r>
            <a:r>
              <a:rPr lang="lt-LT" i="1" dirty="0" smtClean="0">
                <a:hlinkClick r:id="rId3"/>
              </a:rPr>
              <a:t> </a:t>
            </a:r>
            <a:r>
              <a:rPr lang="lt-LT" i="1" dirty="0" err="1" smtClean="0">
                <a:hlinkClick r:id="rId3"/>
              </a:rPr>
              <a:t>pour</a:t>
            </a:r>
            <a:r>
              <a:rPr lang="lt-LT" i="1" dirty="0" smtClean="0">
                <a:hlinkClick r:id="rId3"/>
              </a:rPr>
              <a:t> </a:t>
            </a:r>
            <a:r>
              <a:rPr lang="lt-LT" i="1" dirty="0" err="1" smtClean="0">
                <a:hlinkClick r:id="rId3"/>
              </a:rPr>
              <a:t>un</a:t>
            </a:r>
            <a:r>
              <a:rPr lang="lt-LT" i="1" dirty="0" smtClean="0">
                <a:hlinkClick r:id="rId3"/>
              </a:rPr>
              <a:t> </a:t>
            </a:r>
            <a:r>
              <a:rPr lang="lt-LT" i="1" dirty="0" err="1" smtClean="0">
                <a:hlinkClick r:id="rId3"/>
              </a:rPr>
              <a:t>homme</a:t>
            </a:r>
            <a:r>
              <a:rPr lang="lt-LT" i="1" dirty="0" smtClean="0">
                <a:hlinkClick r:id="rId3"/>
              </a:rPr>
              <a:t> </a:t>
            </a:r>
            <a:r>
              <a:rPr lang="lt-LT" i="1" dirty="0" err="1" smtClean="0">
                <a:hlinkClick r:id="rId3"/>
              </a:rPr>
              <a:t>seul</a:t>
            </a:r>
            <a:r>
              <a:rPr lang="lt-LT" i="1" dirty="0" smtClean="0">
                <a:hlinkClick r:id="rId3"/>
              </a:rPr>
              <a:t> </a:t>
            </a:r>
            <a:r>
              <a:rPr lang="lt-LT" dirty="0" smtClean="0">
                <a:hlinkClick r:id="rId3"/>
              </a:rPr>
              <a:t>(1950)</a:t>
            </a:r>
            <a:endParaRPr lang="lt-LT" dirty="0" smtClean="0"/>
          </a:p>
        </p:txBody>
      </p:sp>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175241" y="2411263"/>
            <a:ext cx="3887754" cy="3180062"/>
          </a:xfrm>
          <a:prstGeom prst="rect">
            <a:avLst/>
          </a:prstGeom>
        </p:spPr>
      </p:pic>
      <p:sp>
        <p:nvSpPr>
          <p:cNvPr id="5" name="TextBox 4"/>
          <p:cNvSpPr txBox="1"/>
          <p:nvPr/>
        </p:nvSpPr>
        <p:spPr>
          <a:xfrm>
            <a:off x="7175241" y="5591325"/>
            <a:ext cx="3666388" cy="369332"/>
          </a:xfrm>
          <a:prstGeom prst="rect">
            <a:avLst/>
          </a:prstGeom>
          <a:noFill/>
        </p:spPr>
        <p:txBody>
          <a:bodyPr wrap="none" rtlCol="0">
            <a:spAutoFit/>
          </a:bodyPr>
          <a:lstStyle/>
          <a:p>
            <a:r>
              <a:rPr lang="lt-LT" dirty="0" smtClean="0"/>
              <a:t>II pasaulinio karo laikų magnetofonas</a:t>
            </a:r>
            <a:endParaRPr lang="lt-LT" dirty="0"/>
          </a:p>
        </p:txBody>
      </p:sp>
    </p:spTree>
    <p:extLst>
      <p:ext uri="{BB962C8B-B14F-4D97-AF65-F5344CB8AC3E}">
        <p14:creationId xmlns:p14="http://schemas.microsoft.com/office/powerpoint/2010/main" val="25352474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dirty="0" err="1" smtClean="0"/>
              <a:t>Elektronische</a:t>
            </a:r>
            <a:r>
              <a:rPr lang="lt-LT" dirty="0" smtClean="0"/>
              <a:t> </a:t>
            </a:r>
            <a:r>
              <a:rPr lang="lt-LT" dirty="0" err="1" smtClean="0"/>
              <a:t>Musik</a:t>
            </a:r>
            <a:r>
              <a:rPr lang="en-US" dirty="0" smtClean="0"/>
              <a:t> / WDR</a:t>
            </a:r>
            <a:endParaRPr lang="lt-LT" dirty="0"/>
          </a:p>
        </p:txBody>
      </p:sp>
      <p:sp>
        <p:nvSpPr>
          <p:cNvPr id="3" name="Content Placeholder 2"/>
          <p:cNvSpPr>
            <a:spLocks noGrp="1"/>
          </p:cNvSpPr>
          <p:nvPr>
            <p:ph idx="1"/>
          </p:nvPr>
        </p:nvSpPr>
        <p:spPr/>
        <p:txBody>
          <a:bodyPr/>
          <a:lstStyle/>
          <a:p>
            <a:r>
              <a:rPr lang="en-US" dirty="0" smtClean="0"/>
              <a:t>1951: Studio </a:t>
            </a:r>
            <a:r>
              <a:rPr lang="de-DE" dirty="0" smtClean="0"/>
              <a:t>für </a:t>
            </a:r>
            <a:r>
              <a:rPr lang="de-DE" dirty="0"/>
              <a:t>elektronische Musik des Westdeutschen </a:t>
            </a:r>
            <a:r>
              <a:rPr lang="de-DE" dirty="0" smtClean="0"/>
              <a:t>Rundfunks (Werner Meyer-Eppler, Robert Beyer)</a:t>
            </a:r>
          </a:p>
          <a:p>
            <a:r>
              <a:rPr lang="de-DE" dirty="0" smtClean="0"/>
              <a:t>Melochord, Monochord sintezatoriai</a:t>
            </a:r>
          </a:p>
          <a:p>
            <a:r>
              <a:rPr lang="de-DE" dirty="0" smtClean="0"/>
              <a:t>1953: K. Stockhausen pradeda dirbti</a:t>
            </a:r>
            <a:r>
              <a:rPr lang="en-US" dirty="0"/>
              <a:t/>
            </a:r>
            <a:br>
              <a:rPr lang="en-US" dirty="0"/>
            </a:br>
            <a:r>
              <a:rPr lang="en-US" dirty="0" smtClean="0"/>
              <a:t>WDR </a:t>
            </a:r>
            <a:r>
              <a:rPr lang="en-US" dirty="0" err="1" smtClean="0"/>
              <a:t>studijoje</a:t>
            </a:r>
            <a:endParaRPr lang="en-US" dirty="0" smtClean="0"/>
          </a:p>
          <a:p>
            <a:r>
              <a:rPr lang="en-US" dirty="0" smtClean="0"/>
              <a:t>1953-1954: </a:t>
            </a:r>
            <a:r>
              <a:rPr lang="en-US" i="1" dirty="0" err="1" smtClean="0">
                <a:hlinkClick r:id="rId2"/>
              </a:rPr>
              <a:t>Studie</a:t>
            </a:r>
            <a:r>
              <a:rPr lang="en-US" i="1" dirty="0" smtClean="0">
                <a:hlinkClick r:id="rId2"/>
              </a:rPr>
              <a:t> I</a:t>
            </a:r>
            <a:r>
              <a:rPr lang="en-US" dirty="0" smtClean="0"/>
              <a:t> </a:t>
            </a:r>
            <a:r>
              <a:rPr lang="en-US" dirty="0" err="1" smtClean="0"/>
              <a:t>ir</a:t>
            </a:r>
            <a:r>
              <a:rPr lang="en-US" dirty="0" smtClean="0"/>
              <a:t> </a:t>
            </a:r>
            <a:r>
              <a:rPr lang="en-US" i="1" dirty="0" err="1" smtClean="0">
                <a:hlinkClick r:id="rId3"/>
              </a:rPr>
              <a:t>Studie</a:t>
            </a:r>
            <a:r>
              <a:rPr lang="en-US" i="1" dirty="0" smtClean="0">
                <a:hlinkClick r:id="rId3"/>
              </a:rPr>
              <a:t> II</a:t>
            </a:r>
            <a:endParaRPr lang="en-US" i="1" dirty="0" smtClean="0"/>
          </a:p>
          <a:p>
            <a:r>
              <a:rPr lang="en-US" dirty="0"/>
              <a:t>1955-1956: </a:t>
            </a:r>
            <a:r>
              <a:rPr lang="en-US" i="1" dirty="0" err="1">
                <a:hlinkClick r:id="rId4"/>
              </a:rPr>
              <a:t>Gesang</a:t>
            </a:r>
            <a:r>
              <a:rPr lang="en-US" i="1" dirty="0">
                <a:hlinkClick r:id="rId4"/>
              </a:rPr>
              <a:t> der </a:t>
            </a:r>
            <a:r>
              <a:rPr lang="en-US" i="1" dirty="0" err="1">
                <a:hlinkClick r:id="rId4"/>
              </a:rPr>
              <a:t>Jünglinge</a:t>
            </a:r>
            <a:endParaRPr lang="de-DE" i="1" dirty="0" smtClean="0"/>
          </a:p>
        </p:txBody>
      </p:sp>
      <p:pic>
        <p:nvPicPr>
          <p:cNvPr id="4" name="Picture 3">
            <a:hlinkClick r:id="rId5"/>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607628" y="2310612"/>
            <a:ext cx="4746172" cy="3188498"/>
          </a:xfrm>
          <a:prstGeom prst="rect">
            <a:avLst/>
          </a:prstGeom>
        </p:spPr>
      </p:pic>
    </p:spTree>
    <p:extLst>
      <p:ext uri="{BB962C8B-B14F-4D97-AF65-F5344CB8AC3E}">
        <p14:creationId xmlns:p14="http://schemas.microsoft.com/office/powerpoint/2010/main" val="329532863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Columbia-Princeton </a:t>
            </a:r>
            <a:r>
              <a:rPr lang="lt-LT" dirty="0" err="1" smtClean="0"/>
              <a:t>Electronic</a:t>
            </a:r>
            <a:r>
              <a:rPr lang="lt-LT" dirty="0" smtClean="0"/>
              <a:t> </a:t>
            </a:r>
            <a:r>
              <a:rPr lang="lt-LT" dirty="0" err="1" smtClean="0"/>
              <a:t>Music</a:t>
            </a:r>
            <a:r>
              <a:rPr lang="lt-LT" dirty="0" smtClean="0"/>
              <a:t> </a:t>
            </a:r>
            <a:r>
              <a:rPr lang="en-US" dirty="0" smtClean="0"/>
              <a:t>Center</a:t>
            </a:r>
            <a:endParaRPr lang="lt-LT" dirty="0"/>
          </a:p>
        </p:txBody>
      </p:sp>
      <p:sp>
        <p:nvSpPr>
          <p:cNvPr id="3" name="Content Placeholder 2"/>
          <p:cNvSpPr>
            <a:spLocks noGrp="1"/>
          </p:cNvSpPr>
          <p:nvPr>
            <p:ph idx="1"/>
          </p:nvPr>
        </p:nvSpPr>
        <p:spPr/>
        <p:txBody>
          <a:bodyPr/>
          <a:lstStyle/>
          <a:p>
            <a:r>
              <a:rPr lang="lt-LT" dirty="0" smtClean="0"/>
              <a:t>1950: </a:t>
            </a:r>
            <a:r>
              <a:rPr lang="lt-LT" dirty="0" err="1" smtClean="0"/>
              <a:t>Vladimir</a:t>
            </a:r>
            <a:r>
              <a:rPr lang="lt-LT" dirty="0" smtClean="0"/>
              <a:t> </a:t>
            </a:r>
            <a:r>
              <a:rPr lang="lt-LT" dirty="0" err="1" smtClean="0"/>
              <a:t>Ussachevsky</a:t>
            </a:r>
            <a:r>
              <a:rPr lang="lt-LT" dirty="0" smtClean="0"/>
              <a:t>, </a:t>
            </a:r>
            <a:r>
              <a:rPr lang="lt-LT" dirty="0" err="1" smtClean="0"/>
              <a:t>Otto</a:t>
            </a:r>
            <a:r>
              <a:rPr lang="lt-LT" dirty="0" smtClean="0"/>
              <a:t> </a:t>
            </a:r>
            <a:r>
              <a:rPr lang="lt-LT" dirty="0" err="1" smtClean="0"/>
              <a:t>Luening</a:t>
            </a:r>
            <a:r>
              <a:rPr lang="lt-LT" dirty="0"/>
              <a:t> </a:t>
            </a:r>
            <a:r>
              <a:rPr lang="lt-LT" dirty="0" smtClean="0"/>
              <a:t>studija (muzikos eksperimentai pagrįsti magnetofono technologija)</a:t>
            </a:r>
          </a:p>
          <a:p>
            <a:r>
              <a:rPr lang="lt-LT" dirty="0" smtClean="0"/>
              <a:t>1959: Oficialus centro įkūrimas</a:t>
            </a:r>
            <a:r>
              <a:rPr lang="lt-LT" dirty="0"/>
              <a:t>, nuperkamas </a:t>
            </a:r>
            <a:r>
              <a:rPr lang="lt-LT" dirty="0" smtClean="0"/>
              <a:t>RCA </a:t>
            </a:r>
            <a:r>
              <a:rPr lang="lt-LT" dirty="0"/>
              <a:t>Mark </a:t>
            </a:r>
            <a:r>
              <a:rPr lang="lt-LT" dirty="0" smtClean="0"/>
              <a:t>II sintezatorius</a:t>
            </a:r>
          </a:p>
          <a:p>
            <a:r>
              <a:rPr lang="lt-LT" dirty="0" smtClean="0"/>
              <a:t>1961: </a:t>
            </a:r>
            <a:r>
              <a:rPr lang="lt-LT" i="1" dirty="0" err="1" smtClean="0">
                <a:hlinkClick r:id="rId2"/>
              </a:rPr>
              <a:t>Columbia-Princeton</a:t>
            </a:r>
            <a:r>
              <a:rPr lang="lt-LT" i="1" dirty="0" smtClean="0">
                <a:hlinkClick r:id="rId2"/>
              </a:rPr>
              <a:t> </a:t>
            </a:r>
            <a:r>
              <a:rPr lang="lt-LT" i="1" dirty="0" err="1" smtClean="0">
                <a:hlinkClick r:id="rId2"/>
              </a:rPr>
              <a:t>Electronic</a:t>
            </a:r>
            <a:r>
              <a:rPr lang="lt-LT" i="1" dirty="0" smtClean="0">
                <a:hlinkClick r:id="rId2"/>
              </a:rPr>
              <a:t> </a:t>
            </a:r>
            <a:r>
              <a:rPr lang="lt-LT" i="1" dirty="0" err="1" smtClean="0">
                <a:hlinkClick r:id="rId2"/>
              </a:rPr>
              <a:t>Music</a:t>
            </a:r>
            <a:r>
              <a:rPr lang="lt-LT" i="1" dirty="0" smtClean="0">
                <a:hlinkClick r:id="rId2"/>
              </a:rPr>
              <a:t/>
            </a:r>
            <a:br>
              <a:rPr lang="lt-LT" i="1" dirty="0" smtClean="0">
                <a:hlinkClick r:id="rId2"/>
              </a:rPr>
            </a:br>
            <a:r>
              <a:rPr lang="lt-LT" i="1" dirty="0" err="1" smtClean="0">
                <a:hlinkClick r:id="rId2"/>
              </a:rPr>
              <a:t>Center</a:t>
            </a:r>
            <a:r>
              <a:rPr lang="lt-LT" i="1" dirty="0" smtClean="0">
                <a:hlinkClick r:id="rId2"/>
              </a:rPr>
              <a:t> </a:t>
            </a:r>
            <a:r>
              <a:rPr lang="lt-LT" dirty="0" smtClean="0">
                <a:hlinkClick r:id="rId2"/>
              </a:rPr>
              <a:t>albumas</a:t>
            </a:r>
            <a:endParaRPr lang="lt-LT" dirty="0" smtClean="0"/>
          </a:p>
          <a:p>
            <a:r>
              <a:rPr lang="lt-LT" dirty="0" smtClean="0"/>
              <a:t>RCA Mark II: pirmasis programuojamas </a:t>
            </a:r>
            <a:br>
              <a:rPr lang="lt-LT" dirty="0" smtClean="0"/>
            </a:br>
            <a:r>
              <a:rPr lang="lt-LT" dirty="0" smtClean="0"/>
              <a:t>modulinis sintezatorius su integruotu </a:t>
            </a:r>
            <a:br>
              <a:rPr lang="lt-LT" dirty="0" smtClean="0"/>
            </a:br>
            <a:r>
              <a:rPr lang="lt-LT" dirty="0" err="1" smtClean="0"/>
              <a:t>sekvenceriu</a:t>
            </a:r>
            <a:r>
              <a:rPr lang="lt-LT" dirty="0" smtClean="0"/>
              <a:t> (binarinis perforuoto popieriaus</a:t>
            </a:r>
            <a:br>
              <a:rPr lang="lt-LT" dirty="0" smtClean="0"/>
            </a:br>
            <a:r>
              <a:rPr lang="lt-LT" dirty="0" smtClean="0"/>
              <a:t>skaitytuvas)</a:t>
            </a:r>
            <a:endParaRPr lang="lt-LT"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01025" y="3346968"/>
            <a:ext cx="3152775" cy="2552700"/>
          </a:xfrm>
          <a:prstGeom prst="rect">
            <a:avLst/>
          </a:prstGeom>
        </p:spPr>
      </p:pic>
    </p:spTree>
    <p:extLst>
      <p:ext uri="{BB962C8B-B14F-4D97-AF65-F5344CB8AC3E}">
        <p14:creationId xmlns:p14="http://schemas.microsoft.com/office/powerpoint/2010/main" val="250824573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dirty="0" smtClean="0"/>
              <a:t>1957: MUSIC I (</a:t>
            </a:r>
            <a:r>
              <a:rPr lang="lt-LT" dirty="0" err="1" smtClean="0"/>
              <a:t>Max</a:t>
            </a:r>
            <a:r>
              <a:rPr lang="lt-LT" dirty="0" smtClean="0"/>
              <a:t> </a:t>
            </a:r>
            <a:r>
              <a:rPr lang="lt-LT" dirty="0" err="1" smtClean="0"/>
              <a:t>Mathews</a:t>
            </a:r>
            <a:r>
              <a:rPr lang="lt-LT" dirty="0" smtClean="0"/>
              <a:t>)</a:t>
            </a:r>
            <a:endParaRPr lang="lt-LT" dirty="0"/>
          </a:p>
        </p:txBody>
      </p:sp>
      <p:sp>
        <p:nvSpPr>
          <p:cNvPr id="3" name="Content Placeholder 2"/>
          <p:cNvSpPr>
            <a:spLocks noGrp="1"/>
          </p:cNvSpPr>
          <p:nvPr>
            <p:ph idx="1"/>
          </p:nvPr>
        </p:nvSpPr>
        <p:spPr/>
        <p:txBody>
          <a:bodyPr>
            <a:normAutofit/>
          </a:bodyPr>
          <a:lstStyle/>
          <a:p>
            <a:r>
              <a:rPr lang="lt-LT" dirty="0" smtClean="0"/>
              <a:t>1957: MUSIC I – pirmoji kompiuterinė programa, generuojanti skaitmeninį garsą (skaitmeninė garso sintezė)</a:t>
            </a:r>
          </a:p>
          <a:p>
            <a:r>
              <a:rPr lang="lt-LT" dirty="0" smtClean="0"/>
              <a:t>Pirmasis vienetinis lempinis 12 bitų DAC garso konvertavimui į analoginį signalą</a:t>
            </a:r>
          </a:p>
          <a:p>
            <a:r>
              <a:rPr lang="lt-LT" dirty="0" smtClean="0"/>
              <a:t>Pirmoji skaitmeniniu būdu</a:t>
            </a:r>
            <a:br>
              <a:rPr lang="lt-LT" dirty="0" smtClean="0"/>
            </a:br>
            <a:r>
              <a:rPr lang="lt-LT" dirty="0" smtClean="0"/>
              <a:t>sintezuota kompozicija:</a:t>
            </a:r>
            <a:r>
              <a:rPr lang="lt-LT" dirty="0"/>
              <a:t/>
            </a:r>
            <a:br>
              <a:rPr lang="lt-LT" dirty="0"/>
            </a:br>
            <a:r>
              <a:rPr lang="lt-LT" i="1" dirty="0" err="1">
                <a:hlinkClick r:id="rId2"/>
              </a:rPr>
              <a:t>The</a:t>
            </a:r>
            <a:r>
              <a:rPr lang="lt-LT" i="1" dirty="0">
                <a:hlinkClick r:id="rId2"/>
              </a:rPr>
              <a:t> </a:t>
            </a:r>
            <a:r>
              <a:rPr lang="lt-LT" i="1" dirty="0" err="1">
                <a:hlinkClick r:id="rId2"/>
              </a:rPr>
              <a:t>Silver</a:t>
            </a:r>
            <a:r>
              <a:rPr lang="lt-LT" i="1" dirty="0">
                <a:hlinkClick r:id="rId2"/>
              </a:rPr>
              <a:t> </a:t>
            </a:r>
            <a:r>
              <a:rPr lang="lt-LT" i="1" dirty="0" err="1" smtClean="0">
                <a:hlinkClick r:id="rId2"/>
              </a:rPr>
              <a:t>Scale</a:t>
            </a:r>
            <a:r>
              <a:rPr lang="lt-LT" i="1" dirty="0" smtClean="0">
                <a:hlinkClick r:id="rId2"/>
              </a:rPr>
              <a:t> </a:t>
            </a:r>
            <a:r>
              <a:rPr lang="lt-LT" i="1" dirty="0" smtClean="0"/>
              <a:t/>
            </a:r>
            <a:br>
              <a:rPr lang="lt-LT" i="1" dirty="0" smtClean="0"/>
            </a:br>
            <a:r>
              <a:rPr lang="lt-LT" dirty="0" smtClean="0"/>
              <a:t>(M. </a:t>
            </a:r>
            <a:r>
              <a:rPr lang="lt-LT" dirty="0" err="1" smtClean="0"/>
              <a:t>Mathews</a:t>
            </a:r>
            <a:r>
              <a:rPr lang="lt-LT" dirty="0" smtClean="0"/>
              <a:t>, N. </a:t>
            </a:r>
            <a:r>
              <a:rPr lang="lt-LT" dirty="0" err="1" smtClean="0"/>
              <a:t>Guttman</a:t>
            </a:r>
            <a:r>
              <a:rPr lang="lt-LT" dirty="0" smtClean="0"/>
              <a:t>)</a:t>
            </a:r>
          </a:p>
          <a:p>
            <a:r>
              <a:rPr lang="lt-LT" dirty="0" smtClean="0"/>
              <a:t>MUSIC II – 4 balsų polifonija,</a:t>
            </a:r>
            <a:br>
              <a:rPr lang="lt-LT" dirty="0" smtClean="0"/>
            </a:br>
            <a:r>
              <a:rPr lang="lt-LT" i="1" dirty="0" err="1" smtClean="0"/>
              <a:t>wavetable</a:t>
            </a:r>
            <a:r>
              <a:rPr lang="lt-LT" dirty="0" smtClean="0"/>
              <a:t> </a:t>
            </a:r>
            <a:r>
              <a:rPr lang="lt-LT" dirty="0" err="1" smtClean="0"/>
              <a:t>osc</a:t>
            </a:r>
            <a:r>
              <a:rPr lang="lt-LT" dirty="0" smtClean="0"/>
              <a:t>. (16 formų)</a:t>
            </a:r>
            <a:endParaRPr lang="lt-LT" dirty="0"/>
          </a:p>
        </p:txBody>
      </p:sp>
      <p:pic>
        <p:nvPicPr>
          <p:cNvPr id="6" name="Picture 5">
            <a:hlinkClick r:id="rId3"/>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96350" y="4142500"/>
            <a:ext cx="2457450" cy="1857375"/>
          </a:xfrm>
          <a:prstGeom prst="rect">
            <a:avLst/>
          </a:prstGeom>
        </p:spPr>
      </p:pic>
      <p:sp>
        <p:nvSpPr>
          <p:cNvPr id="7" name="TextBox 6"/>
          <p:cNvSpPr txBox="1"/>
          <p:nvPr/>
        </p:nvSpPr>
        <p:spPr>
          <a:xfrm>
            <a:off x="8798768" y="5999875"/>
            <a:ext cx="2182072" cy="338554"/>
          </a:xfrm>
          <a:prstGeom prst="rect">
            <a:avLst/>
          </a:prstGeom>
          <a:noFill/>
        </p:spPr>
        <p:txBody>
          <a:bodyPr wrap="none" rtlCol="0">
            <a:spAutoFit/>
          </a:bodyPr>
          <a:lstStyle/>
          <a:p>
            <a:r>
              <a:rPr lang="en-US" sz="1600" dirty="0"/>
              <a:t>Mathews </a:t>
            </a:r>
            <a:r>
              <a:rPr lang="lt-LT" sz="1600" dirty="0" smtClean="0"/>
              <a:t>prie </a:t>
            </a:r>
            <a:r>
              <a:rPr lang="en-US" sz="1600" dirty="0" smtClean="0"/>
              <a:t>IBM </a:t>
            </a:r>
            <a:r>
              <a:rPr lang="en-US" sz="1600" dirty="0"/>
              <a:t>7094</a:t>
            </a:r>
            <a:endParaRPr lang="lt-LT" sz="1600" dirty="0"/>
          </a:p>
        </p:txBody>
      </p:sp>
      <p:pic>
        <p:nvPicPr>
          <p:cNvPr id="8" name="Picture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523646" y="3564003"/>
            <a:ext cx="3275122" cy="2435872"/>
          </a:xfrm>
          <a:prstGeom prst="rect">
            <a:avLst/>
          </a:prstGeom>
        </p:spPr>
      </p:pic>
      <p:sp>
        <p:nvSpPr>
          <p:cNvPr id="9" name="Rectangle 8"/>
          <p:cNvSpPr/>
          <p:nvPr/>
        </p:nvSpPr>
        <p:spPr>
          <a:xfrm>
            <a:off x="5426064" y="5999875"/>
            <a:ext cx="881973" cy="338554"/>
          </a:xfrm>
          <a:prstGeom prst="rect">
            <a:avLst/>
          </a:prstGeom>
        </p:spPr>
        <p:txBody>
          <a:bodyPr wrap="none">
            <a:spAutoFit/>
          </a:bodyPr>
          <a:lstStyle/>
          <a:p>
            <a:r>
              <a:rPr lang="lt-LT" sz="1600" dirty="0" smtClean="0"/>
              <a:t>I</a:t>
            </a:r>
            <a:r>
              <a:rPr lang="en-US" sz="1600" dirty="0" smtClean="0"/>
              <a:t>BM 70</a:t>
            </a:r>
            <a:r>
              <a:rPr lang="lt-LT" sz="1600" dirty="0" smtClean="0"/>
              <a:t>4</a:t>
            </a:r>
            <a:endParaRPr lang="lt-LT" sz="1600" dirty="0"/>
          </a:p>
        </p:txBody>
      </p:sp>
    </p:spTree>
    <p:extLst>
      <p:ext uri="{BB962C8B-B14F-4D97-AF65-F5344CB8AC3E}">
        <p14:creationId xmlns:p14="http://schemas.microsoft.com/office/powerpoint/2010/main" val="94306809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dirty="0" smtClean="0"/>
              <a:t>1960-1970: Ekspansija</a:t>
            </a:r>
            <a:endParaRPr lang="lt-LT" dirty="0"/>
          </a:p>
        </p:txBody>
      </p:sp>
      <p:sp>
        <p:nvSpPr>
          <p:cNvPr id="3" name="Content Placeholder 2"/>
          <p:cNvSpPr>
            <a:spLocks noGrp="1"/>
          </p:cNvSpPr>
          <p:nvPr>
            <p:ph idx="1"/>
          </p:nvPr>
        </p:nvSpPr>
        <p:spPr/>
        <p:txBody>
          <a:bodyPr/>
          <a:lstStyle/>
          <a:p>
            <a:r>
              <a:rPr lang="lt-LT" dirty="0" smtClean="0"/>
              <a:t>Sintezatorių technologija tampa lengviau prieinama (</a:t>
            </a:r>
            <a:r>
              <a:rPr lang="lt-LT" dirty="0" err="1" smtClean="0"/>
              <a:t>Buchla</a:t>
            </a:r>
            <a:r>
              <a:rPr lang="lt-LT" dirty="0" smtClean="0"/>
              <a:t>, </a:t>
            </a:r>
            <a:r>
              <a:rPr lang="lt-LT" dirty="0" err="1" smtClean="0"/>
              <a:t>Moog</a:t>
            </a:r>
            <a:r>
              <a:rPr lang="lt-LT" dirty="0" smtClean="0"/>
              <a:t>)</a:t>
            </a:r>
          </a:p>
          <a:p>
            <a:r>
              <a:rPr lang="lt-LT" dirty="0" smtClean="0"/>
              <a:t>Kuriasi nauji el. muzikos centrai (BBC </a:t>
            </a:r>
            <a:r>
              <a:rPr lang="lt-LT" dirty="0" err="1" smtClean="0"/>
              <a:t>Radiophonic</a:t>
            </a:r>
            <a:r>
              <a:rPr lang="lt-LT" dirty="0" smtClean="0"/>
              <a:t> </a:t>
            </a:r>
            <a:r>
              <a:rPr lang="lt-LT" dirty="0" err="1" smtClean="0"/>
              <a:t>Workshop</a:t>
            </a:r>
            <a:r>
              <a:rPr lang="lt-LT" dirty="0" smtClean="0"/>
              <a:t>, San </a:t>
            </a:r>
            <a:r>
              <a:rPr lang="lt-LT" dirty="0" err="1" smtClean="0"/>
              <a:t>Francisco</a:t>
            </a:r>
            <a:r>
              <a:rPr lang="lt-LT" dirty="0" smtClean="0"/>
              <a:t> </a:t>
            </a:r>
            <a:r>
              <a:rPr lang="lt-LT" dirty="0" err="1" smtClean="0"/>
              <a:t>Tape</a:t>
            </a:r>
            <a:r>
              <a:rPr lang="lt-LT" dirty="0" smtClean="0"/>
              <a:t> </a:t>
            </a:r>
            <a:r>
              <a:rPr lang="lt-LT" dirty="0" err="1" smtClean="0"/>
              <a:t>Music</a:t>
            </a:r>
            <a:r>
              <a:rPr lang="lt-LT" dirty="0" smtClean="0"/>
              <a:t> </a:t>
            </a:r>
            <a:r>
              <a:rPr lang="lt-LT" dirty="0" err="1" smtClean="0"/>
              <a:t>Center</a:t>
            </a:r>
            <a:r>
              <a:rPr lang="lt-LT" dirty="0" smtClean="0"/>
              <a:t>)</a:t>
            </a:r>
          </a:p>
          <a:p>
            <a:r>
              <a:rPr lang="lt-LT" dirty="0" smtClean="0"/>
              <a:t>Erdvinio garso eksperimentai (</a:t>
            </a:r>
            <a:r>
              <a:rPr lang="lt-LT" dirty="0" err="1" smtClean="0"/>
              <a:t>Audium</a:t>
            </a:r>
            <a:r>
              <a:rPr lang="lt-LT" dirty="0" smtClean="0"/>
              <a:t>, 1958 </a:t>
            </a:r>
            <a:r>
              <a:rPr lang="lt-LT" dirty="0" err="1" smtClean="0"/>
              <a:t>World</a:t>
            </a:r>
            <a:r>
              <a:rPr lang="lt-LT" dirty="0" smtClean="0"/>
              <a:t> </a:t>
            </a:r>
            <a:r>
              <a:rPr lang="lt-LT" dirty="0" err="1" smtClean="0"/>
              <a:t>Fair</a:t>
            </a:r>
            <a:r>
              <a:rPr lang="lt-LT" dirty="0" smtClean="0"/>
              <a:t> Philips paviljonas)</a:t>
            </a:r>
          </a:p>
          <a:p>
            <a:r>
              <a:rPr lang="lt-LT" dirty="0" smtClean="0"/>
              <a:t>Pirmieji gyvosios elektronikos kūrinių atlikimai (</a:t>
            </a:r>
            <a:r>
              <a:rPr lang="lt-LT" dirty="0" err="1" smtClean="0"/>
              <a:t>The</a:t>
            </a:r>
            <a:r>
              <a:rPr lang="lt-LT" dirty="0" smtClean="0"/>
              <a:t> </a:t>
            </a:r>
            <a:r>
              <a:rPr lang="lt-LT" dirty="0" err="1" smtClean="0"/>
              <a:t>Sonic</a:t>
            </a:r>
            <a:r>
              <a:rPr lang="lt-LT" dirty="0" smtClean="0"/>
              <a:t> </a:t>
            </a:r>
            <a:r>
              <a:rPr lang="lt-LT" dirty="0" err="1" smtClean="0"/>
              <a:t>Arts</a:t>
            </a:r>
            <a:r>
              <a:rPr lang="lt-LT" dirty="0" smtClean="0"/>
              <a:t> </a:t>
            </a:r>
            <a:r>
              <a:rPr lang="lt-LT" dirty="0" err="1" smtClean="0"/>
              <a:t>Union</a:t>
            </a:r>
            <a:r>
              <a:rPr lang="lt-LT" dirty="0" smtClean="0"/>
              <a:t>, </a:t>
            </a:r>
            <a:r>
              <a:rPr lang="lt-LT" dirty="0" err="1" smtClean="0"/>
              <a:t>Stockhausen</a:t>
            </a:r>
            <a:r>
              <a:rPr lang="lt-LT" dirty="0" smtClean="0"/>
              <a:t> – </a:t>
            </a:r>
            <a:r>
              <a:rPr lang="lt-LT" dirty="0" err="1" smtClean="0"/>
              <a:t>Mikrophonie</a:t>
            </a:r>
            <a:r>
              <a:rPr lang="lt-LT" dirty="0" smtClean="0"/>
              <a:t> I-II, </a:t>
            </a:r>
            <a:r>
              <a:rPr lang="lt-LT" dirty="0" err="1" smtClean="0"/>
              <a:t>Reed</a:t>
            </a:r>
            <a:r>
              <a:rPr lang="lt-LT" dirty="0" smtClean="0"/>
              <a:t> </a:t>
            </a:r>
            <a:r>
              <a:rPr lang="lt-LT" dirty="0" err="1" smtClean="0"/>
              <a:t>Ghazala</a:t>
            </a:r>
            <a:r>
              <a:rPr lang="lt-LT" dirty="0" smtClean="0"/>
              <a:t> – </a:t>
            </a:r>
            <a:r>
              <a:rPr lang="lt-LT" dirty="0" err="1" smtClean="0"/>
              <a:t>Circuit</a:t>
            </a:r>
            <a:r>
              <a:rPr lang="lt-LT" dirty="0" smtClean="0"/>
              <a:t> </a:t>
            </a:r>
            <a:r>
              <a:rPr lang="lt-LT" dirty="0" err="1" smtClean="0"/>
              <a:t>bending</a:t>
            </a:r>
            <a:r>
              <a:rPr lang="lt-LT" dirty="0" smtClean="0"/>
              <a:t>)</a:t>
            </a:r>
          </a:p>
          <a:p>
            <a:endParaRPr lang="lt-LT" dirty="0"/>
          </a:p>
        </p:txBody>
      </p:sp>
    </p:spTree>
    <p:extLst>
      <p:ext uri="{BB962C8B-B14F-4D97-AF65-F5344CB8AC3E}">
        <p14:creationId xmlns:p14="http://schemas.microsoft.com/office/powerpoint/2010/main" val="32188466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25916" y="2172556"/>
            <a:ext cx="4762500" cy="4067175"/>
          </a:xfrm>
          <a:prstGeom prst="rect">
            <a:avLst/>
          </a:prstGeom>
        </p:spPr>
      </p:pic>
      <p:sp>
        <p:nvSpPr>
          <p:cNvPr id="2" name="Title 1"/>
          <p:cNvSpPr>
            <a:spLocks noGrp="1"/>
          </p:cNvSpPr>
          <p:nvPr>
            <p:ph type="title"/>
          </p:nvPr>
        </p:nvSpPr>
        <p:spPr/>
        <p:txBody>
          <a:bodyPr/>
          <a:lstStyle/>
          <a:p>
            <a:r>
              <a:rPr lang="lt-LT" dirty="0" smtClean="0"/>
              <a:t>Sintezatorių technologijos prieinamumas	</a:t>
            </a:r>
            <a:endParaRPr lang="lt-LT" dirty="0"/>
          </a:p>
        </p:txBody>
      </p:sp>
      <p:sp>
        <p:nvSpPr>
          <p:cNvPr id="3" name="Content Placeholder 2"/>
          <p:cNvSpPr>
            <a:spLocks noGrp="1"/>
          </p:cNvSpPr>
          <p:nvPr>
            <p:ph idx="1"/>
          </p:nvPr>
        </p:nvSpPr>
        <p:spPr/>
        <p:txBody>
          <a:bodyPr/>
          <a:lstStyle/>
          <a:p>
            <a:r>
              <a:rPr lang="lt-LT" dirty="0" smtClean="0"/>
              <a:t>1963-1970: </a:t>
            </a:r>
            <a:r>
              <a:rPr lang="lt-LT" dirty="0" err="1" smtClean="0"/>
              <a:t>Buchla</a:t>
            </a:r>
            <a:r>
              <a:rPr lang="lt-LT" dirty="0" smtClean="0"/>
              <a:t> 100 </a:t>
            </a:r>
            <a:r>
              <a:rPr lang="lt-LT" dirty="0" err="1" smtClean="0"/>
              <a:t>series</a:t>
            </a:r>
            <a:r>
              <a:rPr lang="lt-LT" dirty="0" smtClean="0"/>
              <a:t> </a:t>
            </a:r>
            <a:r>
              <a:rPr lang="lt-LT" dirty="0" err="1" smtClean="0"/>
              <a:t>Modular</a:t>
            </a:r>
            <a:r>
              <a:rPr lang="lt-LT" dirty="0" smtClean="0"/>
              <a:t> </a:t>
            </a:r>
            <a:r>
              <a:rPr lang="lt-LT" dirty="0" err="1" smtClean="0"/>
              <a:t>Electronic</a:t>
            </a:r>
            <a:r>
              <a:rPr lang="lt-LT" dirty="0" smtClean="0"/>
              <a:t> </a:t>
            </a:r>
            <a:r>
              <a:rPr lang="lt-LT" dirty="0" err="1" smtClean="0"/>
              <a:t>Music</a:t>
            </a:r>
            <a:r>
              <a:rPr lang="lt-LT" dirty="0" smtClean="0"/>
              <a:t> System – </a:t>
            </a:r>
            <a:r>
              <a:rPr lang="lt-LT" dirty="0" err="1" smtClean="0"/>
              <a:t>Buchla</a:t>
            </a:r>
            <a:r>
              <a:rPr lang="lt-LT" dirty="0" smtClean="0"/>
              <a:t> 200 </a:t>
            </a:r>
            <a:r>
              <a:rPr lang="lt-LT" dirty="0" err="1" smtClean="0"/>
              <a:t>series</a:t>
            </a:r>
            <a:r>
              <a:rPr lang="lt-LT" dirty="0" smtClean="0"/>
              <a:t> </a:t>
            </a:r>
            <a:r>
              <a:rPr lang="lt-LT" dirty="0" err="1" smtClean="0"/>
              <a:t>Electric</a:t>
            </a:r>
            <a:r>
              <a:rPr lang="lt-LT" dirty="0" smtClean="0"/>
              <a:t> </a:t>
            </a:r>
            <a:r>
              <a:rPr lang="lt-LT" dirty="0" err="1" smtClean="0"/>
              <a:t>Music</a:t>
            </a:r>
            <a:r>
              <a:rPr lang="lt-LT" dirty="0" smtClean="0"/>
              <a:t> </a:t>
            </a:r>
            <a:r>
              <a:rPr lang="lt-LT" dirty="0" err="1" smtClean="0"/>
              <a:t>Box</a:t>
            </a:r>
            <a:endParaRPr lang="lt-LT" dirty="0" smtClean="0"/>
          </a:p>
          <a:p>
            <a:r>
              <a:rPr lang="lt-LT" dirty="0" smtClean="0"/>
              <a:t>1964: Pirmieji </a:t>
            </a:r>
            <a:r>
              <a:rPr lang="lt-LT" dirty="0" err="1" smtClean="0"/>
              <a:t>Moog</a:t>
            </a:r>
            <a:r>
              <a:rPr lang="lt-LT" dirty="0" smtClean="0"/>
              <a:t> sintezatoriai – </a:t>
            </a:r>
            <a:r>
              <a:rPr lang="lt-LT" dirty="0" err="1" smtClean="0"/>
              <a:t>Moog</a:t>
            </a:r>
            <a:r>
              <a:rPr lang="lt-LT" dirty="0" smtClean="0"/>
              <a:t> </a:t>
            </a:r>
            <a:br>
              <a:rPr lang="lt-LT" dirty="0" smtClean="0"/>
            </a:br>
            <a:r>
              <a:rPr lang="lt-LT" dirty="0" err="1" smtClean="0"/>
              <a:t>modular</a:t>
            </a:r>
            <a:r>
              <a:rPr lang="lt-LT" dirty="0" smtClean="0"/>
              <a:t> </a:t>
            </a:r>
            <a:r>
              <a:rPr lang="lt-LT" dirty="0" err="1" smtClean="0"/>
              <a:t>synthesiser</a:t>
            </a:r>
            <a:endParaRPr lang="lt-LT" dirty="0" smtClean="0"/>
          </a:p>
          <a:p>
            <a:r>
              <a:rPr lang="lt-LT" dirty="0" smtClean="0"/>
              <a:t>1968: </a:t>
            </a:r>
            <a:r>
              <a:rPr lang="lt-LT" dirty="0" err="1" smtClean="0">
                <a:hlinkClick r:id="rId3"/>
              </a:rPr>
              <a:t>Wendy</a:t>
            </a:r>
            <a:r>
              <a:rPr lang="lt-LT" dirty="0" smtClean="0">
                <a:hlinkClick r:id="rId3"/>
              </a:rPr>
              <a:t> </a:t>
            </a:r>
            <a:r>
              <a:rPr lang="lt-LT" dirty="0" err="1" smtClean="0">
                <a:hlinkClick r:id="rId3"/>
              </a:rPr>
              <a:t>Carlos</a:t>
            </a:r>
            <a:r>
              <a:rPr lang="lt-LT" dirty="0" smtClean="0">
                <a:hlinkClick r:id="rId3"/>
              </a:rPr>
              <a:t> – </a:t>
            </a:r>
            <a:r>
              <a:rPr lang="lt-LT" i="1" dirty="0" err="1" smtClean="0">
                <a:hlinkClick r:id="rId3"/>
              </a:rPr>
              <a:t>Switched-On</a:t>
            </a:r>
            <a:r>
              <a:rPr lang="lt-LT" i="1" dirty="0" smtClean="0">
                <a:hlinkClick r:id="rId3"/>
              </a:rPr>
              <a:t> </a:t>
            </a:r>
            <a:r>
              <a:rPr lang="lt-LT" i="1" dirty="0" err="1" smtClean="0">
                <a:hlinkClick r:id="rId3"/>
              </a:rPr>
              <a:t>Bach</a:t>
            </a:r>
            <a:r>
              <a:rPr lang="lt-LT" i="1" dirty="0" smtClean="0">
                <a:hlinkClick r:id="rId3"/>
              </a:rPr>
              <a:t> </a:t>
            </a:r>
            <a:r>
              <a:rPr lang="lt-LT" dirty="0" smtClean="0">
                <a:hlinkClick r:id="rId3"/>
              </a:rPr>
              <a:t/>
            </a:r>
            <a:br>
              <a:rPr lang="lt-LT" dirty="0" smtClean="0">
                <a:hlinkClick r:id="rId3"/>
              </a:rPr>
            </a:br>
            <a:r>
              <a:rPr lang="lt-LT" dirty="0" smtClean="0">
                <a:hlinkClick r:id="rId3"/>
              </a:rPr>
              <a:t>albumas</a:t>
            </a:r>
            <a:endParaRPr lang="lt-LT" dirty="0"/>
          </a:p>
          <a:p>
            <a:endParaRPr lang="lt-LT" dirty="0" smtClean="0"/>
          </a:p>
          <a:p>
            <a:endParaRPr lang="lt-LT" dirty="0"/>
          </a:p>
        </p:txBody>
      </p:sp>
      <p:pic>
        <p:nvPicPr>
          <p:cNvPr id="4" name="Picture 3">
            <a:hlinkClick r:id="rId4"/>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21604" y="4275820"/>
            <a:ext cx="3840480" cy="2212848"/>
          </a:xfrm>
          <a:prstGeom prst="rect">
            <a:avLst/>
          </a:prstGeom>
        </p:spPr>
      </p:pic>
      <p:sp>
        <p:nvSpPr>
          <p:cNvPr id="5" name="TextBox 4"/>
          <p:cNvSpPr txBox="1"/>
          <p:nvPr/>
        </p:nvSpPr>
        <p:spPr>
          <a:xfrm>
            <a:off x="1640722" y="6103687"/>
            <a:ext cx="1580882" cy="369332"/>
          </a:xfrm>
          <a:prstGeom prst="rect">
            <a:avLst/>
          </a:prstGeom>
          <a:noFill/>
        </p:spPr>
        <p:txBody>
          <a:bodyPr wrap="none" rtlCol="0">
            <a:spAutoFit/>
          </a:bodyPr>
          <a:lstStyle/>
          <a:p>
            <a:r>
              <a:rPr lang="lt-LT" dirty="0" err="1" smtClean="0"/>
              <a:t>Moog</a:t>
            </a:r>
            <a:r>
              <a:rPr lang="lt-LT" dirty="0" smtClean="0"/>
              <a:t> </a:t>
            </a:r>
            <a:r>
              <a:rPr lang="lt-LT" dirty="0" err="1" smtClean="0"/>
              <a:t>modular</a:t>
            </a:r>
            <a:endParaRPr lang="lt-LT" dirty="0"/>
          </a:p>
        </p:txBody>
      </p:sp>
      <p:sp>
        <p:nvSpPr>
          <p:cNvPr id="9" name="TextBox 8"/>
          <p:cNvSpPr txBox="1"/>
          <p:nvPr/>
        </p:nvSpPr>
        <p:spPr>
          <a:xfrm>
            <a:off x="8209722" y="6055065"/>
            <a:ext cx="1814920" cy="369332"/>
          </a:xfrm>
          <a:prstGeom prst="rect">
            <a:avLst/>
          </a:prstGeom>
          <a:noFill/>
        </p:spPr>
        <p:txBody>
          <a:bodyPr wrap="none" rtlCol="0">
            <a:spAutoFit/>
          </a:bodyPr>
          <a:lstStyle/>
          <a:p>
            <a:r>
              <a:rPr lang="lt-LT" dirty="0" err="1" smtClean="0"/>
              <a:t>Buchla</a:t>
            </a:r>
            <a:r>
              <a:rPr lang="lt-LT" dirty="0" smtClean="0"/>
              <a:t> </a:t>
            </a:r>
            <a:r>
              <a:rPr lang="lt-LT" dirty="0" err="1" smtClean="0"/>
              <a:t>series</a:t>
            </a:r>
            <a:r>
              <a:rPr lang="lt-LT" dirty="0" smtClean="0"/>
              <a:t> 100</a:t>
            </a:r>
            <a:endParaRPr lang="lt-LT" dirty="0"/>
          </a:p>
        </p:txBody>
      </p:sp>
      <p:pic>
        <p:nvPicPr>
          <p:cNvPr id="6" name="Picture 5">
            <a:hlinkClick r:id="rId6"/>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65022" y="4606793"/>
            <a:ext cx="2478024" cy="853440"/>
          </a:xfrm>
          <a:prstGeom prst="rect">
            <a:avLst/>
          </a:prstGeom>
        </p:spPr>
      </p:pic>
      <p:sp>
        <p:nvSpPr>
          <p:cNvPr id="7" name="TextBox 6"/>
          <p:cNvSpPr txBox="1"/>
          <p:nvPr/>
        </p:nvSpPr>
        <p:spPr>
          <a:xfrm>
            <a:off x="3587" y="5477456"/>
            <a:ext cx="3086101" cy="261610"/>
          </a:xfrm>
          <a:prstGeom prst="rect">
            <a:avLst/>
          </a:prstGeom>
          <a:noFill/>
        </p:spPr>
        <p:txBody>
          <a:bodyPr wrap="none" rtlCol="0">
            <a:spAutoFit/>
          </a:bodyPr>
          <a:lstStyle/>
          <a:p>
            <a:r>
              <a:rPr lang="lt-LT" sz="1100" dirty="0" smtClean="0"/>
              <a:t>Šiuolaikinis modulinis sintezatorius (</a:t>
            </a:r>
            <a:r>
              <a:rPr lang="lt-LT" sz="1100" dirty="0" err="1" smtClean="0"/>
              <a:t>Doepfer</a:t>
            </a:r>
            <a:r>
              <a:rPr lang="lt-LT" sz="1100" dirty="0" smtClean="0"/>
              <a:t> A100)</a:t>
            </a:r>
            <a:endParaRPr lang="lt-LT" sz="1100" dirty="0"/>
          </a:p>
        </p:txBody>
      </p:sp>
    </p:spTree>
    <p:extLst>
      <p:ext uri="{BB962C8B-B14F-4D97-AF65-F5344CB8AC3E}">
        <p14:creationId xmlns:p14="http://schemas.microsoft.com/office/powerpoint/2010/main" val="299499911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dirty="0" smtClean="0"/>
              <a:t>Nauji el. muzikos centrai, el. muzika</a:t>
            </a:r>
            <a:endParaRPr lang="lt-LT" dirty="0"/>
          </a:p>
        </p:txBody>
      </p:sp>
      <p:sp>
        <p:nvSpPr>
          <p:cNvPr id="3" name="Content Placeholder 2"/>
          <p:cNvSpPr>
            <a:spLocks noGrp="1"/>
          </p:cNvSpPr>
          <p:nvPr>
            <p:ph idx="1"/>
          </p:nvPr>
        </p:nvSpPr>
        <p:spPr/>
        <p:txBody>
          <a:bodyPr/>
          <a:lstStyle/>
          <a:p>
            <a:r>
              <a:rPr lang="lt-LT" dirty="0" smtClean="0"/>
              <a:t>1958: BBC </a:t>
            </a:r>
            <a:r>
              <a:rPr lang="lt-LT" dirty="0" err="1" smtClean="0"/>
              <a:t>Radiophonic</a:t>
            </a:r>
            <a:r>
              <a:rPr lang="lt-LT" dirty="0" smtClean="0"/>
              <a:t> </a:t>
            </a:r>
            <a:r>
              <a:rPr lang="lt-LT" dirty="0" err="1" smtClean="0"/>
              <a:t>Workshop</a:t>
            </a:r>
            <a:r>
              <a:rPr lang="lt-LT" dirty="0" smtClean="0"/>
              <a:t> – garso efektų ir el. muzikos kūrimas radijui ir televizijai (</a:t>
            </a:r>
            <a:r>
              <a:rPr lang="lt-LT" dirty="0" err="1" smtClean="0">
                <a:hlinkClick r:id="rId2"/>
              </a:rPr>
              <a:t>Doctor</a:t>
            </a:r>
            <a:r>
              <a:rPr lang="lt-LT" dirty="0" smtClean="0">
                <a:hlinkClick r:id="rId2"/>
              </a:rPr>
              <a:t> </a:t>
            </a:r>
            <a:r>
              <a:rPr lang="lt-LT" dirty="0" err="1" smtClean="0">
                <a:hlinkClick r:id="rId2"/>
              </a:rPr>
              <a:t>Who</a:t>
            </a:r>
            <a:r>
              <a:rPr lang="lt-LT" dirty="0" smtClean="0"/>
              <a:t>)</a:t>
            </a:r>
          </a:p>
          <a:p>
            <a:r>
              <a:rPr lang="lt-LT" dirty="0" smtClean="0"/>
              <a:t>1962: San </a:t>
            </a:r>
            <a:r>
              <a:rPr lang="lt-LT" dirty="0" err="1" smtClean="0"/>
              <a:t>Francisco</a:t>
            </a:r>
            <a:r>
              <a:rPr lang="lt-LT" dirty="0" smtClean="0"/>
              <a:t> </a:t>
            </a:r>
            <a:r>
              <a:rPr lang="lt-LT" dirty="0" err="1" smtClean="0"/>
              <a:t>Tape</a:t>
            </a:r>
            <a:r>
              <a:rPr lang="lt-LT" dirty="0" smtClean="0"/>
              <a:t> </a:t>
            </a:r>
            <a:r>
              <a:rPr lang="lt-LT" dirty="0" err="1" smtClean="0"/>
              <a:t>Music</a:t>
            </a:r>
            <a:r>
              <a:rPr lang="lt-LT" dirty="0" smtClean="0"/>
              <a:t> </a:t>
            </a:r>
            <a:r>
              <a:rPr lang="lt-LT" dirty="0" err="1" smtClean="0"/>
              <a:t>Center</a:t>
            </a:r>
            <a:r>
              <a:rPr lang="lt-LT" dirty="0" smtClean="0"/>
              <a:t> </a:t>
            </a:r>
            <a:r>
              <a:rPr lang="en-US" dirty="0" smtClean="0"/>
              <a:t>– </a:t>
            </a:r>
            <a:r>
              <a:rPr lang="en-US" dirty="0" err="1" smtClean="0"/>
              <a:t>edukacin</a:t>
            </a:r>
            <a:r>
              <a:rPr lang="lt-LT" dirty="0" smtClean="0"/>
              <a:t>ė institucija, kuri populiarino magnetinių juostų medijos muziką (</a:t>
            </a:r>
            <a:r>
              <a:rPr lang="lt-LT" dirty="0" err="1" smtClean="0"/>
              <a:t>Terry</a:t>
            </a:r>
            <a:r>
              <a:rPr lang="lt-LT" dirty="0" smtClean="0"/>
              <a:t> </a:t>
            </a:r>
            <a:r>
              <a:rPr lang="lt-LT" dirty="0" err="1" smtClean="0"/>
              <a:t>Riley</a:t>
            </a:r>
            <a:r>
              <a:rPr lang="lt-LT" dirty="0" smtClean="0"/>
              <a:t>, </a:t>
            </a:r>
            <a:r>
              <a:rPr lang="lt-LT" dirty="0" err="1" smtClean="0"/>
              <a:t>Steve</a:t>
            </a:r>
            <a:r>
              <a:rPr lang="lt-LT" dirty="0" smtClean="0"/>
              <a:t> </a:t>
            </a:r>
            <a:r>
              <a:rPr lang="lt-LT" dirty="0" err="1" smtClean="0"/>
              <a:t>Reich</a:t>
            </a:r>
            <a:r>
              <a:rPr lang="lt-LT" dirty="0" smtClean="0"/>
              <a:t>)</a:t>
            </a:r>
          </a:p>
          <a:p>
            <a:r>
              <a:rPr lang="lt-LT" dirty="0" smtClean="0"/>
              <a:t>1965: </a:t>
            </a:r>
            <a:r>
              <a:rPr lang="lt-LT" dirty="0" err="1" smtClean="0">
                <a:hlinkClick r:id="rId3"/>
              </a:rPr>
              <a:t>Steve</a:t>
            </a:r>
            <a:r>
              <a:rPr lang="lt-LT" dirty="0" smtClean="0">
                <a:hlinkClick r:id="rId3"/>
              </a:rPr>
              <a:t> </a:t>
            </a:r>
            <a:r>
              <a:rPr lang="lt-LT" dirty="0" err="1" smtClean="0">
                <a:hlinkClick r:id="rId3"/>
              </a:rPr>
              <a:t>Reich</a:t>
            </a:r>
            <a:r>
              <a:rPr lang="lt-LT" dirty="0" smtClean="0">
                <a:hlinkClick r:id="rId3"/>
              </a:rPr>
              <a:t> – </a:t>
            </a:r>
            <a:r>
              <a:rPr lang="lt-LT" dirty="0" err="1" smtClean="0">
                <a:hlinkClick r:id="rId3"/>
              </a:rPr>
              <a:t>It‘s</a:t>
            </a:r>
            <a:r>
              <a:rPr lang="lt-LT" dirty="0" smtClean="0">
                <a:hlinkClick r:id="rId3"/>
              </a:rPr>
              <a:t> </a:t>
            </a:r>
            <a:r>
              <a:rPr lang="lt-LT" dirty="0" err="1" smtClean="0">
                <a:hlinkClick r:id="rId3"/>
              </a:rPr>
              <a:t>Gonna</a:t>
            </a:r>
            <a:r>
              <a:rPr lang="lt-LT" dirty="0" smtClean="0">
                <a:hlinkClick r:id="rId3"/>
              </a:rPr>
              <a:t> </a:t>
            </a:r>
            <a:r>
              <a:rPr lang="lt-LT" dirty="0" err="1" smtClean="0">
                <a:hlinkClick r:id="rId3"/>
              </a:rPr>
              <a:t>Rain</a:t>
            </a:r>
            <a:endParaRPr lang="lt-LT" dirty="0" smtClean="0"/>
          </a:p>
          <a:p>
            <a:r>
              <a:rPr lang="lt-LT" dirty="0"/>
              <a:t>1967: </a:t>
            </a:r>
            <a:r>
              <a:rPr lang="lt-LT" dirty="0" err="1" smtClean="0">
                <a:hlinkClick r:id="rId4"/>
              </a:rPr>
              <a:t>Pierre</a:t>
            </a:r>
            <a:r>
              <a:rPr lang="lt-LT" dirty="0" smtClean="0">
                <a:hlinkClick r:id="rId4"/>
              </a:rPr>
              <a:t> Henry </a:t>
            </a:r>
            <a:r>
              <a:rPr lang="lt-LT" dirty="0">
                <a:hlinkClick r:id="rId4"/>
              </a:rPr>
              <a:t>- </a:t>
            </a:r>
            <a:r>
              <a:rPr lang="lt-LT" dirty="0" err="1">
                <a:hlinkClick r:id="rId4"/>
              </a:rPr>
              <a:t>Psyché</a:t>
            </a:r>
            <a:r>
              <a:rPr lang="lt-LT" dirty="0">
                <a:hlinkClick r:id="rId4"/>
              </a:rPr>
              <a:t> </a:t>
            </a:r>
            <a:r>
              <a:rPr lang="lt-LT" dirty="0" err="1">
                <a:hlinkClick r:id="rId4"/>
              </a:rPr>
              <a:t>Rock</a:t>
            </a:r>
            <a:endParaRPr lang="lt-LT" dirty="0" smtClean="0"/>
          </a:p>
          <a:p>
            <a:r>
              <a:rPr lang="lt-LT" dirty="0" smtClean="0"/>
              <a:t>1969: </a:t>
            </a:r>
            <a:r>
              <a:rPr lang="lt-LT" dirty="0" err="1" smtClean="0">
                <a:hlinkClick r:id="rId5"/>
              </a:rPr>
              <a:t>Terry</a:t>
            </a:r>
            <a:r>
              <a:rPr lang="lt-LT" dirty="0" smtClean="0">
                <a:hlinkClick r:id="rId5"/>
              </a:rPr>
              <a:t> </a:t>
            </a:r>
            <a:r>
              <a:rPr lang="lt-LT" dirty="0" err="1" smtClean="0">
                <a:hlinkClick r:id="rId5"/>
              </a:rPr>
              <a:t>Riley</a:t>
            </a:r>
            <a:r>
              <a:rPr lang="lt-LT" dirty="0" smtClean="0">
                <a:hlinkClick r:id="rId5"/>
              </a:rPr>
              <a:t> – A </a:t>
            </a:r>
            <a:r>
              <a:rPr lang="lt-LT" dirty="0" err="1" smtClean="0">
                <a:hlinkClick r:id="rId5"/>
              </a:rPr>
              <a:t>Rainbow</a:t>
            </a:r>
            <a:r>
              <a:rPr lang="lt-LT" dirty="0" smtClean="0">
                <a:hlinkClick r:id="rId5"/>
              </a:rPr>
              <a:t> </a:t>
            </a:r>
            <a:r>
              <a:rPr lang="lt-LT" dirty="0" err="1" smtClean="0">
                <a:hlinkClick r:id="rId5"/>
              </a:rPr>
              <a:t>in</a:t>
            </a:r>
            <a:r>
              <a:rPr lang="lt-LT" dirty="0" smtClean="0">
                <a:hlinkClick r:id="rId5"/>
              </a:rPr>
              <a:t> </a:t>
            </a:r>
            <a:r>
              <a:rPr lang="lt-LT" dirty="0" err="1" smtClean="0">
                <a:hlinkClick r:id="rId5"/>
              </a:rPr>
              <a:t>Curved</a:t>
            </a:r>
            <a:r>
              <a:rPr lang="lt-LT" dirty="0" smtClean="0">
                <a:hlinkClick r:id="rId5"/>
              </a:rPr>
              <a:t> </a:t>
            </a:r>
            <a:r>
              <a:rPr lang="lt-LT" dirty="0" err="1" smtClean="0">
                <a:hlinkClick r:id="rId5"/>
              </a:rPr>
              <a:t>Air</a:t>
            </a:r>
            <a:endParaRPr lang="lt-LT" dirty="0" smtClean="0"/>
          </a:p>
          <a:p>
            <a:endParaRPr lang="lt-LT" dirty="0" smtClean="0"/>
          </a:p>
          <a:p>
            <a:endParaRPr lang="lt-LT" dirty="0" smtClean="0"/>
          </a:p>
          <a:p>
            <a:endParaRPr lang="lt-LT" dirty="0"/>
          </a:p>
        </p:txBody>
      </p:sp>
    </p:spTree>
    <p:extLst>
      <p:ext uri="{BB962C8B-B14F-4D97-AF65-F5344CB8AC3E}">
        <p14:creationId xmlns:p14="http://schemas.microsoft.com/office/powerpoint/2010/main" val="236353015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dirty="0" smtClean="0"/>
              <a:t>Erdvinio garso eksperimentai</a:t>
            </a:r>
            <a:endParaRPr lang="lt-LT" dirty="0"/>
          </a:p>
        </p:txBody>
      </p:sp>
      <p:sp>
        <p:nvSpPr>
          <p:cNvPr id="3" name="Content Placeholder 2"/>
          <p:cNvSpPr>
            <a:spLocks noGrp="1"/>
          </p:cNvSpPr>
          <p:nvPr>
            <p:ph idx="1"/>
          </p:nvPr>
        </p:nvSpPr>
        <p:spPr/>
        <p:txBody>
          <a:bodyPr/>
          <a:lstStyle/>
          <a:p>
            <a:r>
              <a:rPr lang="lt-LT" dirty="0" smtClean="0"/>
              <a:t>1958: Philips Paviljonas Pasaulio parodoje (</a:t>
            </a:r>
            <a:r>
              <a:rPr lang="lt-LT" dirty="0" err="1" smtClean="0"/>
              <a:t>Edgar</a:t>
            </a:r>
            <a:r>
              <a:rPr lang="lt-LT" dirty="0" smtClean="0"/>
              <a:t> </a:t>
            </a:r>
            <a:r>
              <a:rPr lang="lt-LT" dirty="0" err="1" smtClean="0"/>
              <a:t>Varèse</a:t>
            </a:r>
            <a:r>
              <a:rPr lang="lt-LT" dirty="0" smtClean="0"/>
              <a:t> - </a:t>
            </a:r>
            <a:r>
              <a:rPr lang="lt-LT" dirty="0" err="1" smtClean="0"/>
              <a:t>Poème</a:t>
            </a:r>
            <a:r>
              <a:rPr lang="lt-LT" dirty="0" smtClean="0"/>
              <a:t> </a:t>
            </a:r>
            <a:r>
              <a:rPr lang="lt-LT" dirty="0" err="1"/>
              <a:t>électronique</a:t>
            </a:r>
            <a:r>
              <a:rPr lang="lt-LT" dirty="0" smtClean="0"/>
              <a:t>, </a:t>
            </a:r>
            <a:r>
              <a:rPr lang="lt-LT" dirty="0" err="1" smtClean="0"/>
              <a:t>Le</a:t>
            </a:r>
            <a:r>
              <a:rPr lang="lt-LT" dirty="0" smtClean="0"/>
              <a:t> </a:t>
            </a:r>
            <a:r>
              <a:rPr lang="lt-LT" dirty="0" err="1" smtClean="0"/>
              <a:t>Corbusier</a:t>
            </a:r>
            <a:r>
              <a:rPr lang="lt-LT" dirty="0"/>
              <a:t> </a:t>
            </a:r>
            <a:r>
              <a:rPr lang="lt-LT" dirty="0" smtClean="0"/>
              <a:t>ir </a:t>
            </a:r>
            <a:r>
              <a:rPr lang="lt-LT" dirty="0" err="1" smtClean="0"/>
              <a:t>Iannis</a:t>
            </a:r>
            <a:r>
              <a:rPr lang="lt-LT" dirty="0" smtClean="0"/>
              <a:t> </a:t>
            </a:r>
            <a:r>
              <a:rPr lang="lt-LT" dirty="0" err="1" smtClean="0"/>
              <a:t>Xenakis</a:t>
            </a:r>
            <a:r>
              <a:rPr lang="lt-LT" dirty="0" smtClean="0"/>
              <a:t> – architektūra)</a:t>
            </a:r>
            <a:endParaRPr lang="lt-LT" dirty="0"/>
          </a:p>
          <a:p>
            <a:r>
              <a:rPr lang="lt-LT" dirty="0" smtClean="0"/>
              <a:t>1967: </a:t>
            </a:r>
            <a:r>
              <a:rPr lang="lt-LT" dirty="0" err="1" smtClean="0"/>
              <a:t>Audium</a:t>
            </a:r>
            <a:r>
              <a:rPr lang="lt-LT" dirty="0" smtClean="0"/>
              <a:t> (</a:t>
            </a:r>
            <a:r>
              <a:rPr lang="lt-LT" dirty="0" err="1" smtClean="0"/>
              <a:t>Stan</a:t>
            </a:r>
            <a:r>
              <a:rPr lang="lt-LT" dirty="0" smtClean="0"/>
              <a:t> </a:t>
            </a:r>
            <a:r>
              <a:rPr lang="lt-LT" dirty="0" err="1" smtClean="0"/>
              <a:t>Shaff</a:t>
            </a:r>
            <a:r>
              <a:rPr lang="lt-LT" dirty="0" smtClean="0"/>
              <a:t>) – erdvinio </a:t>
            </a:r>
            <a:br>
              <a:rPr lang="lt-LT" dirty="0" smtClean="0"/>
            </a:br>
            <a:r>
              <a:rPr lang="lt-LT" dirty="0" smtClean="0"/>
              <a:t>garso teatras, kuriame naudojami</a:t>
            </a:r>
            <a:br>
              <a:rPr lang="lt-LT" dirty="0" smtClean="0"/>
            </a:br>
            <a:r>
              <a:rPr lang="lt-LT" dirty="0" smtClean="0"/>
              <a:t>44-176 garsiakalbiai garsui išskleisti</a:t>
            </a:r>
          </a:p>
          <a:p>
            <a:endParaRPr lang="lt-LT"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74566" y="2772493"/>
            <a:ext cx="4300330" cy="3261084"/>
          </a:xfrm>
          <a:prstGeom prst="rect">
            <a:avLst/>
          </a:prstGeom>
        </p:spPr>
      </p:pic>
    </p:spTree>
    <p:extLst>
      <p:ext uri="{BB962C8B-B14F-4D97-AF65-F5344CB8AC3E}">
        <p14:creationId xmlns:p14="http://schemas.microsoft.com/office/powerpoint/2010/main" val="409996757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Gyvoji</a:t>
            </a:r>
            <a:r>
              <a:rPr lang="en-US" dirty="0" smtClean="0"/>
              <a:t> </a:t>
            </a:r>
            <a:r>
              <a:rPr lang="en-US" dirty="0" err="1" smtClean="0"/>
              <a:t>elektronika</a:t>
            </a:r>
            <a:endParaRPr lang="lt-LT" dirty="0"/>
          </a:p>
        </p:txBody>
      </p:sp>
      <p:sp>
        <p:nvSpPr>
          <p:cNvPr id="3" name="Content Placeholder 2"/>
          <p:cNvSpPr>
            <a:spLocks noGrp="1"/>
          </p:cNvSpPr>
          <p:nvPr>
            <p:ph idx="1"/>
          </p:nvPr>
        </p:nvSpPr>
        <p:spPr>
          <a:xfrm>
            <a:off x="838200" y="1825625"/>
            <a:ext cx="5528094" cy="4351338"/>
          </a:xfrm>
        </p:spPr>
        <p:txBody>
          <a:bodyPr>
            <a:normAutofit lnSpcReduction="10000"/>
          </a:bodyPr>
          <a:lstStyle/>
          <a:p>
            <a:r>
              <a:rPr lang="en-US" dirty="0" smtClean="0"/>
              <a:t>1964-1965: K. Stockhausen – </a:t>
            </a:r>
          </a:p>
          <a:p>
            <a:r>
              <a:rPr lang="en-US" dirty="0" err="1" smtClean="0">
                <a:hlinkClick r:id="rId2"/>
              </a:rPr>
              <a:t>Mikrophonie</a:t>
            </a:r>
            <a:r>
              <a:rPr lang="en-US" dirty="0" smtClean="0">
                <a:hlinkClick r:id="rId2"/>
              </a:rPr>
              <a:t> I</a:t>
            </a:r>
            <a:r>
              <a:rPr lang="en-US" dirty="0" smtClean="0"/>
              <a:t> - </a:t>
            </a:r>
            <a:r>
              <a:rPr lang="en-US" dirty="0" err="1" smtClean="0">
                <a:hlinkClick r:id="rId3"/>
              </a:rPr>
              <a:t>Mikrophonie</a:t>
            </a:r>
            <a:r>
              <a:rPr lang="en-US" dirty="0" smtClean="0">
                <a:hlinkClick r:id="rId3"/>
              </a:rPr>
              <a:t> II</a:t>
            </a:r>
            <a:endParaRPr lang="en-US" dirty="0" smtClean="0"/>
          </a:p>
          <a:p>
            <a:r>
              <a:rPr lang="en-US" dirty="0" smtClean="0"/>
              <a:t>1966: Circuit bending </a:t>
            </a:r>
            <a:r>
              <a:rPr lang="en-US" dirty="0" err="1" smtClean="0"/>
              <a:t>atradimas</a:t>
            </a:r>
            <a:r>
              <a:rPr lang="en-US" dirty="0" smtClean="0"/>
              <a:t> </a:t>
            </a:r>
            <a:br>
              <a:rPr lang="en-US" dirty="0" smtClean="0"/>
            </a:br>
            <a:r>
              <a:rPr lang="en-US" dirty="0" smtClean="0"/>
              <a:t>(Reed Ghazala)</a:t>
            </a:r>
          </a:p>
          <a:p>
            <a:pPr marL="0" indent="0">
              <a:buNone/>
            </a:pPr>
            <a:r>
              <a:rPr lang="en-US" sz="2000" dirty="0"/>
              <a:t>Reed accidentally discovered the technique of circuit bending in the 1960s when he left a toy amplifier in his desk and heard it start to emit sounds comparable to those produced by expensive synthesizers of the day. The amplifier's casing had been opened, exposing its inner circuitry and allowing it to short circuit when placed against the metal desk. It is this chance aspect of bending that serves as the foundation of circuit-bending.</a:t>
            </a:r>
            <a:endParaRPr lang="lt-LT" sz="2000" dirty="0"/>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11056" y="564671"/>
            <a:ext cx="5191125" cy="5676900"/>
          </a:xfrm>
          <a:prstGeom prst="rect">
            <a:avLst/>
          </a:prstGeom>
        </p:spPr>
      </p:pic>
    </p:spTree>
    <p:extLst>
      <p:ext uri="{BB962C8B-B14F-4D97-AF65-F5344CB8AC3E}">
        <p14:creationId xmlns:p14="http://schemas.microsoft.com/office/powerpoint/2010/main" val="159985153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dirty="0" smtClean="0"/>
              <a:t>Pradžia (1876-1920)</a:t>
            </a:r>
            <a:endParaRPr lang="lt-LT" dirty="0"/>
          </a:p>
        </p:txBody>
      </p:sp>
      <p:sp>
        <p:nvSpPr>
          <p:cNvPr id="3" name="Content Placeholder 2"/>
          <p:cNvSpPr>
            <a:spLocks noGrp="1"/>
          </p:cNvSpPr>
          <p:nvPr>
            <p:ph idx="1"/>
          </p:nvPr>
        </p:nvSpPr>
        <p:spPr/>
        <p:txBody>
          <a:bodyPr/>
          <a:lstStyle/>
          <a:p>
            <a:r>
              <a:rPr lang="lt-LT" dirty="0" smtClean="0"/>
              <a:t>1876: Muzikinis telegrafas (</a:t>
            </a:r>
            <a:r>
              <a:rPr lang="lt-LT" dirty="0" err="1" smtClean="0"/>
              <a:t>Elisha</a:t>
            </a:r>
            <a:r>
              <a:rPr lang="lt-LT" dirty="0" smtClean="0"/>
              <a:t> </a:t>
            </a:r>
            <a:r>
              <a:rPr lang="lt-LT" dirty="0" err="1" smtClean="0"/>
              <a:t>Gray</a:t>
            </a:r>
            <a:r>
              <a:rPr lang="lt-LT" dirty="0" smtClean="0"/>
              <a:t>)</a:t>
            </a:r>
          </a:p>
          <a:p>
            <a:r>
              <a:rPr lang="lt-LT" dirty="0" smtClean="0"/>
              <a:t>1897: </a:t>
            </a:r>
            <a:r>
              <a:rPr lang="lt-LT" dirty="0" err="1" smtClean="0"/>
              <a:t>Telharmonium</a:t>
            </a:r>
            <a:r>
              <a:rPr lang="lt-LT" dirty="0" smtClean="0"/>
              <a:t> (</a:t>
            </a:r>
            <a:r>
              <a:rPr lang="lt-LT" dirty="0" err="1" smtClean="0"/>
              <a:t>Thaddeus</a:t>
            </a:r>
            <a:r>
              <a:rPr lang="lt-LT" dirty="0" smtClean="0"/>
              <a:t> </a:t>
            </a:r>
            <a:r>
              <a:rPr lang="lt-LT" dirty="0" err="1" smtClean="0"/>
              <a:t>Cahill</a:t>
            </a:r>
            <a:r>
              <a:rPr lang="lt-LT" dirty="0" smtClean="0"/>
              <a:t>)</a:t>
            </a:r>
          </a:p>
          <a:p>
            <a:r>
              <a:rPr lang="lt-LT" dirty="0" smtClean="0"/>
              <a:t>1906: </a:t>
            </a:r>
            <a:r>
              <a:rPr lang="lt-LT" dirty="0" err="1" smtClean="0"/>
              <a:t>Audionas</a:t>
            </a:r>
            <a:r>
              <a:rPr lang="lt-LT" dirty="0"/>
              <a:t> </a:t>
            </a:r>
            <a:r>
              <a:rPr lang="lt-LT" dirty="0" smtClean="0"/>
              <a:t>– pirmasis triodas (Lee De </a:t>
            </a:r>
            <a:r>
              <a:rPr lang="lt-LT" dirty="0" err="1" smtClean="0"/>
              <a:t>Forest</a:t>
            </a:r>
            <a:r>
              <a:rPr lang="lt-LT" dirty="0" smtClean="0"/>
              <a:t>)</a:t>
            </a:r>
          </a:p>
        </p:txBody>
      </p:sp>
    </p:spTree>
    <p:extLst>
      <p:ext uri="{BB962C8B-B14F-4D97-AF65-F5344CB8AC3E}">
        <p14:creationId xmlns:p14="http://schemas.microsoft.com/office/powerpoint/2010/main" val="140183072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77176" y="3609806"/>
            <a:ext cx="4601835" cy="3109834"/>
          </a:xfrm>
          <a:prstGeom prst="rect">
            <a:avLst/>
          </a:prstGeom>
        </p:spPr>
      </p:pic>
      <p:sp>
        <p:nvSpPr>
          <p:cNvPr id="2" name="Title 1"/>
          <p:cNvSpPr>
            <a:spLocks noGrp="1"/>
          </p:cNvSpPr>
          <p:nvPr>
            <p:ph type="title"/>
          </p:nvPr>
        </p:nvSpPr>
        <p:spPr/>
        <p:txBody>
          <a:bodyPr/>
          <a:lstStyle/>
          <a:p>
            <a:r>
              <a:rPr lang="lt-LT" dirty="0" smtClean="0"/>
              <a:t>1970-~1985: Populiarizacija</a:t>
            </a:r>
            <a:endParaRPr lang="lt-LT" dirty="0"/>
          </a:p>
        </p:txBody>
      </p:sp>
      <p:sp>
        <p:nvSpPr>
          <p:cNvPr id="3" name="Content Placeholder 2"/>
          <p:cNvSpPr>
            <a:spLocks noGrp="1"/>
          </p:cNvSpPr>
          <p:nvPr>
            <p:ph idx="1"/>
          </p:nvPr>
        </p:nvSpPr>
        <p:spPr/>
        <p:txBody>
          <a:bodyPr>
            <a:normAutofit lnSpcReduction="10000"/>
          </a:bodyPr>
          <a:lstStyle/>
          <a:p>
            <a:r>
              <a:rPr lang="lt-LT" dirty="0" smtClean="0"/>
              <a:t>Kompaktiškesni ir naujų tipų </a:t>
            </a:r>
            <a:r>
              <a:rPr lang="en-US" dirty="0" smtClean="0"/>
              <a:t>(</a:t>
            </a:r>
            <a:r>
              <a:rPr lang="en-US" dirty="0" err="1" smtClean="0"/>
              <a:t>boso</a:t>
            </a:r>
            <a:r>
              <a:rPr lang="en-US" dirty="0" smtClean="0"/>
              <a:t>, </a:t>
            </a:r>
            <a:r>
              <a:rPr lang="en-US" dirty="0" err="1" smtClean="0"/>
              <a:t>ritmo</a:t>
            </a:r>
            <a:r>
              <a:rPr lang="en-US" dirty="0" smtClean="0"/>
              <a:t>) </a:t>
            </a:r>
            <a:r>
              <a:rPr lang="lt-LT" dirty="0" smtClean="0"/>
              <a:t>sintezatoriai (Mini-</a:t>
            </a:r>
            <a:r>
              <a:rPr lang="lt-LT" dirty="0" err="1" smtClean="0"/>
              <a:t>Moog</a:t>
            </a:r>
            <a:r>
              <a:rPr lang="lt-LT" dirty="0" smtClean="0"/>
              <a:t>, </a:t>
            </a:r>
            <a:r>
              <a:rPr lang="lt-LT" dirty="0" err="1" smtClean="0"/>
              <a:t>Roland</a:t>
            </a:r>
            <a:r>
              <a:rPr lang="lt-LT" dirty="0" smtClean="0"/>
              <a:t> TB-</a:t>
            </a:r>
            <a:r>
              <a:rPr lang="en-US" dirty="0" smtClean="0"/>
              <a:t>303, Roland TR-77)</a:t>
            </a:r>
          </a:p>
          <a:p>
            <a:r>
              <a:rPr lang="en-US" dirty="0" smtClean="0"/>
              <a:t>1977: IRCAM </a:t>
            </a:r>
            <a:r>
              <a:rPr lang="en-US" dirty="0" err="1" smtClean="0"/>
              <a:t>centras</a:t>
            </a:r>
            <a:r>
              <a:rPr lang="en-US" dirty="0" smtClean="0"/>
              <a:t> </a:t>
            </a:r>
            <a:r>
              <a:rPr lang="en-US" dirty="0" err="1" smtClean="0"/>
              <a:t>ir</a:t>
            </a:r>
            <a:r>
              <a:rPr lang="en-US" dirty="0" smtClean="0"/>
              <a:t> ten </a:t>
            </a:r>
            <a:r>
              <a:rPr lang="en-US" dirty="0" err="1" smtClean="0"/>
              <a:t>sukurtos</a:t>
            </a:r>
            <a:r>
              <a:rPr lang="en-US" dirty="0" smtClean="0"/>
              <a:t> </a:t>
            </a:r>
            <a:r>
              <a:rPr lang="en-US" dirty="0" err="1" smtClean="0"/>
              <a:t>sistemos</a:t>
            </a:r>
            <a:r>
              <a:rPr lang="en-US" dirty="0" smtClean="0"/>
              <a:t>: </a:t>
            </a:r>
            <a:r>
              <a:rPr lang="en-US" dirty="0" err="1" smtClean="0"/>
              <a:t>Sogitec</a:t>
            </a:r>
            <a:r>
              <a:rPr lang="en-US" dirty="0" smtClean="0"/>
              <a:t> 4x, Max</a:t>
            </a:r>
          </a:p>
          <a:p>
            <a:r>
              <a:rPr lang="en-US" dirty="0" err="1" smtClean="0"/>
              <a:t>Sintezatori</a:t>
            </a:r>
            <a:r>
              <a:rPr lang="lt-LT" dirty="0" smtClean="0"/>
              <a:t>ai </a:t>
            </a:r>
            <a:r>
              <a:rPr lang="lt-LT" dirty="0" err="1" smtClean="0"/>
              <a:t>Pop</a:t>
            </a:r>
            <a:r>
              <a:rPr lang="lt-LT" dirty="0" smtClean="0"/>
              <a:t> ir </a:t>
            </a:r>
            <a:r>
              <a:rPr lang="lt-LT" dirty="0" err="1" smtClean="0"/>
              <a:t>Rock</a:t>
            </a:r>
            <a:r>
              <a:rPr lang="lt-LT" dirty="0" smtClean="0"/>
              <a:t> muzikoje (</a:t>
            </a:r>
            <a:r>
              <a:rPr lang="lt-LT" dirty="0" err="1" smtClean="0"/>
              <a:t>Electronic</a:t>
            </a:r>
            <a:r>
              <a:rPr lang="lt-LT" dirty="0" smtClean="0"/>
              <a:t> </a:t>
            </a:r>
            <a:r>
              <a:rPr lang="lt-LT" dirty="0" err="1" smtClean="0"/>
              <a:t>rock</a:t>
            </a:r>
            <a:r>
              <a:rPr lang="lt-LT" dirty="0" smtClean="0"/>
              <a:t>, </a:t>
            </a:r>
            <a:r>
              <a:rPr lang="lt-LT" dirty="0" err="1" smtClean="0"/>
              <a:t>Progressive</a:t>
            </a:r>
            <a:r>
              <a:rPr lang="lt-LT" dirty="0" smtClean="0"/>
              <a:t> </a:t>
            </a:r>
            <a:r>
              <a:rPr lang="lt-LT" dirty="0" err="1" smtClean="0"/>
              <a:t>rock</a:t>
            </a:r>
            <a:r>
              <a:rPr lang="lt-LT" dirty="0" smtClean="0"/>
              <a:t>, </a:t>
            </a:r>
            <a:r>
              <a:rPr lang="lt-LT" dirty="0" err="1" smtClean="0"/>
              <a:t>Synthpop</a:t>
            </a:r>
            <a:r>
              <a:rPr lang="lt-LT" dirty="0" smtClean="0"/>
              <a:t>, </a:t>
            </a:r>
            <a:r>
              <a:rPr lang="lt-LT" dirty="0" err="1" smtClean="0"/>
              <a:t>Krautrock</a:t>
            </a:r>
            <a:r>
              <a:rPr lang="lt-LT" dirty="0" smtClean="0"/>
              <a:t>)</a:t>
            </a:r>
          </a:p>
          <a:p>
            <a:r>
              <a:rPr lang="lt-LT" dirty="0" smtClean="0"/>
              <a:t>1983: MIDI (</a:t>
            </a:r>
            <a:r>
              <a:rPr lang="lt-LT" dirty="0" err="1" smtClean="0"/>
              <a:t>Musical</a:t>
            </a:r>
            <a:r>
              <a:rPr lang="lt-LT" dirty="0" smtClean="0"/>
              <a:t> </a:t>
            </a:r>
            <a:r>
              <a:rPr lang="lt-LT" dirty="0" err="1" smtClean="0"/>
              <a:t>Instrument</a:t>
            </a:r>
            <a:r>
              <a:rPr lang="lt-LT" dirty="0" smtClean="0"/>
              <a:t> Digital </a:t>
            </a:r>
            <a:r>
              <a:rPr lang="lt-LT" dirty="0" err="1" smtClean="0"/>
              <a:t>Interface</a:t>
            </a:r>
            <a:r>
              <a:rPr lang="lt-LT" dirty="0" smtClean="0"/>
              <a:t>) 1.0</a:t>
            </a:r>
          </a:p>
          <a:p>
            <a:r>
              <a:rPr lang="lt-LT" dirty="0" err="1"/>
              <a:t>Sekvenceriai</a:t>
            </a:r>
            <a:r>
              <a:rPr lang="lt-LT" dirty="0"/>
              <a:t> ir ritmo </a:t>
            </a:r>
            <a:r>
              <a:rPr lang="lt-LT" dirty="0" smtClean="0"/>
              <a:t>mašinos</a:t>
            </a:r>
          </a:p>
          <a:p>
            <a:r>
              <a:rPr lang="lt-LT" dirty="0" smtClean="0"/>
              <a:t>FM sintezė (</a:t>
            </a:r>
            <a:r>
              <a:rPr lang="lt-LT" dirty="0" err="1" smtClean="0"/>
              <a:t>John</a:t>
            </a:r>
            <a:r>
              <a:rPr lang="lt-LT" dirty="0" smtClean="0"/>
              <a:t> </a:t>
            </a:r>
            <a:r>
              <a:rPr lang="lt-LT" dirty="0" err="1" smtClean="0"/>
              <a:t>Chowning</a:t>
            </a:r>
            <a:r>
              <a:rPr lang="lt-LT" dirty="0" smtClean="0"/>
              <a:t>) ir </a:t>
            </a:r>
            <a:r>
              <a:rPr lang="lt-LT" dirty="0"/>
              <a:t/>
            </a:r>
            <a:br>
              <a:rPr lang="lt-LT" dirty="0"/>
            </a:br>
            <a:r>
              <a:rPr lang="lt-LT" dirty="0" smtClean="0"/>
              <a:t>Yamaha FM sintezatoriai (GS-1, DX-7)</a:t>
            </a:r>
          </a:p>
          <a:p>
            <a:r>
              <a:rPr lang="lt-LT" dirty="0" smtClean="0">
                <a:hlinkClick r:id="rId3"/>
              </a:rPr>
              <a:t>Ankstyvoji </a:t>
            </a:r>
            <a:r>
              <a:rPr lang="lt-LT" dirty="0" err="1" smtClean="0">
                <a:hlinkClick r:id="rId3"/>
              </a:rPr>
              <a:t>video</a:t>
            </a:r>
            <a:r>
              <a:rPr lang="lt-LT" dirty="0" smtClean="0">
                <a:hlinkClick r:id="rId3"/>
              </a:rPr>
              <a:t> žaidimų muzika (</a:t>
            </a:r>
            <a:r>
              <a:rPr lang="lt-LT" i="1" dirty="0" err="1" smtClean="0">
                <a:hlinkClick r:id="rId3"/>
              </a:rPr>
              <a:t>chiptunes</a:t>
            </a:r>
            <a:r>
              <a:rPr lang="lt-LT" dirty="0">
                <a:hlinkClick r:id="rId3"/>
              </a:rPr>
              <a:t>)</a:t>
            </a:r>
            <a:endParaRPr lang="en-US" dirty="0" smtClean="0"/>
          </a:p>
          <a:p>
            <a:endParaRPr lang="lt-LT" dirty="0"/>
          </a:p>
        </p:txBody>
      </p:sp>
    </p:spTree>
    <p:extLst>
      <p:ext uri="{BB962C8B-B14F-4D97-AF65-F5344CB8AC3E}">
        <p14:creationId xmlns:p14="http://schemas.microsoft.com/office/powerpoint/2010/main" val="142956814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757879" y="1825625"/>
            <a:ext cx="4221336" cy="2293153"/>
          </a:xfrm>
          <a:prstGeom prst="rect">
            <a:avLst/>
          </a:prstGeom>
        </p:spPr>
      </p:pic>
      <p:sp>
        <p:nvSpPr>
          <p:cNvPr id="2" name="Title 1"/>
          <p:cNvSpPr>
            <a:spLocks noGrp="1"/>
          </p:cNvSpPr>
          <p:nvPr>
            <p:ph type="title"/>
          </p:nvPr>
        </p:nvSpPr>
        <p:spPr/>
        <p:txBody>
          <a:bodyPr/>
          <a:lstStyle/>
          <a:p>
            <a:r>
              <a:rPr lang="lt-LT" dirty="0" smtClean="0">
                <a:hlinkClick r:id="rId3"/>
              </a:rPr>
              <a:t>Žaidimų muzika</a:t>
            </a:r>
            <a:r>
              <a:rPr lang="lt-LT" dirty="0" smtClean="0"/>
              <a:t> ~1978-1990</a:t>
            </a:r>
            <a:endParaRPr lang="lt-LT" dirty="0"/>
          </a:p>
        </p:txBody>
      </p:sp>
      <p:sp>
        <p:nvSpPr>
          <p:cNvPr id="3" name="Content Placeholder 2"/>
          <p:cNvSpPr>
            <a:spLocks noGrp="1"/>
          </p:cNvSpPr>
          <p:nvPr>
            <p:ph idx="1"/>
          </p:nvPr>
        </p:nvSpPr>
        <p:spPr/>
        <p:txBody>
          <a:bodyPr/>
          <a:lstStyle/>
          <a:p>
            <a:r>
              <a:rPr lang="lt-LT" dirty="0" smtClean="0"/>
              <a:t>Arkadiniai žaidimai (</a:t>
            </a:r>
            <a:r>
              <a:rPr lang="lt-LT" dirty="0" err="1" smtClean="0">
                <a:hlinkClick r:id="rId4"/>
              </a:rPr>
              <a:t>Gunfight</a:t>
            </a:r>
            <a:r>
              <a:rPr lang="lt-LT" dirty="0" smtClean="0">
                <a:hlinkClick r:id="rId4"/>
              </a:rPr>
              <a:t> (1975)</a:t>
            </a:r>
            <a:r>
              <a:rPr lang="lt-LT" dirty="0" smtClean="0"/>
              <a:t>, </a:t>
            </a:r>
            <a:r>
              <a:rPr lang="en-US" dirty="0" smtClean="0">
                <a:hlinkClick r:id="rId5"/>
              </a:rPr>
              <a:t>Rally-X (1980)</a:t>
            </a:r>
            <a:r>
              <a:rPr lang="lt-LT" dirty="0" smtClean="0">
                <a:hlinkClick r:id="rId5"/>
              </a:rPr>
              <a:t/>
            </a:r>
            <a:br>
              <a:rPr lang="lt-LT" dirty="0" smtClean="0">
                <a:hlinkClick r:id="rId5"/>
              </a:rPr>
            </a:br>
            <a:r>
              <a:rPr lang="lt-LT" dirty="0" err="1" smtClean="0">
                <a:hlinkClick r:id="rId6"/>
              </a:rPr>
              <a:t>Super</a:t>
            </a:r>
            <a:r>
              <a:rPr lang="lt-LT" dirty="0" smtClean="0">
                <a:hlinkClick r:id="rId6"/>
              </a:rPr>
              <a:t> </a:t>
            </a:r>
            <a:r>
              <a:rPr lang="lt-LT" dirty="0" err="1" smtClean="0">
                <a:hlinkClick r:id="rId6"/>
              </a:rPr>
              <a:t>locomotive</a:t>
            </a:r>
            <a:r>
              <a:rPr lang="lt-LT" dirty="0">
                <a:hlinkClick r:id="rId6"/>
              </a:rPr>
              <a:t> </a:t>
            </a:r>
            <a:r>
              <a:rPr lang="lt-LT" dirty="0" smtClean="0">
                <a:hlinkClick r:id="rId6"/>
              </a:rPr>
              <a:t>(1982)</a:t>
            </a:r>
            <a:r>
              <a:rPr lang="lt-LT" dirty="0" smtClean="0"/>
              <a:t>)</a:t>
            </a:r>
          </a:p>
          <a:p>
            <a:r>
              <a:rPr lang="lt-LT" dirty="0" smtClean="0"/>
              <a:t>Trečiosios kartos konsolės (NES, Sega </a:t>
            </a:r>
            <a:r>
              <a:rPr lang="lt-LT" dirty="0" err="1" smtClean="0"/>
              <a:t>master</a:t>
            </a:r>
            <a:r>
              <a:rPr lang="lt-LT" dirty="0" smtClean="0"/>
              <a:t> </a:t>
            </a:r>
            <a:r>
              <a:rPr lang="lt-LT" dirty="0" err="1" smtClean="0"/>
              <a:t>system</a:t>
            </a:r>
            <a:r>
              <a:rPr lang="lt-LT" dirty="0" smtClean="0"/>
              <a:t>):</a:t>
            </a:r>
            <a:br>
              <a:rPr lang="lt-LT" dirty="0" smtClean="0"/>
            </a:br>
            <a:r>
              <a:rPr lang="lt-LT" dirty="0" err="1" smtClean="0">
                <a:hlinkClick r:id="rId7"/>
              </a:rPr>
              <a:t>Super</a:t>
            </a:r>
            <a:r>
              <a:rPr lang="lt-LT" dirty="0" smtClean="0">
                <a:hlinkClick r:id="rId7"/>
              </a:rPr>
              <a:t> Mario </a:t>
            </a:r>
            <a:r>
              <a:rPr lang="lt-LT" dirty="0" err="1" smtClean="0">
                <a:hlinkClick r:id="rId7"/>
              </a:rPr>
              <a:t>Bros</a:t>
            </a:r>
            <a:r>
              <a:rPr lang="lt-LT" dirty="0" smtClean="0">
                <a:hlinkClick r:id="rId7"/>
              </a:rPr>
              <a:t> (1985)</a:t>
            </a:r>
            <a:endParaRPr lang="lt-LT" dirty="0" smtClean="0"/>
          </a:p>
          <a:p>
            <a:r>
              <a:rPr lang="lt-LT" dirty="0" err="1" smtClean="0"/>
              <a:t>Commodore</a:t>
            </a:r>
            <a:r>
              <a:rPr lang="lt-LT" dirty="0" smtClean="0"/>
              <a:t> 64 (SID) žaidimai:</a:t>
            </a:r>
            <a:br>
              <a:rPr lang="lt-LT" dirty="0" smtClean="0"/>
            </a:br>
            <a:r>
              <a:rPr lang="lt-LT" dirty="0" smtClean="0">
                <a:hlinkClick r:id="rId8"/>
              </a:rPr>
              <a:t>International Karate (1985)</a:t>
            </a:r>
            <a:endParaRPr lang="en-US" dirty="0"/>
          </a:p>
          <a:p>
            <a:r>
              <a:rPr lang="en-US" dirty="0" err="1" smtClean="0"/>
              <a:t>Ketvirtosios</a:t>
            </a:r>
            <a:r>
              <a:rPr lang="en-US" dirty="0" smtClean="0"/>
              <a:t> </a:t>
            </a:r>
            <a:r>
              <a:rPr lang="en-US" dirty="0" err="1" smtClean="0"/>
              <a:t>kartos</a:t>
            </a:r>
            <a:r>
              <a:rPr lang="en-US" dirty="0" smtClean="0"/>
              <a:t> </a:t>
            </a:r>
            <a:r>
              <a:rPr lang="en-US" dirty="0" err="1" smtClean="0"/>
              <a:t>konsol</a:t>
            </a:r>
            <a:r>
              <a:rPr lang="lt-LT" dirty="0" smtClean="0"/>
              <a:t>ės (SNES, Sega </a:t>
            </a:r>
            <a:r>
              <a:rPr lang="lt-LT" dirty="0" err="1" smtClean="0"/>
              <a:t>mega</a:t>
            </a:r>
            <a:r>
              <a:rPr lang="lt-LT" dirty="0" smtClean="0"/>
              <a:t> </a:t>
            </a:r>
            <a:r>
              <a:rPr lang="lt-LT" dirty="0" err="1" smtClean="0"/>
              <a:t>drive</a:t>
            </a:r>
            <a:r>
              <a:rPr lang="lt-LT" dirty="0" smtClean="0"/>
              <a:t>)</a:t>
            </a:r>
            <a:r>
              <a:rPr lang="lt-LT" dirty="0"/>
              <a:t/>
            </a:r>
            <a:br>
              <a:rPr lang="lt-LT" dirty="0"/>
            </a:br>
            <a:r>
              <a:rPr lang="en-US" dirty="0" smtClean="0"/>
              <a:t>(16-bit </a:t>
            </a:r>
            <a:r>
              <a:rPr lang="en-US" dirty="0" err="1" smtClean="0"/>
              <a:t>garsas</a:t>
            </a:r>
            <a:r>
              <a:rPr lang="en-US" dirty="0" smtClean="0"/>
              <a:t>): </a:t>
            </a:r>
            <a:r>
              <a:rPr lang="en-US" dirty="0" smtClean="0">
                <a:hlinkClick r:id="rId9"/>
              </a:rPr>
              <a:t>Streets of Rage 2 (1992)</a:t>
            </a:r>
            <a:endParaRPr lang="en-US" dirty="0" smtClean="0"/>
          </a:p>
        </p:txBody>
      </p:sp>
      <p:pic>
        <p:nvPicPr>
          <p:cNvPr id="5" name="Picture 4"/>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8697957" y="4118777"/>
            <a:ext cx="3042593" cy="1555103"/>
          </a:xfrm>
          <a:prstGeom prst="rect">
            <a:avLst/>
          </a:prstGeom>
        </p:spPr>
      </p:pic>
    </p:spTree>
    <p:extLst>
      <p:ext uri="{BB962C8B-B14F-4D97-AF65-F5344CB8AC3E}">
        <p14:creationId xmlns:p14="http://schemas.microsoft.com/office/powerpoint/2010/main" val="12734677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~1985-2000: El</a:t>
            </a:r>
            <a:r>
              <a:rPr lang="lt-LT" dirty="0"/>
              <a:t>.</a:t>
            </a:r>
            <a:r>
              <a:rPr lang="lt-LT" dirty="0" smtClean="0"/>
              <a:t> šokių muzikos įsigalėjimas</a:t>
            </a:r>
            <a:endParaRPr lang="lt-LT" dirty="0"/>
          </a:p>
        </p:txBody>
      </p:sp>
      <p:sp>
        <p:nvSpPr>
          <p:cNvPr id="3" name="Content Placeholder 2"/>
          <p:cNvSpPr>
            <a:spLocks noGrp="1"/>
          </p:cNvSpPr>
          <p:nvPr>
            <p:ph idx="1"/>
          </p:nvPr>
        </p:nvSpPr>
        <p:spPr/>
        <p:txBody>
          <a:bodyPr/>
          <a:lstStyle/>
          <a:p>
            <a:r>
              <a:rPr lang="lt-LT" dirty="0" err="1" smtClean="0">
                <a:hlinkClick r:id="rId2"/>
              </a:rPr>
              <a:t>Electronic</a:t>
            </a:r>
            <a:r>
              <a:rPr lang="lt-LT" dirty="0" smtClean="0">
                <a:hlinkClick r:id="rId2"/>
              </a:rPr>
              <a:t> </a:t>
            </a:r>
            <a:r>
              <a:rPr lang="lt-LT" dirty="0" err="1" smtClean="0">
                <a:hlinkClick r:id="rId2"/>
              </a:rPr>
              <a:t>Dance</a:t>
            </a:r>
            <a:r>
              <a:rPr lang="lt-LT" dirty="0" smtClean="0">
                <a:hlinkClick r:id="rId2"/>
              </a:rPr>
              <a:t> </a:t>
            </a:r>
            <a:r>
              <a:rPr lang="lt-LT" dirty="0" err="1" smtClean="0">
                <a:hlinkClick r:id="rId2"/>
              </a:rPr>
              <a:t>Music</a:t>
            </a:r>
            <a:r>
              <a:rPr lang="lt-LT" dirty="0" smtClean="0">
                <a:hlinkClick r:id="rId2"/>
              </a:rPr>
              <a:t> (EDM) populiarėjimas</a:t>
            </a:r>
            <a:endParaRPr lang="lt-LT" dirty="0"/>
          </a:p>
        </p:txBody>
      </p:sp>
    </p:spTree>
    <p:extLst>
      <p:ext uri="{BB962C8B-B14F-4D97-AF65-F5344CB8AC3E}">
        <p14:creationId xmlns:p14="http://schemas.microsoft.com/office/powerpoint/2010/main" val="123631840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Nuorodos</a:t>
            </a:r>
            <a:r>
              <a:rPr lang="en-US" dirty="0" smtClean="0"/>
              <a:t>:</a:t>
            </a:r>
            <a:endParaRPr lang="lt-LT" dirty="0"/>
          </a:p>
        </p:txBody>
      </p:sp>
      <p:sp>
        <p:nvSpPr>
          <p:cNvPr id="3" name="Content Placeholder 2"/>
          <p:cNvSpPr>
            <a:spLocks noGrp="1"/>
          </p:cNvSpPr>
          <p:nvPr>
            <p:ph idx="1"/>
          </p:nvPr>
        </p:nvSpPr>
        <p:spPr/>
        <p:txBody>
          <a:bodyPr/>
          <a:lstStyle/>
          <a:p>
            <a:r>
              <a:rPr lang="lt-LT" dirty="0" smtClean="0"/>
              <a:t>Elektroninės muzikos </a:t>
            </a:r>
            <a:r>
              <a:rPr lang="lt-LT" dirty="0"/>
              <a:t>istorinė apžvalga (120 metų) - </a:t>
            </a:r>
            <a:r>
              <a:rPr lang="lt-LT" dirty="0">
                <a:hlinkClick r:id="rId2"/>
              </a:rPr>
              <a:t>http://120years.net</a:t>
            </a:r>
            <a:r>
              <a:rPr lang="lt-LT" dirty="0" smtClean="0">
                <a:hlinkClick r:id="rId2"/>
              </a:rPr>
              <a:t>/</a:t>
            </a:r>
            <a:endParaRPr lang="en-US" dirty="0" smtClean="0"/>
          </a:p>
          <a:p>
            <a:r>
              <a:rPr lang="en-US" dirty="0" err="1" smtClean="0">
                <a:hlinkClick r:id="rId3"/>
              </a:rPr>
              <a:t>Interviu</a:t>
            </a:r>
            <a:r>
              <a:rPr lang="en-US" dirty="0" smtClean="0">
                <a:hlinkClick r:id="rId3"/>
              </a:rPr>
              <a:t> </a:t>
            </a:r>
            <a:r>
              <a:rPr lang="en-US" dirty="0" err="1" smtClean="0">
                <a:hlinkClick r:id="rId3"/>
              </a:rPr>
              <a:t>su</a:t>
            </a:r>
            <a:r>
              <a:rPr lang="en-US" dirty="0" smtClean="0">
                <a:hlinkClick r:id="rId3"/>
              </a:rPr>
              <a:t> </a:t>
            </a:r>
            <a:r>
              <a:rPr lang="en-US" dirty="0" err="1" smtClean="0">
                <a:hlinkClick r:id="rId3"/>
              </a:rPr>
              <a:t>kompiuterin</a:t>
            </a:r>
            <a:r>
              <a:rPr lang="lt-LT" dirty="0" smtClean="0">
                <a:hlinkClick r:id="rId3"/>
              </a:rPr>
              <a:t>ės muzikos pionieriais </a:t>
            </a:r>
            <a:r>
              <a:rPr lang="lt-LT" dirty="0" err="1" smtClean="0">
                <a:hlinkClick r:id="rId3"/>
              </a:rPr>
              <a:t>Max</a:t>
            </a:r>
            <a:r>
              <a:rPr lang="lt-LT" dirty="0" smtClean="0">
                <a:hlinkClick r:id="rId3"/>
              </a:rPr>
              <a:t> </a:t>
            </a:r>
            <a:r>
              <a:rPr lang="lt-LT" dirty="0" err="1" smtClean="0">
                <a:hlinkClick r:id="rId3"/>
              </a:rPr>
              <a:t>Mathews</a:t>
            </a:r>
            <a:r>
              <a:rPr lang="lt-LT" dirty="0" smtClean="0">
                <a:hlinkClick r:id="rId3"/>
              </a:rPr>
              <a:t> ir </a:t>
            </a:r>
            <a:r>
              <a:rPr lang="lt-LT" dirty="0" err="1" smtClean="0">
                <a:hlinkClick r:id="rId3"/>
              </a:rPr>
              <a:t>John</a:t>
            </a:r>
            <a:r>
              <a:rPr lang="lt-LT" dirty="0" smtClean="0">
                <a:hlinkClick r:id="rId3"/>
              </a:rPr>
              <a:t> </a:t>
            </a:r>
            <a:r>
              <a:rPr lang="lt-LT" dirty="0" err="1" smtClean="0">
                <a:hlinkClick r:id="rId3"/>
              </a:rPr>
              <a:t>Chowning</a:t>
            </a:r>
            <a:endParaRPr lang="lt-LT" dirty="0" smtClean="0"/>
          </a:p>
          <a:p>
            <a:r>
              <a:rPr lang="lt-LT" dirty="0" smtClean="0"/>
              <a:t>Elektroninės muzikos gidas </a:t>
            </a:r>
            <a:r>
              <a:rPr lang="lt-LT" dirty="0"/>
              <a:t>- </a:t>
            </a:r>
            <a:r>
              <a:rPr lang="lt-LT" dirty="0">
                <a:hlinkClick r:id="rId4"/>
              </a:rPr>
              <a:t>http://techno.org/electronic-music-guide</a:t>
            </a:r>
            <a:r>
              <a:rPr lang="lt-LT" dirty="0" smtClean="0">
                <a:hlinkClick r:id="rId4"/>
              </a:rPr>
              <a:t>/</a:t>
            </a:r>
            <a:endParaRPr lang="lt-LT" dirty="0" smtClean="0"/>
          </a:p>
          <a:p>
            <a:r>
              <a:rPr lang="lt-LT" dirty="0" smtClean="0"/>
              <a:t>Commodore-64 žaidimų </a:t>
            </a:r>
            <a:r>
              <a:rPr lang="lt-LT" dirty="0"/>
              <a:t>muzikos kolekcija - </a:t>
            </a:r>
            <a:r>
              <a:rPr lang="lt-LT" dirty="0">
                <a:hlinkClick r:id="rId5"/>
              </a:rPr>
              <a:t>http://hvsc.c64.org</a:t>
            </a:r>
            <a:r>
              <a:rPr lang="lt-LT" dirty="0" smtClean="0">
                <a:hlinkClick r:id="rId5"/>
              </a:rPr>
              <a:t>/</a:t>
            </a:r>
            <a:endParaRPr lang="lt-LT" dirty="0" smtClean="0"/>
          </a:p>
          <a:p>
            <a:endParaRPr lang="lt-LT" dirty="0"/>
          </a:p>
        </p:txBody>
      </p:sp>
    </p:spTree>
    <p:extLst>
      <p:ext uri="{BB962C8B-B14F-4D97-AF65-F5344CB8AC3E}">
        <p14:creationId xmlns:p14="http://schemas.microsoft.com/office/powerpoint/2010/main" val="327489230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6026409" cy="1325563"/>
          </a:xfrm>
        </p:spPr>
        <p:txBody>
          <a:bodyPr/>
          <a:lstStyle/>
          <a:p>
            <a:r>
              <a:rPr lang="lt-LT" dirty="0" smtClean="0"/>
              <a:t>1876: Muzikinis telegrafas (E. </a:t>
            </a:r>
            <a:r>
              <a:rPr lang="lt-LT" dirty="0" err="1" smtClean="0"/>
              <a:t>Gray</a:t>
            </a:r>
            <a:r>
              <a:rPr lang="lt-LT" dirty="0" smtClean="0"/>
              <a:t>)</a:t>
            </a:r>
            <a:endParaRPr lang="lt-LT" dirty="0"/>
          </a:p>
        </p:txBody>
      </p:sp>
      <p:sp>
        <p:nvSpPr>
          <p:cNvPr id="3" name="Content Placeholder 2"/>
          <p:cNvSpPr>
            <a:spLocks noGrp="1"/>
          </p:cNvSpPr>
          <p:nvPr>
            <p:ph idx="1"/>
          </p:nvPr>
        </p:nvSpPr>
        <p:spPr/>
        <p:txBody>
          <a:bodyPr/>
          <a:lstStyle/>
          <a:p>
            <a:r>
              <a:rPr lang="lt-LT" dirty="0" smtClean="0"/>
              <a:t>Pirmasis osciliatorius</a:t>
            </a:r>
          </a:p>
          <a:p>
            <a:endParaRPr lang="lt-LT"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64609" y="0"/>
            <a:ext cx="5143500" cy="68580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3000" y="2490885"/>
            <a:ext cx="4953000" cy="4152900"/>
          </a:xfrm>
          <a:prstGeom prst="rect">
            <a:avLst/>
          </a:prstGeom>
        </p:spPr>
      </p:pic>
    </p:spTree>
    <p:extLst>
      <p:ext uri="{BB962C8B-B14F-4D97-AF65-F5344CB8AC3E}">
        <p14:creationId xmlns:p14="http://schemas.microsoft.com/office/powerpoint/2010/main" val="95996933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6225073" cy="1325563"/>
          </a:xfrm>
        </p:spPr>
        <p:txBody>
          <a:bodyPr/>
          <a:lstStyle/>
          <a:p>
            <a:r>
              <a:rPr lang="lt-LT" dirty="0" smtClean="0"/>
              <a:t>1897-1912: </a:t>
            </a:r>
            <a:r>
              <a:rPr lang="lt-LT" dirty="0" err="1" smtClean="0"/>
              <a:t>Telharmonium</a:t>
            </a:r>
            <a:r>
              <a:rPr lang="lt-LT" dirty="0" smtClean="0"/>
              <a:t> (T. </a:t>
            </a:r>
            <a:r>
              <a:rPr lang="lt-LT" dirty="0" err="1" smtClean="0"/>
              <a:t>Cahill</a:t>
            </a:r>
            <a:r>
              <a:rPr lang="lt-LT" dirty="0" smtClean="0"/>
              <a:t>)</a:t>
            </a:r>
            <a:endParaRPr lang="lt-LT" dirty="0"/>
          </a:p>
        </p:txBody>
      </p:sp>
      <p:sp>
        <p:nvSpPr>
          <p:cNvPr id="3" name="Content Placeholder 2"/>
          <p:cNvSpPr>
            <a:spLocks noGrp="1"/>
          </p:cNvSpPr>
          <p:nvPr>
            <p:ph idx="1"/>
          </p:nvPr>
        </p:nvSpPr>
        <p:spPr>
          <a:xfrm>
            <a:off x="838200" y="1690688"/>
            <a:ext cx="10515600" cy="4351338"/>
          </a:xfrm>
        </p:spPr>
        <p:txBody>
          <a:bodyPr/>
          <a:lstStyle/>
          <a:p>
            <a:r>
              <a:rPr lang="lt-LT" dirty="0" smtClean="0"/>
              <a:t>Pirmasis elektroninis muzikos instrumentas</a:t>
            </a:r>
          </a:p>
          <a:p>
            <a:r>
              <a:rPr lang="lt-LT" dirty="0" err="1" smtClean="0"/>
              <a:t>Adityvinė</a:t>
            </a:r>
            <a:r>
              <a:rPr lang="lt-LT" dirty="0" smtClean="0"/>
              <a:t> sintezė</a:t>
            </a:r>
          </a:p>
          <a:p>
            <a:r>
              <a:rPr lang="lt-LT" dirty="0" smtClean="0"/>
              <a:t>Elektromechaninis principas</a:t>
            </a:r>
            <a:endParaRPr lang="lt-LT"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1825" y="3773716"/>
            <a:ext cx="3645158" cy="2851018"/>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35765" y="214604"/>
            <a:ext cx="3587394" cy="641013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55064" y="2640562"/>
            <a:ext cx="3081464" cy="3984172"/>
          </a:xfrm>
          <a:prstGeom prst="rect">
            <a:avLst/>
          </a:prstGeom>
        </p:spPr>
      </p:pic>
    </p:spTree>
    <p:extLst>
      <p:ext uri="{BB962C8B-B14F-4D97-AF65-F5344CB8AC3E}">
        <p14:creationId xmlns:p14="http://schemas.microsoft.com/office/powerpoint/2010/main" val="322764924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7213600" cy="1325563"/>
          </a:xfrm>
        </p:spPr>
        <p:txBody>
          <a:bodyPr>
            <a:normAutofit fontScale="90000"/>
          </a:bodyPr>
          <a:lstStyle/>
          <a:p>
            <a:r>
              <a:rPr lang="lt-LT" dirty="0" smtClean="0"/>
              <a:t>1906: </a:t>
            </a:r>
            <a:r>
              <a:rPr lang="lt-LT" dirty="0" err="1" smtClean="0"/>
              <a:t>Audionas</a:t>
            </a:r>
            <a:r>
              <a:rPr lang="lt-LT" dirty="0"/>
              <a:t/>
            </a:r>
            <a:br>
              <a:rPr lang="lt-LT" dirty="0"/>
            </a:br>
            <a:r>
              <a:rPr lang="lt-LT" dirty="0" smtClean="0"/>
              <a:t>1915: </a:t>
            </a:r>
            <a:r>
              <a:rPr lang="lt-LT" dirty="0" err="1" smtClean="0"/>
              <a:t>Audion</a:t>
            </a:r>
            <a:r>
              <a:rPr lang="lt-LT" dirty="0" smtClean="0"/>
              <a:t> Piano </a:t>
            </a:r>
            <a:br>
              <a:rPr lang="lt-LT" dirty="0" smtClean="0"/>
            </a:br>
            <a:r>
              <a:rPr lang="lt-LT" dirty="0" smtClean="0"/>
              <a:t>(Lee De </a:t>
            </a:r>
            <a:r>
              <a:rPr lang="lt-LT" dirty="0" err="1" smtClean="0"/>
              <a:t>Forest</a:t>
            </a:r>
            <a:r>
              <a:rPr lang="lt-LT" dirty="0" smtClean="0"/>
              <a:t>)</a:t>
            </a:r>
            <a:endParaRPr lang="lt-LT"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33734" y="4387461"/>
            <a:ext cx="2794000" cy="1917700"/>
          </a:xfrm>
        </p:spPr>
      </p:pic>
      <p:sp>
        <p:nvSpPr>
          <p:cNvPr id="6" name="Content Placeholder 2"/>
          <p:cNvSpPr txBox="1">
            <a:spLocks/>
          </p:cNvSpPr>
          <p:nvPr/>
        </p:nvSpPr>
        <p:spPr>
          <a:xfrm>
            <a:off x="838200" y="2062064"/>
            <a:ext cx="10515600" cy="397996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lt-LT" dirty="0" smtClean="0"/>
              <a:t>Elektrinio signalo stiprinimas</a:t>
            </a:r>
          </a:p>
          <a:p>
            <a:r>
              <a:rPr lang="lt-LT" dirty="0" err="1" smtClean="0"/>
              <a:t>Audion</a:t>
            </a:r>
            <a:r>
              <a:rPr lang="lt-LT" dirty="0" smtClean="0"/>
              <a:t> Piano: vienas </a:t>
            </a:r>
            <a:br>
              <a:rPr lang="lt-LT" dirty="0" smtClean="0"/>
            </a:br>
            <a:r>
              <a:rPr lang="lt-LT" dirty="0" err="1" smtClean="0"/>
              <a:t>audionas</a:t>
            </a:r>
            <a:r>
              <a:rPr lang="lt-LT" dirty="0" smtClean="0"/>
              <a:t> vienai oktavai</a:t>
            </a:r>
          </a:p>
          <a:p>
            <a:r>
              <a:rPr lang="lt-LT" dirty="0" smtClean="0"/>
              <a:t>Galimybė tolygiai keisti garso</a:t>
            </a:r>
            <a:r>
              <a:rPr lang="lt-LT" dirty="0"/>
              <a:t/>
            </a:r>
            <a:br>
              <a:rPr lang="lt-LT" dirty="0"/>
            </a:br>
            <a:r>
              <a:rPr lang="lt-LT" dirty="0" smtClean="0"/>
              <a:t>aukštį ir tembrą</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6748" y="1281987"/>
            <a:ext cx="6445924" cy="5023174"/>
          </a:xfrm>
          <a:prstGeom prst="rect">
            <a:avLst/>
          </a:prstGeom>
        </p:spPr>
      </p:pic>
    </p:spTree>
    <p:extLst>
      <p:ext uri="{BB962C8B-B14F-4D97-AF65-F5344CB8AC3E}">
        <p14:creationId xmlns:p14="http://schemas.microsoft.com/office/powerpoint/2010/main" val="420733712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dirty="0" smtClean="0"/>
              <a:t>1920-1940</a:t>
            </a:r>
            <a:endParaRPr lang="lt-LT" dirty="0"/>
          </a:p>
        </p:txBody>
      </p:sp>
      <p:sp>
        <p:nvSpPr>
          <p:cNvPr id="3" name="Content Placeholder 2"/>
          <p:cNvSpPr>
            <a:spLocks noGrp="1"/>
          </p:cNvSpPr>
          <p:nvPr>
            <p:ph idx="1"/>
          </p:nvPr>
        </p:nvSpPr>
        <p:spPr>
          <a:xfrm>
            <a:off x="1024812" y="1690688"/>
            <a:ext cx="4452257" cy="4351338"/>
          </a:xfrm>
        </p:spPr>
        <p:txBody>
          <a:bodyPr>
            <a:normAutofit/>
          </a:bodyPr>
          <a:lstStyle/>
          <a:p>
            <a:pPr marL="0" indent="0">
              <a:buNone/>
            </a:pPr>
            <a:r>
              <a:rPr lang="lt-LT" dirty="0" smtClean="0"/>
              <a:t>Ankstyvieji el. instrumentai:</a:t>
            </a:r>
          </a:p>
          <a:p>
            <a:r>
              <a:rPr lang="lt-LT" dirty="0" smtClean="0"/>
              <a:t>1920: </a:t>
            </a:r>
            <a:r>
              <a:rPr lang="lt-LT" dirty="0" err="1" smtClean="0"/>
              <a:t>Tereminas</a:t>
            </a:r>
            <a:r>
              <a:rPr lang="lt-LT" dirty="0" smtClean="0"/>
              <a:t> (</a:t>
            </a:r>
            <a:r>
              <a:rPr lang="lt-LT" dirty="0" err="1" smtClean="0"/>
              <a:t>Leon</a:t>
            </a:r>
            <a:r>
              <a:rPr lang="lt-LT" dirty="0" smtClean="0"/>
              <a:t> </a:t>
            </a:r>
            <a:r>
              <a:rPr lang="lt-LT" dirty="0" err="1" smtClean="0"/>
              <a:t>Teremin</a:t>
            </a:r>
            <a:r>
              <a:rPr lang="lt-LT" dirty="0" smtClean="0"/>
              <a:t>)</a:t>
            </a:r>
          </a:p>
          <a:p>
            <a:r>
              <a:rPr lang="lt-LT" dirty="0" smtClean="0"/>
              <a:t>1928: Marteno Bangos (</a:t>
            </a:r>
            <a:r>
              <a:rPr lang="lt-LT" dirty="0" err="1" smtClean="0"/>
              <a:t>Maurice</a:t>
            </a:r>
            <a:r>
              <a:rPr lang="lt-LT" dirty="0" smtClean="0"/>
              <a:t> </a:t>
            </a:r>
            <a:r>
              <a:rPr lang="lt-LT" dirty="0" err="1" smtClean="0"/>
              <a:t>Martenot</a:t>
            </a:r>
            <a:r>
              <a:rPr lang="lt-LT" dirty="0" smtClean="0"/>
              <a:t>)</a:t>
            </a:r>
          </a:p>
          <a:p>
            <a:r>
              <a:rPr lang="lt-LT" dirty="0" smtClean="0"/>
              <a:t>1935: </a:t>
            </a:r>
            <a:r>
              <a:rPr lang="lt-LT" dirty="0" err="1" smtClean="0"/>
              <a:t>Hammond</a:t>
            </a:r>
            <a:r>
              <a:rPr lang="lt-LT" dirty="0" smtClean="0"/>
              <a:t> vargonai (</a:t>
            </a:r>
            <a:r>
              <a:rPr lang="lt-LT" dirty="0" err="1" smtClean="0"/>
              <a:t>Laurens</a:t>
            </a:r>
            <a:r>
              <a:rPr lang="lt-LT" dirty="0" smtClean="0"/>
              <a:t> </a:t>
            </a:r>
            <a:r>
              <a:rPr lang="lt-LT" dirty="0" err="1" smtClean="0"/>
              <a:t>Hammond</a:t>
            </a:r>
            <a:r>
              <a:rPr lang="lt-LT" dirty="0" smtClean="0"/>
              <a:t>)</a:t>
            </a:r>
            <a:endParaRPr lang="lt-LT" dirty="0"/>
          </a:p>
        </p:txBody>
      </p:sp>
      <p:sp>
        <p:nvSpPr>
          <p:cNvPr id="4" name="Content Placeholder 2"/>
          <p:cNvSpPr txBox="1">
            <a:spLocks/>
          </p:cNvSpPr>
          <p:nvPr/>
        </p:nvSpPr>
        <p:spPr>
          <a:xfrm>
            <a:off x="5881396" y="1690688"/>
            <a:ext cx="5257800" cy="435133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lt-LT" dirty="0" smtClean="0"/>
              <a:t>Pirmoji muzika el. instrumentams:</a:t>
            </a:r>
          </a:p>
          <a:p>
            <a:r>
              <a:rPr lang="en-US" dirty="0" smtClean="0">
                <a:hlinkClick r:id="rId2"/>
              </a:rPr>
              <a:t>1929: J. Schillinger - </a:t>
            </a:r>
            <a:r>
              <a:rPr lang="en-US" i="1" dirty="0" smtClean="0">
                <a:hlinkClick r:id="rId2"/>
              </a:rPr>
              <a:t>First </a:t>
            </a:r>
            <a:r>
              <a:rPr lang="en-US" i="1" dirty="0" err="1" smtClean="0">
                <a:hlinkClick r:id="rId2"/>
              </a:rPr>
              <a:t>Airphonic</a:t>
            </a:r>
            <a:r>
              <a:rPr lang="en-US" i="1" dirty="0" smtClean="0">
                <a:hlinkClick r:id="rId2"/>
              </a:rPr>
              <a:t> Suite for Theremin and Orchestra</a:t>
            </a:r>
            <a:endParaRPr lang="en-US" i="1" dirty="0" smtClean="0"/>
          </a:p>
          <a:p>
            <a:r>
              <a:rPr lang="en-US" dirty="0" smtClean="0">
                <a:hlinkClick r:id="rId3"/>
              </a:rPr>
              <a:t>1937: O. </a:t>
            </a:r>
            <a:r>
              <a:rPr lang="en-US" dirty="0" err="1" smtClean="0">
                <a:hlinkClick r:id="rId3"/>
              </a:rPr>
              <a:t>Messiaen</a:t>
            </a:r>
            <a:r>
              <a:rPr lang="en-US" dirty="0" smtClean="0">
                <a:hlinkClick r:id="rId3"/>
              </a:rPr>
              <a:t> - </a:t>
            </a:r>
            <a:r>
              <a:rPr lang="en-US" i="1" dirty="0" err="1" smtClean="0">
                <a:hlinkClick r:id="rId3"/>
              </a:rPr>
              <a:t>Oraison</a:t>
            </a:r>
            <a:endParaRPr lang="en-US" i="1" dirty="0" smtClean="0"/>
          </a:p>
        </p:txBody>
      </p:sp>
    </p:spTree>
    <p:extLst>
      <p:ext uri="{BB962C8B-B14F-4D97-AF65-F5344CB8AC3E}">
        <p14:creationId xmlns:p14="http://schemas.microsoft.com/office/powerpoint/2010/main" val="23550015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8302" y="1475617"/>
            <a:ext cx="4206240" cy="3154680"/>
          </a:xfrm>
          <a:prstGeom prst="rect">
            <a:avLst/>
          </a:prstGeom>
        </p:spPr>
      </p:pic>
      <p:sp>
        <p:nvSpPr>
          <p:cNvPr id="2" name="Title 1"/>
          <p:cNvSpPr>
            <a:spLocks noGrp="1"/>
          </p:cNvSpPr>
          <p:nvPr>
            <p:ph type="title"/>
          </p:nvPr>
        </p:nvSpPr>
        <p:spPr/>
        <p:txBody>
          <a:bodyPr/>
          <a:lstStyle/>
          <a:p>
            <a:r>
              <a:rPr lang="lt-LT" smtClean="0"/>
              <a:t>1920: Tereminas (Leon Teremin)</a:t>
            </a:r>
            <a:endParaRPr lang="lt-LT" dirty="0"/>
          </a:p>
        </p:txBody>
      </p:sp>
      <p:pic>
        <p:nvPicPr>
          <p:cNvPr id="4" name="Content Placeholder 3">
            <a:hlinkClick r:id="rId3"/>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9113481" y="601028"/>
            <a:ext cx="2381250" cy="2667000"/>
          </a:xfrm>
        </p:spPr>
      </p:pic>
      <p:sp>
        <p:nvSpPr>
          <p:cNvPr id="6" name="Content Placeholder 2"/>
          <p:cNvSpPr txBox="1">
            <a:spLocks/>
          </p:cNvSpPr>
          <p:nvPr/>
        </p:nvSpPr>
        <p:spPr>
          <a:xfrm>
            <a:off x="838200" y="2062064"/>
            <a:ext cx="10515600" cy="397996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lt-LT" dirty="0" smtClean="0"/>
              <a:t>Dvi antenos aukščiui ir </a:t>
            </a:r>
            <a:br>
              <a:rPr lang="lt-LT" dirty="0" smtClean="0"/>
            </a:br>
            <a:r>
              <a:rPr lang="lt-LT" dirty="0" smtClean="0"/>
              <a:t>garsumui kontroliuoti</a:t>
            </a:r>
            <a:br>
              <a:rPr lang="lt-LT" dirty="0" smtClean="0"/>
            </a:br>
            <a:r>
              <a:rPr lang="lt-LT" dirty="0" smtClean="0"/>
              <a:t>neliečiant instrumento</a:t>
            </a:r>
          </a:p>
          <a:p>
            <a:endParaRPr lang="lt-LT" dirty="0" smtClean="0"/>
          </a:p>
        </p:txBody>
      </p:sp>
      <p:pic>
        <p:nvPicPr>
          <p:cNvPr id="10" name="Picture 9">
            <a:hlinkClick r:id="rId5"/>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717993" y="3473617"/>
            <a:ext cx="4776738" cy="2696546"/>
          </a:xfrm>
          <a:prstGeom prst="rect">
            <a:avLst/>
          </a:prstGeom>
        </p:spPr>
      </p:pic>
    </p:spTree>
    <p:extLst>
      <p:ext uri="{BB962C8B-B14F-4D97-AF65-F5344CB8AC3E}">
        <p14:creationId xmlns:p14="http://schemas.microsoft.com/office/powerpoint/2010/main" val="278664177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dirty="0" smtClean="0"/>
              <a:t>1928: Marteno bangos</a:t>
            </a:r>
            <a:endParaRPr lang="lt-LT" dirty="0"/>
          </a:p>
        </p:txBody>
      </p:sp>
      <p:sp>
        <p:nvSpPr>
          <p:cNvPr id="3" name="Content Placeholder 2"/>
          <p:cNvSpPr>
            <a:spLocks noGrp="1"/>
          </p:cNvSpPr>
          <p:nvPr>
            <p:ph idx="1"/>
          </p:nvPr>
        </p:nvSpPr>
        <p:spPr/>
        <p:txBody>
          <a:bodyPr/>
          <a:lstStyle/>
          <a:p>
            <a:r>
              <a:rPr lang="lt-LT" dirty="0" smtClean="0"/>
              <a:t>Elektroninis instrumentas skirtas</a:t>
            </a:r>
            <a:br>
              <a:rPr lang="lt-LT" dirty="0" smtClean="0"/>
            </a:br>
            <a:r>
              <a:rPr lang="lt-LT" dirty="0" smtClean="0"/>
              <a:t>orkestrui</a:t>
            </a:r>
          </a:p>
          <a:p>
            <a:r>
              <a:rPr lang="lt-LT" dirty="0" smtClean="0"/>
              <a:t>Veikimo </a:t>
            </a:r>
            <a:r>
              <a:rPr lang="lt-LT" dirty="0" err="1" smtClean="0"/>
              <a:t>pricipas</a:t>
            </a:r>
            <a:r>
              <a:rPr lang="lt-LT" dirty="0" smtClean="0"/>
              <a:t> kaip </a:t>
            </a:r>
            <a:r>
              <a:rPr lang="lt-LT" dirty="0" err="1" smtClean="0"/>
              <a:t>teremino</a:t>
            </a:r>
            <a:endParaRPr lang="lt-LT" dirty="0" smtClean="0"/>
          </a:p>
          <a:p>
            <a:r>
              <a:rPr lang="lt-LT" dirty="0" smtClean="0"/>
              <a:t>Galimybė tiksliau kontroliuoti </a:t>
            </a:r>
            <a:br>
              <a:rPr lang="lt-LT" dirty="0" smtClean="0"/>
            </a:br>
            <a:r>
              <a:rPr lang="lt-LT" dirty="0" smtClean="0"/>
              <a:t>garso aukštį, tembrą ir ataką</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3032" y="3020300"/>
            <a:ext cx="4460768" cy="3384608"/>
          </a:xfrm>
          <a:prstGeom prst="rect">
            <a:avLst/>
          </a:prstGeom>
        </p:spPr>
      </p:pic>
      <p:pic>
        <p:nvPicPr>
          <p:cNvPr id="5" name="Picture 4">
            <a:hlinkClick r:id="rId3"/>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84070" y="361076"/>
            <a:ext cx="3669730" cy="2659224"/>
          </a:xfrm>
          <a:prstGeom prst="rect">
            <a:avLst/>
          </a:prstGeom>
        </p:spPr>
      </p:pic>
    </p:spTree>
    <p:extLst>
      <p:ext uri="{BB962C8B-B14F-4D97-AF65-F5344CB8AC3E}">
        <p14:creationId xmlns:p14="http://schemas.microsoft.com/office/powerpoint/2010/main" val="251348449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1935: Hammond </a:t>
            </a:r>
            <a:r>
              <a:rPr lang="en-US" dirty="0" err="1" smtClean="0"/>
              <a:t>vargonai</a:t>
            </a:r>
            <a:r>
              <a:rPr lang="en-US" dirty="0" smtClean="0"/>
              <a:t> (L. Hammond)</a:t>
            </a:r>
            <a:endParaRPr lang="lt-LT" dirty="0"/>
          </a:p>
        </p:txBody>
      </p:sp>
      <p:sp>
        <p:nvSpPr>
          <p:cNvPr id="3" name="Content Placeholder 2"/>
          <p:cNvSpPr>
            <a:spLocks noGrp="1"/>
          </p:cNvSpPr>
          <p:nvPr>
            <p:ph idx="1"/>
          </p:nvPr>
        </p:nvSpPr>
        <p:spPr/>
        <p:txBody>
          <a:bodyPr/>
          <a:lstStyle/>
          <a:p>
            <a:r>
              <a:rPr lang="en-US" dirty="0" err="1" smtClean="0"/>
              <a:t>Elektromechaninis</a:t>
            </a:r>
            <a:r>
              <a:rPr lang="en-US" dirty="0" smtClean="0"/>
              <a:t> </a:t>
            </a:r>
            <a:r>
              <a:rPr lang="en-US" dirty="0" err="1" smtClean="0"/>
              <a:t>principas</a:t>
            </a:r>
            <a:r>
              <a:rPr lang="en-US" dirty="0" smtClean="0"/>
              <a:t/>
            </a:r>
            <a:br>
              <a:rPr lang="en-US" dirty="0" smtClean="0"/>
            </a:br>
            <a:r>
              <a:rPr lang="en-US" dirty="0" smtClean="0"/>
              <a:t>(</a:t>
            </a:r>
            <a:r>
              <a:rPr lang="en-US" dirty="0" err="1" smtClean="0"/>
              <a:t>pagal</a:t>
            </a:r>
            <a:r>
              <a:rPr lang="en-US" dirty="0" smtClean="0"/>
              <a:t> </a:t>
            </a:r>
            <a:r>
              <a:rPr lang="en-US" dirty="0" err="1" smtClean="0"/>
              <a:t>Telharmonium</a:t>
            </a:r>
            <a:r>
              <a:rPr lang="en-US" dirty="0" smtClean="0"/>
              <a:t>)</a:t>
            </a:r>
          </a:p>
          <a:p>
            <a:r>
              <a:rPr lang="en-US" dirty="0" err="1" smtClean="0"/>
              <a:t>Toniniai</a:t>
            </a:r>
            <a:r>
              <a:rPr lang="en-US" dirty="0" smtClean="0"/>
              <a:t> </a:t>
            </a:r>
            <a:r>
              <a:rPr lang="en-US" dirty="0" err="1" smtClean="0"/>
              <a:t>rateliai</a:t>
            </a:r>
            <a:r>
              <a:rPr lang="en-US" dirty="0" smtClean="0"/>
              <a:t> </a:t>
            </a:r>
            <a:r>
              <a:rPr lang="en-US" dirty="0" err="1" smtClean="0"/>
              <a:t>kaip</a:t>
            </a:r>
            <a:r>
              <a:rPr lang="en-US" dirty="0" smtClean="0"/>
              <a:t> </a:t>
            </a:r>
            <a:r>
              <a:rPr lang="en-US" dirty="0" err="1" smtClean="0"/>
              <a:t>osciliatoriai</a:t>
            </a:r>
            <a:endParaRPr lang="en-US" dirty="0" smtClean="0"/>
          </a:p>
          <a:p>
            <a:r>
              <a:rPr lang="en-US" dirty="0" smtClean="0"/>
              <a:t>“</a:t>
            </a:r>
            <a:r>
              <a:rPr lang="en-US" dirty="0" err="1" smtClean="0"/>
              <a:t>Registrai</a:t>
            </a:r>
            <a:r>
              <a:rPr lang="en-US" dirty="0" smtClean="0"/>
              <a:t>” </a:t>
            </a:r>
            <a:r>
              <a:rPr lang="en-US" dirty="0" err="1" smtClean="0"/>
              <a:t>obertonams</a:t>
            </a:r>
            <a:r>
              <a:rPr lang="en-US" dirty="0" smtClean="0"/>
              <a:t> </a:t>
            </a:r>
            <a:r>
              <a:rPr lang="en-US" dirty="0" err="1" smtClean="0"/>
              <a:t>pasirinkti</a:t>
            </a:r>
            <a:endParaRPr lang="en-US" dirty="0" smtClean="0"/>
          </a:p>
          <a:p>
            <a:r>
              <a:rPr lang="en-US" dirty="0" err="1" smtClean="0"/>
              <a:t>Elektromechaniniai</a:t>
            </a:r>
            <a:r>
              <a:rPr lang="en-US" dirty="0" smtClean="0"/>
              <a:t> </a:t>
            </a:r>
            <a:r>
              <a:rPr lang="en-US" dirty="0" err="1" smtClean="0"/>
              <a:t>modeliai</a:t>
            </a:r>
            <a:r>
              <a:rPr lang="en-US" dirty="0" smtClean="0"/>
              <a:t> </a:t>
            </a:r>
            <a:br>
              <a:rPr lang="en-US" dirty="0" smtClean="0"/>
            </a:br>
            <a:r>
              <a:rPr lang="en-US" dirty="0" err="1" smtClean="0"/>
              <a:t>gaminti</a:t>
            </a:r>
            <a:r>
              <a:rPr lang="en-US" dirty="0" smtClean="0"/>
              <a:t> </a:t>
            </a:r>
            <a:r>
              <a:rPr lang="en-US" dirty="0" err="1" smtClean="0"/>
              <a:t>iki</a:t>
            </a:r>
            <a:r>
              <a:rPr lang="en-US" dirty="0" smtClean="0"/>
              <a:t> 1975</a:t>
            </a:r>
            <a:endParaRPr lang="lt-LT" dirty="0"/>
          </a:p>
        </p:txBody>
      </p:sp>
      <p:pic>
        <p:nvPicPr>
          <p:cNvPr id="4" name="Picture 3">
            <a:hlinkClick r:id="rId2"/>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06547" y="1690688"/>
            <a:ext cx="3657600" cy="3594100"/>
          </a:xfrm>
          <a:prstGeom prst="rect">
            <a:avLst/>
          </a:prstGeom>
        </p:spPr>
      </p:pic>
    </p:spTree>
    <p:extLst>
      <p:ext uri="{BB962C8B-B14F-4D97-AF65-F5344CB8AC3E}">
        <p14:creationId xmlns:p14="http://schemas.microsoft.com/office/powerpoint/2010/main" val="190769746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842</TotalTime>
  <Words>738</Words>
  <Application>Microsoft Office PowerPoint</Application>
  <PresentationFormat>Widescreen</PresentationFormat>
  <Paragraphs>111</Paragraphs>
  <Slides>23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Calibri</vt:lpstr>
      <vt:lpstr>Calibri Light</vt:lpstr>
      <vt:lpstr>Office Theme</vt:lpstr>
      <vt:lpstr>Elektroninė muzika</vt:lpstr>
      <vt:lpstr>Pradžia (1876-1920)</vt:lpstr>
      <vt:lpstr>1876: Muzikinis telegrafas (E. Gray)</vt:lpstr>
      <vt:lpstr>1897-1912: Telharmonium (T. Cahill)</vt:lpstr>
      <vt:lpstr>1906: Audionas 1915: Audion Piano  (Lee De Forest)</vt:lpstr>
      <vt:lpstr>1920-1940</vt:lpstr>
      <vt:lpstr>1920: Tereminas (Leon Teremin)</vt:lpstr>
      <vt:lpstr>1928: Marteno bangos</vt:lpstr>
      <vt:lpstr>1935: Hammond vargonai (L. Hammond)</vt:lpstr>
      <vt:lpstr>1940-1960: Vystymasis</vt:lpstr>
      <vt:lpstr>Musique concrète (El-Dabh, Schaeffer, Henry)</vt:lpstr>
      <vt:lpstr>Elektronische Musik / WDR</vt:lpstr>
      <vt:lpstr>Columbia-Princeton Electronic Music Center</vt:lpstr>
      <vt:lpstr>1957: MUSIC I (Max Mathews)</vt:lpstr>
      <vt:lpstr>1960-1970: Ekspansija</vt:lpstr>
      <vt:lpstr>Sintezatorių technologijos prieinamumas </vt:lpstr>
      <vt:lpstr>Nauji el. muzikos centrai, el. muzika</vt:lpstr>
      <vt:lpstr>Erdvinio garso eksperimentai</vt:lpstr>
      <vt:lpstr>Gyvoji elektronika</vt:lpstr>
      <vt:lpstr>1970-~1985: Populiarizacija</vt:lpstr>
      <vt:lpstr>Žaidimų muzika ~1978-1990</vt:lpstr>
      <vt:lpstr>~1985-2000: El. šokių muzikos įsigalėjimas</vt:lpstr>
      <vt:lpstr>Nuorodos: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Elektroninė muzika</dc:title>
  <dc:creator>Tadas Dailyda</dc:creator>
  <cp:lastModifiedBy>Tadas Dailyda</cp:lastModifiedBy>
  <cp:revision>55</cp:revision>
  <dcterms:created xsi:type="dcterms:W3CDTF">2015-03-19T22:05:39Z</dcterms:created>
  <dcterms:modified xsi:type="dcterms:W3CDTF">2016-03-17T16:52:34Z</dcterms:modified>
</cp:coreProperties>
</file>