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6" r:id="rId1"/>
  </p:sldMasterIdLst>
  <p:sldIdLst>
    <p:sldId id="256" r:id="rId2"/>
    <p:sldId id="257" r:id="rId3"/>
    <p:sldId id="258" r:id="rId4"/>
    <p:sldId id="260" r:id="rId5"/>
    <p:sldId id="263" r:id="rId6"/>
    <p:sldId id="259" r:id="rId7"/>
    <p:sldId id="261" r:id="rId8"/>
    <p:sldId id="262" r:id="rId9"/>
    <p:sldId id="264" r:id="rId10"/>
    <p:sldId id="266"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87DE6118-2437-4B30-8E3C-4D2BE6020583}" type="datetimeFigureOut">
              <a:rPr lang="en-US" smtClean="0"/>
              <a:pPr/>
              <a:t>5/17/2016</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69E57DC2-970A-4B3E-BB1C-7A09969E49DF}" type="slidenum">
              <a:rPr lang="en-US" smtClean="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850425"/>
      </p:ext>
    </p:extLst>
  </p:cSld>
  <p:clrMapOvr>
    <a:overrideClrMapping bg1="dk1" tx1="lt1" bg2="dk2" tx2="lt2" accent1="accent1" accent2="accent2" accent3="accent3" accent4="accent4" accent5="accent5" accent6="accent6" hlink="hlink" folHlink="folHlink"/>
  </p:clrMapOvr>
  <p:transition spd="slow">
    <p:push dir="u"/>
  </p:transition>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9444655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87DE6118-2437-4B30-8E3C-4D2BE6020583}" type="datetimeFigureOut">
              <a:rPr lang="en-US" smtClean="0"/>
              <a:t>5/17/2016</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69E57DC2-970A-4B3E-BB1C-7A09969E49DF}" type="slidenum">
              <a:rPr lang="en-US" smtClean="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596148"/>
      </p:ext>
    </p:extLst>
  </p:cSld>
  <p:clrMapOvr>
    <a:masterClrMapping/>
  </p:clrMapOvr>
  <p:transition spd="slow">
    <p:push dir="u"/>
  </p:transition>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0016796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87DE6118-2437-4B30-8E3C-4D2BE6020583}" type="datetimeFigureOut">
              <a:rPr lang="en-US" smtClean="0"/>
              <a:pPr/>
              <a:t>5/17/2016</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69E57DC2-970A-4B3E-BB1C-7A09969E49DF}" type="slidenum">
              <a:rPr lang="en-US" smtClean="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004076"/>
      </p:ext>
    </p:extLst>
  </p:cSld>
  <p:clrMapOvr>
    <a:masterClrMapping/>
  </p:clrMapOvr>
  <p:transition spd="slow">
    <p:push dir="u"/>
  </p:transition>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043551607"/>
      </p:ext>
    </p:extLst>
  </p:cSld>
  <p:clrMapOvr>
    <a:masterClrMapping/>
  </p:clrMapOvr>
  <p:transition spd="slow">
    <p:push dir="u"/>
  </p:transition>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42020068"/>
      </p:ext>
    </p:extLst>
  </p:cSld>
  <p:clrMapOvr>
    <a:masterClrMapping/>
  </p:clrMapOvr>
  <p:transition spd="slow">
    <p:push dir="u"/>
  </p:transition>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6980385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5/17/2016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18853244"/>
      </p:ext>
    </p:extLst>
  </p:cSld>
  <p:clrMapOvr>
    <a:masterClrMapping/>
  </p:clrMapOvr>
  <p:transition spd="slow">
    <p:push dir="u"/>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27142135"/>
      </p:ext>
    </p:extLst>
  </p:cSld>
  <p:clrMapOvr>
    <a:masterClrMapping/>
  </p:clrMapOvr>
  <p:transition spd="slow">
    <p:push dir="u"/>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73642488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87DE6118-2437-4B30-8E3C-4D2BE6020583}" type="datetimeFigureOut">
              <a:rPr lang="en-US" smtClean="0"/>
              <a:pPr/>
              <a:t>5/17/2016</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69E57DC2-970A-4B3E-BB1C-7A09969E49DF}"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247042"/>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Lst>
  <p:transition spd="slow">
    <p:push dir="u"/>
  </p:transition>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7.xml"/><Relationship Id="rId1" Type="http://schemas.openxmlformats.org/officeDocument/2006/relationships/video" Target="https://www.youtube.com/embed/KZnou4zthz4"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7.xml"/><Relationship Id="rId1" Type="http://schemas.openxmlformats.org/officeDocument/2006/relationships/video" Target="https://www.youtube.com/embed/-9GT5PbRIp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NkGf1GHAxhE"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https://www.youtube.com/embed/SesqnA9bgXA" TargetMode="External"/><Relationship Id="rId1" Type="http://schemas.openxmlformats.org/officeDocument/2006/relationships/video" Target="https://www.youtube.com/embed/c8jEkQ7FB8g" TargetMode="Externa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ggtIvwKDtDQ"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INfze0mVuWA"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video" Target="https://www.youtube.com/embed/ugJfSs2jXSc" TargetMode="External"/><Relationship Id="rId7" Type="http://schemas.openxmlformats.org/officeDocument/2006/relationships/image" Target="../media/image10.jpeg"/><Relationship Id="rId2" Type="http://schemas.openxmlformats.org/officeDocument/2006/relationships/video" Target="https://www.youtube.com/embed/d-Y2SYM0yh4" TargetMode="External"/><Relationship Id="rId1" Type="http://schemas.openxmlformats.org/officeDocument/2006/relationships/video" Target="https://www.youtube.com/embed/W89fRZFAKjU" TargetMode="Externa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lt-LT" dirty="0" smtClean="0"/>
              <a:t>Garso EFEKTAI.</a:t>
            </a:r>
            <a:br>
              <a:rPr lang="lt-LT" dirty="0" smtClean="0"/>
            </a:br>
            <a:r>
              <a:rPr lang="lt-LT" dirty="0" smtClean="0"/>
              <a:t>Fuzz‘o revoliucija</a:t>
            </a:r>
            <a:endParaRPr lang="en-GB" dirty="0"/>
          </a:p>
        </p:txBody>
      </p:sp>
      <p:sp>
        <p:nvSpPr>
          <p:cNvPr id="3" name="Subtitle 2"/>
          <p:cNvSpPr>
            <a:spLocks noGrp="1"/>
          </p:cNvSpPr>
          <p:nvPr>
            <p:ph type="subTitle" idx="1"/>
          </p:nvPr>
        </p:nvSpPr>
        <p:spPr/>
        <p:txBody>
          <a:bodyPr>
            <a:normAutofit fontScale="92500" lnSpcReduction="10000"/>
          </a:bodyPr>
          <a:lstStyle/>
          <a:p>
            <a:r>
              <a:rPr lang="lt-LT" dirty="0" smtClean="0"/>
              <a:t>Leonas Rėčkus</a:t>
            </a:r>
            <a:br>
              <a:rPr lang="lt-LT" dirty="0" smtClean="0"/>
            </a:br>
            <a:r>
              <a:rPr lang="lt-LT" dirty="0" smtClean="0"/>
              <a:t>Vilniaus Universitetas</a:t>
            </a:r>
            <a:endParaRPr lang="en-GB" dirty="0"/>
          </a:p>
        </p:txBody>
      </p:sp>
    </p:spTree>
    <p:extLst>
      <p:ext uri="{BB962C8B-B14F-4D97-AF65-F5344CB8AC3E}">
        <p14:creationId xmlns:p14="http://schemas.microsoft.com/office/powerpoint/2010/main" val="149623825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Znou4zthz4"/>
          <p:cNvPicPr>
            <a:picLocks noRot="1" noChangeAspect="1"/>
          </p:cNvPicPr>
          <p:nvPr>
            <a:videoFile r:link="rId1"/>
          </p:nvPr>
        </p:nvPicPr>
        <p:blipFill>
          <a:blip r:embed="rId3"/>
          <a:stretch>
            <a:fillRect/>
          </a:stretch>
        </p:blipFill>
        <p:spPr>
          <a:xfrm>
            <a:off x="1994079" y="404478"/>
            <a:ext cx="8278969" cy="4656920"/>
          </a:xfrm>
          <a:prstGeom prst="rect">
            <a:avLst/>
          </a:prstGeom>
        </p:spPr>
      </p:pic>
      <p:sp>
        <p:nvSpPr>
          <p:cNvPr id="5" name="TextBox 4"/>
          <p:cNvSpPr txBox="1"/>
          <p:nvPr/>
        </p:nvSpPr>
        <p:spPr>
          <a:xfrm>
            <a:off x="1994079" y="5331854"/>
            <a:ext cx="5269606" cy="646331"/>
          </a:xfrm>
          <a:prstGeom prst="rect">
            <a:avLst/>
          </a:prstGeom>
          <a:noFill/>
        </p:spPr>
        <p:txBody>
          <a:bodyPr wrap="square" rtlCol="0">
            <a:spAutoFit/>
          </a:bodyPr>
          <a:lstStyle/>
          <a:p>
            <a:r>
              <a:rPr lang="lt-LT" i="1" dirty="0" smtClean="0"/>
              <a:t>Sidechain</a:t>
            </a:r>
            <a:r>
              <a:rPr lang="lt-LT" dirty="0"/>
              <a:t> </a:t>
            </a:r>
            <a:r>
              <a:rPr lang="lt-LT" dirty="0" smtClean="0"/>
              <a:t>kompresija.</a:t>
            </a:r>
          </a:p>
          <a:p>
            <a:r>
              <a:rPr lang="lt-LT" dirty="0" smtClean="0"/>
              <a:t>„Pompos“/pulsavimo efektas.</a:t>
            </a:r>
            <a:endParaRPr lang="en-GB" dirty="0"/>
          </a:p>
        </p:txBody>
      </p:sp>
    </p:spTree>
    <p:extLst>
      <p:ext uri="{BB962C8B-B14F-4D97-AF65-F5344CB8AC3E}">
        <p14:creationId xmlns:p14="http://schemas.microsoft.com/office/powerpoint/2010/main" val="418520299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014469" y="1079120"/>
            <a:ext cx="8080543" cy="3879246"/>
          </a:xfrm>
        </p:spPr>
      </p:pic>
      <p:sp>
        <p:nvSpPr>
          <p:cNvPr id="5" name="TextBox 4"/>
          <p:cNvSpPr txBox="1"/>
          <p:nvPr/>
        </p:nvSpPr>
        <p:spPr>
          <a:xfrm>
            <a:off x="2014469" y="5215944"/>
            <a:ext cx="7585657" cy="646331"/>
          </a:xfrm>
          <a:prstGeom prst="rect">
            <a:avLst/>
          </a:prstGeom>
          <a:noFill/>
        </p:spPr>
        <p:txBody>
          <a:bodyPr wrap="square" rtlCol="0">
            <a:spAutoFit/>
          </a:bodyPr>
          <a:lstStyle/>
          <a:p>
            <a:r>
              <a:rPr lang="lt-LT" dirty="0" smtClean="0"/>
              <a:t>Garsumo karai.</a:t>
            </a:r>
          </a:p>
          <a:p>
            <a:r>
              <a:rPr lang="lt-LT" dirty="0" smtClean="0"/>
              <a:t>Pavyzdyje – tas pats kūrinys per naują suvestas skirtingais laikotarpiais.</a:t>
            </a:r>
            <a:endParaRPr lang="en-GB" dirty="0"/>
          </a:p>
        </p:txBody>
      </p:sp>
    </p:spTree>
    <p:extLst>
      <p:ext uri="{BB962C8B-B14F-4D97-AF65-F5344CB8AC3E}">
        <p14:creationId xmlns:p14="http://schemas.microsoft.com/office/powerpoint/2010/main" val="229248446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9GT5PbRIpA"/>
          <p:cNvPicPr>
            <a:picLocks noRot="1" noChangeAspect="1"/>
          </p:cNvPicPr>
          <p:nvPr>
            <a:videoFile r:link="rId1"/>
          </p:nvPr>
        </p:nvPicPr>
        <p:blipFill>
          <a:blip r:embed="rId3"/>
          <a:stretch>
            <a:fillRect/>
          </a:stretch>
        </p:blipFill>
        <p:spPr>
          <a:xfrm>
            <a:off x="435736" y="1325971"/>
            <a:ext cx="6355723" cy="3575094"/>
          </a:xfrm>
          <a:prstGeom prst="rect">
            <a:avLst/>
          </a:prstGeom>
        </p:spPr>
      </p:pic>
      <p:sp>
        <p:nvSpPr>
          <p:cNvPr id="3" name="TextBox 2"/>
          <p:cNvSpPr txBox="1"/>
          <p:nvPr/>
        </p:nvSpPr>
        <p:spPr>
          <a:xfrm>
            <a:off x="5640946" y="2975019"/>
            <a:ext cx="65" cy="276999"/>
          </a:xfrm>
          <a:prstGeom prst="rect">
            <a:avLst/>
          </a:prstGeom>
          <a:noFill/>
        </p:spPr>
        <p:txBody>
          <a:bodyPr wrap="none" lIns="0" tIns="0" rIns="0" bIns="0" rtlCol="0">
            <a:spAutoFit/>
          </a:bodyPr>
          <a:lstStyle/>
          <a:p>
            <a:endParaRPr lang="en-GB" dirty="0"/>
          </a:p>
        </p:txBody>
      </p:sp>
      <p:sp>
        <p:nvSpPr>
          <p:cNvPr id="4" name="TextBox 3"/>
          <p:cNvSpPr txBox="1"/>
          <p:nvPr/>
        </p:nvSpPr>
        <p:spPr>
          <a:xfrm>
            <a:off x="7186411" y="558973"/>
            <a:ext cx="4095482" cy="5386090"/>
          </a:xfrm>
          <a:prstGeom prst="rect">
            <a:avLst/>
          </a:prstGeom>
          <a:noFill/>
        </p:spPr>
        <p:txBody>
          <a:bodyPr wrap="square" rtlCol="0">
            <a:spAutoFit/>
          </a:bodyPr>
          <a:lstStyle/>
          <a:p>
            <a:r>
              <a:rPr lang="lt-LT" sz="4000" b="1" i="1" dirty="0" smtClean="0"/>
              <a:t>Tame Impala – Mind Mischief</a:t>
            </a:r>
          </a:p>
          <a:p>
            <a:pPr marL="342900" indent="-342900">
              <a:buFont typeface="Arial" panose="020B0604020202020204" pitchFamily="34" charset="0"/>
              <a:buChar char="•"/>
            </a:pPr>
            <a:r>
              <a:rPr lang="lt-LT" sz="2400" dirty="0" smtClean="0"/>
              <a:t>Vokalo aidas</a:t>
            </a:r>
          </a:p>
          <a:p>
            <a:pPr marL="342900" indent="-342900">
              <a:buFont typeface="Arial" panose="020B0604020202020204" pitchFamily="34" charset="0"/>
              <a:buChar char="•"/>
            </a:pPr>
            <a:r>
              <a:rPr lang="lt-LT" sz="2400" dirty="0" smtClean="0"/>
              <a:t>Vokalo reverbacija</a:t>
            </a:r>
          </a:p>
          <a:p>
            <a:pPr marL="342900" indent="-342900">
              <a:buFont typeface="Arial" panose="020B0604020202020204" pitchFamily="34" charset="0"/>
              <a:buChar char="•"/>
            </a:pPr>
            <a:r>
              <a:rPr lang="lt-LT" sz="2400" dirty="0" smtClean="0"/>
              <a:t>Vokalo double taking</a:t>
            </a:r>
          </a:p>
          <a:p>
            <a:pPr marL="342900" indent="-342900">
              <a:buFont typeface="Arial" panose="020B0604020202020204" pitchFamily="34" charset="0"/>
              <a:buChar char="•"/>
            </a:pPr>
            <a:r>
              <a:rPr lang="lt-LT" sz="2400" dirty="0" smtClean="0"/>
              <a:t>Gitaros fuzz/distortion efektai</a:t>
            </a:r>
          </a:p>
          <a:p>
            <a:pPr marL="342900" indent="-342900">
              <a:buFont typeface="Arial" panose="020B0604020202020204" pitchFamily="34" charset="0"/>
              <a:buChar char="•"/>
            </a:pPr>
            <a:r>
              <a:rPr lang="lt-LT" sz="2400" dirty="0" smtClean="0"/>
              <a:t>Gitarų, sintezatorių phaser+flanger efektai</a:t>
            </a:r>
          </a:p>
          <a:p>
            <a:pPr marL="342900" indent="-342900">
              <a:buFont typeface="Arial" panose="020B0604020202020204" pitchFamily="34" charset="0"/>
              <a:buChar char="•"/>
            </a:pPr>
            <a:r>
              <a:rPr lang="lt-LT" sz="2400" dirty="0" smtClean="0"/>
              <a:t>Būgnų kompresija + overdrive</a:t>
            </a:r>
          </a:p>
          <a:p>
            <a:pPr marL="342900" indent="-342900">
              <a:buFont typeface="Arial" panose="020B0604020202020204" pitchFamily="34" charset="0"/>
              <a:buChar char="•"/>
            </a:pPr>
            <a:r>
              <a:rPr lang="lt-LT" sz="2400" dirty="0" smtClean="0"/>
              <a:t>Sintezatoriaus chorus efektas</a:t>
            </a:r>
          </a:p>
        </p:txBody>
      </p:sp>
    </p:spTree>
    <p:extLst>
      <p:ext uri="{BB962C8B-B14F-4D97-AF65-F5344CB8AC3E}">
        <p14:creationId xmlns:p14="http://schemas.microsoft.com/office/powerpoint/2010/main" val="147912338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t-LT" dirty="0" smtClean="0"/>
              <a:t>AČIŪ UŽ DĖMESĮ</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30203576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9373"/>
            <a:ext cx="3833906" cy="4952492"/>
          </a:xfrm>
        </p:spPr>
        <p:txBody>
          <a:bodyPr/>
          <a:lstStyle/>
          <a:p>
            <a:r>
              <a:rPr lang="lt-LT" dirty="0" smtClean="0"/>
              <a:t>Kas yra garso efektai?</a:t>
            </a:r>
            <a:endParaRPr lang="en-GB" dirty="0"/>
          </a:p>
        </p:txBody>
      </p:sp>
      <p:sp>
        <p:nvSpPr>
          <p:cNvPr id="3" name="Content Placeholder 2"/>
          <p:cNvSpPr>
            <a:spLocks noGrp="1"/>
          </p:cNvSpPr>
          <p:nvPr>
            <p:ph idx="1"/>
          </p:nvPr>
        </p:nvSpPr>
        <p:spPr/>
        <p:txBody>
          <a:bodyPr>
            <a:normAutofit fontScale="77500" lnSpcReduction="20000"/>
          </a:bodyPr>
          <a:lstStyle/>
          <a:p>
            <a:r>
              <a:rPr lang="lt-LT" sz="3600" dirty="0" smtClean="0"/>
              <a:t>Garso efektais galėtume vadinti muzikinių instrumentų papildymu atitinkamu skambesio pakeitimu ar papildomų garsų sinteze (pvz. aidas, reverbacija, iškraipymas (distortion), moduliacija</a:t>
            </a:r>
            <a:r>
              <a:rPr lang="lt-LT" sz="3600" i="1" dirty="0" smtClean="0"/>
              <a:t>, double taking).</a:t>
            </a:r>
          </a:p>
          <a:p>
            <a:r>
              <a:rPr lang="lt-LT" sz="3600" dirty="0" smtClean="0"/>
              <a:t>Jau </a:t>
            </a:r>
            <a:r>
              <a:rPr lang="lt-LT" sz="3600" b="1" dirty="0" smtClean="0"/>
              <a:t>1940</a:t>
            </a:r>
            <a:r>
              <a:rPr lang="lt-LT" sz="3600" dirty="0" smtClean="0"/>
              <a:t>-aisiais garso inžinieriai ir novatoriai (tokie kaip </a:t>
            </a:r>
            <a:r>
              <a:rPr lang="lt-LT" sz="3600" i="1" dirty="0" smtClean="0"/>
              <a:t>Les Paul</a:t>
            </a:r>
            <a:r>
              <a:rPr lang="lt-LT" sz="3600" dirty="0" smtClean="0"/>
              <a:t>), pradėjo garso manipuliacijas naudojant juostas, išgaudami aido ar „reverse“ (atbulinės eigos) efektus.</a:t>
            </a:r>
          </a:p>
          <a:p>
            <a:endParaRPr lang="en-GB" sz="3600" dirty="0"/>
          </a:p>
        </p:txBody>
      </p:sp>
      <p:pic>
        <p:nvPicPr>
          <p:cNvPr id="5" name="NkGf1GHAxhE"/>
          <p:cNvPicPr>
            <a:picLocks noRot="1" noChangeAspect="1"/>
          </p:cNvPicPr>
          <p:nvPr>
            <a:videoFile r:link="rId1"/>
          </p:nvPr>
        </p:nvPicPr>
        <p:blipFill>
          <a:blip r:embed="rId3"/>
          <a:stretch>
            <a:fillRect/>
          </a:stretch>
        </p:blipFill>
        <p:spPr>
          <a:xfrm>
            <a:off x="637652" y="2967704"/>
            <a:ext cx="4202953" cy="2364161"/>
          </a:xfrm>
          <a:prstGeom prst="rect">
            <a:avLst/>
          </a:prstGeom>
        </p:spPr>
      </p:pic>
    </p:spTree>
    <p:extLst>
      <p:ext uri="{BB962C8B-B14F-4D97-AF65-F5344CB8AC3E}">
        <p14:creationId xmlns:p14="http://schemas.microsoft.com/office/powerpoint/2010/main" val="226529007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8jEkQ7FB8g"/>
          <p:cNvPicPr>
            <a:picLocks noRot="1" noChangeAspect="1"/>
          </p:cNvPicPr>
          <p:nvPr>
            <a:videoFile r:link="rId1"/>
          </p:nvPr>
        </p:nvPicPr>
        <p:blipFill>
          <a:blip r:embed="rId4"/>
          <a:stretch>
            <a:fillRect/>
          </a:stretch>
        </p:blipFill>
        <p:spPr>
          <a:xfrm>
            <a:off x="603160" y="1563575"/>
            <a:ext cx="5210937" cy="2931152"/>
          </a:xfrm>
          <a:prstGeom prst="rect">
            <a:avLst/>
          </a:prstGeom>
        </p:spPr>
      </p:pic>
      <p:pic>
        <p:nvPicPr>
          <p:cNvPr id="5" name="SesqnA9bgXA"/>
          <p:cNvPicPr>
            <a:picLocks noRot="1" noChangeAspect="1"/>
          </p:cNvPicPr>
          <p:nvPr>
            <a:videoFile r:link="rId2"/>
          </p:nvPr>
        </p:nvPicPr>
        <p:blipFill>
          <a:blip r:embed="rId5"/>
          <a:stretch>
            <a:fillRect/>
          </a:stretch>
        </p:blipFill>
        <p:spPr>
          <a:xfrm>
            <a:off x="6156458" y="1563575"/>
            <a:ext cx="5210936" cy="2931152"/>
          </a:xfrm>
          <a:prstGeom prst="rect">
            <a:avLst/>
          </a:prstGeom>
        </p:spPr>
      </p:pic>
      <p:sp>
        <p:nvSpPr>
          <p:cNvPr id="6" name="TextBox 5"/>
          <p:cNvSpPr txBox="1"/>
          <p:nvPr/>
        </p:nvSpPr>
        <p:spPr>
          <a:xfrm>
            <a:off x="798490" y="4790941"/>
            <a:ext cx="3902299" cy="646331"/>
          </a:xfrm>
          <a:prstGeom prst="rect">
            <a:avLst/>
          </a:prstGeom>
          <a:noFill/>
        </p:spPr>
        <p:txBody>
          <a:bodyPr wrap="square" rtlCol="0">
            <a:spAutoFit/>
          </a:bodyPr>
          <a:lstStyle/>
          <a:p>
            <a:r>
              <a:rPr lang="lt-LT" i="1" dirty="0" smtClean="0"/>
              <a:t>Les Paul</a:t>
            </a:r>
            <a:r>
              <a:rPr lang="lt-LT" dirty="0"/>
              <a:t/>
            </a:r>
            <a:br>
              <a:rPr lang="lt-LT" dirty="0"/>
            </a:br>
            <a:r>
              <a:rPr lang="lt-LT" dirty="0" smtClean="0"/>
              <a:t>Juostos greičio pokyčiai</a:t>
            </a:r>
          </a:p>
        </p:txBody>
      </p:sp>
      <p:sp>
        <p:nvSpPr>
          <p:cNvPr id="7" name="TextBox 6"/>
          <p:cNvSpPr txBox="1"/>
          <p:nvPr/>
        </p:nvSpPr>
        <p:spPr>
          <a:xfrm>
            <a:off x="6156458" y="4790941"/>
            <a:ext cx="4275429" cy="646331"/>
          </a:xfrm>
          <a:prstGeom prst="rect">
            <a:avLst/>
          </a:prstGeom>
          <a:noFill/>
        </p:spPr>
        <p:txBody>
          <a:bodyPr wrap="square" rtlCol="0">
            <a:spAutoFit/>
          </a:bodyPr>
          <a:lstStyle/>
          <a:p>
            <a:r>
              <a:rPr lang="lt-LT" i="1" dirty="0" smtClean="0"/>
              <a:t>The Beatles</a:t>
            </a:r>
            <a:r>
              <a:rPr lang="lt-LT" dirty="0" smtClean="0"/>
              <a:t/>
            </a:r>
            <a:br>
              <a:rPr lang="lt-LT" dirty="0" smtClean="0"/>
            </a:br>
            <a:r>
              <a:rPr lang="lt-LT" dirty="0" smtClean="0"/>
              <a:t>Reverse, looping</a:t>
            </a:r>
            <a:endParaRPr lang="en-GB" i="1" dirty="0"/>
          </a:p>
        </p:txBody>
      </p:sp>
    </p:spTree>
    <p:extLst>
      <p:ext uri="{BB962C8B-B14F-4D97-AF65-F5344CB8AC3E}">
        <p14:creationId xmlns:p14="http://schemas.microsoft.com/office/powerpoint/2010/main" val="413916258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48911" y="469526"/>
            <a:ext cx="3833906" cy="4952492"/>
          </a:xfrm>
        </p:spPr>
        <p:txBody>
          <a:bodyPr/>
          <a:lstStyle/>
          <a:p>
            <a:r>
              <a:rPr lang="lt-LT" dirty="0" smtClean="0"/>
              <a:t>Pirmieji atskiri efektų įrenginiai.</a:t>
            </a:r>
            <a:endParaRPr lang="en-GB" dirty="0"/>
          </a:p>
        </p:txBody>
      </p:sp>
      <p:sp>
        <p:nvSpPr>
          <p:cNvPr id="4" name="Content Placeholder 3"/>
          <p:cNvSpPr>
            <a:spLocks noGrp="1"/>
          </p:cNvSpPr>
          <p:nvPr>
            <p:ph idx="1"/>
          </p:nvPr>
        </p:nvSpPr>
        <p:spPr/>
        <p:txBody>
          <a:bodyPr>
            <a:normAutofit fontScale="92500" lnSpcReduction="10000"/>
          </a:bodyPr>
          <a:lstStyle/>
          <a:p>
            <a:r>
              <a:rPr lang="lt-LT" sz="2400" b="1" dirty="0" smtClean="0"/>
              <a:t>1948</a:t>
            </a:r>
            <a:r>
              <a:rPr lang="lt-LT" sz="2400" dirty="0" smtClean="0"/>
              <a:t>-aisiais </a:t>
            </a:r>
            <a:r>
              <a:rPr lang="lt-LT" sz="2400" i="1" dirty="0" smtClean="0"/>
              <a:t>Harry DeArmond</a:t>
            </a:r>
            <a:r>
              <a:rPr lang="lt-LT" sz="2400" dirty="0" smtClean="0"/>
              <a:t> sukūrė pirmąjį atskirą garso efektų įrenginį </a:t>
            </a:r>
            <a:r>
              <a:rPr lang="lt-LT" sz="2400" b="1" dirty="0" smtClean="0"/>
              <a:t>Trem-Trol</a:t>
            </a:r>
            <a:r>
              <a:rPr lang="lt-LT" sz="2400" dirty="0" smtClean="0"/>
              <a:t>. Šis įrenginys sukūrė tremolo garsą perleidžiant instrumento elektrinį signalą per vandeniu paremtą elektrolitinį skystį.</a:t>
            </a:r>
          </a:p>
          <a:p>
            <a:r>
              <a:rPr lang="lt-LT" sz="2400" dirty="0" smtClean="0"/>
              <a:t>Po šio išradimo prasidėjo atskirų efektų pedalų kūrimo banga. Pirmieji įrenginiai buvo griozdiški dėl neefektyvių lempinių diodų ir reikalingos aukštos įtampos.</a:t>
            </a:r>
          </a:p>
          <a:p>
            <a:r>
              <a:rPr lang="lt-LT" sz="2400" dirty="0" smtClean="0"/>
              <a:t>Atsiradus tranzistoriams, efektai galėjo būti talpinami į mažas dėžutes ir būti žymiai portabilesni. Anaiptol, pastaruoju metu lempiniai efektai ir kubai yra vis vien labiau vertinami dėl jų sukuriamo „šiltesnio“ ir „gyvesnio“ garso. </a:t>
            </a:r>
            <a:br>
              <a:rPr lang="lt-LT" sz="2400" dirty="0" smtClean="0"/>
            </a:br>
            <a:r>
              <a:rPr lang="lt-LT" sz="2400" dirty="0" smtClean="0"/>
              <a:t>(Analog vs Digital)</a:t>
            </a:r>
            <a:endParaRPr lang="en-GB" sz="2400" dirty="0"/>
          </a:p>
        </p:txBody>
      </p:sp>
      <p:pic>
        <p:nvPicPr>
          <p:cNvPr id="5" name="ggtIvwKDtDQ"/>
          <p:cNvPicPr>
            <a:picLocks noRot="1" noChangeAspect="1"/>
          </p:cNvPicPr>
          <p:nvPr>
            <a:videoFile r:link="rId1"/>
          </p:nvPr>
        </p:nvPicPr>
        <p:blipFill>
          <a:blip r:embed="rId3"/>
          <a:stretch>
            <a:fillRect/>
          </a:stretch>
        </p:blipFill>
        <p:spPr>
          <a:xfrm>
            <a:off x="735822" y="3534044"/>
            <a:ext cx="3860084" cy="2171297"/>
          </a:xfrm>
          <a:prstGeom prst="rect">
            <a:avLst/>
          </a:prstGeom>
        </p:spPr>
      </p:pic>
    </p:spTree>
    <p:extLst>
      <p:ext uri="{BB962C8B-B14F-4D97-AF65-F5344CB8AC3E}">
        <p14:creationId xmlns:p14="http://schemas.microsoft.com/office/powerpoint/2010/main" val="122147684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53901" y="298652"/>
            <a:ext cx="7569647" cy="5677234"/>
          </a:xfrm>
        </p:spPr>
      </p:pic>
    </p:spTree>
    <p:extLst>
      <p:ext uri="{BB962C8B-B14F-4D97-AF65-F5344CB8AC3E}">
        <p14:creationId xmlns:p14="http://schemas.microsoft.com/office/powerpoint/2010/main" val="129043229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Fuzz.</a:t>
            </a:r>
            <a:br>
              <a:rPr lang="lt-LT" dirty="0" smtClean="0"/>
            </a:br>
            <a:r>
              <a:rPr lang="lt-LT" dirty="0" smtClean="0"/>
              <a:t>Roko pradžia.</a:t>
            </a:r>
            <a:endParaRPr lang="en-GB" dirty="0"/>
          </a:p>
        </p:txBody>
      </p:sp>
      <p:sp>
        <p:nvSpPr>
          <p:cNvPr id="5" name="Content Placeholder 4"/>
          <p:cNvSpPr>
            <a:spLocks noGrp="1"/>
          </p:cNvSpPr>
          <p:nvPr>
            <p:ph idx="1"/>
          </p:nvPr>
        </p:nvSpPr>
        <p:spPr/>
        <p:txBody>
          <a:bodyPr/>
          <a:lstStyle/>
          <a:p>
            <a:r>
              <a:rPr lang="lt-LT" dirty="0" smtClean="0"/>
              <a:t>Nors daug garso atlikėjų ir inžinierių dirbo ties naujo garso atradimu, nemažai pasiekta visiškai atsitiktinai.</a:t>
            </a:r>
          </a:p>
          <a:p>
            <a:r>
              <a:rPr lang="lt-LT" b="1" dirty="0" smtClean="0"/>
              <a:t>1958</a:t>
            </a:r>
            <a:r>
              <a:rPr lang="lt-LT" dirty="0" smtClean="0"/>
              <a:t>-aisiais rokenrolo atlikėjas </a:t>
            </a:r>
            <a:r>
              <a:rPr lang="lt-LT" i="1" dirty="0" smtClean="0"/>
              <a:t>Link Wray</a:t>
            </a:r>
            <a:r>
              <a:rPr lang="lt-LT" dirty="0" smtClean="0"/>
              <a:t> teigė pradūręs savo gitarinio kubo garsiakalbį, kad išgautų iškreiptą garsą. Kiti teigė išgavę šį garsą išėmę keletą lempų iš savo gitarinių kubų ar kiek įmanoma dirbtinai didinę garsumą.</a:t>
            </a:r>
          </a:p>
          <a:p>
            <a:r>
              <a:rPr lang="en-GB" b="1" dirty="0" smtClean="0"/>
              <a:t>1962</a:t>
            </a:r>
            <a:r>
              <a:rPr lang="lt-LT" dirty="0" smtClean="0"/>
              <a:t>-aisiais</a:t>
            </a:r>
            <a:r>
              <a:rPr lang="en-GB" dirty="0" smtClean="0"/>
              <a:t>,</a:t>
            </a:r>
            <a:r>
              <a:rPr lang="lt-LT" dirty="0" smtClean="0"/>
              <a:t> </a:t>
            </a:r>
            <a:r>
              <a:rPr lang="en-GB" dirty="0" smtClean="0"/>
              <a:t>N</a:t>
            </a:r>
            <a:r>
              <a:rPr lang="lt-LT" dirty="0" smtClean="0"/>
              <a:t>ešvilio</a:t>
            </a:r>
            <a:r>
              <a:rPr lang="en-GB" dirty="0" smtClean="0"/>
              <a:t> </a:t>
            </a:r>
            <a:r>
              <a:rPr lang="lt-LT" dirty="0" smtClean="0"/>
              <a:t>inžinierius </a:t>
            </a:r>
            <a:r>
              <a:rPr lang="lt-LT" i="1" dirty="0" smtClean="0"/>
              <a:t>Glen Snoddy</a:t>
            </a:r>
            <a:r>
              <a:rPr lang="en-GB" dirty="0" smtClean="0"/>
              <a:t> </a:t>
            </a:r>
            <a:r>
              <a:rPr lang="lt-LT" dirty="0" smtClean="0"/>
              <a:t>išrado dėžutę, kuri vėliau buvo pavadinta </a:t>
            </a:r>
            <a:r>
              <a:rPr lang="en-GB" b="1" dirty="0" smtClean="0"/>
              <a:t>Maestro </a:t>
            </a:r>
            <a:r>
              <a:rPr lang="en-GB" b="1" dirty="0"/>
              <a:t>Fuzz-Tone</a:t>
            </a:r>
            <a:r>
              <a:rPr lang="en-GB" dirty="0"/>
              <a:t>, </a:t>
            </a:r>
            <a:r>
              <a:rPr lang="lt-LT" dirty="0" smtClean="0"/>
              <a:t>kurią platino </a:t>
            </a:r>
            <a:r>
              <a:rPr lang="en-GB" dirty="0" smtClean="0"/>
              <a:t>Gibson</a:t>
            </a:r>
            <a:r>
              <a:rPr lang="lt-LT" dirty="0" smtClean="0"/>
              <a:t> kompanija</a:t>
            </a:r>
            <a:r>
              <a:rPr lang="en-GB" dirty="0" smtClean="0"/>
              <a:t>.</a:t>
            </a:r>
            <a:endParaRPr lang="lt-LT" dirty="0" smtClean="0"/>
          </a:p>
          <a:p>
            <a:r>
              <a:rPr lang="lt-LT" dirty="0" smtClean="0"/>
              <a:t>Fuzz efekto atradimas tebuvo įžanga į roko muziką ir garso efektų pasaulį.</a:t>
            </a:r>
          </a:p>
          <a:p>
            <a:endParaRPr lang="en-GB" dirty="0"/>
          </a:p>
        </p:txBody>
      </p:sp>
      <p:pic>
        <p:nvPicPr>
          <p:cNvPr id="9" name="INfze0mVuWA"/>
          <p:cNvPicPr>
            <a:picLocks noRot="1" noChangeAspect="1"/>
          </p:cNvPicPr>
          <p:nvPr>
            <a:videoFile r:link="rId1"/>
          </p:nvPr>
        </p:nvPicPr>
        <p:blipFill>
          <a:blip r:embed="rId3"/>
          <a:stretch>
            <a:fillRect/>
          </a:stretch>
        </p:blipFill>
        <p:spPr>
          <a:xfrm>
            <a:off x="392953" y="2940420"/>
            <a:ext cx="4572000" cy="2571750"/>
          </a:xfrm>
          <a:prstGeom prst="rect">
            <a:avLst/>
          </a:prstGeom>
        </p:spPr>
      </p:pic>
    </p:spTree>
    <p:extLst>
      <p:ext uri="{BB962C8B-B14F-4D97-AF65-F5344CB8AC3E}">
        <p14:creationId xmlns:p14="http://schemas.microsoft.com/office/powerpoint/2010/main" val="155936464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347" y="849828"/>
            <a:ext cx="7427885" cy="3477474"/>
          </a:xfrm>
          <a:prstGeom prst="rect">
            <a:avLst/>
          </a:prstGeom>
        </p:spPr>
      </p:pic>
      <p:sp>
        <p:nvSpPr>
          <p:cNvPr id="6" name="TextBox 5"/>
          <p:cNvSpPr txBox="1"/>
          <p:nvPr/>
        </p:nvSpPr>
        <p:spPr>
          <a:xfrm>
            <a:off x="2382592" y="4687910"/>
            <a:ext cx="5692462" cy="923330"/>
          </a:xfrm>
          <a:prstGeom prst="rect">
            <a:avLst/>
          </a:prstGeom>
          <a:noFill/>
        </p:spPr>
        <p:txBody>
          <a:bodyPr wrap="square" rtlCol="0">
            <a:spAutoFit/>
          </a:bodyPr>
          <a:lstStyle/>
          <a:p>
            <a:r>
              <a:rPr lang="lt-LT" dirty="0" smtClean="0"/>
              <a:t>Fuzz efektas – hard clipping</a:t>
            </a:r>
          </a:p>
          <a:p>
            <a:r>
              <a:rPr lang="lt-LT" dirty="0" smtClean="0"/>
              <a:t>Distortion (overdrive) effektas – soft clipping+papildomų harmonikų pridėjimas</a:t>
            </a:r>
            <a:endParaRPr lang="en-GB" dirty="0"/>
          </a:p>
        </p:txBody>
      </p:sp>
    </p:spTree>
    <p:extLst>
      <p:ext uri="{BB962C8B-B14F-4D97-AF65-F5344CB8AC3E}">
        <p14:creationId xmlns:p14="http://schemas.microsoft.com/office/powerpoint/2010/main" val="374196524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Kiti žymūs efektai.</a:t>
            </a:r>
            <a:endParaRPr lang="en-GB" dirty="0"/>
          </a:p>
        </p:txBody>
      </p:sp>
      <p:sp>
        <p:nvSpPr>
          <p:cNvPr id="3" name="Content Placeholder 2"/>
          <p:cNvSpPr>
            <a:spLocks noGrp="1"/>
          </p:cNvSpPr>
          <p:nvPr>
            <p:ph idx="1"/>
          </p:nvPr>
        </p:nvSpPr>
        <p:spPr/>
        <p:txBody>
          <a:bodyPr>
            <a:normAutofit/>
          </a:bodyPr>
          <a:lstStyle/>
          <a:p>
            <a:r>
              <a:rPr lang="lt-LT" b="1" dirty="0" smtClean="0"/>
              <a:t>Chorus </a:t>
            </a:r>
            <a:r>
              <a:rPr lang="lt-LT" dirty="0" smtClean="0"/>
              <a:t>– mėgdžioja chorų ir orkestrų natūralų polinkį kreipti savo tembrą ir garso aukštumą. Konkrečiai yra sukeliama vibracija ir ji groja atsilikdama nuo originalaus garso sukeldama šį efektą.</a:t>
            </a:r>
          </a:p>
          <a:p>
            <a:endParaRPr lang="lt-LT" b="1" dirty="0"/>
          </a:p>
          <a:p>
            <a:r>
              <a:rPr lang="lt-LT" b="1" dirty="0" smtClean="0"/>
              <a:t>Flanger</a:t>
            </a:r>
            <a:r>
              <a:rPr lang="lt-LT" dirty="0" smtClean="0"/>
              <a:t> – savotiškas „lėktuvo skrydžio“ garso efektas. Buvo išgautas įrašinėjant dvi juostas (tą patį garsą) ir vieną juostą periodiškai sulėtinant nuspaudžiant juostos dėklą. Atsilikimo efektas (žinomas kaip </a:t>
            </a:r>
            <a:r>
              <a:rPr lang="lt-LT" i="1" dirty="0" smtClean="0"/>
              <a:t>comb filter</a:t>
            </a:r>
            <a:r>
              <a:rPr lang="lt-LT" dirty="0" smtClean="0"/>
              <a:t>) ir periodiškas jo kitimas sukuria šį efektą.</a:t>
            </a:r>
          </a:p>
          <a:p>
            <a:endParaRPr lang="lt-LT" b="1" dirty="0"/>
          </a:p>
          <a:p>
            <a:r>
              <a:rPr lang="lt-LT" b="1" dirty="0" smtClean="0"/>
              <a:t>Phaser </a:t>
            </a:r>
            <a:r>
              <a:rPr lang="lt-LT" dirty="0" smtClean="0"/>
              <a:t>– efektas principu panašus į flanger, bet esmė, kad čia būčiant keičiama garso fazė atitinkamu periodu. Išgaunamas bangavimo pojūtis.</a:t>
            </a:r>
          </a:p>
          <a:p>
            <a:endParaRPr lang="lt-LT" dirty="0" smtClean="0"/>
          </a:p>
          <a:p>
            <a:pPr marL="0" indent="0">
              <a:buNone/>
            </a:pPr>
            <a:endParaRPr lang="lt-LT" dirty="0" smtClean="0"/>
          </a:p>
          <a:p>
            <a:endParaRPr lang="lt-LT" b="1" dirty="0"/>
          </a:p>
          <a:p>
            <a:endParaRPr lang="lt-LT" b="1" dirty="0" smtClean="0"/>
          </a:p>
          <a:p>
            <a:endParaRPr lang="lt-LT" b="1" dirty="0"/>
          </a:p>
        </p:txBody>
      </p:sp>
      <p:pic>
        <p:nvPicPr>
          <p:cNvPr id="5" name="W89fRZFAKjU"/>
          <p:cNvPicPr>
            <a:picLocks noRot="1" noChangeAspect="1"/>
          </p:cNvPicPr>
          <p:nvPr>
            <a:videoFile r:link="rId1"/>
          </p:nvPr>
        </p:nvPicPr>
        <p:blipFill>
          <a:blip r:embed="rId5"/>
          <a:stretch>
            <a:fillRect/>
          </a:stretch>
        </p:blipFill>
        <p:spPr>
          <a:xfrm>
            <a:off x="5535769" y="2158350"/>
            <a:ext cx="4572000" cy="329619"/>
          </a:xfrm>
          <a:prstGeom prst="rect">
            <a:avLst/>
          </a:prstGeom>
        </p:spPr>
      </p:pic>
      <p:pic>
        <p:nvPicPr>
          <p:cNvPr id="6" name="d-Y2SYM0yh4"/>
          <p:cNvPicPr>
            <a:picLocks noRot="1" noChangeAspect="1"/>
          </p:cNvPicPr>
          <p:nvPr>
            <a:videoFile r:link="rId2"/>
          </p:nvPr>
        </p:nvPicPr>
        <p:blipFill>
          <a:blip r:embed="rId6"/>
          <a:stretch>
            <a:fillRect/>
          </a:stretch>
        </p:blipFill>
        <p:spPr>
          <a:xfrm>
            <a:off x="5535769" y="4406873"/>
            <a:ext cx="4572000" cy="321971"/>
          </a:xfrm>
          <a:prstGeom prst="rect">
            <a:avLst/>
          </a:prstGeom>
        </p:spPr>
      </p:pic>
      <p:pic>
        <p:nvPicPr>
          <p:cNvPr id="7" name="ugJfSs2jXSc"/>
          <p:cNvPicPr>
            <a:picLocks noRot="1" noChangeAspect="1"/>
          </p:cNvPicPr>
          <p:nvPr>
            <a:videoFile r:link="rId3"/>
          </p:nvPr>
        </p:nvPicPr>
        <p:blipFill>
          <a:blip r:embed="rId7"/>
          <a:stretch>
            <a:fillRect/>
          </a:stretch>
        </p:blipFill>
        <p:spPr>
          <a:xfrm>
            <a:off x="5535769" y="5894615"/>
            <a:ext cx="4908997" cy="316740"/>
          </a:xfrm>
          <a:prstGeom prst="rect">
            <a:avLst/>
          </a:prstGeom>
        </p:spPr>
      </p:pic>
    </p:spTree>
    <p:extLst>
      <p:ext uri="{BB962C8B-B14F-4D97-AF65-F5344CB8AC3E}">
        <p14:creationId xmlns:p14="http://schemas.microsoft.com/office/powerpoint/2010/main" val="76182188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913" y="559678"/>
            <a:ext cx="4443211" cy="4952492"/>
          </a:xfrm>
        </p:spPr>
        <p:txBody>
          <a:bodyPr/>
          <a:lstStyle/>
          <a:p>
            <a:r>
              <a:rPr lang="lt-LT" dirty="0" smtClean="0"/>
              <a:t>Skaitmeniniai efektai. Elektroninė muzika.</a:t>
            </a:r>
            <a:endParaRPr lang="en-GB" dirty="0"/>
          </a:p>
        </p:txBody>
      </p:sp>
      <p:sp>
        <p:nvSpPr>
          <p:cNvPr id="3" name="Content Placeholder 2"/>
          <p:cNvSpPr>
            <a:spLocks noGrp="1"/>
          </p:cNvSpPr>
          <p:nvPr>
            <p:ph idx="1"/>
          </p:nvPr>
        </p:nvSpPr>
        <p:spPr/>
        <p:txBody>
          <a:bodyPr>
            <a:normAutofit fontScale="92500" lnSpcReduction="20000"/>
          </a:bodyPr>
          <a:lstStyle/>
          <a:p>
            <a:r>
              <a:rPr lang="lt-LT" dirty="0" smtClean="0"/>
              <a:t>Šiuolaikinė elektroninė ir, apskritai, pop muzika neapsieina be daugumos prieš tai išvardintų efektų bei papildomos daugybės naujų.</a:t>
            </a:r>
          </a:p>
          <a:p>
            <a:r>
              <a:rPr lang="lt-LT" dirty="0" smtClean="0"/>
              <a:t>Šiuo metu visi efektai pasiekiami skaitmeniniu formatu kuriant muziką kompiuteriu. Plačiausiai naudojama </a:t>
            </a:r>
            <a:r>
              <a:rPr lang="lt-LT" b="1" dirty="0" smtClean="0"/>
              <a:t>VST (Virtual Studio Technology) </a:t>
            </a:r>
            <a:r>
              <a:rPr lang="lt-LT" dirty="0" smtClean="0"/>
              <a:t>efektų platforma (kartu ir sintezatoriams).</a:t>
            </a:r>
          </a:p>
          <a:p>
            <a:r>
              <a:rPr lang="lt-LT" dirty="0" smtClean="0"/>
              <a:t>Be anksčiau paminėtų galima įvardinti ir</a:t>
            </a:r>
            <a:r>
              <a:rPr lang="lt-LT" b="1" dirty="0" smtClean="0"/>
              <a:t> filtro</a:t>
            </a:r>
            <a:r>
              <a:rPr lang="lt-LT" dirty="0" smtClean="0"/>
              <a:t> efektą (nukerpami ar nutylinami atitinkami dažniai garse), </a:t>
            </a:r>
            <a:r>
              <a:rPr lang="lt-LT" b="1" dirty="0" smtClean="0"/>
              <a:t>kompresiją </a:t>
            </a:r>
            <a:r>
              <a:rPr lang="lt-LT" dirty="0" smtClean="0"/>
              <a:t>(garso ar patylinimas ar pagarsinimas sumažinant ar „suspaudžiant“ garso dinaminį diapozoną).</a:t>
            </a:r>
          </a:p>
          <a:p>
            <a:r>
              <a:rPr lang="lt-LT" dirty="0" smtClean="0"/>
              <a:t>Kompresoriai yra pagrindas, kodėl šiuolaikinė muzika yra tokia prieinama ir efektyvi. Dauguma šokių pop dainų šiuo metu turi mažą dinaminį diapozoną sukurdamos pastovios jėgos pojūtį. Dėl šio efekto net kilo terminas „loudness wars“ („garsumo karai“). Šiais laikais atlikėjai bando išgauti kuo didesnį garsą siaurame dinaminiame diapozone.</a:t>
            </a:r>
          </a:p>
        </p:txBody>
      </p:sp>
    </p:spTree>
    <p:extLst>
      <p:ext uri="{BB962C8B-B14F-4D97-AF65-F5344CB8AC3E}">
        <p14:creationId xmlns:p14="http://schemas.microsoft.com/office/powerpoint/2010/main" val="98857111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Headlines</Template>
  <TotalTime>92</TotalTime>
  <Words>568</Words>
  <Application>Microsoft Office PowerPoint</Application>
  <PresentationFormat>Widescreen</PresentationFormat>
  <Paragraphs>45</Paragraphs>
  <Slides>13</Slides>
  <Notes>0</Notes>
  <HiddenSlides>0</HiddenSlides>
  <MMClips>10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Schoolbook</vt:lpstr>
      <vt:lpstr>Corbel</vt:lpstr>
      <vt:lpstr>Headlines</vt:lpstr>
      <vt:lpstr>Garso EFEKTAI. Fuzz‘o revoliucija</vt:lpstr>
      <vt:lpstr>Kas yra garso efektai?</vt:lpstr>
      <vt:lpstr>PowerPoint Presentation</vt:lpstr>
      <vt:lpstr>Pirmieji atskiri efektų įrenginiai.</vt:lpstr>
      <vt:lpstr>PowerPoint Presentation</vt:lpstr>
      <vt:lpstr>Fuzz. Roko pradžia.</vt:lpstr>
      <vt:lpstr>PowerPoint Presentation</vt:lpstr>
      <vt:lpstr>Kiti žymūs efektai.</vt:lpstr>
      <vt:lpstr>Skaitmeniniai efektai. Elektroninė muzika.</vt:lpstr>
      <vt:lpstr>PowerPoint Presentation</vt:lpstr>
      <vt:lpstr>PowerPoint Presentation</vt:lpstr>
      <vt:lpstr>PowerPoint Presentation</vt:lpstr>
      <vt:lpstr>AČIŪ UŽ DĖMESĮ</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Garso EFEKTAI. Fuzz‘o revoliucija</dc:title>
  <dc:creator>Leonas</dc:creator>
  <cp:lastModifiedBy>Leonas</cp:lastModifiedBy>
  <cp:revision>11</cp:revision>
  <dcterms:created xsi:type="dcterms:W3CDTF">2016-05-17T18:02:06Z</dcterms:created>
  <dcterms:modified xsi:type="dcterms:W3CDTF">2016-05-17T19:35:02Z</dcterms:modified>
</cp:coreProperties>
</file>