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umatytoji sekcija" id="{9608FA91-2561-4E83-BB41-D71E4EFBB232}">
          <p14:sldIdLst>
            <p14:sldId id="256"/>
            <p14:sldId id="257"/>
            <p14:sldId id="258"/>
            <p14:sldId id="259"/>
            <p14:sldId id="260"/>
            <p14:sldId id="261"/>
            <p14:sldId id="269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Iš ko sudaryta medžiaga?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5600" y="5511800"/>
            <a:ext cx="4216400" cy="1346200"/>
          </a:xfrm>
        </p:spPr>
        <p:txBody>
          <a:bodyPr/>
          <a:lstStyle/>
          <a:p>
            <a:r>
              <a:rPr lang="lt-LT" dirty="0"/>
              <a:t>Mindaugas Beniušis</a:t>
            </a:r>
            <a:endParaRPr lang="en-US" dirty="0"/>
          </a:p>
          <a:p>
            <a:r>
              <a:rPr lang="en-US" dirty="0" err="1"/>
              <a:t>Teis</a:t>
            </a:r>
            <a:r>
              <a:rPr lang="lt-LT" dirty="0"/>
              <a:t>ės fakultetas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urinio vietos rezervavimo ženklas 3"/>
          <p:cNvPicPr>
            <a:picLocks noChangeAspect="1"/>
          </p:cNvPicPr>
          <p:nvPr/>
        </p:nvPicPr>
        <p:blipFill rotWithShape="1">
          <a:blip r:embed="rId2"/>
          <a:srcRect t="28023" r="-2" b="3876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lt-LT" dirty="0" err="1"/>
              <a:t>Dropletonai</a:t>
            </a:r>
            <a:endParaRPr lang="lt-L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lt-LT" sz="1800" dirty="0"/>
              <a:t>„kvantinis rūkas“;</a:t>
            </a:r>
          </a:p>
          <a:p>
            <a:r>
              <a:rPr lang="lt-LT" sz="1800" dirty="0"/>
              <a:t>Egzistuoja 25 pikosekundes;</a:t>
            </a:r>
          </a:p>
          <a:p>
            <a:r>
              <a:rPr lang="lt-LT" sz="1800" dirty="0"/>
              <a:t>Atradimas paskelbtas 2014 m.;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1561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urinio vietos rezervavimo ženklas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71" y="303591"/>
            <a:ext cx="5126736" cy="2563368"/>
          </a:xfrm>
          <a:prstGeom prst="rect">
            <a:avLst/>
          </a:prstGeom>
        </p:spPr>
      </p:pic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lt-LT" sz="4000" dirty="0"/>
              <a:t>Degenerate </a:t>
            </a:r>
            <a:r>
              <a:rPr lang="lt-LT" sz="4000" dirty="0" err="1"/>
              <a:t>matter</a:t>
            </a:r>
            <a:endParaRPr lang="lt-LT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lt-LT" sz="2000" dirty="0"/>
              <a:t>Susidaro mirusių žvaigždžių (arba baltųjų nykštukų) šerdyje;</a:t>
            </a:r>
          </a:p>
          <a:p>
            <a:r>
              <a:rPr lang="lt-LT" sz="2000" dirty="0"/>
              <a:t>Aprašyta 1926 m.;</a:t>
            </a:r>
          </a:p>
          <a:p>
            <a:r>
              <a:rPr lang="lt-LT" sz="2000" dirty="0"/>
              <a:t>Idealiosios dujos;</a:t>
            </a:r>
            <a:endParaRPr lang="en-US" sz="2000" dirty="0"/>
          </a:p>
        </p:txBody>
      </p:sp>
      <p:pic>
        <p:nvPicPr>
          <p:cNvPr id="4" name="Paveikslėlis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1" y="3445565"/>
            <a:ext cx="5155405" cy="275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8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veikslėlis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57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lt-LT" dirty="0"/>
              <a:t>Hipotetinės būsenos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lt-LT" sz="1800"/>
              <a:t>Superkietas (angl. Supersolid);</a:t>
            </a:r>
          </a:p>
          <a:p>
            <a:endParaRPr lang="lt-LT" sz="1800"/>
          </a:p>
          <a:p>
            <a:r>
              <a:rPr lang="lt-LT" sz="1800"/>
              <a:t>Tinklinis skystis (angl. String-net liquid);</a:t>
            </a:r>
          </a:p>
          <a:p>
            <a:endParaRPr lang="lt-LT" sz="1800"/>
          </a:p>
          <a:p>
            <a:r>
              <a:rPr lang="lt-LT" sz="1800"/>
              <a:t>Superstiklas (angl. Superglass);</a:t>
            </a:r>
          </a:p>
        </p:txBody>
      </p:sp>
    </p:spTree>
    <p:extLst>
      <p:ext uri="{BB962C8B-B14F-4D97-AF65-F5344CB8AC3E}">
        <p14:creationId xmlns:p14="http://schemas.microsoft.com/office/powerpoint/2010/main" val="260690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76300" y="2625725"/>
            <a:ext cx="10515600" cy="1325563"/>
          </a:xfrm>
        </p:spPr>
        <p:txBody>
          <a:bodyPr/>
          <a:lstStyle/>
          <a:p>
            <a:pPr algn="ctr"/>
            <a:r>
              <a:rPr lang="lt-LT" dirty="0"/>
              <a:t>Ačiū už dėmesį</a:t>
            </a:r>
          </a:p>
        </p:txBody>
      </p:sp>
    </p:spTree>
    <p:extLst>
      <p:ext uri="{BB962C8B-B14F-4D97-AF65-F5344CB8AC3E}">
        <p14:creationId xmlns:p14="http://schemas.microsoft.com/office/powerpoint/2010/main" val="59229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Šaltiniai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dirty="0"/>
              <a:t>http://www.sciencealert.com/scientists-just-discovered-a-new-state-of-matter</a:t>
            </a:r>
          </a:p>
          <a:p>
            <a:r>
              <a:rPr lang="lt-LT" dirty="0"/>
              <a:t>http://physics.stackexchange.com/questions/16048/what-are-quarks-made-of</a:t>
            </a:r>
          </a:p>
          <a:p>
            <a:r>
              <a:rPr lang="lt-LT" dirty="0"/>
              <a:t>http://www.quantumdiaries.org/2010/11/18/but-what-are-quarks-made-of/</a:t>
            </a:r>
          </a:p>
          <a:p>
            <a:r>
              <a:rPr lang="lt-LT" dirty="0"/>
              <a:t>https://en.wikipedia.org/wiki/Matter</a:t>
            </a:r>
          </a:p>
          <a:p>
            <a:r>
              <a:rPr lang="lt-LT" dirty="0"/>
              <a:t>http://www.konstanta.lt/2014/02/atomas-hadronas-kvarkas-%E2%80%93-mazas-mazesnis-maziausias-mokslo-populiarinimo-konkursas/</a:t>
            </a:r>
          </a:p>
        </p:txBody>
      </p:sp>
    </p:spTree>
    <p:extLst>
      <p:ext uri="{BB962C8B-B14F-4D97-AF65-F5344CB8AC3E}">
        <p14:creationId xmlns:p14="http://schemas.microsoft.com/office/powerpoint/2010/main" val="284731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Kas yra medžiaga?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Medžiaga – dalelių (molekulių) junginys;</a:t>
            </a:r>
          </a:p>
          <a:p>
            <a:endParaRPr lang="lt-LT" dirty="0"/>
          </a:p>
          <a:p>
            <a:endParaRPr lang="lt-LT" dirty="0"/>
          </a:p>
          <a:p>
            <a:r>
              <a:rPr lang="lt-LT" dirty="0"/>
              <a:t>Galima medžiagų klasifikacija pagal jų sudėtį, komponentų skaičių, būseną.</a:t>
            </a:r>
          </a:p>
        </p:txBody>
      </p:sp>
    </p:spTree>
    <p:extLst>
      <p:ext uri="{BB962C8B-B14F-4D97-AF65-F5344CB8AC3E}">
        <p14:creationId xmlns:p14="http://schemas.microsoft.com/office/powerpoint/2010/main" val="106858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Medžiagų sudėtis</a:t>
            </a:r>
          </a:p>
        </p:txBody>
      </p:sp>
      <p:pic>
        <p:nvPicPr>
          <p:cNvPr id="5" name="Paveikslėlis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1824"/>
            <a:ext cx="4786604" cy="31910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1004" y="5728447"/>
            <a:ext cx="173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Gryna medžiaga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51419" y="5728447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Mišinys</a:t>
            </a:r>
          </a:p>
        </p:txBody>
      </p:sp>
      <p:pic>
        <p:nvPicPr>
          <p:cNvPr id="9" name="Turinio vietos rezervavimo ženklas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33" y="2181824"/>
            <a:ext cx="4279526" cy="3209645"/>
          </a:xfrm>
        </p:spPr>
      </p:pic>
    </p:spTree>
    <p:extLst>
      <p:ext uri="{BB962C8B-B14F-4D97-AF65-F5344CB8AC3E}">
        <p14:creationId xmlns:p14="http://schemas.microsoft.com/office/powerpoint/2010/main" val="85077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Medžiagų elementų pobūdis</a:t>
            </a:r>
          </a:p>
        </p:txBody>
      </p:sp>
      <p:pic>
        <p:nvPicPr>
          <p:cNvPr id="4" name="Turinio vietos rezervavimo ženklas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35" y="2390402"/>
            <a:ext cx="4657165" cy="2834796"/>
          </a:xfrm>
        </p:spPr>
      </p:pic>
      <p:pic>
        <p:nvPicPr>
          <p:cNvPr id="5" name="Paveikslėlis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3534510" cy="35345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0202" y="5661212"/>
            <a:ext cx="248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Vieninė medžiaga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49445" y="5661212"/>
            <a:ext cx="280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Sudėtinė medžiaga</a:t>
            </a:r>
          </a:p>
        </p:txBody>
      </p:sp>
    </p:spTree>
    <p:extLst>
      <p:ext uri="{BB962C8B-B14F-4D97-AF65-F5344CB8AC3E}">
        <p14:creationId xmlns:p14="http://schemas.microsoft.com/office/powerpoint/2010/main" val="349075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65" y="1420962"/>
            <a:ext cx="3714750" cy="3790950"/>
          </a:xfrm>
          <a:prstGeom prst="rect">
            <a:avLst/>
          </a:prstGeom>
        </p:spPr>
      </p:pic>
      <p:pic>
        <p:nvPicPr>
          <p:cNvPr id="7" name="Turinio vietos rezervavimo ženklas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18" y="1420962"/>
            <a:ext cx="3809524" cy="3530159"/>
          </a:xfrm>
        </p:spPr>
      </p:pic>
      <p:cxnSp>
        <p:nvCxnSpPr>
          <p:cNvPr id="20" name="Tiesioji jungtis 19"/>
          <p:cNvCxnSpPr>
            <a:stCxn id="31" idx="6"/>
          </p:cNvCxnSpPr>
          <p:nvPr/>
        </p:nvCxnSpPr>
        <p:spPr>
          <a:xfrm>
            <a:off x="4383027" y="1921109"/>
            <a:ext cx="1649744" cy="121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as 29"/>
          <p:cNvSpPr/>
          <p:nvPr/>
        </p:nvSpPr>
        <p:spPr>
          <a:xfrm>
            <a:off x="6032771" y="1533525"/>
            <a:ext cx="3536338" cy="35217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31" name="Ovalas 30"/>
          <p:cNvSpPr/>
          <p:nvPr/>
        </p:nvSpPr>
        <p:spPr>
          <a:xfrm>
            <a:off x="3374497" y="1439016"/>
            <a:ext cx="1008530" cy="9641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3" name="AutoShape 2" descr="Vaizdo rezultatas pagal užklausą „atom gif“"/>
          <p:cNvSpPr>
            <a:spLocks noChangeAspect="1" noChangeArrowheads="1"/>
          </p:cNvSpPr>
          <p:nvPr/>
        </p:nvSpPr>
        <p:spPr bwMode="auto">
          <a:xfrm>
            <a:off x="4238625" y="1533525"/>
            <a:ext cx="37147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3471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aizdo rezultatas pagal užklausą „atom structure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357" y="453278"/>
            <a:ext cx="592455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aveikslėlis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28" y="1471893"/>
            <a:ext cx="2381250" cy="2381250"/>
          </a:xfrm>
          <a:prstGeom prst="rect">
            <a:avLst/>
          </a:prstGeom>
        </p:spPr>
      </p:pic>
      <p:sp>
        <p:nvSpPr>
          <p:cNvPr id="5" name="Ovalas 4"/>
          <p:cNvSpPr/>
          <p:nvPr/>
        </p:nvSpPr>
        <p:spPr>
          <a:xfrm>
            <a:off x="2814918" y="3065929"/>
            <a:ext cx="466164" cy="484095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cxnSp>
        <p:nvCxnSpPr>
          <p:cNvPr id="7" name="Tiesioji jungtis 6"/>
          <p:cNvCxnSpPr>
            <a:stCxn id="5" idx="6"/>
            <a:endCxn id="4" idx="1"/>
          </p:cNvCxnSpPr>
          <p:nvPr/>
        </p:nvCxnSpPr>
        <p:spPr>
          <a:xfrm flipV="1">
            <a:off x="3281082" y="2662518"/>
            <a:ext cx="4354046" cy="6454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as 7"/>
          <p:cNvSpPr/>
          <p:nvPr/>
        </p:nvSpPr>
        <p:spPr>
          <a:xfrm>
            <a:off x="7635128" y="1471893"/>
            <a:ext cx="2381250" cy="23812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" name="TextBox 1"/>
          <p:cNvSpPr txBox="1"/>
          <p:nvPr/>
        </p:nvSpPr>
        <p:spPr>
          <a:xfrm>
            <a:off x="7518400" y="4673600"/>
            <a:ext cx="3430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Kolkas kvarkų nepavyko suskaldyti,</a:t>
            </a:r>
          </a:p>
          <a:p>
            <a:r>
              <a:rPr lang="lt-LT" dirty="0"/>
              <a:t>Bet tai vis dar bandoma.</a:t>
            </a:r>
          </a:p>
        </p:txBody>
      </p:sp>
    </p:spTree>
    <p:extLst>
      <p:ext uri="{BB962C8B-B14F-4D97-AF65-F5344CB8AC3E}">
        <p14:creationId xmlns:p14="http://schemas.microsoft.com/office/powerpoint/2010/main" val="29472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Standartinis modelis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  <a:p>
            <a:endParaRPr lang="lt-LT" dirty="0"/>
          </a:p>
        </p:txBody>
      </p:sp>
      <p:pic>
        <p:nvPicPr>
          <p:cNvPr id="1026" name="Picture 2" descr="\\hnas-cifs.activedir.vu.lt\CIFS_User\Redirected_studentai\s1612986\Desktop\819px-Standard_Model_of_Elementary_Particl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80" y="1325051"/>
            <a:ext cx="7332917" cy="550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87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Pagrindinės medžiagos būsenos</a:t>
            </a:r>
          </a:p>
        </p:txBody>
      </p:sp>
      <p:pic>
        <p:nvPicPr>
          <p:cNvPr id="4" name="Turinio vietos rezervavimo ženklas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354" y="1690688"/>
            <a:ext cx="9205291" cy="5167235"/>
          </a:xfrm>
        </p:spPr>
      </p:pic>
    </p:spTree>
    <p:extLst>
      <p:ext uri="{BB962C8B-B14F-4D97-AF65-F5344CB8AC3E}">
        <p14:creationId xmlns:p14="http://schemas.microsoft.com/office/powerpoint/2010/main" val="178512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lt-LT" sz="4000" dirty="0" err="1"/>
              <a:t>Superskystis</a:t>
            </a:r>
            <a:r>
              <a:rPr lang="en-US" sz="4000" dirty="0"/>
              <a:t> (</a:t>
            </a:r>
            <a:r>
              <a:rPr lang="en-US" sz="4000" dirty="0" err="1"/>
              <a:t>angl.</a:t>
            </a:r>
            <a:r>
              <a:rPr lang="en-US" sz="4000" dirty="0"/>
              <a:t> Superfluid)</a:t>
            </a:r>
            <a:endParaRPr lang="lt-LT" sz="40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r>
              <a:rPr lang="lt-LT" sz="1800" dirty="0"/>
              <a:t>Pasižymi begaliniu takumu;</a:t>
            </a:r>
          </a:p>
          <a:p>
            <a:r>
              <a:rPr lang="lt-LT" sz="1800" dirty="0"/>
              <a:t>Atrastas 1937 m.;</a:t>
            </a:r>
            <a:endParaRPr lang="en-US" sz="1800" dirty="0"/>
          </a:p>
          <a:p>
            <a:r>
              <a:rPr lang="lt-LT" sz="1800" dirty="0"/>
              <a:t>Gaunamas</a:t>
            </a:r>
            <a:r>
              <a:rPr lang="en-US" sz="1800" dirty="0"/>
              <a:t> </a:t>
            </a:r>
            <a:r>
              <a:rPr lang="en-US" sz="1800" dirty="0" err="1"/>
              <a:t>ypa</a:t>
            </a:r>
            <a:r>
              <a:rPr lang="lt-LT" sz="1800" dirty="0"/>
              <a:t>č žemoje temperatūroje;</a:t>
            </a:r>
            <a:endParaRPr lang="en-US" sz="1800" dirty="0"/>
          </a:p>
          <a:p>
            <a:r>
              <a:rPr lang="en-US" sz="1800" dirty="0" err="1"/>
              <a:t>Susij</a:t>
            </a:r>
            <a:r>
              <a:rPr lang="lt-LT" sz="1800" dirty="0"/>
              <a:t>ę su </a:t>
            </a:r>
            <a:r>
              <a:rPr lang="lt-LT" sz="1800" dirty="0" err="1"/>
              <a:t>Bozo</a:t>
            </a:r>
            <a:r>
              <a:rPr lang="lt-LT" sz="1800" dirty="0"/>
              <a:t>-Einšteino kondensatu;</a:t>
            </a:r>
          </a:p>
        </p:txBody>
      </p:sp>
      <p:pic>
        <p:nvPicPr>
          <p:cNvPr id="13" name="Paveikslėlis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560" y="3785825"/>
            <a:ext cx="1378485" cy="191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6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206</Words>
  <Application>Microsoft Office PowerPoint</Application>
  <PresentationFormat>Plačiaekranė</PresentationFormat>
  <Paragraphs>44</Paragraphs>
  <Slides>14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Iš ko sudaryta medžiaga?</vt:lpstr>
      <vt:lpstr>Kas yra medžiaga?</vt:lpstr>
      <vt:lpstr>Medžiagų sudėtis</vt:lpstr>
      <vt:lpstr>Medžiagų elementų pobūdis</vt:lpstr>
      <vt:lpstr>„PowerPoint“ pateiktis</vt:lpstr>
      <vt:lpstr>„PowerPoint“ pateiktis</vt:lpstr>
      <vt:lpstr>Standartinis modelis</vt:lpstr>
      <vt:lpstr>Pagrindinės medžiagos būsenos</vt:lpstr>
      <vt:lpstr>Superskystis (angl. Superfluid)</vt:lpstr>
      <vt:lpstr>Dropletonai</vt:lpstr>
      <vt:lpstr>Degenerate matter</vt:lpstr>
      <vt:lpstr>Hipotetinės būsenos</vt:lpstr>
      <vt:lpstr>Ačiū už dėmesį</vt:lpstr>
      <vt:lpstr>Šaltiniai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Mindaugas</dc:creator>
  <cp:lastModifiedBy>Mindaugas</cp:lastModifiedBy>
  <cp:revision>26</cp:revision>
  <dcterms:created xsi:type="dcterms:W3CDTF">2016-11-26T10:47:29Z</dcterms:created>
  <dcterms:modified xsi:type="dcterms:W3CDTF">2016-12-14T21:12:58Z</dcterms:modified>
</cp:coreProperties>
</file>