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258" r:id="rId2"/>
    <p:sldId id="260" r:id="rId3"/>
    <p:sldId id="261" r:id="rId4"/>
    <p:sldId id="282" r:id="rId5"/>
    <p:sldId id="286" r:id="rId6"/>
    <p:sldId id="287" r:id="rId7"/>
    <p:sldId id="288" r:id="rId8"/>
    <p:sldId id="295"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B0B24-C9F1-4BCB-A8A4-80817347DEB3}" type="datetimeFigureOut">
              <a:rPr lang="vi-VN" smtClean="0"/>
              <a:t>22/12/2022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A2379-CD9B-48D6-803E-A698A87DC542}" type="slidenum">
              <a:rPr lang="vi-VN" smtClean="0"/>
              <a:t>‹#›</a:t>
            </a:fld>
            <a:endParaRPr lang="vi-VN"/>
          </a:p>
        </p:txBody>
      </p:sp>
    </p:spTree>
    <p:extLst>
      <p:ext uri="{BB962C8B-B14F-4D97-AF65-F5344CB8AC3E}">
        <p14:creationId xmlns:p14="http://schemas.microsoft.com/office/powerpoint/2010/main" val="215537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6" name="Shape 4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135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1602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3551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398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424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4595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507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7742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1" name="Shape 7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16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a:xfrm>
            <a:off x="5332412" y="5883275"/>
            <a:ext cx="4324044" cy="365125"/>
          </a:xfrm>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02944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070E9-896D-4815-BB57-CA0E31134035}" type="datetimeFigureOut">
              <a:rPr lang="vi-VN" smtClean="0"/>
              <a:t>22/12/2022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079169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29934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13819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3342584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38094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53140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2545815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011142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397000" y="845500"/>
            <a:ext cx="9328800" cy="954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1" name="Shape 201"/>
          <p:cNvSpPr txBox="1">
            <a:spLocks noGrp="1"/>
          </p:cNvSpPr>
          <p:nvPr>
            <p:ph type="body" idx="1"/>
          </p:nvPr>
        </p:nvSpPr>
        <p:spPr>
          <a:xfrm>
            <a:off x="1508667" y="2070600"/>
            <a:ext cx="4453199" cy="3554399"/>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2" name="Shape 202"/>
          <p:cNvSpPr txBox="1">
            <a:spLocks noGrp="1"/>
          </p:cNvSpPr>
          <p:nvPr>
            <p:ph type="body" idx="2"/>
          </p:nvPr>
        </p:nvSpPr>
        <p:spPr>
          <a:xfrm>
            <a:off x="6230083" y="2070600"/>
            <a:ext cx="4453199" cy="3554399"/>
          </a:xfrm>
          <a:prstGeom prst="rect">
            <a:avLst/>
          </a:prstGeom>
        </p:spPr>
        <p:txBody>
          <a:bodyPr lIns="91425" tIns="91425" rIns="91425" bIns="91425" anchor="t" anchorCtr="0"/>
          <a:lstStyle>
            <a:lvl1pPr lvl="0">
              <a:spcBef>
                <a:spcPts val="0"/>
              </a:spcBef>
              <a:buSzPct val="100000"/>
              <a:defRPr sz="24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277840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113" name="Shape 113"/>
          <p:cNvSpPr txBox="1">
            <a:spLocks noGrp="1"/>
          </p:cNvSpPr>
          <p:nvPr>
            <p:ph type="ctrTitle"/>
          </p:nvPr>
        </p:nvSpPr>
        <p:spPr>
          <a:xfrm>
            <a:off x="3079134" y="4041534"/>
            <a:ext cx="6952799" cy="1546399"/>
          </a:xfrm>
          <a:prstGeom prst="rect">
            <a:avLst/>
          </a:prstGeom>
        </p:spPr>
        <p:txBody>
          <a:bodyPr lIns="91425" tIns="91425" rIns="91425" bIns="91425" anchor="b" anchorCtr="0"/>
          <a:lstStyle>
            <a:lvl1pPr lvl="0" algn="r" rtl="0">
              <a:spcBef>
                <a:spcPts val="0"/>
              </a:spcBef>
              <a:buClr>
                <a:srgbClr val="FFFFFF"/>
              </a:buClr>
              <a:buSzPct val="100000"/>
              <a:defRPr sz="4800">
                <a:solidFill>
                  <a:srgbClr val="FFFFFF"/>
                </a:solidFill>
              </a:defRPr>
            </a:lvl1pPr>
            <a:lvl2pPr lvl="1" algn="r" rtl="0">
              <a:spcBef>
                <a:spcPts val="0"/>
              </a:spcBef>
              <a:buClr>
                <a:srgbClr val="FFFFFF"/>
              </a:buClr>
              <a:buSzPct val="100000"/>
              <a:defRPr sz="4800">
                <a:solidFill>
                  <a:srgbClr val="FFFFFF"/>
                </a:solidFill>
              </a:defRPr>
            </a:lvl2pPr>
            <a:lvl3pPr lvl="2" algn="r" rtl="0">
              <a:spcBef>
                <a:spcPts val="0"/>
              </a:spcBef>
              <a:buClr>
                <a:srgbClr val="FFFFFF"/>
              </a:buClr>
              <a:buSzPct val="100000"/>
              <a:defRPr sz="4800">
                <a:solidFill>
                  <a:srgbClr val="FFFFFF"/>
                </a:solidFill>
              </a:defRPr>
            </a:lvl3pPr>
            <a:lvl4pPr lvl="3" algn="r" rtl="0">
              <a:spcBef>
                <a:spcPts val="0"/>
              </a:spcBef>
              <a:buClr>
                <a:srgbClr val="FFFFFF"/>
              </a:buClr>
              <a:buSzPct val="100000"/>
              <a:defRPr sz="4800">
                <a:solidFill>
                  <a:srgbClr val="FFFFFF"/>
                </a:solidFill>
              </a:defRPr>
            </a:lvl4pPr>
            <a:lvl5pPr lvl="4" algn="r" rtl="0">
              <a:spcBef>
                <a:spcPts val="0"/>
              </a:spcBef>
              <a:buClr>
                <a:srgbClr val="FFFFFF"/>
              </a:buClr>
              <a:buSzPct val="100000"/>
              <a:defRPr sz="4800">
                <a:solidFill>
                  <a:srgbClr val="FFFFFF"/>
                </a:solidFill>
              </a:defRPr>
            </a:lvl5pPr>
            <a:lvl6pPr lvl="5" algn="r" rtl="0">
              <a:spcBef>
                <a:spcPts val="0"/>
              </a:spcBef>
              <a:buClr>
                <a:srgbClr val="FFFFFF"/>
              </a:buClr>
              <a:buSzPct val="100000"/>
              <a:defRPr sz="4800">
                <a:solidFill>
                  <a:srgbClr val="FFFFFF"/>
                </a:solidFill>
              </a:defRPr>
            </a:lvl6pPr>
            <a:lvl7pPr lvl="6" algn="r" rtl="0">
              <a:spcBef>
                <a:spcPts val="0"/>
              </a:spcBef>
              <a:buClr>
                <a:srgbClr val="FFFFFF"/>
              </a:buClr>
              <a:buSzPct val="100000"/>
              <a:defRPr sz="4800">
                <a:solidFill>
                  <a:srgbClr val="FFFFFF"/>
                </a:solidFill>
              </a:defRPr>
            </a:lvl7pPr>
            <a:lvl8pPr lvl="7" algn="r" rtl="0">
              <a:spcBef>
                <a:spcPts val="0"/>
              </a:spcBef>
              <a:buClr>
                <a:srgbClr val="FFFFFF"/>
              </a:buClr>
              <a:buSzPct val="100000"/>
              <a:defRPr sz="4800">
                <a:solidFill>
                  <a:srgbClr val="FFFFFF"/>
                </a:solidFill>
              </a:defRPr>
            </a:lvl8pPr>
            <a:lvl9pPr lvl="8" algn="r" rtl="0">
              <a:spcBef>
                <a:spcPts val="0"/>
              </a:spcBef>
              <a:buClr>
                <a:srgbClr val="FFFFFF"/>
              </a:buClr>
              <a:buSzPct val="100000"/>
              <a:defRPr sz="4800">
                <a:solidFill>
                  <a:srgbClr val="FFFFFF"/>
                </a:solidFill>
              </a:defRPr>
            </a:lvl9pPr>
          </a:lstStyle>
          <a:p>
            <a:endParaRPr/>
          </a:p>
        </p:txBody>
      </p:sp>
      <p:sp>
        <p:nvSpPr>
          <p:cNvPr id="114" name="Shape 114"/>
          <p:cNvSpPr txBox="1">
            <a:spLocks noGrp="1"/>
          </p:cNvSpPr>
          <p:nvPr>
            <p:ph type="subTitle" idx="1"/>
          </p:nvPr>
        </p:nvSpPr>
        <p:spPr>
          <a:xfrm>
            <a:off x="3079254" y="5412334"/>
            <a:ext cx="6952799" cy="10463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4000">
                <a:solidFill>
                  <a:srgbClr val="FFFFFF"/>
                </a:solidFill>
              </a:defRPr>
            </a:lvl2pPr>
            <a:lvl3pPr lvl="2" algn="r" rtl="0">
              <a:spcBef>
                <a:spcPts val="0"/>
              </a:spcBef>
              <a:buClr>
                <a:srgbClr val="FFFFFF"/>
              </a:buClr>
              <a:buSzPct val="100000"/>
              <a:buNone/>
              <a:defRPr sz="4000">
                <a:solidFill>
                  <a:srgbClr val="FFFFFF"/>
                </a:solidFill>
              </a:defRPr>
            </a:lvl3pPr>
            <a:lvl4pPr lvl="3" algn="r" rtl="0">
              <a:spcBef>
                <a:spcPts val="0"/>
              </a:spcBef>
              <a:buClr>
                <a:srgbClr val="FFFFFF"/>
              </a:buClr>
              <a:buSzPct val="100000"/>
              <a:buNone/>
              <a:defRPr sz="4000">
                <a:solidFill>
                  <a:srgbClr val="FFFFFF"/>
                </a:solidFill>
              </a:defRPr>
            </a:lvl4pPr>
            <a:lvl5pPr lvl="4" algn="r" rtl="0">
              <a:spcBef>
                <a:spcPts val="0"/>
              </a:spcBef>
              <a:buClr>
                <a:srgbClr val="FFFFFF"/>
              </a:buClr>
              <a:buSzPct val="100000"/>
              <a:buNone/>
              <a:defRPr sz="4000">
                <a:solidFill>
                  <a:srgbClr val="FFFFFF"/>
                </a:solidFill>
              </a:defRPr>
            </a:lvl5pPr>
            <a:lvl6pPr lvl="5" algn="r" rtl="0">
              <a:spcBef>
                <a:spcPts val="0"/>
              </a:spcBef>
              <a:buClr>
                <a:srgbClr val="FFFFFF"/>
              </a:buClr>
              <a:buSzPct val="100000"/>
              <a:buNone/>
              <a:defRPr sz="4000">
                <a:solidFill>
                  <a:srgbClr val="FFFFFF"/>
                </a:solidFill>
              </a:defRPr>
            </a:lvl6pPr>
            <a:lvl7pPr lvl="6" algn="r" rtl="0">
              <a:spcBef>
                <a:spcPts val="0"/>
              </a:spcBef>
              <a:buClr>
                <a:srgbClr val="FFFFFF"/>
              </a:buClr>
              <a:buSzPct val="100000"/>
              <a:buNone/>
              <a:defRPr sz="4000">
                <a:solidFill>
                  <a:srgbClr val="FFFFFF"/>
                </a:solidFill>
              </a:defRPr>
            </a:lvl7pPr>
            <a:lvl8pPr lvl="7" algn="r" rtl="0">
              <a:spcBef>
                <a:spcPts val="0"/>
              </a:spcBef>
              <a:buClr>
                <a:srgbClr val="FFFFFF"/>
              </a:buClr>
              <a:buSzPct val="100000"/>
              <a:buNone/>
              <a:defRPr sz="4000">
                <a:solidFill>
                  <a:srgbClr val="FFFFFF"/>
                </a:solidFill>
              </a:defRPr>
            </a:lvl8pPr>
            <a:lvl9pPr lvl="8" algn="r" rtl="0">
              <a:spcBef>
                <a:spcPts val="0"/>
              </a:spcBef>
              <a:buClr>
                <a:srgbClr val="FFFFFF"/>
              </a:buClr>
              <a:buSzPct val="100000"/>
              <a:buNone/>
              <a:defRPr sz="4000">
                <a:solidFill>
                  <a:srgbClr val="FFFFFF"/>
                </a:solidFill>
              </a:defRPr>
            </a:lvl9pPr>
          </a:lstStyle>
          <a:p>
            <a:endParaRPr/>
          </a:p>
        </p:txBody>
      </p:sp>
    </p:spTree>
    <p:extLst>
      <p:ext uri="{BB962C8B-B14F-4D97-AF65-F5344CB8AC3E}">
        <p14:creationId xmlns:p14="http://schemas.microsoft.com/office/powerpoint/2010/main" val="154522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0951856" y="5867131"/>
            <a:ext cx="551167" cy="365125"/>
          </a:xfrm>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4145507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Quote">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2026634" y="2882401"/>
            <a:ext cx="8138799" cy="1093199"/>
          </a:xfrm>
          <a:prstGeom prst="rect">
            <a:avLst/>
          </a:prstGeom>
        </p:spPr>
        <p:txBody>
          <a:bodyPr lIns="91425" tIns="91425" rIns="91425" bIns="91425" anchor="ctr" anchorCtr="0"/>
          <a:lstStyle>
            <a:lvl1pPr lvl="0" algn="ctr" rtl="0">
              <a:spcBef>
                <a:spcPts val="0"/>
              </a:spcBef>
              <a:buSzPct val="100000"/>
              <a:defRPr sz="4000" i="1"/>
            </a:lvl1pPr>
            <a:lvl2pPr lvl="1" algn="ctr" rtl="0">
              <a:spcBef>
                <a:spcPts val="0"/>
              </a:spcBef>
              <a:buSzPct val="100000"/>
              <a:defRPr sz="4000" i="1"/>
            </a:lvl2pPr>
            <a:lvl3pPr lvl="2" algn="ctr" rtl="0">
              <a:spcBef>
                <a:spcPts val="0"/>
              </a:spcBef>
              <a:buSzPct val="100000"/>
              <a:defRPr sz="4000" i="1"/>
            </a:lvl3pPr>
            <a:lvl4pPr lvl="3" algn="ctr" rtl="0">
              <a:spcBef>
                <a:spcPts val="0"/>
              </a:spcBef>
              <a:buSzPct val="100000"/>
              <a:defRPr sz="4000" i="1"/>
            </a:lvl4pPr>
            <a:lvl5pPr lvl="4" algn="ctr" rtl="0">
              <a:spcBef>
                <a:spcPts val="0"/>
              </a:spcBef>
              <a:buSzPct val="100000"/>
              <a:defRPr sz="4000" i="1"/>
            </a:lvl5pPr>
            <a:lvl6pPr lvl="5" algn="ctr" rtl="0">
              <a:spcBef>
                <a:spcPts val="0"/>
              </a:spcBef>
              <a:buSzPct val="100000"/>
              <a:defRPr sz="4000" i="1"/>
            </a:lvl6pPr>
            <a:lvl7pPr lvl="6" algn="ctr" rtl="0">
              <a:spcBef>
                <a:spcPts val="0"/>
              </a:spcBef>
              <a:buSzPct val="100000"/>
              <a:defRPr sz="4000" i="1"/>
            </a:lvl7pPr>
            <a:lvl8pPr lvl="7" algn="ctr" rtl="0">
              <a:spcBef>
                <a:spcPts val="0"/>
              </a:spcBef>
              <a:buSzPct val="100000"/>
              <a:defRPr sz="4000" i="1"/>
            </a:lvl8pPr>
            <a:lvl9pPr lvl="8" algn="ctr">
              <a:spcBef>
                <a:spcPts val="0"/>
              </a:spcBef>
              <a:buSzPct val="100000"/>
              <a:defRPr sz="4000" i="1"/>
            </a:lvl9pPr>
          </a:lstStyle>
          <a:p>
            <a:endParaRPr/>
          </a:p>
        </p:txBody>
      </p:sp>
    </p:spTree>
    <p:extLst>
      <p:ext uri="{BB962C8B-B14F-4D97-AF65-F5344CB8AC3E}">
        <p14:creationId xmlns:p14="http://schemas.microsoft.com/office/powerpoint/2010/main" val="380182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070E9-896D-4815-BB57-CA0E31134035}" type="datetimeFigureOut">
              <a:rPr lang="vi-VN" smtClean="0"/>
              <a:t>22/12/2022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213244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2070E9-896D-4815-BB57-CA0E31134035}" type="datetimeFigureOut">
              <a:rPr lang="vi-VN" smtClean="0"/>
              <a:t>22/12/2022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7501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070E9-896D-4815-BB57-CA0E31134035}" type="datetimeFigureOut">
              <a:rPr lang="vi-VN" smtClean="0"/>
              <a:t>22/12/2022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121539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2070E9-896D-4815-BB57-CA0E31134035}" type="datetimeFigureOut">
              <a:rPr lang="vi-VN" smtClean="0"/>
              <a:t>22/12/2022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78476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070E9-896D-4815-BB57-CA0E31134035}" type="datetimeFigureOut">
              <a:rPr lang="vi-VN" smtClean="0"/>
              <a:t>22/12/2022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963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070E9-896D-4815-BB57-CA0E31134035}" type="datetimeFigureOut">
              <a:rPr lang="vi-VN" smtClean="0"/>
              <a:t>22/12/2022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68394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070E9-896D-4815-BB57-CA0E31134035}" type="datetimeFigureOut">
              <a:rPr lang="vi-VN" smtClean="0"/>
              <a:t>22/12/2022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54A3AA0-288D-46B7-98B0-E850587FD5FC}" type="slidenum">
              <a:rPr lang="vi-VN" smtClean="0"/>
              <a:t>‹#›</a:t>
            </a:fld>
            <a:endParaRPr lang="vi-VN"/>
          </a:p>
        </p:txBody>
      </p:sp>
    </p:spTree>
    <p:extLst>
      <p:ext uri="{BB962C8B-B14F-4D97-AF65-F5344CB8AC3E}">
        <p14:creationId xmlns:p14="http://schemas.microsoft.com/office/powerpoint/2010/main" val="406707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2070E9-896D-4815-BB57-CA0E31134035}" type="datetimeFigureOut">
              <a:rPr lang="vi-VN" smtClean="0"/>
              <a:t>22/12/2022</a:t>
            </a:fld>
            <a:endParaRPr lang="vi-V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4A3AA0-288D-46B7-98B0-E850587FD5FC}" type="slidenum">
              <a:rPr lang="vi-VN" smtClean="0"/>
              <a:t>‹#›</a:t>
            </a:fld>
            <a:endParaRPr lang="vi-VN"/>
          </a:p>
        </p:txBody>
      </p:sp>
    </p:spTree>
    <p:extLst>
      <p:ext uri="{BB962C8B-B14F-4D97-AF65-F5344CB8AC3E}">
        <p14:creationId xmlns:p14="http://schemas.microsoft.com/office/powerpoint/2010/main" val="673510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 name="Rectangle 3"/>
          <p:cNvSpPr/>
          <p:nvPr/>
        </p:nvSpPr>
        <p:spPr>
          <a:xfrm>
            <a:off x="1597571" y="247216"/>
            <a:ext cx="8744607" cy="1246495"/>
          </a:xfrm>
          <a:prstGeom prst="rect">
            <a:avLst/>
          </a:prstGeom>
        </p:spPr>
        <p:txBody>
          <a:bodyPr wrap="square">
            <a:spAutoFit/>
          </a:bodyPr>
          <a:lstStyle/>
          <a:p>
            <a:pPr algn="ctr"/>
            <a:r>
              <a:rPr lang="vi-VN" sz="2500" dirty="0">
                <a:solidFill>
                  <a:srgbClr val="002060"/>
                </a:solidFill>
                <a:latin typeface="Times New Roman" panose="02020603050405020304" pitchFamily="18" charset="0"/>
                <a:cs typeface="Times New Roman" panose="02020603050405020304" pitchFamily="18" charset="0"/>
              </a:rPr>
              <a:t>BỘ CÔNG THƯƠNG</a:t>
            </a:r>
          </a:p>
          <a:p>
            <a:pPr algn="ctr"/>
            <a:r>
              <a:rPr lang="vi-VN" sz="2500" dirty="0">
                <a:solidFill>
                  <a:srgbClr val="002060"/>
                </a:solidFill>
                <a:latin typeface="Times New Roman" panose="02020603050405020304" pitchFamily="18" charset="0"/>
                <a:cs typeface="Times New Roman" panose="02020603050405020304" pitchFamily="18" charset="0"/>
              </a:rPr>
              <a:t>TRƯỜNG ĐẠI HỌC CÔNG NGHIỆP THỰC PHẨM TP.HCM</a:t>
            </a:r>
          </a:p>
          <a:p>
            <a:pPr algn="ctr"/>
            <a:r>
              <a:rPr lang="vi-VN" sz="2500" dirty="0">
                <a:solidFill>
                  <a:srgbClr val="002060"/>
                </a:solidFill>
                <a:latin typeface="Times New Roman" panose="02020603050405020304" pitchFamily="18" charset="0"/>
                <a:cs typeface="Times New Roman" panose="02020603050405020304" pitchFamily="18" charset="0"/>
              </a:rPr>
              <a:t>KHOA CÔNG NGHỆ THÔNG TIN</a:t>
            </a:r>
          </a:p>
        </p:txBody>
      </p:sp>
      <p:pic>
        <p:nvPicPr>
          <p:cNvPr id="6" name="Hình ảnh 5">
            <a:extLst>
              <a:ext uri="{FF2B5EF4-FFF2-40B4-BE49-F238E27FC236}">
                <a16:creationId xmlns:a16="http://schemas.microsoft.com/office/drawing/2014/main" id="{174045D7-79D5-29A2-679E-869E9F4F6F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1111" y="1429570"/>
            <a:ext cx="1071304" cy="1057463"/>
          </a:xfrm>
          <a:prstGeom prst="rect">
            <a:avLst/>
          </a:prstGeom>
        </p:spPr>
      </p:pic>
      <p:sp>
        <p:nvSpPr>
          <p:cNvPr id="9" name="Google Shape;167;p12"/>
          <p:cNvSpPr txBox="1">
            <a:spLocks/>
          </p:cNvSpPr>
          <p:nvPr/>
        </p:nvSpPr>
        <p:spPr>
          <a:xfrm>
            <a:off x="3338549" y="2422891"/>
            <a:ext cx="5016427" cy="490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9pPr>
          </a:lstStyle>
          <a:p>
            <a:pPr algn="ctr"/>
            <a:r>
              <a:rPr lang="vi-VN" sz="2200" dirty="0">
                <a:solidFill>
                  <a:srgbClr val="002060"/>
                </a:solidFill>
                <a:latin typeface="Times New Roman" panose="02020603050405020304" pitchFamily="18" charset="0"/>
                <a:cs typeface="Times New Roman" panose="02020603050405020304" pitchFamily="18" charset="0"/>
              </a:rPr>
              <a:t>Môn: Lập trình Web</a:t>
            </a:r>
          </a:p>
        </p:txBody>
      </p:sp>
      <p:sp>
        <p:nvSpPr>
          <p:cNvPr id="10" name="Google Shape;167;p12"/>
          <p:cNvSpPr txBox="1">
            <a:spLocks/>
          </p:cNvSpPr>
          <p:nvPr/>
        </p:nvSpPr>
        <p:spPr>
          <a:xfrm>
            <a:off x="3200034" y="2822085"/>
            <a:ext cx="6145302" cy="605411"/>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algn="ctr">
              <a:lnSpc>
                <a:spcPct val="150000"/>
              </a:lnSpc>
            </a:pPr>
            <a:r>
              <a:rPr lang="en-US" sz="2400" dirty="0">
                <a:solidFill>
                  <a:srgbClr val="002060"/>
                </a:solidFill>
                <a:latin typeface="Times New Roman" panose="02020603050405020304" pitchFamily="18" charset="0"/>
                <a:cs typeface="Times New Roman" panose="02020603050405020304" pitchFamily="18" charset="0"/>
              </a:rPr>
              <a:t>ĐỀ TÀI: Website </a:t>
            </a:r>
            <a:r>
              <a:rPr lang="en-US" sz="2400" dirty="0" err="1">
                <a:solidFill>
                  <a:srgbClr val="002060"/>
                </a:solidFill>
                <a:latin typeface="Times New Roman" panose="02020603050405020304" pitchFamily="18" charset="0"/>
                <a:cs typeface="Times New Roman" panose="02020603050405020304" pitchFamily="18" charset="0"/>
              </a:rPr>
              <a:t>bán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điện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thoại</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và</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phụ</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kiện</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D54BC4C-FEEC-9907-181B-9230E947216E}"/>
              </a:ext>
            </a:extLst>
          </p:cNvPr>
          <p:cNvSpPr txBox="1"/>
          <p:nvPr/>
        </p:nvSpPr>
        <p:spPr>
          <a:xfrm>
            <a:off x="1010494" y="3981757"/>
            <a:ext cx="2063385" cy="400110"/>
          </a:xfrm>
          <a:prstGeom prst="rect">
            <a:avLst/>
          </a:prstGeom>
          <a:noFill/>
        </p:spPr>
        <p:txBody>
          <a:bodyPr wrap="none" rtlCol="0">
            <a:spAutoFit/>
          </a:bodyPr>
          <a:lstStyle/>
          <a:p>
            <a:r>
              <a:rPr lang="en-US" sz="2000" dirty="0" err="1">
                <a:solidFill>
                  <a:srgbClr val="002060"/>
                </a:solidFill>
                <a:latin typeface="Times New Roman" panose="02020603050405020304" pitchFamily="18" charset="0"/>
                <a:cs typeface="Times New Roman" panose="02020603050405020304" pitchFamily="18" charset="0"/>
              </a:rPr>
              <a:t>Thành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viên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nhóm</a:t>
            </a:r>
            <a:r>
              <a:rPr lang="en-US" sz="2000" dirty="0">
                <a:solidFill>
                  <a:srgbClr val="002060"/>
                </a:solidFill>
                <a:latin typeface="Times New Roman" panose="02020603050405020304" pitchFamily="18" charset="0"/>
                <a:cs typeface="Times New Roman" panose="02020603050405020304" pitchFamily="18" charset="0"/>
              </a:rPr>
              <a:t>:</a:t>
            </a:r>
            <a:endParaRPr lang="en-AU"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70944389"/>
              </p:ext>
            </p:extLst>
          </p:nvPr>
        </p:nvGraphicFramePr>
        <p:xfrm>
          <a:off x="2042187" y="4474463"/>
          <a:ext cx="5052862" cy="1584960"/>
        </p:xfrm>
        <a:graphic>
          <a:graphicData uri="http://schemas.openxmlformats.org/drawingml/2006/table">
            <a:tbl>
              <a:tblPr firstRow="1" bandRow="1"/>
              <a:tblGrid>
                <a:gridCol w="2736621">
                  <a:extLst>
                    <a:ext uri="{9D8B030D-6E8A-4147-A177-3AD203B41FA5}">
                      <a16:colId xmlns:a16="http://schemas.microsoft.com/office/drawing/2014/main" val="2351310487"/>
                    </a:ext>
                  </a:extLst>
                </a:gridCol>
                <a:gridCol w="2316241">
                  <a:extLst>
                    <a:ext uri="{9D8B030D-6E8A-4147-A177-3AD203B41FA5}">
                      <a16:colId xmlns:a16="http://schemas.microsoft.com/office/drawing/2014/main" val="457603053"/>
                    </a:ext>
                  </a:extLst>
                </a:gridCol>
              </a:tblGrid>
              <a:tr h="334504">
                <a:tc>
                  <a:txBody>
                    <a:bodyPr/>
                    <a:lstStyle/>
                    <a:p>
                      <a:pPr marL="342900" indent="-342900" algn="l">
                        <a:buFont typeface="+mj-lt"/>
                        <a:buAutoNum type="arabicPeriod"/>
                      </a:pPr>
                      <a:r>
                        <a:rPr lang="en-US" sz="2000" dirty="0" err="1">
                          <a:latin typeface="Times New Roman" panose="02020603050405020304" pitchFamily="18" charset="0"/>
                          <a:cs typeface="Times New Roman" panose="02020603050405020304" pitchFamily="18" charset="0"/>
                        </a:rPr>
                        <a:t>Trần</a:t>
                      </a:r>
                      <a:r>
                        <a:rPr lang="en-US" sz="2000" baseline="0" dirty="0">
                          <a:latin typeface="Times New Roman" panose="02020603050405020304" pitchFamily="18" charset="0"/>
                          <a:cs typeface="Times New Roman" panose="02020603050405020304" pitchFamily="18" charset="0"/>
                        </a:rPr>
                        <a:t> Quang </a:t>
                      </a:r>
                      <a:r>
                        <a:rPr lang="en-US" sz="2000" baseline="0" dirty="0" err="1">
                          <a:latin typeface="Times New Roman" panose="02020603050405020304" pitchFamily="18" charset="0"/>
                          <a:cs typeface="Times New Roman" panose="02020603050405020304" pitchFamily="18" charset="0"/>
                        </a:rPr>
                        <a:t>Hậu</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2001202070</a:t>
                      </a:r>
                    </a:p>
                  </a:txBody>
                  <a:tcPr/>
                </a:tc>
                <a:extLst>
                  <a:ext uri="{0D108BD9-81ED-4DB2-BD59-A6C34878D82A}">
                    <a16:rowId xmlns:a16="http://schemas.microsoft.com/office/drawing/2014/main" val="2332402165"/>
                  </a:ext>
                </a:extLst>
              </a:tr>
              <a:tr h="334504">
                <a:tc>
                  <a:txBody>
                    <a:bodyPr/>
                    <a:lstStyle/>
                    <a:p>
                      <a:pPr marL="342900" indent="-342900" algn="l">
                        <a:buFont typeface="+mj-lt"/>
                        <a:buAutoNum type="arabicPeriod" startAt="2"/>
                      </a:pPr>
                      <a:r>
                        <a:rPr lang="en-US" sz="2000">
                          <a:latin typeface="Times New Roman" panose="02020603050405020304" pitchFamily="18" charset="0"/>
                          <a:cs typeface="Times New Roman" panose="02020603050405020304" pitchFamily="18" charset="0"/>
                        </a:rPr>
                        <a:t>Lê</a:t>
                      </a:r>
                      <a:r>
                        <a:rPr lang="en-US" sz="2000" baseline="0">
                          <a:latin typeface="Times New Roman" panose="02020603050405020304" pitchFamily="18" charset="0"/>
                          <a:cs typeface="Times New Roman" panose="02020603050405020304" pitchFamily="18" charset="0"/>
                        </a:rPr>
                        <a:t> Bùi Tấn Trưởng</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2001202290</a:t>
                      </a:r>
                    </a:p>
                  </a:txBody>
                  <a:tcPr/>
                </a:tc>
                <a:extLst>
                  <a:ext uri="{0D108BD9-81ED-4DB2-BD59-A6C34878D82A}">
                    <a16:rowId xmlns:a16="http://schemas.microsoft.com/office/drawing/2014/main" val="2187301945"/>
                  </a:ext>
                </a:extLst>
              </a:tr>
              <a:tr h="334504">
                <a:tc>
                  <a:txBody>
                    <a:bodyPr/>
                    <a:lstStyle/>
                    <a:p>
                      <a:pPr marL="342900" indent="-342900" algn="l">
                        <a:buFont typeface="+mj-lt"/>
                        <a:buAutoNum type="arabicPeriod" startAt="3"/>
                      </a:pPr>
                      <a:r>
                        <a:rPr lang="en-US" sz="2000">
                          <a:latin typeface="Times New Roman" panose="02020603050405020304" pitchFamily="18" charset="0"/>
                          <a:cs typeface="Times New Roman" panose="02020603050405020304" pitchFamily="18" charset="0"/>
                        </a:rPr>
                        <a:t>Nguyễn</a:t>
                      </a:r>
                      <a:r>
                        <a:rPr lang="en-US" sz="2000" baseline="0">
                          <a:latin typeface="Times New Roman" panose="02020603050405020304" pitchFamily="18" charset="0"/>
                          <a:cs typeface="Times New Roman" panose="02020603050405020304" pitchFamily="18" charset="0"/>
                        </a:rPr>
                        <a:t> Nguyên Bảo</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2001202016</a:t>
                      </a:r>
                    </a:p>
                  </a:txBody>
                  <a:tcPr/>
                </a:tc>
                <a:extLst>
                  <a:ext uri="{0D108BD9-81ED-4DB2-BD59-A6C34878D82A}">
                    <a16:rowId xmlns:a16="http://schemas.microsoft.com/office/drawing/2014/main" val="4020382887"/>
                  </a:ext>
                </a:extLst>
              </a:tr>
              <a:tr h="334504">
                <a:tc>
                  <a:txBody>
                    <a:bodyPr/>
                    <a:lstStyle/>
                    <a:p>
                      <a:pPr marL="0" indent="0" algn="l">
                        <a:buFont typeface="+mj-lt"/>
                        <a:buNone/>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Đào</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Quốc</a:t>
                      </a:r>
                      <a:r>
                        <a:rPr lang="en-US" sz="2000" baseline="0" dirty="0">
                          <a:latin typeface="Times New Roman" panose="02020603050405020304" pitchFamily="18" charset="0"/>
                          <a:cs typeface="Times New Roman" panose="02020603050405020304" pitchFamily="18" charset="0"/>
                        </a:rPr>
                        <a:t> </a:t>
                      </a:r>
                      <a:r>
                        <a:rPr lang="en-US" sz="2000" baseline="0" dirty="0" err="1">
                          <a:latin typeface="Times New Roman" panose="02020603050405020304" pitchFamily="18" charset="0"/>
                          <a:cs typeface="Times New Roman" panose="02020603050405020304" pitchFamily="18" charset="0"/>
                        </a:rPr>
                        <a:t>Huy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2001202098</a:t>
                      </a:r>
                    </a:p>
                  </a:txBody>
                  <a:tcPr/>
                </a:tc>
                <a:extLst>
                  <a:ext uri="{0D108BD9-81ED-4DB2-BD59-A6C34878D82A}">
                    <a16:rowId xmlns:a16="http://schemas.microsoft.com/office/drawing/2014/main" val="2767697795"/>
                  </a:ext>
                </a:extLst>
              </a:tr>
            </a:tbl>
          </a:graphicData>
        </a:graphic>
      </p:graphicFrame>
      <p:sp>
        <p:nvSpPr>
          <p:cNvPr id="13" name="Hộp Văn bản 7">
            <a:extLst>
              <a:ext uri="{FF2B5EF4-FFF2-40B4-BE49-F238E27FC236}">
                <a16:creationId xmlns:a16="http://schemas.microsoft.com/office/drawing/2014/main" id="{84CCF47E-D70F-C3E5-A0C9-81B161CAA4D1}"/>
              </a:ext>
            </a:extLst>
          </p:cNvPr>
          <p:cNvSpPr txBox="1"/>
          <p:nvPr/>
        </p:nvSpPr>
        <p:spPr>
          <a:xfrm>
            <a:off x="6808085" y="3427496"/>
            <a:ext cx="3751622" cy="461665"/>
          </a:xfrm>
          <a:prstGeom prst="rect">
            <a:avLst/>
          </a:prstGeom>
          <a:noFill/>
        </p:spPr>
        <p:txBody>
          <a:bodyPr wrap="square" rtlCol="0">
            <a:spAutoFit/>
          </a:bodyPr>
          <a:lstStyle/>
          <a:p>
            <a:r>
              <a:rPr lang="vi-VN" sz="2400" dirty="0">
                <a:solidFill>
                  <a:srgbClr val="002060"/>
                </a:solidFill>
                <a:latin typeface="Times New Roman" panose="02020603050405020304" pitchFamily="18" charset="0"/>
                <a:cs typeface="Times New Roman" panose="02020603050405020304" pitchFamily="18" charset="0"/>
              </a:rPr>
              <a:t>GVHD: </a:t>
            </a:r>
            <a:r>
              <a:rPr lang="en-US" sz="2400" dirty="0" err="1">
                <a:solidFill>
                  <a:srgbClr val="002060"/>
                </a:solidFill>
                <a:latin typeface="Times New Roman" panose="02020603050405020304" pitchFamily="18" charset="0"/>
                <a:cs typeface="Times New Roman" panose="02020603050405020304" pitchFamily="18" charset="0"/>
              </a:rPr>
              <a:t>Nguyễn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Hải</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Yến</a:t>
            </a:r>
            <a:endParaRPr lang="vi-V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157589"/>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3167057" y="4569073"/>
            <a:ext cx="6952799" cy="1546399"/>
          </a:xfrm>
          <a:prstGeom prst="rect">
            <a:avLst/>
          </a:prstGeom>
        </p:spPr>
        <p:txBody>
          <a:bodyPr vert="horz" lIns="121900" tIns="121900" rIns="121900" bIns="121900" rtlCol="0" anchor="b" anchorCtr="0">
            <a:noAutofit/>
          </a:bodyPr>
          <a:lstStyle/>
          <a:p>
            <a:r>
              <a:rPr lang="en" sz="7200" dirty="0">
                <a:latin typeface="Times New Roman" panose="02020603050405020304" pitchFamily="18" charset="0"/>
                <a:cs typeface="Times New Roman" panose="02020603050405020304" pitchFamily="18" charset="0"/>
              </a:rPr>
              <a:t>Lý do chọn đề tài</a:t>
            </a:r>
          </a:p>
        </p:txBody>
      </p:sp>
      <p:sp>
        <p:nvSpPr>
          <p:cNvPr id="475" name="Shape 475"/>
          <p:cNvSpPr txBox="1"/>
          <p:nvPr/>
        </p:nvSpPr>
        <p:spPr>
          <a:xfrm>
            <a:off x="9888967" y="4882567"/>
            <a:ext cx="2347199" cy="1606400"/>
          </a:xfrm>
          <a:prstGeom prst="rect">
            <a:avLst/>
          </a:prstGeom>
          <a:noFill/>
          <a:ln>
            <a:noFill/>
          </a:ln>
        </p:spPr>
        <p:txBody>
          <a:bodyPr lIns="121900" tIns="121900" rIns="121900" bIns="121900" anchor="b" anchorCtr="0">
            <a:noAutofit/>
          </a:bodyPr>
          <a:lstStyle/>
          <a:p>
            <a:pPr algn="ctr"/>
            <a:r>
              <a:rPr lang="en" sz="16000" b="1">
                <a:solidFill>
                  <a:srgbClr val="3C78D8"/>
                </a:solidFill>
                <a:latin typeface="Oswald"/>
                <a:ea typeface="Oswald"/>
                <a:cs typeface="Oswald"/>
                <a:sym typeface="Oswald"/>
              </a:rPr>
              <a:t>1</a:t>
            </a:r>
          </a:p>
        </p:txBody>
      </p:sp>
    </p:spTree>
    <p:extLst>
      <p:ext uri="{BB962C8B-B14F-4D97-AF65-F5344CB8AC3E}">
        <p14:creationId xmlns:p14="http://schemas.microsoft.com/office/powerpoint/2010/main" val="230025830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1669409" y="3142460"/>
            <a:ext cx="8605081" cy="724865"/>
          </a:xfrm>
          <a:prstGeom prst="rect">
            <a:avLst/>
          </a:prstGeom>
        </p:spPr>
        <p:txBody>
          <a:bodyPr vert="horz" lIns="121900" tIns="121900" rIns="121900" bIns="121900" rtlCol="0" anchor="ctr" anchorCtr="0">
            <a:noAutofit/>
          </a:bodyPr>
          <a:lstStyle/>
          <a:p>
            <a:pPr marL="0" indent="457200" algn="just">
              <a:lnSpc>
                <a:spcPct val="100000"/>
              </a:lnSpc>
              <a:buNone/>
            </a:pPr>
            <a:r>
              <a:rPr lang="vi-VN" sz="2400" b="0" i="0" dirty="0">
                <a:effectLst/>
                <a:latin typeface="Times New Roman" panose="02020603050405020304" pitchFamily="18" charset="0"/>
                <a:cs typeface="Times New Roman" panose="02020603050405020304" pitchFamily="18" charset="0"/>
              </a:rPr>
              <a:t>Hiện nay, các công nghệ tiên tiến phát triển ngày càng mạnh mẽ và được ứng dụng ngày càng nhiều vào các lĩnh vực kinh tế, sản xuất cũng như đời sống thường nhật của con người. </a:t>
            </a:r>
          </a:p>
          <a:p>
            <a:pPr marL="0" indent="457200" algn="just">
              <a:lnSpc>
                <a:spcPct val="100000"/>
              </a:lnSpc>
              <a:buNone/>
            </a:pPr>
            <a:r>
              <a:rPr lang="vi-VN" sz="2400" b="0" i="0" dirty="0">
                <a:effectLst/>
                <a:latin typeface="Times New Roman" panose="02020603050405020304" pitchFamily="18" charset="0"/>
                <a:cs typeface="Times New Roman" panose="02020603050405020304" pitchFamily="18" charset="0"/>
              </a:rPr>
              <a:t>Một điểm tiêu biểu trong việc phát triển các công nghệ đó phải kể đến việc ứng dụng công nghệ thông tin vào hầu khắp các hoạt động. Nhờ đó, các công việc được thực hiện nhanh, chính xác và đạt kết quả cao hơn rất nhiều.</a:t>
            </a:r>
          </a:p>
          <a:p>
            <a:pPr marL="0" indent="457200" algn="just">
              <a:lnSpc>
                <a:spcPct val="100000"/>
              </a:lnSpc>
              <a:buNone/>
            </a:pPr>
            <a:r>
              <a:rPr lang="vi-VN" sz="2400" b="0" i="0" dirty="0">
                <a:effectLst/>
                <a:latin typeface="Times New Roman" panose="02020603050405020304" pitchFamily="18" charset="0"/>
                <a:cs typeface="Times New Roman" panose="02020603050405020304" pitchFamily="18" charset="0"/>
              </a:rPr>
              <a:t>Do đó nhóm 7 chọn thực hiện đề tài </a:t>
            </a:r>
            <a:r>
              <a:rPr lang="vi-VN" sz="2400" b="0" dirty="0">
                <a:effectLst/>
                <a:latin typeface="Times New Roman" panose="02020603050405020304" pitchFamily="18" charset="0"/>
                <a:cs typeface="Times New Roman" panose="02020603050405020304" pitchFamily="18" charset="0"/>
              </a:rPr>
              <a:t>“Xây dựng Website bán điện thoại di động và phụ kiện”</a:t>
            </a:r>
          </a:p>
        </p:txBody>
      </p:sp>
    </p:spTree>
    <p:extLst>
      <p:ext uri="{BB962C8B-B14F-4D97-AF65-F5344CB8AC3E}">
        <p14:creationId xmlns:p14="http://schemas.microsoft.com/office/powerpoint/2010/main" val="2063844874"/>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2567355" y="4569073"/>
            <a:ext cx="7552502" cy="1546399"/>
          </a:xfrm>
          <a:prstGeom prst="rect">
            <a:avLst/>
          </a:prstGeom>
        </p:spPr>
        <p:txBody>
          <a:bodyPr vert="horz" lIns="121900" tIns="121900" rIns="121900" bIns="121900" rtlCol="0" anchor="b" anchorCtr="0">
            <a:noAutofit/>
          </a:bodyPr>
          <a:lstStyle/>
          <a:p>
            <a:r>
              <a:rPr lang="en" sz="7200" dirty="0">
                <a:latin typeface="Times New Roman" panose="02020603050405020304" pitchFamily="18" charset="0"/>
                <a:cs typeface="Times New Roman" panose="02020603050405020304" pitchFamily="18" charset="0"/>
              </a:rPr>
              <a:t>Thiết kế và cài đặt</a:t>
            </a:r>
          </a:p>
        </p:txBody>
      </p:sp>
      <p:sp>
        <p:nvSpPr>
          <p:cNvPr id="475" name="Shape 475"/>
          <p:cNvSpPr txBox="1"/>
          <p:nvPr/>
        </p:nvSpPr>
        <p:spPr>
          <a:xfrm>
            <a:off x="9888967" y="4882567"/>
            <a:ext cx="2347199" cy="1606400"/>
          </a:xfrm>
          <a:prstGeom prst="rect">
            <a:avLst/>
          </a:prstGeom>
          <a:noFill/>
          <a:ln>
            <a:noFill/>
          </a:ln>
        </p:spPr>
        <p:txBody>
          <a:bodyPr lIns="121900" tIns="121900" rIns="121900" bIns="121900" anchor="b" anchorCtr="0">
            <a:noAutofit/>
          </a:bodyPr>
          <a:lstStyle/>
          <a:p>
            <a:pPr algn="ctr"/>
            <a:r>
              <a:rPr lang="en" sz="16000" b="1" dirty="0">
                <a:solidFill>
                  <a:srgbClr val="3C78D8"/>
                </a:solidFill>
                <a:latin typeface="Oswald"/>
                <a:ea typeface="Oswald"/>
                <a:cs typeface="Oswald"/>
                <a:sym typeface="Oswald"/>
              </a:rPr>
              <a:t>2</a:t>
            </a:r>
          </a:p>
        </p:txBody>
      </p:sp>
    </p:spTree>
    <p:extLst>
      <p:ext uri="{BB962C8B-B14F-4D97-AF65-F5344CB8AC3E}">
        <p14:creationId xmlns:p14="http://schemas.microsoft.com/office/powerpoint/2010/main" val="148429911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prstGeom prst="rect">
            <a:avLst/>
          </a:prstGeom>
        </p:spPr>
        <p:txBody>
          <a:bodyPr vert="horz" lIns="121900" tIns="121900" rIns="121900" bIns="121900" rtlCol="0" anchor="ctr" anchorCtr="0">
            <a:noAutofit/>
          </a:bodyPr>
          <a:lstStyle/>
          <a:p>
            <a:pPr marL="0" indent="0">
              <a:buNone/>
            </a:pP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88878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prstGeom prst="rect">
            <a:avLst/>
          </a:prstGeom>
        </p:spPr>
        <p:txBody>
          <a:bodyPr vert="horz" lIns="121900" tIns="121900" rIns="121900" bIns="121900" rtlCol="0" anchor="ctr" anchorCtr="0">
            <a:noAutofit/>
          </a:bodyPr>
          <a:lstStyle/>
          <a:p>
            <a:pPr marL="0" indent="0">
              <a:buNone/>
            </a:pP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website,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bán</a:t>
            </a:r>
            <a:r>
              <a:rPr lang="en-US" dirty="0">
                <a:latin typeface="Times New Roman" panose="02020603050405020304" pitchFamily="18" charset="0"/>
                <a:cs typeface="Times New Roman" panose="02020603050405020304" pitchFamily="18" charset="0"/>
              </a:rPr>
              <a:t> hang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609998"/>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2" name="Text Placeholder 1"/>
          <p:cNvSpPr>
            <a:spLocks noGrp="1"/>
          </p:cNvSpPr>
          <p:nvPr>
            <p:ph type="body" idx="1"/>
          </p:nvPr>
        </p:nvSpPr>
        <p:spPr>
          <a:xfrm>
            <a:off x="633046" y="598927"/>
            <a:ext cx="3006969" cy="1093199"/>
          </a:xfrm>
        </p:spPr>
        <p:txBody>
          <a:bodyPr/>
          <a:lstStyle/>
          <a:p>
            <a:pPr marL="0" indent="0">
              <a:buNone/>
            </a:pPr>
            <a:r>
              <a:rPr lang="en-US" dirty="0"/>
              <a:t>Diagrams</a:t>
            </a:r>
            <a:endParaRPr lang="vi-VN" dirty="0"/>
          </a:p>
        </p:txBody>
      </p:sp>
    </p:spTree>
    <p:extLst>
      <p:ext uri="{BB962C8B-B14F-4D97-AF65-F5344CB8AC3E}">
        <p14:creationId xmlns:p14="http://schemas.microsoft.com/office/powerpoint/2010/main" val="269702094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548641" y="4569073"/>
            <a:ext cx="9571216" cy="1546399"/>
          </a:xfrm>
          <a:prstGeom prst="rect">
            <a:avLst/>
          </a:prstGeom>
        </p:spPr>
        <p:txBody>
          <a:bodyPr vert="horz" lIns="121900" tIns="121900" rIns="121900" bIns="121900" rtlCol="0" anchor="b" anchorCtr="0">
            <a:noAutofit/>
          </a:bodyPr>
          <a:lstStyle/>
          <a:p>
            <a:pPr algn="ctr"/>
            <a:r>
              <a:rPr lang="en" sz="7200">
                <a:latin typeface="Times New Roman" panose="02020603050405020304" pitchFamily="18" charset="0"/>
                <a:cs typeface="Times New Roman" panose="02020603050405020304" pitchFamily="18" charset="0"/>
              </a:rPr>
              <a:t>DEMO</a:t>
            </a:r>
            <a:endParaRPr lang="e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851420"/>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Shape 734"/>
          <p:cNvSpPr txBox="1">
            <a:spLocks noGrp="1"/>
          </p:cNvSpPr>
          <p:nvPr>
            <p:ph type="subTitle" idx="4294967295"/>
          </p:nvPr>
        </p:nvSpPr>
        <p:spPr>
          <a:xfrm>
            <a:off x="1694576" y="3108777"/>
            <a:ext cx="10142290" cy="1797050"/>
          </a:xfrm>
          <a:prstGeom prst="rect">
            <a:avLst/>
          </a:prstGeom>
          <a:noFill/>
          <a:ln>
            <a:noFill/>
          </a:ln>
        </p:spPr>
        <p:txBody>
          <a:bodyPr vert="horz" lIns="121900" tIns="121900" rIns="121900" bIns="121900" rtlCol="0" anchor="t" anchorCtr="0">
            <a:noAutofit/>
          </a:bodyPr>
          <a:lstStyle/>
          <a:p>
            <a:pPr algn="ctr">
              <a:spcBef>
                <a:spcPts val="0"/>
              </a:spcBef>
              <a:buNone/>
            </a:pPr>
            <a:r>
              <a:rPr lang="en" sz="4800" b="1" dirty="0">
                <a:latin typeface="Times New Roman" panose="02020603050405020304" pitchFamily="18" charset="0"/>
                <a:cs typeface="Times New Roman" panose="02020603050405020304" pitchFamily="18" charset="0"/>
              </a:rPr>
              <a:t>Cảm </a:t>
            </a:r>
            <a:r>
              <a:rPr lang="en" sz="4800" b="1">
                <a:latin typeface="Times New Roman" panose="02020603050405020304" pitchFamily="18" charset="0"/>
                <a:cs typeface="Times New Roman" panose="02020603050405020304" pitchFamily="18" charset="0"/>
              </a:rPr>
              <a:t>ơn cô </a:t>
            </a:r>
            <a:r>
              <a:rPr lang="en" sz="4800" b="1" dirty="0">
                <a:latin typeface="Times New Roman" panose="02020603050405020304" pitchFamily="18" charset="0"/>
                <a:cs typeface="Times New Roman" panose="02020603050405020304" pitchFamily="18" charset="0"/>
              </a:rPr>
              <a:t>và các bạn đã lắng nghe</a:t>
            </a:r>
            <a:endParaRPr lang="en" dirty="0">
              <a:latin typeface="Times New Roman" panose="02020603050405020304" pitchFamily="18" charset="0"/>
              <a:cs typeface="Times New Roman" panose="02020603050405020304" pitchFamily="18" charset="0"/>
            </a:endParaRPr>
          </a:p>
          <a:p>
            <a:pPr algn="ctr">
              <a:spcBef>
                <a:spcPts val="0"/>
              </a:spcBef>
              <a:buNone/>
            </a:pPr>
            <a:endParaRPr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816693"/>
      </p:ext>
    </p:extLst>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68</TotalTime>
  <Words>266</Words>
  <Application>Microsoft Office PowerPoint</Application>
  <PresentationFormat>Widescreen</PresentationFormat>
  <Paragraphs>27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Oswald</vt:lpstr>
      <vt:lpstr>Times New Roman</vt:lpstr>
      <vt:lpstr>Parallax</vt:lpstr>
      <vt:lpstr>PowerPoint Presentation</vt:lpstr>
      <vt:lpstr>Lý do chọn đề tài</vt:lpstr>
      <vt:lpstr>PowerPoint Presentation</vt:lpstr>
      <vt:lpstr>Thiết kế và cài đặt</vt:lpstr>
      <vt:lpstr>PowerPoint Presentation</vt:lpstr>
      <vt:lpstr>PowerPoint Presentation</vt:lpstr>
      <vt:lpstr>PowerPoint Presentation</vt:lpstr>
      <vt:lpstr>DEMO</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KHÁCH SẠN</dc:title>
  <dc:creator>Sơn Danh</dc:creator>
  <cp:lastModifiedBy>NGUYEN LY HOANG THUONG</cp:lastModifiedBy>
  <cp:revision>5</cp:revision>
  <dcterms:created xsi:type="dcterms:W3CDTF">2022-08-13T17:41:14Z</dcterms:created>
  <dcterms:modified xsi:type="dcterms:W3CDTF">2022-12-22T00:19:06Z</dcterms:modified>
</cp:coreProperties>
</file>